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40"/>
  </p:notesMasterIdLst>
  <p:handoutMasterIdLst>
    <p:handoutMasterId r:id="rId41"/>
  </p:handoutMasterIdLst>
  <p:sldIdLst>
    <p:sldId id="698" r:id="rId3"/>
    <p:sldId id="700" r:id="rId4"/>
    <p:sldId id="702" r:id="rId5"/>
    <p:sldId id="756" r:id="rId6"/>
    <p:sldId id="757" r:id="rId7"/>
    <p:sldId id="759" r:id="rId8"/>
    <p:sldId id="758" r:id="rId9"/>
    <p:sldId id="716" r:id="rId10"/>
    <p:sldId id="760" r:id="rId11"/>
    <p:sldId id="761" r:id="rId12"/>
    <p:sldId id="720" r:id="rId13"/>
    <p:sldId id="721" r:id="rId14"/>
    <p:sldId id="764" r:id="rId15"/>
    <p:sldId id="723" r:id="rId16"/>
    <p:sldId id="724" r:id="rId17"/>
    <p:sldId id="765" r:id="rId18"/>
    <p:sldId id="726" r:id="rId19"/>
    <p:sldId id="766" r:id="rId20"/>
    <p:sldId id="727" r:id="rId21"/>
    <p:sldId id="728" r:id="rId22"/>
    <p:sldId id="729" r:id="rId23"/>
    <p:sldId id="730" r:id="rId24"/>
    <p:sldId id="731" r:id="rId25"/>
    <p:sldId id="732" r:id="rId26"/>
    <p:sldId id="734" r:id="rId27"/>
    <p:sldId id="736" r:id="rId28"/>
    <p:sldId id="737" r:id="rId29"/>
    <p:sldId id="738" r:id="rId30"/>
    <p:sldId id="739" r:id="rId31"/>
    <p:sldId id="740" r:id="rId32"/>
    <p:sldId id="746" r:id="rId33"/>
    <p:sldId id="747" r:id="rId34"/>
    <p:sldId id="748" r:id="rId35"/>
    <p:sldId id="750" r:id="rId36"/>
    <p:sldId id="751" r:id="rId37"/>
    <p:sldId id="754" r:id="rId38"/>
    <p:sldId id="755" r:id="rId39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FFFF"/>
    <a:srgbClr val="8597E3"/>
    <a:srgbClr val="99FF99"/>
    <a:srgbClr val="CCECFF"/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496" autoAdjust="0"/>
  </p:normalViewPr>
  <p:slideViewPr>
    <p:cSldViewPr>
      <p:cViewPr varScale="1">
        <p:scale>
          <a:sx n="64" d="100"/>
          <a:sy n="64" d="100"/>
        </p:scale>
        <p:origin x="1353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0908184-6474-46EF-A190-250E9B551DAA}" type="datetimeFigureOut">
              <a:rPr lang="zh-CN" altLang="en-US"/>
              <a:pPr>
                <a:defRPr/>
              </a:pPr>
              <a:t>2022/4/26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8A56D70-4312-40A8-BB31-6421F91930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15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512C2B3-59C4-4327-9BC2-4FC66BF878C3}" type="datetimeFigureOut">
              <a:rPr lang="zh-CN" altLang="en-US"/>
              <a:pPr>
                <a:defRPr/>
              </a:pPr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584CD1E-6EB7-4245-A8EF-C8C6EE58D0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8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DD7F0A6-96A9-423E-9D08-8088311BF730}" type="slidenum">
              <a:rPr lang="zh-CN" altLang="en-US" sz="1300" smtClean="0">
                <a:solidFill>
                  <a:schemeClr val="tx1"/>
                </a:solidFill>
              </a:rPr>
              <a:pPr/>
              <a:t>32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810522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9514864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02855978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0853229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66CFC-C581-471D-97AF-20EE01524B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080674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BFC01-3AE4-417A-B443-6EEB280219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052194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2165F-F889-4D97-A22D-9890E1B0DF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29313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55EDD-36B1-4C31-91D7-0D0F42B3D5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18873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2CC22-81C1-414C-A77E-AC41DF13A9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118477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2535F-6234-47BE-ABE3-354C21085A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725711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E4607-FD28-4C6B-9E9F-1DC7576951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050876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847928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FE665-1EA6-4E3A-8DEE-F919471B57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094329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D39C2-74A2-4BBA-B5D0-1ADCBBF050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538562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0A78E-669B-4851-8410-65D2051395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918145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5919F-A04C-4B30-8DE3-EECE970708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451635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28E93-F75D-4D75-A42B-A342B274EA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606008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F9837-678B-409F-8B6C-7CD48877EC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725509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8917D-4700-4178-ACE7-B5C46FCF1C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003272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8946834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869701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8881211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9067018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56611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5563476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8992873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4073811-BE23-4D74-9B82-17135AE3C6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png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zh.wikipedia.org/wiki/File:Atlas_Agena_with_Mariner_1.jpg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jpeg"/><Relationship Id="rId4" Type="http://schemas.openxmlformats.org/officeDocument/2006/relationships/hyperlink" Target="http://zh.wikipedia.org/wiki/File:Diagram_of_Mariner_1.jp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1268413"/>
            <a:ext cx="8964613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latin typeface="Arial" pitchFamily="34" charset="0"/>
                <a:cs typeface="Times New Roman" pitchFamily="18" charset="0"/>
              </a:rPr>
              <a:t>CHAPTER 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Software Testing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56565" y="1763815"/>
            <a:ext cx="7545942" cy="10779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32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32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：为什么软件会导致这么多灾难性后果？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6565" y="3113965"/>
            <a:ext cx="7545942" cy="10779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32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32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：为什么不能在软件交付使用前把所有的错误消除？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6565" y="4464115"/>
            <a:ext cx="7545942" cy="10779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32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3200" b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：采用什么方法能够在软件交付使用前尽可能多地发现错误</a:t>
            </a: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57375" y="5769260"/>
            <a:ext cx="5500688" cy="95410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0" dirty="0">
                <a:ln w="6350">
                  <a:solidFill>
                    <a:schemeClr val="accent4"/>
                  </a:solidFill>
                </a:ln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软件测试</a:t>
            </a:r>
            <a:r>
              <a:rPr lang="zh-CN" altLang="en-US" sz="2800" b="0" dirty="0">
                <a:ln w="6350">
                  <a:solidFill>
                    <a:schemeClr val="accent4"/>
                  </a:solidFill>
                </a:ln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是目前工程中使用最广泛的一种方法</a:t>
            </a:r>
          </a:p>
        </p:txBody>
      </p:sp>
      <p:sp>
        <p:nvSpPr>
          <p:cNvPr id="9" name="矩形 8"/>
          <p:cNvSpPr/>
          <p:nvPr/>
        </p:nvSpPr>
        <p:spPr>
          <a:xfrm>
            <a:off x="566555" y="368660"/>
            <a:ext cx="1213794" cy="686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rgbClr val="FF0000"/>
              </a:buClr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思考</a:t>
            </a:r>
            <a:endParaRPr lang="en-US" altLang="zh-CN" sz="4000" dirty="0">
              <a:solidFill>
                <a:srgbClr val="0000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9630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11188" y="1735138"/>
            <a:ext cx="86407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69900" indent="-469900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2800" dirty="0">
                <a:ea typeface="+mn-ea"/>
                <a:cs typeface="Times New Roman" pitchFamily="18" charset="0"/>
              </a:rPr>
              <a:t>The biggest cost in software development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11188" y="2573338"/>
            <a:ext cx="8304212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spcBef>
                <a:spcPts val="1800"/>
              </a:spcBef>
              <a:buClr>
                <a:srgbClr val="FF5050"/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软件产品最大的成本是检测软件错误、修正软件错误的成本。</a:t>
            </a:r>
          </a:p>
          <a:p>
            <a:pPr marL="342900" indent="-342900" algn="l">
              <a:lnSpc>
                <a:spcPct val="130000"/>
              </a:lnSpc>
              <a:spcBef>
                <a:spcPts val="1800"/>
              </a:spcBef>
              <a:buClr>
                <a:srgbClr val="FF5050"/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在整个软件开发中，测试工作量一般占 </a:t>
            </a:r>
            <a:r>
              <a:rPr lang="en-US" altLang="zh-CN" sz="2400" dirty="0">
                <a:latin typeface="+mn-ea"/>
                <a:ea typeface="+mn-ea"/>
              </a:rPr>
              <a:t>30%</a:t>
            </a:r>
            <a:r>
              <a:rPr lang="zh-CN" altLang="en-US" sz="2400" dirty="0">
                <a:latin typeface="+mn-ea"/>
                <a:ea typeface="+mn-ea"/>
              </a:rPr>
              <a:t>～</a:t>
            </a:r>
            <a:r>
              <a:rPr lang="en-US" altLang="zh-CN" sz="2400" dirty="0">
                <a:latin typeface="+mn-ea"/>
                <a:ea typeface="+mn-ea"/>
              </a:rPr>
              <a:t>40%</a:t>
            </a:r>
            <a:r>
              <a:rPr lang="zh-CN" altLang="en-US" sz="2400" dirty="0">
                <a:latin typeface="+mn-ea"/>
                <a:ea typeface="+mn-ea"/>
              </a:rPr>
              <a:t>，甚至≥</a:t>
            </a:r>
            <a:r>
              <a:rPr lang="en-US" altLang="zh-CN" sz="2400" dirty="0">
                <a:latin typeface="+mn-ea"/>
                <a:ea typeface="+mn-ea"/>
              </a:rPr>
              <a:t>50%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  <a:p>
            <a:pPr marL="342900" indent="-342900" algn="l">
              <a:lnSpc>
                <a:spcPct val="130000"/>
              </a:lnSpc>
              <a:spcBef>
                <a:spcPts val="1800"/>
              </a:spcBef>
              <a:buClr>
                <a:srgbClr val="FF5050"/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在人命关天的软件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如飞机控制、核反应堆等）测试所花费的时间往往是其它软件工程活动时间之和的三到五倍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490538" y="3683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测试在软件开发中非常重视</a:t>
            </a:r>
            <a:endParaRPr lang="en-US" altLang="zh-CN" sz="4000" dirty="0">
              <a:solidFill>
                <a:srgbClr val="0000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90538" y="3191261"/>
            <a:ext cx="8570548" cy="76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69900" indent="-469900" algn="l" eaLnBrk="0" hangingPunct="0">
              <a:spcBef>
                <a:spcPct val="20000"/>
              </a:spcBef>
              <a:buClr>
                <a:srgbClr val="FC0128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:Windows95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有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1000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万行代码，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Windows2000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有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5000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万行代码，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3000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多个工程师，几百个小团队。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Exchange2000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Windows2000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开发人员结构。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657225" y="4149043"/>
            <a:ext cx="8324850" cy="2700337"/>
            <a:chOff x="0" y="2256"/>
            <a:chExt cx="5760" cy="1920"/>
          </a:xfrm>
        </p:grpSpPr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3552" y="3780"/>
              <a:ext cx="220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>
                  <a:latin typeface="Verdana" pitchFamily="34" charset="0"/>
                </a:rPr>
                <a:t>约</a:t>
              </a:r>
              <a:r>
                <a:rPr lang="en-US" altLang="zh-CN" sz="2400">
                  <a:latin typeface="Verdana" pitchFamily="34" charset="0"/>
                </a:rPr>
                <a:t>3200</a:t>
              </a:r>
              <a:r>
                <a:rPr lang="zh-CN" altLang="en-US" sz="2400">
                  <a:latin typeface="Verdana" pitchFamily="34" charset="0"/>
                </a:rPr>
                <a:t>人</a:t>
              </a:r>
            </a:p>
          </p:txBody>
        </p:sp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1200" y="3780"/>
              <a:ext cx="235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2400">
                  <a:latin typeface="Verdana" pitchFamily="34" charset="0"/>
                </a:rPr>
                <a:t>350</a:t>
              </a:r>
              <a:r>
                <a:rPr lang="zh-CN" altLang="en-US" sz="2400">
                  <a:latin typeface="Verdana" pitchFamily="34" charset="0"/>
                </a:rPr>
                <a:t>人</a:t>
              </a:r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0" y="3780"/>
              <a:ext cx="1200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>
                  <a:latin typeface="Verdana" pitchFamily="34" charset="0"/>
                </a:rPr>
                <a:t>测试人员</a:t>
              </a:r>
            </a:p>
          </p:txBody>
        </p:sp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3552" y="3240"/>
              <a:ext cx="220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Verdana" pitchFamily="34" charset="0"/>
                </a:rPr>
                <a:t>约</a:t>
              </a:r>
              <a:r>
                <a:rPr lang="en-US" altLang="zh-CN" sz="2400">
                  <a:solidFill>
                    <a:srgbClr val="0000FF"/>
                  </a:solidFill>
                  <a:latin typeface="Verdana" pitchFamily="34" charset="0"/>
                </a:rPr>
                <a:t>1700</a:t>
              </a:r>
              <a:r>
                <a:rPr lang="zh-CN" altLang="en-US" sz="2400">
                  <a:solidFill>
                    <a:srgbClr val="0000FF"/>
                  </a:solidFill>
                  <a:latin typeface="Verdana" pitchFamily="34" charset="0"/>
                </a:rPr>
                <a:t>人</a:t>
              </a:r>
            </a:p>
          </p:txBody>
        </p:sp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1200" y="3240"/>
              <a:ext cx="235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Verdana" pitchFamily="34" charset="0"/>
                </a:rPr>
                <a:t>140</a:t>
              </a:r>
              <a:r>
                <a:rPr lang="zh-CN" altLang="en-US" sz="2400">
                  <a:solidFill>
                    <a:srgbClr val="0000FF"/>
                  </a:solidFill>
                  <a:latin typeface="Verdana" pitchFamily="34" charset="0"/>
                </a:rPr>
                <a:t>人</a:t>
              </a:r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>
              <a:off x="0" y="3240"/>
              <a:ext cx="12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Verdana" pitchFamily="34" charset="0"/>
                </a:rPr>
                <a:t>开发人员</a:t>
              </a:r>
            </a:p>
          </p:txBody>
        </p:sp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3552" y="2700"/>
              <a:ext cx="2208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Verdana" pitchFamily="34" charset="0"/>
                </a:rPr>
                <a:t>约</a:t>
              </a:r>
              <a:r>
                <a:rPr lang="en-US" altLang="zh-CN" sz="2400">
                  <a:solidFill>
                    <a:schemeClr val="tx1"/>
                  </a:solidFill>
                  <a:latin typeface="Verdana" pitchFamily="34" charset="0"/>
                </a:rPr>
                <a:t>250</a:t>
              </a:r>
              <a:r>
                <a:rPr lang="zh-CN" altLang="en-US" sz="2400">
                  <a:solidFill>
                    <a:schemeClr val="tx1"/>
                  </a:solidFill>
                  <a:latin typeface="Verdana" pitchFamily="34" charset="0"/>
                </a:rPr>
                <a:t>人</a:t>
              </a:r>
            </a:p>
          </p:txBody>
        </p: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1200" y="2700"/>
              <a:ext cx="2352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Verdana" pitchFamily="34" charset="0"/>
                </a:rPr>
                <a:t>25</a:t>
              </a:r>
              <a:r>
                <a:rPr lang="zh-CN" altLang="en-US" sz="2400">
                  <a:solidFill>
                    <a:schemeClr val="tx1"/>
                  </a:solidFill>
                  <a:latin typeface="Verdana" pitchFamily="34" charset="0"/>
                </a:rPr>
                <a:t>人</a:t>
              </a:r>
            </a:p>
          </p:txBody>
        </p:sp>
        <p:sp>
          <p:nvSpPr>
            <p:cNvPr id="8205" name="Rectangle 12"/>
            <p:cNvSpPr>
              <a:spLocks noChangeArrowheads="1"/>
            </p:cNvSpPr>
            <p:nvPr/>
          </p:nvSpPr>
          <p:spPr bwMode="auto">
            <a:xfrm>
              <a:off x="0" y="2700"/>
              <a:ext cx="12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Verdana" pitchFamily="34" charset="0"/>
                </a:rPr>
                <a:t>项目经理</a:t>
              </a:r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3552" y="2256"/>
              <a:ext cx="220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Verdana" pitchFamily="34" charset="0"/>
                </a:rPr>
                <a:t>Windows</a:t>
              </a:r>
              <a:r>
                <a:rPr lang="en-US" altLang="zh-CN" sz="2400">
                  <a:solidFill>
                    <a:schemeClr val="tx1"/>
                  </a:solidFill>
                  <a:latin typeface="宋体" pitchFamily="2" charset="-122"/>
                </a:rPr>
                <a:t>2000</a:t>
              </a:r>
            </a:p>
          </p:txBody>
        </p:sp>
        <p:sp>
          <p:nvSpPr>
            <p:cNvPr id="8207" name="Rectangle 14"/>
            <p:cNvSpPr>
              <a:spLocks noChangeArrowheads="1"/>
            </p:cNvSpPr>
            <p:nvPr/>
          </p:nvSpPr>
          <p:spPr bwMode="auto">
            <a:xfrm>
              <a:off x="1200" y="2256"/>
              <a:ext cx="235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Verdana" pitchFamily="34" charset="0"/>
                </a:rPr>
                <a:t>Exchange2000</a:t>
              </a:r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0" y="2256"/>
              <a:ext cx="120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400" b="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8209" name="Line 16"/>
            <p:cNvSpPr>
              <a:spLocks noChangeShapeType="1"/>
            </p:cNvSpPr>
            <p:nvPr/>
          </p:nvSpPr>
          <p:spPr bwMode="auto">
            <a:xfrm>
              <a:off x="0" y="2256"/>
              <a:ext cx="5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0" y="2700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18"/>
            <p:cNvSpPr>
              <a:spLocks noChangeShapeType="1"/>
            </p:cNvSpPr>
            <p:nvPr/>
          </p:nvSpPr>
          <p:spPr bwMode="auto">
            <a:xfrm>
              <a:off x="0" y="3240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>
              <a:off x="0" y="3780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>
              <a:off x="0" y="4176"/>
              <a:ext cx="5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>
              <a:off x="0" y="2256"/>
              <a:ext cx="0" cy="1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1200" y="2256"/>
              <a:ext cx="0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>
              <a:off x="3552" y="2256"/>
              <a:ext cx="0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Line 24"/>
            <p:cNvSpPr>
              <a:spLocks noChangeShapeType="1"/>
            </p:cNvSpPr>
            <p:nvPr/>
          </p:nvSpPr>
          <p:spPr bwMode="auto">
            <a:xfrm>
              <a:off x="5760" y="2256"/>
              <a:ext cx="0" cy="1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6" name="Rectangle 25"/>
          <p:cNvSpPr>
            <a:spLocks noChangeArrowheads="1"/>
          </p:cNvSpPr>
          <p:nvPr/>
        </p:nvSpPr>
        <p:spPr bwMode="auto">
          <a:xfrm>
            <a:off x="490538" y="3683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举例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31540" y="1628800"/>
            <a:ext cx="8473303" cy="129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600"/>
              </a:spcBef>
              <a:buSzPct val="70000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“很多人都认为微软是一家软件开发公司，而事实上，我们是一家软件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  <a:cs typeface="Times New Roman" panose="02020603050405020304" pitchFamily="18" charset="0"/>
              </a:rPr>
              <a:t>测试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公司”</a:t>
            </a:r>
          </a:p>
          <a:p>
            <a:pPr algn="l" eaLnBrk="1" hangingPunct="1">
              <a:spcBef>
                <a:spcPts val="600"/>
              </a:spcBef>
              <a:buSzPct val="70000"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比尔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盖茨</a:t>
            </a:r>
          </a:p>
          <a:p>
            <a:pPr eaLnBrk="1" hangingPunct="1">
              <a:spcBef>
                <a:spcPts val="600"/>
              </a:spcBef>
              <a:buSzPct val="70000"/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884483"/>
              </p:ext>
            </p:extLst>
          </p:nvPr>
        </p:nvGraphicFramePr>
        <p:xfrm>
          <a:off x="454996" y="3076796"/>
          <a:ext cx="8572499" cy="165734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9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653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1333">
                <a:tc>
                  <a:txBody>
                    <a:bodyPr/>
                    <a:lstStyle/>
                    <a:p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1:1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1:2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1:3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1:4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1:5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1:6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1:7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1:7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以上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08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2009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9%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14%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20%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14%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13%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5%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5%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20%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08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2008</a:t>
                      </a:r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11%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14%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20%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11%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12%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5%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5%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ea"/>
                          <a:ea typeface="+mn-ea"/>
                        </a:rPr>
                        <a:t>22%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92496" y="5364215"/>
            <a:ext cx="68675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参考：国外软件行业平均测试</a:t>
            </a:r>
            <a:r>
              <a:rPr lang="en-US" altLang="zh-CN" sz="2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开发比例</a:t>
            </a:r>
            <a:r>
              <a:rPr lang="en-US" altLang="zh-CN" sz="2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1:1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31540" y="1799818"/>
            <a:ext cx="82867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国内软件行业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开发人员比例调查情况表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490538" y="3683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2592344998"/>
      </p:ext>
    </p:extLst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665163" y="2752725"/>
            <a:ext cx="4356100" cy="315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spcBef>
                <a:spcPct val="25000"/>
              </a:spcBef>
              <a:buClr>
                <a:srgbClr val="FC0128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缺点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(defect)</a:t>
            </a:r>
          </a:p>
          <a:p>
            <a:pPr marL="469900" indent="-469900" algn="l" eaLnBrk="0" hangingPunct="0">
              <a:spcBef>
                <a:spcPct val="25000"/>
              </a:spcBef>
              <a:buClr>
                <a:srgbClr val="FC0128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谬误</a:t>
            </a:r>
            <a:r>
              <a:rPr lang="en-US" altLang="zh-CN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(fault)</a:t>
            </a:r>
          </a:p>
          <a:p>
            <a:pPr marL="469900" indent="-469900" algn="l" eaLnBrk="0" hangingPunct="0">
              <a:spcBef>
                <a:spcPct val="50000"/>
              </a:spcBef>
              <a:buClr>
                <a:srgbClr val="FC0128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问题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(problem)</a:t>
            </a:r>
          </a:p>
          <a:p>
            <a:pPr marL="469900" indent="-469900" algn="l" eaLnBrk="0" hangingPunct="0">
              <a:spcBef>
                <a:spcPct val="50000"/>
              </a:spcBef>
              <a:buClr>
                <a:srgbClr val="FC0128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错误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(error)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4572000" y="2754313"/>
            <a:ext cx="45720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C0128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异常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(anomaly)</a:t>
            </a:r>
          </a:p>
          <a:p>
            <a:pPr algn="l">
              <a:spcBef>
                <a:spcPct val="50000"/>
              </a:spcBef>
              <a:buClr>
                <a:srgbClr val="FC0128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偏差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(variance)</a:t>
            </a:r>
          </a:p>
          <a:p>
            <a:pPr algn="l">
              <a:spcBef>
                <a:spcPct val="50000"/>
              </a:spcBef>
              <a:buClr>
                <a:srgbClr val="FC0128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失败</a:t>
            </a:r>
            <a:r>
              <a:rPr lang="en-US" altLang="zh-CN" sz="2800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(failure)</a:t>
            </a:r>
          </a:p>
          <a:p>
            <a:pPr algn="l">
              <a:spcBef>
                <a:spcPct val="50000"/>
              </a:spcBef>
              <a:buClr>
                <a:srgbClr val="FC0128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缺陷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(bug)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431800" y="3683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Why software testing ?—</a:t>
            </a:r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其他原因</a:t>
            </a:r>
            <a:endParaRPr lang="en-US" altLang="zh-CN" sz="4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542925" y="1854200"/>
            <a:ext cx="4614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5000"/>
              </a:spcBef>
              <a:buClr>
                <a:srgbClr val="FC0128"/>
              </a:buClr>
              <a:buFont typeface="Wingdings" pitchFamily="2" charset="2"/>
              <a:buChar char="Ø"/>
            </a:pPr>
            <a:r>
              <a:rPr lang="zh-CN" altLang="en-US" sz="2800">
                <a:latin typeface="Verdana" pitchFamily="34" charset="0"/>
              </a:rPr>
              <a:t>难以说得清楚的软件问题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657225" y="2452688"/>
            <a:ext cx="74342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buClr>
                <a:srgbClr val="FC0128"/>
              </a:buClr>
              <a:buSzPct val="120000"/>
            </a:pPr>
            <a:r>
              <a:rPr lang="zh-CN" altLang="en-US" sz="2800">
                <a:solidFill>
                  <a:srgbClr val="0000FF"/>
                </a:solidFill>
                <a:latin typeface="黑变体" charset="0"/>
              </a:rPr>
              <a:t>古谚： </a:t>
            </a:r>
            <a:r>
              <a:rPr lang="zh-CN" altLang="en-US" sz="2800">
                <a:solidFill>
                  <a:schemeClr val="tx1"/>
                </a:solidFill>
                <a:latin typeface="黑变体" charset="0"/>
              </a:rPr>
              <a:t>“一片树叶飘落在森林中，没有人听见</a:t>
            </a:r>
          </a:p>
          <a:p>
            <a:pPr algn="l">
              <a:lnSpc>
                <a:spcPct val="110000"/>
              </a:lnSpc>
              <a:buClr>
                <a:srgbClr val="FC0128"/>
              </a:buClr>
              <a:buSzPct val="120000"/>
            </a:pPr>
            <a:r>
              <a:rPr lang="zh-CN" altLang="en-US" sz="2800">
                <a:solidFill>
                  <a:schemeClr val="tx1"/>
                </a:solidFill>
                <a:latin typeface="黑变体" charset="0"/>
              </a:rPr>
              <a:t>，谁能说它发出了声音？”</a:t>
            </a: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547688" y="3860800"/>
            <a:ext cx="7129462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 eaLnBrk="0" hangingPunct="0">
              <a:lnSpc>
                <a:spcPct val="130000"/>
              </a:lnSpc>
              <a:buClr>
                <a:srgbClr val="FC0128"/>
              </a:buClr>
              <a:buSzPct val="120000"/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变体" charset="0"/>
              </a:rPr>
              <a:t>由于不能报告没有看见的问题，因此，没有看见就不能说存在软件缺陷？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76250" y="1808163"/>
            <a:ext cx="84883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buClr>
                <a:srgbClr val="FC0128"/>
              </a:buClr>
              <a:buSzPct val="120000"/>
            </a:pPr>
            <a:r>
              <a:rPr lang="zh-CN" altLang="en-US" sz="2400">
                <a:solidFill>
                  <a:srgbClr val="FF0066"/>
                </a:solidFill>
                <a:latin typeface="黑变体" charset="0"/>
              </a:rPr>
              <a:t>“如果软件中的问题没有人发现，那么它算不算软件缺陷？”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520700" y="5334000"/>
            <a:ext cx="769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buClr>
                <a:srgbClr val="FC0128"/>
              </a:buClr>
              <a:buSzPct val="120000"/>
            </a:pPr>
            <a:r>
              <a:rPr lang="zh-CN" altLang="en-US" sz="2800">
                <a:solidFill>
                  <a:schemeClr val="tx1"/>
                </a:solidFill>
                <a:latin typeface="黑变体" charset="0"/>
              </a:rPr>
              <a:t>只有看到了，才能断言软件缺陷，尚未发现的软件缺陷只能说是未知软件缺陷。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8194675" y="2895600"/>
            <a:ext cx="742950" cy="280035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600" b="0">
                <a:solidFill>
                  <a:srgbClr val="FC0128"/>
                </a:solidFill>
                <a:latin typeface="隶书" pitchFamily="49" charset="-122"/>
                <a:ea typeface="隶书" pitchFamily="49" charset="-122"/>
              </a:rPr>
              <a:t>眼</a:t>
            </a:r>
          </a:p>
          <a:p>
            <a:pPr algn="l"/>
            <a:r>
              <a:rPr lang="zh-CN" altLang="en-US" sz="3600" b="0">
                <a:solidFill>
                  <a:srgbClr val="FC0128"/>
                </a:solidFill>
                <a:latin typeface="隶书" pitchFamily="49" charset="-122"/>
                <a:ea typeface="隶书" pitchFamily="49" charset="-122"/>
              </a:rPr>
              <a:t>见</a:t>
            </a:r>
          </a:p>
          <a:p>
            <a:pPr algn="l"/>
            <a:r>
              <a:rPr lang="zh-CN" altLang="en-US" sz="3600" b="0">
                <a:solidFill>
                  <a:srgbClr val="FC0128"/>
                </a:solidFill>
                <a:latin typeface="隶书" pitchFamily="49" charset="-122"/>
                <a:ea typeface="隶书" pitchFamily="49" charset="-122"/>
              </a:rPr>
              <a:t>为</a:t>
            </a:r>
          </a:p>
          <a:p>
            <a:pPr algn="l"/>
            <a:r>
              <a:rPr lang="zh-CN" altLang="en-US" sz="3600" b="0">
                <a:solidFill>
                  <a:srgbClr val="FC0128"/>
                </a:solidFill>
                <a:latin typeface="隶书" pitchFamily="49" charset="-122"/>
                <a:ea typeface="隶书" pitchFamily="49" charset="-122"/>
              </a:rPr>
              <a:t>实</a:t>
            </a: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444500" y="3683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Why software testing ?</a:t>
            </a:r>
          </a:p>
        </p:txBody>
      </p:sp>
      <p:sp>
        <p:nvSpPr>
          <p:cNvPr id="10248" name="矩形 1"/>
          <p:cNvSpPr>
            <a:spLocks noChangeArrowheads="1"/>
          </p:cNvSpPr>
          <p:nvPr/>
        </p:nvSpPr>
        <p:spPr bwMode="auto">
          <a:xfrm>
            <a:off x="6518275" y="6334125"/>
            <a:ext cx="264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实践，</a:t>
            </a:r>
            <a:r>
              <a:rPr lang="en-US" altLang="zh-CN" sz="2800"/>
              <a:t>testing</a:t>
            </a:r>
            <a:r>
              <a:rPr lang="zh-CN" altLang="en-US" sz="2800"/>
              <a:t>！</a:t>
            </a: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1719263"/>
            <a:ext cx="86756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57200" indent="-457200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2800" dirty="0">
                <a:ea typeface="+mn-ea"/>
                <a:cs typeface="Times New Roman" pitchFamily="18" charset="0"/>
              </a:rPr>
              <a:t>Software quality assurance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1800" y="3683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Why software testing ?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0825" y="4597400"/>
            <a:ext cx="1698625" cy="42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>
                <a:solidFill>
                  <a:schemeClr val="tx1"/>
                </a:solidFill>
                <a:latin typeface="Comic Sans MS" pitchFamily="66" charset="0"/>
              </a:rPr>
              <a:t>static analysis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30463" y="3389313"/>
            <a:ext cx="1179512" cy="42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>
                <a:solidFill>
                  <a:schemeClr val="tx1"/>
                </a:solidFill>
                <a:latin typeface="Comic Sans MS" pitchFamily="66" charset="0"/>
              </a:rPr>
              <a:t>reviewing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62538" y="3579813"/>
            <a:ext cx="1254125" cy="42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>
                <a:solidFill>
                  <a:schemeClr val="tx1"/>
                </a:solidFill>
                <a:latin typeface="Comic Sans MS" pitchFamily="66" charset="0"/>
              </a:rPr>
              <a:t>inspection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164388" y="5832475"/>
            <a:ext cx="1581150" cy="42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>
                <a:solidFill>
                  <a:schemeClr val="tx1"/>
                </a:solidFill>
                <a:latin typeface="Comic Sans MS" pitchFamily="66" charset="0"/>
              </a:rPr>
              <a:t>walk-through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7675" y="5654675"/>
            <a:ext cx="1243013" cy="42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>
                <a:solidFill>
                  <a:schemeClr val="tx1"/>
                </a:solidFill>
                <a:latin typeface="Comic Sans MS" pitchFamily="66" charset="0"/>
              </a:rPr>
              <a:t>debugging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383463" y="4895850"/>
            <a:ext cx="1533525" cy="42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>
                <a:solidFill>
                  <a:schemeClr val="tx1"/>
                </a:solidFill>
                <a:latin typeface="Comic Sans MS" pitchFamily="66" charset="0"/>
              </a:rPr>
              <a:t>certification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339013" y="3608388"/>
            <a:ext cx="1123950" cy="42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>
                <a:solidFill>
                  <a:schemeClr val="tx1"/>
                </a:solidFill>
                <a:latin typeface="Comic Sans MS" pitchFamily="66" charset="0"/>
              </a:rPr>
              <a:t>CMM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887663" y="2316163"/>
            <a:ext cx="1717675" cy="42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>
                <a:solidFill>
                  <a:schemeClr val="tx1"/>
                </a:solidFill>
                <a:latin typeface="Comic Sans MS" pitchFamily="66" charset="0"/>
              </a:rPr>
              <a:t>quality control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407025" y="2133600"/>
            <a:ext cx="2862263" cy="42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>
                <a:solidFill>
                  <a:schemeClr val="tx1"/>
                </a:solidFill>
                <a:latin typeface="Comic Sans MS" pitchFamily="66" charset="0"/>
              </a:rPr>
              <a:t>requirement management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06425" y="2873375"/>
            <a:ext cx="2035175" cy="42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>
                <a:solidFill>
                  <a:schemeClr val="tx1"/>
                </a:solidFill>
                <a:latin typeface="Comic Sans MS" pitchFamily="66" charset="0"/>
              </a:rPr>
              <a:t>software process</a:t>
            </a:r>
          </a:p>
        </p:txBody>
      </p:sp>
      <p:cxnSp>
        <p:nvCxnSpPr>
          <p:cNvPr id="15" name="AutoShape 12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2506663" y="4325938"/>
            <a:ext cx="2570162" cy="1541462"/>
          </a:xfrm>
          <a:prstGeom prst="curvedConnector3">
            <a:avLst>
              <a:gd name="adj1" fmla="val 43051"/>
            </a:avLst>
          </a:prstGeom>
          <a:noFill/>
          <a:ln w="38100">
            <a:solidFill>
              <a:srgbClr val="99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/>
          <p:cNvCxnSpPr>
            <a:cxnSpLocks noChangeShapeType="1"/>
            <a:stCxn id="5" idx="2"/>
          </p:cNvCxnSpPr>
          <p:nvPr/>
        </p:nvCxnSpPr>
        <p:spPr bwMode="auto">
          <a:xfrm rot="16200000" flipH="1">
            <a:off x="2149475" y="3970338"/>
            <a:ext cx="1362075" cy="3460750"/>
          </a:xfrm>
          <a:prstGeom prst="curvedConnector3">
            <a:avLst>
              <a:gd name="adj1" fmla="val 50699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4"/>
          <p:cNvCxnSpPr>
            <a:cxnSpLocks noChangeShapeType="1"/>
            <a:stCxn id="7" idx="2"/>
          </p:cNvCxnSpPr>
          <p:nvPr/>
        </p:nvCxnSpPr>
        <p:spPr bwMode="auto">
          <a:xfrm rot="5400000">
            <a:off x="3966369" y="4606132"/>
            <a:ext cx="2327275" cy="1119187"/>
          </a:xfrm>
          <a:prstGeom prst="curvedConnector3">
            <a:avLst>
              <a:gd name="adj1" fmla="val 18005"/>
            </a:avLst>
          </a:prstGeom>
          <a:noFill/>
          <a:ln w="38100">
            <a:solidFill>
              <a:schemeClr val="accent5">
                <a:lumMod val="9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5"/>
          <p:cNvCxnSpPr>
            <a:cxnSpLocks noChangeShapeType="1"/>
            <a:stCxn id="5" idx="2"/>
          </p:cNvCxnSpPr>
          <p:nvPr/>
        </p:nvCxnSpPr>
        <p:spPr bwMode="auto">
          <a:xfrm rot="16200000" flipH="1">
            <a:off x="2149475" y="3970338"/>
            <a:ext cx="1362075" cy="3460750"/>
          </a:xfrm>
          <a:prstGeom prst="curvedConnector3">
            <a:avLst>
              <a:gd name="adj1" fmla="val 50699"/>
            </a:avLst>
          </a:prstGeom>
          <a:noFill/>
          <a:ln w="38100">
            <a:solidFill>
              <a:srgbClr val="8597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6"/>
          <p:cNvCxnSpPr>
            <a:cxnSpLocks noChangeShapeType="1"/>
            <a:stCxn id="12" idx="2"/>
          </p:cNvCxnSpPr>
          <p:nvPr/>
        </p:nvCxnSpPr>
        <p:spPr bwMode="auto">
          <a:xfrm rot="16200000" flipH="1">
            <a:off x="2332038" y="4152900"/>
            <a:ext cx="3643312" cy="814388"/>
          </a:xfrm>
          <a:prstGeom prst="curvedConnector3">
            <a:avLst>
              <a:gd name="adj1" fmla="val 50241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  <a:stCxn id="13" idx="2"/>
            <a:endCxn id="28" idx="0"/>
          </p:cNvCxnSpPr>
          <p:nvPr/>
        </p:nvCxnSpPr>
        <p:spPr bwMode="auto">
          <a:xfrm rot="5400000">
            <a:off x="3759200" y="3363913"/>
            <a:ext cx="3887788" cy="22717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8"/>
          <p:cNvCxnSpPr>
            <a:cxnSpLocks noChangeShapeType="1"/>
            <a:stCxn id="10" idx="2"/>
            <a:endCxn id="28" idx="0"/>
          </p:cNvCxnSpPr>
          <p:nvPr/>
        </p:nvCxnSpPr>
        <p:spPr bwMode="auto">
          <a:xfrm rot="5400000">
            <a:off x="5795963" y="4089400"/>
            <a:ext cx="1125538" cy="358298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9"/>
          <p:cNvCxnSpPr>
            <a:cxnSpLocks noChangeShapeType="1"/>
            <a:stCxn id="8" idx="2"/>
            <a:endCxn id="28" idx="0"/>
          </p:cNvCxnSpPr>
          <p:nvPr/>
        </p:nvCxnSpPr>
        <p:spPr bwMode="auto">
          <a:xfrm rot="5400000">
            <a:off x="6166644" y="4655344"/>
            <a:ext cx="188913" cy="338772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2663825" y="4483100"/>
            <a:ext cx="304800" cy="3492500"/>
          </a:xfrm>
          <a:prstGeom prst="curvedConnector3">
            <a:avLst>
              <a:gd name="adj1" fmla="val 53125"/>
            </a:avLst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11" idx="2"/>
            <a:endCxn id="28" idx="0"/>
          </p:cNvCxnSpPr>
          <p:nvPr/>
        </p:nvCxnSpPr>
        <p:spPr bwMode="auto">
          <a:xfrm rot="5400000">
            <a:off x="5027613" y="3570288"/>
            <a:ext cx="2413000" cy="33337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597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2"/>
          <p:cNvCxnSpPr>
            <a:cxnSpLocks noChangeShapeType="1"/>
            <a:stCxn id="14" idx="2"/>
          </p:cNvCxnSpPr>
          <p:nvPr/>
        </p:nvCxnSpPr>
        <p:spPr bwMode="auto">
          <a:xfrm rot="16200000" flipH="1">
            <a:off x="1549401" y="3370262"/>
            <a:ext cx="3086100" cy="2936875"/>
          </a:xfrm>
          <a:prstGeom prst="curvedConnector3">
            <a:avLst>
              <a:gd name="adj1" fmla="val 54111"/>
            </a:avLst>
          </a:prstGeom>
          <a:noFill/>
          <a:ln w="38100">
            <a:solidFill>
              <a:srgbClr val="8597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176713" y="2922588"/>
            <a:ext cx="1419225" cy="4222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>
                <a:solidFill>
                  <a:schemeClr val="tx1"/>
                </a:solidFill>
                <a:latin typeface="Comic Sans MS" pitchFamily="66" charset="0"/>
              </a:rPr>
              <a:t>verification</a:t>
            </a:r>
          </a:p>
        </p:txBody>
      </p:sp>
      <p:cxnSp>
        <p:nvCxnSpPr>
          <p:cNvPr id="27" name="AutoShape 25"/>
          <p:cNvCxnSpPr>
            <a:cxnSpLocks noChangeShapeType="1"/>
          </p:cNvCxnSpPr>
          <p:nvPr/>
        </p:nvCxnSpPr>
        <p:spPr bwMode="auto">
          <a:xfrm rot="5400000">
            <a:off x="3216275" y="4727575"/>
            <a:ext cx="3036888" cy="325438"/>
          </a:xfrm>
          <a:prstGeom prst="curvedConnector3">
            <a:avLst>
              <a:gd name="adj1" fmla="val 40616"/>
            </a:avLst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67063" y="6443663"/>
            <a:ext cx="2798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QUALITY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959600" y="2611438"/>
            <a:ext cx="1203325" cy="5365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0">
                <a:latin typeface="Comic Sans MS" pitchFamily="66" charset="0"/>
              </a:rPr>
              <a:t>testing</a:t>
            </a:r>
          </a:p>
        </p:txBody>
      </p:sp>
      <p:cxnSp>
        <p:nvCxnSpPr>
          <p:cNvPr id="30" name="AutoShape 28"/>
          <p:cNvCxnSpPr>
            <a:cxnSpLocks noChangeShapeType="1"/>
            <a:stCxn id="29" idx="2"/>
            <a:endCxn id="28" idx="0"/>
          </p:cNvCxnSpPr>
          <p:nvPr/>
        </p:nvCxnSpPr>
        <p:spPr bwMode="auto">
          <a:xfrm rot="5400000">
            <a:off x="4416426" y="3298825"/>
            <a:ext cx="3295650" cy="2994025"/>
          </a:xfrm>
          <a:prstGeom prst="curvedConnector3">
            <a:avLst>
              <a:gd name="adj1" fmla="val 50000"/>
            </a:avLst>
          </a:prstGeom>
          <a:noFill/>
          <a:ln w="698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62656404"/>
      </p:ext>
    </p:extLst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22288" y="45867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Software testing </a:t>
            </a:r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定义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22288" y="1763713"/>
            <a:ext cx="882015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l">
              <a:buFont typeface="Wingdings" pitchFamily="2" charset="2"/>
              <a:buChar char="Ø"/>
              <a:defRPr/>
            </a:pPr>
            <a:r>
              <a:rPr lang="en-US" altLang="zh-CN" sz="3200" dirty="0">
                <a:solidFill>
                  <a:srgbClr val="FF0066"/>
                </a:solidFill>
              </a:rPr>
              <a:t>Definition:</a:t>
            </a:r>
            <a:endParaRPr lang="en-US" altLang="zh-CN" sz="2800" dirty="0">
              <a:solidFill>
                <a:srgbClr val="FF0066"/>
              </a:solidFill>
            </a:endParaRPr>
          </a:p>
          <a:p>
            <a:pPr algn="l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“ Testing is the process of executing a program with the intent of finding errors.”</a:t>
            </a:r>
          </a:p>
          <a:p>
            <a:pPr algn="l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                                                  Glen Myers </a:t>
            </a:r>
          </a:p>
          <a:p>
            <a:pPr algn="l">
              <a:defRPr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31800" y="3968750"/>
            <a:ext cx="87122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6858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chemeClr val="tx1"/>
                </a:solidFill>
              </a:rPr>
              <a:t>It is about </a:t>
            </a:r>
          </a:p>
          <a:p>
            <a:pPr lvl="1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Finding errors</a:t>
            </a:r>
          </a:p>
          <a:p>
            <a:pPr lvl="1"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Exercising code across range of inputs and conditions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66555" y="458670"/>
            <a:ext cx="7400925" cy="8572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软件测试的定义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2860" y="1863365"/>
            <a:ext cx="8661140" cy="462597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kern="0" dirty="0">
                <a:solidFill>
                  <a:srgbClr val="C00000"/>
                </a:solidFill>
              </a:rPr>
              <a:t>软件测试是为了发现错误而运行一个软件的过程。</a:t>
            </a:r>
            <a:endParaRPr lang="en-US" altLang="zh-CN" sz="2800" kern="0" dirty="0">
              <a:solidFill>
                <a:srgbClr val="C00000"/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2800" kern="0" dirty="0"/>
              <a:t>什么是软件错误？</a:t>
            </a:r>
            <a:endParaRPr lang="en-US" altLang="zh-CN" sz="2800" kern="0" dirty="0"/>
          </a:p>
          <a:p>
            <a:pPr lvl="1">
              <a:lnSpc>
                <a:spcPct val="150000"/>
              </a:lnSpc>
            </a:pPr>
            <a:r>
              <a:rPr lang="zh-CN" altLang="en-US" sz="2400" kern="0" dirty="0"/>
              <a:t>功能不正确</a:t>
            </a:r>
            <a:endParaRPr lang="en-US" altLang="zh-CN" sz="2400" kern="0" dirty="0"/>
          </a:p>
          <a:p>
            <a:pPr lvl="1">
              <a:lnSpc>
                <a:spcPct val="150000"/>
              </a:lnSpc>
            </a:pPr>
            <a:r>
              <a:rPr lang="zh-CN" altLang="en-US" sz="2400" kern="0" dirty="0"/>
              <a:t>性能不能满足要求</a:t>
            </a:r>
            <a:endParaRPr lang="en-US" altLang="zh-CN" sz="2400" kern="0" dirty="0"/>
          </a:p>
          <a:p>
            <a:pPr lvl="1">
              <a:lnSpc>
                <a:spcPct val="150000"/>
              </a:lnSpc>
            </a:pPr>
            <a:r>
              <a:rPr lang="zh-CN" altLang="en-US" sz="2400" kern="0" dirty="0"/>
              <a:t>界面不舒适</a:t>
            </a:r>
            <a:endParaRPr lang="en-US" altLang="zh-CN" sz="2400" kern="0" dirty="0"/>
          </a:p>
          <a:p>
            <a:pPr lvl="1">
              <a:lnSpc>
                <a:spcPct val="150000"/>
              </a:lnSpc>
            </a:pPr>
            <a:r>
              <a:rPr lang="en-US" altLang="zh-CN" sz="2400" kern="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03271900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22288" y="1763713"/>
            <a:ext cx="86852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/>
              <a:t>Testing</a:t>
            </a:r>
            <a:r>
              <a:rPr lang="en-US" altLang="zh-CN" sz="2800">
                <a:solidFill>
                  <a:schemeClr val="tx1"/>
                </a:solidFill>
              </a:rPr>
              <a:t> is the process of finding fault in program.</a:t>
            </a: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/>
              <a:t>A good test case</a:t>
            </a:r>
            <a:r>
              <a:rPr lang="en-US" altLang="zh-CN" sz="2800">
                <a:solidFill>
                  <a:schemeClr val="tx1"/>
                </a:solidFill>
              </a:rPr>
              <a:t> is one that has a high probability of finding an as-yet-undiscovered error.</a:t>
            </a: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/>
              <a:t>A successful test</a:t>
            </a:r>
            <a:r>
              <a:rPr lang="en-US" altLang="zh-CN" sz="2800">
                <a:solidFill>
                  <a:schemeClr val="tx1"/>
                </a:solidFill>
              </a:rPr>
              <a:t> is one that uncovers an as-yet-undiscovered error. </a:t>
            </a: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“No errors found”: not a good test!</a:t>
            </a:r>
          </a:p>
          <a:p>
            <a:pPr algn="l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Testing can’t prove program to be right.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31800" y="458788"/>
            <a:ext cx="6423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Test narrow view (unit level)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531813" y="1854200"/>
            <a:ext cx="823595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basic concept (why, goal )</a:t>
            </a:r>
          </a:p>
          <a:p>
            <a:pPr marL="342900" indent="-342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two testing methods</a:t>
            </a:r>
          </a:p>
          <a:p>
            <a:pPr marL="342900" indent="-342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testing steps</a:t>
            </a:r>
          </a:p>
          <a:p>
            <a:pPr marL="342900" indent="-342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reliability analysis /stop testing conditions</a:t>
            </a:r>
          </a:p>
          <a:p>
            <a:pPr marL="342900" indent="-342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debug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endParaRPr lang="en-US" altLang="zh-CN" sz="28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57225" y="503238"/>
            <a:ext cx="1638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Outline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22288" y="1844675"/>
            <a:ext cx="8621712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69900" indent="-469900" algn="l" eaLnBrk="0" hangingPunct="0">
              <a:lnSpc>
                <a:spcPct val="130000"/>
              </a:lnSpc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latin typeface="+mn-ea"/>
                <a:ea typeface="+mn-ea"/>
              </a:rPr>
              <a:t>测试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是为了发现程序中的错误而执行程序的过程</a:t>
            </a:r>
          </a:p>
          <a:p>
            <a:pPr marL="469900" indent="-469900" algn="l" eaLnBrk="0" hangingPunct="0">
              <a:lnSpc>
                <a:spcPct val="130000"/>
              </a:lnSpc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latin typeface="+mn-ea"/>
                <a:ea typeface="+mn-ea"/>
              </a:rPr>
              <a:t>一个好的测试用例是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发现了至今未发现错误的用例</a:t>
            </a:r>
          </a:p>
          <a:p>
            <a:pPr marL="469900" indent="-469900" algn="l" eaLnBrk="0" hangingPunct="0">
              <a:lnSpc>
                <a:spcPct val="130000"/>
              </a:lnSpc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latin typeface="+mn-ea"/>
                <a:ea typeface="+mn-ea"/>
              </a:rPr>
              <a:t>一次成功的测试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是发现了至今未发现错误的测试</a:t>
            </a:r>
          </a:p>
          <a:p>
            <a:pPr marL="469900" indent="-469900" algn="l" eaLnBrk="0" hangingPunct="0">
              <a:lnSpc>
                <a:spcPct val="130000"/>
              </a:lnSpc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程序测试能证明错误的存在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但不能证明错误不存在。</a:t>
            </a:r>
          </a:p>
          <a:p>
            <a:pPr marL="469900" indent="-469900" algn="l" eaLnBrk="0" hangingPunct="0">
              <a:lnSpc>
                <a:spcPct val="130000"/>
              </a:lnSpc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测试的目的是发现程序中的错误，为了证明程序有错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而不是证明程序无错。</a:t>
            </a:r>
          </a:p>
          <a:p>
            <a:pPr marL="469900" indent="-469900" algn="l" eaLnBrk="0" hangingPunct="0"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400" b="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31800" y="503238"/>
            <a:ext cx="7489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00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软件测试的定义或目标</a:t>
            </a:r>
            <a:r>
              <a:rPr lang="en-US" altLang="zh-CN" sz="400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400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狭义</a:t>
            </a:r>
            <a:r>
              <a:rPr lang="en-US" altLang="zh-CN" sz="400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4221163"/>
            <a:ext cx="91440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95000"/>
              </a:lnSpc>
            </a:pPr>
            <a:r>
              <a:rPr lang="zh-CN" altLang="en-US" sz="2400" i="1">
                <a:solidFill>
                  <a:schemeClr val="tx1"/>
                </a:solidFill>
                <a:latin typeface="宋体" pitchFamily="2" charset="-122"/>
              </a:rPr>
              <a:t>    </a:t>
            </a:r>
            <a:endParaRPr lang="zh-CN" altLang="en-US" sz="240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476250" y="503238"/>
            <a:ext cx="2222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其它说法</a:t>
            </a:r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455613" y="1808163"/>
            <a:ext cx="86614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把证明程序无错当作测试目的不仅是不正确的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完全做不到的，而且对做好测试没有任何益处，甚至是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十分有害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的。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软件测试要设法使软件发生故障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暴露软件错误。</a:t>
            </a:r>
          </a:p>
          <a:p>
            <a:pPr marL="457200" indent="-457200" algn="just" eaLnBrk="0" hangingPunc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测试的“成功”与“失败”</a:t>
            </a:r>
          </a:p>
          <a:p>
            <a:pPr marL="457200" indent="-457200" algn="just" eaLnBrk="0" hangingPunc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能够发现错误的测试是成功的测试，否则是失败的测试。</a:t>
            </a:r>
            <a:endParaRPr lang="en-US" altLang="zh-CN" sz="28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ChangeArrowheads="1"/>
          </p:cNvSpPr>
          <p:nvPr/>
        </p:nvSpPr>
        <p:spPr bwMode="auto">
          <a:xfrm>
            <a:off x="522288" y="2960688"/>
            <a:ext cx="8648700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举例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：程序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Triangle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，输入三个整数，表示一个三角形的三个边长，该程序产生一个结果，指出该三角形是等边三角形、等腰三角形、还是不等边三角形。</a:t>
            </a:r>
            <a:endParaRPr lang="zh-CN" altLang="en-US" sz="2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31800" y="503238"/>
            <a:ext cx="2222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00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其它说法</a:t>
            </a: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522288" y="1808163"/>
            <a:ext cx="85772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“测试的目的是说明程序正确地执行它应有的功能” </a:t>
            </a:r>
            <a:r>
              <a:rPr lang="zh-CN" altLang="en-US" sz="2800" dirty="0">
                <a:solidFill>
                  <a:srgbClr val="FF0066"/>
                </a:solidFill>
                <a:latin typeface="+mn-ea"/>
                <a:ea typeface="+mn-ea"/>
              </a:rPr>
              <a:t>这种说法正确吗？</a:t>
            </a: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522288" y="4941888"/>
            <a:ext cx="8442325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为说明其能正确执行它的功能，可使用“测试用例”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(3,4,5),(5,5,6),(6,6,6),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程序都能给出正确结果，是否就可认为程序是正确的？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1692275" y="5773738"/>
            <a:ext cx="5159375" cy="715962"/>
            <a:chOff x="960" y="3245"/>
            <a:chExt cx="3250" cy="451"/>
          </a:xfrm>
        </p:grpSpPr>
        <p:sp>
          <p:nvSpPr>
            <p:cNvPr id="16390" name="Rectangle 3"/>
            <p:cNvSpPr>
              <a:spLocks noChangeArrowheads="1"/>
            </p:cNvSpPr>
            <p:nvPr/>
          </p:nvSpPr>
          <p:spPr bwMode="auto">
            <a:xfrm>
              <a:off x="1192" y="3285"/>
              <a:ext cx="562" cy="3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1" name="Rectangle 4"/>
            <p:cNvSpPr>
              <a:spLocks noChangeArrowheads="1"/>
            </p:cNvSpPr>
            <p:nvPr/>
          </p:nvSpPr>
          <p:spPr bwMode="auto">
            <a:xfrm>
              <a:off x="960" y="3245"/>
              <a:ext cx="75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2" name="Freeform 5"/>
            <p:cNvSpPr>
              <a:spLocks/>
            </p:cNvSpPr>
            <p:nvPr/>
          </p:nvSpPr>
          <p:spPr bwMode="auto">
            <a:xfrm>
              <a:off x="1762" y="3253"/>
              <a:ext cx="192" cy="419"/>
            </a:xfrm>
            <a:custGeom>
              <a:avLst/>
              <a:gdLst>
                <a:gd name="T0" fmla="*/ 77 w 207"/>
                <a:gd name="T1" fmla="*/ 0 h 474"/>
                <a:gd name="T2" fmla="*/ 77 w 207"/>
                <a:gd name="T3" fmla="*/ 35 h 474"/>
                <a:gd name="T4" fmla="*/ 77 w 207"/>
                <a:gd name="T5" fmla="*/ 71 h 474"/>
                <a:gd name="T6" fmla="*/ 38 w 207"/>
                <a:gd name="T7" fmla="*/ 71 h 474"/>
                <a:gd name="T8" fmla="*/ 0 w 207"/>
                <a:gd name="T9" fmla="*/ 71 h 474"/>
                <a:gd name="T10" fmla="*/ 0 w 207"/>
                <a:gd name="T11" fmla="*/ 145 h 474"/>
                <a:gd name="T12" fmla="*/ 0 w 207"/>
                <a:gd name="T13" fmla="*/ 218 h 474"/>
                <a:gd name="T14" fmla="*/ 38 w 207"/>
                <a:gd name="T15" fmla="*/ 218 h 474"/>
                <a:gd name="T16" fmla="*/ 77 w 207"/>
                <a:gd name="T17" fmla="*/ 218 h 474"/>
                <a:gd name="T18" fmla="*/ 77 w 207"/>
                <a:gd name="T19" fmla="*/ 254 h 474"/>
                <a:gd name="T20" fmla="*/ 77 w 207"/>
                <a:gd name="T21" fmla="*/ 289 h 474"/>
                <a:gd name="T22" fmla="*/ 115 w 207"/>
                <a:gd name="T23" fmla="*/ 218 h 474"/>
                <a:gd name="T24" fmla="*/ 153 w 207"/>
                <a:gd name="T25" fmla="*/ 147 h 474"/>
                <a:gd name="T26" fmla="*/ 115 w 207"/>
                <a:gd name="T27" fmla="*/ 74 h 474"/>
                <a:gd name="T28" fmla="*/ 77 w 207"/>
                <a:gd name="T29" fmla="*/ 0 h 4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7"/>
                <a:gd name="T46" fmla="*/ 0 h 474"/>
                <a:gd name="T47" fmla="*/ 207 w 207"/>
                <a:gd name="T48" fmla="*/ 474 h 47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7" h="474">
                  <a:moveTo>
                    <a:pt x="103" y="0"/>
                  </a:moveTo>
                  <a:lnTo>
                    <a:pt x="103" y="58"/>
                  </a:lnTo>
                  <a:lnTo>
                    <a:pt x="103" y="116"/>
                  </a:lnTo>
                  <a:lnTo>
                    <a:pt x="51" y="116"/>
                  </a:lnTo>
                  <a:lnTo>
                    <a:pt x="0" y="116"/>
                  </a:lnTo>
                  <a:lnTo>
                    <a:pt x="0" y="237"/>
                  </a:lnTo>
                  <a:lnTo>
                    <a:pt x="0" y="358"/>
                  </a:lnTo>
                  <a:lnTo>
                    <a:pt x="51" y="358"/>
                  </a:lnTo>
                  <a:lnTo>
                    <a:pt x="103" y="358"/>
                  </a:lnTo>
                  <a:lnTo>
                    <a:pt x="103" y="416"/>
                  </a:lnTo>
                  <a:lnTo>
                    <a:pt x="103" y="474"/>
                  </a:lnTo>
                  <a:lnTo>
                    <a:pt x="155" y="358"/>
                  </a:lnTo>
                  <a:lnTo>
                    <a:pt x="207" y="241"/>
                  </a:lnTo>
                  <a:lnTo>
                    <a:pt x="155" y="12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Freeform 6"/>
            <p:cNvSpPr>
              <a:spLocks/>
            </p:cNvSpPr>
            <p:nvPr/>
          </p:nvSpPr>
          <p:spPr bwMode="auto">
            <a:xfrm>
              <a:off x="1759" y="3257"/>
              <a:ext cx="192" cy="418"/>
            </a:xfrm>
            <a:custGeom>
              <a:avLst/>
              <a:gdLst>
                <a:gd name="T0" fmla="*/ 77 w 207"/>
                <a:gd name="T1" fmla="*/ 0 h 474"/>
                <a:gd name="T2" fmla="*/ 77 w 207"/>
                <a:gd name="T3" fmla="*/ 71 h 474"/>
                <a:gd name="T4" fmla="*/ 0 w 207"/>
                <a:gd name="T5" fmla="*/ 71 h 474"/>
                <a:gd name="T6" fmla="*/ 0 w 207"/>
                <a:gd name="T7" fmla="*/ 217 h 474"/>
                <a:gd name="T8" fmla="*/ 77 w 207"/>
                <a:gd name="T9" fmla="*/ 217 h 474"/>
                <a:gd name="T10" fmla="*/ 77 w 207"/>
                <a:gd name="T11" fmla="*/ 287 h 474"/>
                <a:gd name="T12" fmla="*/ 153 w 207"/>
                <a:gd name="T13" fmla="*/ 146 h 474"/>
                <a:gd name="T14" fmla="*/ 77 w 207"/>
                <a:gd name="T15" fmla="*/ 0 h 4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7"/>
                <a:gd name="T25" fmla="*/ 0 h 474"/>
                <a:gd name="T26" fmla="*/ 207 w 207"/>
                <a:gd name="T27" fmla="*/ 474 h 47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7" h="474">
                  <a:moveTo>
                    <a:pt x="104" y="0"/>
                  </a:moveTo>
                  <a:lnTo>
                    <a:pt x="104" y="117"/>
                  </a:lnTo>
                  <a:lnTo>
                    <a:pt x="0" y="117"/>
                  </a:lnTo>
                  <a:lnTo>
                    <a:pt x="0" y="358"/>
                  </a:lnTo>
                  <a:lnTo>
                    <a:pt x="104" y="358"/>
                  </a:lnTo>
                  <a:lnTo>
                    <a:pt x="104" y="474"/>
                  </a:lnTo>
                  <a:lnTo>
                    <a:pt x="207" y="24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Rectangle 7"/>
            <p:cNvSpPr>
              <a:spLocks noChangeArrowheads="1"/>
            </p:cNvSpPr>
            <p:nvPr/>
          </p:nvSpPr>
          <p:spPr bwMode="auto">
            <a:xfrm>
              <a:off x="1994" y="3293"/>
              <a:ext cx="561" cy="3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5" name="Rectangle 8"/>
            <p:cNvSpPr>
              <a:spLocks noChangeArrowheads="1"/>
            </p:cNvSpPr>
            <p:nvPr/>
          </p:nvSpPr>
          <p:spPr bwMode="auto">
            <a:xfrm>
              <a:off x="1954" y="3253"/>
              <a:ext cx="561" cy="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6" name="Rectangle 9"/>
            <p:cNvSpPr>
              <a:spLocks noChangeArrowheads="1"/>
            </p:cNvSpPr>
            <p:nvPr/>
          </p:nvSpPr>
          <p:spPr bwMode="auto">
            <a:xfrm>
              <a:off x="2797" y="3301"/>
              <a:ext cx="561" cy="3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832" y="3245"/>
              <a:ext cx="561" cy="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598" y="3308"/>
              <a:ext cx="562" cy="3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648" y="3245"/>
              <a:ext cx="562" cy="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1008" y="3341"/>
              <a:ext cx="6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</a:rPr>
                <a:t>analysis</a:t>
              </a:r>
              <a:endParaRPr lang="en-US" altLang="zh-CN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2052" y="3403"/>
              <a:ext cx="5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</a:rPr>
                <a:t>design</a:t>
              </a:r>
              <a:endParaRPr lang="en-US" altLang="zh-CN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6402" name="Rectangle 15"/>
            <p:cNvSpPr>
              <a:spLocks noChangeArrowheads="1"/>
            </p:cNvSpPr>
            <p:nvPr/>
          </p:nvSpPr>
          <p:spPr bwMode="auto">
            <a:xfrm>
              <a:off x="2902" y="3403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</a:rPr>
                <a:t>code</a:t>
              </a:r>
              <a:endParaRPr lang="en-US" altLang="zh-CN" sz="2000" b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6403" name="Rectangle 16"/>
            <p:cNvSpPr>
              <a:spLocks noChangeArrowheads="1"/>
            </p:cNvSpPr>
            <p:nvPr/>
          </p:nvSpPr>
          <p:spPr bwMode="auto">
            <a:xfrm>
              <a:off x="3745" y="3403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FF0066"/>
                  </a:solidFill>
                  <a:latin typeface="Helvetica" pitchFamily="34" charset="0"/>
                </a:rPr>
                <a:t>test</a:t>
              </a:r>
              <a:endParaRPr lang="en-US" altLang="zh-CN" sz="2000" b="0">
                <a:solidFill>
                  <a:srgbClr val="FF0066"/>
                </a:solidFill>
                <a:latin typeface="Arial" pitchFamily="34" charset="0"/>
              </a:endParaRPr>
            </a:p>
          </p:txBody>
        </p:sp>
        <p:sp>
          <p:nvSpPr>
            <p:cNvPr id="16404" name="Freeform 17"/>
            <p:cNvSpPr>
              <a:spLocks/>
            </p:cNvSpPr>
            <p:nvPr/>
          </p:nvSpPr>
          <p:spPr bwMode="auto">
            <a:xfrm>
              <a:off x="2553" y="3269"/>
              <a:ext cx="209" cy="419"/>
            </a:xfrm>
            <a:custGeom>
              <a:avLst/>
              <a:gdLst>
                <a:gd name="T0" fmla="*/ 108 w 207"/>
                <a:gd name="T1" fmla="*/ 0 h 474"/>
                <a:gd name="T2" fmla="*/ 108 w 207"/>
                <a:gd name="T3" fmla="*/ 35 h 474"/>
                <a:gd name="T4" fmla="*/ 108 w 207"/>
                <a:gd name="T5" fmla="*/ 71 h 474"/>
                <a:gd name="T6" fmla="*/ 56 w 207"/>
                <a:gd name="T7" fmla="*/ 71 h 474"/>
                <a:gd name="T8" fmla="*/ 0 w 207"/>
                <a:gd name="T9" fmla="*/ 71 h 474"/>
                <a:gd name="T10" fmla="*/ 0 w 207"/>
                <a:gd name="T11" fmla="*/ 145 h 474"/>
                <a:gd name="T12" fmla="*/ 0 w 207"/>
                <a:gd name="T13" fmla="*/ 218 h 474"/>
                <a:gd name="T14" fmla="*/ 56 w 207"/>
                <a:gd name="T15" fmla="*/ 218 h 474"/>
                <a:gd name="T16" fmla="*/ 108 w 207"/>
                <a:gd name="T17" fmla="*/ 218 h 474"/>
                <a:gd name="T18" fmla="*/ 108 w 207"/>
                <a:gd name="T19" fmla="*/ 254 h 474"/>
                <a:gd name="T20" fmla="*/ 108 w 207"/>
                <a:gd name="T21" fmla="*/ 289 h 474"/>
                <a:gd name="T22" fmla="*/ 162 w 207"/>
                <a:gd name="T23" fmla="*/ 218 h 474"/>
                <a:gd name="T24" fmla="*/ 215 w 207"/>
                <a:gd name="T25" fmla="*/ 147 h 474"/>
                <a:gd name="T26" fmla="*/ 162 w 207"/>
                <a:gd name="T27" fmla="*/ 73 h 474"/>
                <a:gd name="T28" fmla="*/ 108 w 207"/>
                <a:gd name="T29" fmla="*/ 0 h 4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7"/>
                <a:gd name="T46" fmla="*/ 0 h 474"/>
                <a:gd name="T47" fmla="*/ 207 w 207"/>
                <a:gd name="T48" fmla="*/ 474 h 47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7" h="474">
                  <a:moveTo>
                    <a:pt x="104" y="0"/>
                  </a:moveTo>
                  <a:lnTo>
                    <a:pt x="104" y="58"/>
                  </a:lnTo>
                  <a:lnTo>
                    <a:pt x="104" y="116"/>
                  </a:lnTo>
                  <a:lnTo>
                    <a:pt x="52" y="116"/>
                  </a:lnTo>
                  <a:lnTo>
                    <a:pt x="0" y="116"/>
                  </a:lnTo>
                  <a:lnTo>
                    <a:pt x="0" y="237"/>
                  </a:lnTo>
                  <a:lnTo>
                    <a:pt x="0" y="358"/>
                  </a:lnTo>
                  <a:lnTo>
                    <a:pt x="52" y="358"/>
                  </a:lnTo>
                  <a:lnTo>
                    <a:pt x="104" y="358"/>
                  </a:lnTo>
                  <a:lnTo>
                    <a:pt x="104" y="416"/>
                  </a:lnTo>
                  <a:lnTo>
                    <a:pt x="104" y="474"/>
                  </a:lnTo>
                  <a:lnTo>
                    <a:pt x="155" y="358"/>
                  </a:lnTo>
                  <a:lnTo>
                    <a:pt x="207" y="241"/>
                  </a:lnTo>
                  <a:lnTo>
                    <a:pt x="155" y="12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18"/>
            <p:cNvSpPr>
              <a:spLocks/>
            </p:cNvSpPr>
            <p:nvPr/>
          </p:nvSpPr>
          <p:spPr bwMode="auto">
            <a:xfrm>
              <a:off x="3363" y="3269"/>
              <a:ext cx="198" cy="419"/>
            </a:xfrm>
            <a:custGeom>
              <a:avLst/>
              <a:gdLst>
                <a:gd name="T0" fmla="*/ 87 w 207"/>
                <a:gd name="T1" fmla="*/ 0 h 474"/>
                <a:gd name="T2" fmla="*/ 87 w 207"/>
                <a:gd name="T3" fmla="*/ 35 h 474"/>
                <a:gd name="T4" fmla="*/ 87 w 207"/>
                <a:gd name="T5" fmla="*/ 71 h 474"/>
                <a:gd name="T6" fmla="*/ 44 w 207"/>
                <a:gd name="T7" fmla="*/ 71 h 474"/>
                <a:gd name="T8" fmla="*/ 0 w 207"/>
                <a:gd name="T9" fmla="*/ 71 h 474"/>
                <a:gd name="T10" fmla="*/ 0 w 207"/>
                <a:gd name="T11" fmla="*/ 145 h 474"/>
                <a:gd name="T12" fmla="*/ 0 w 207"/>
                <a:gd name="T13" fmla="*/ 218 h 474"/>
                <a:gd name="T14" fmla="*/ 44 w 207"/>
                <a:gd name="T15" fmla="*/ 218 h 474"/>
                <a:gd name="T16" fmla="*/ 87 w 207"/>
                <a:gd name="T17" fmla="*/ 218 h 474"/>
                <a:gd name="T18" fmla="*/ 87 w 207"/>
                <a:gd name="T19" fmla="*/ 254 h 474"/>
                <a:gd name="T20" fmla="*/ 87 w 207"/>
                <a:gd name="T21" fmla="*/ 289 h 474"/>
                <a:gd name="T22" fmla="*/ 130 w 207"/>
                <a:gd name="T23" fmla="*/ 218 h 474"/>
                <a:gd name="T24" fmla="*/ 173 w 207"/>
                <a:gd name="T25" fmla="*/ 147 h 474"/>
                <a:gd name="T26" fmla="*/ 130 w 207"/>
                <a:gd name="T27" fmla="*/ 73 h 474"/>
                <a:gd name="T28" fmla="*/ 87 w 207"/>
                <a:gd name="T29" fmla="*/ 0 h 4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7"/>
                <a:gd name="T46" fmla="*/ 0 h 474"/>
                <a:gd name="T47" fmla="*/ 207 w 207"/>
                <a:gd name="T48" fmla="*/ 474 h 47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7" h="474">
                  <a:moveTo>
                    <a:pt x="104" y="0"/>
                  </a:moveTo>
                  <a:lnTo>
                    <a:pt x="104" y="58"/>
                  </a:lnTo>
                  <a:lnTo>
                    <a:pt x="104" y="116"/>
                  </a:lnTo>
                  <a:lnTo>
                    <a:pt x="52" y="116"/>
                  </a:lnTo>
                  <a:lnTo>
                    <a:pt x="0" y="116"/>
                  </a:lnTo>
                  <a:lnTo>
                    <a:pt x="0" y="237"/>
                  </a:lnTo>
                  <a:lnTo>
                    <a:pt x="0" y="358"/>
                  </a:lnTo>
                  <a:lnTo>
                    <a:pt x="52" y="358"/>
                  </a:lnTo>
                  <a:lnTo>
                    <a:pt x="104" y="358"/>
                  </a:lnTo>
                  <a:lnTo>
                    <a:pt x="104" y="416"/>
                  </a:lnTo>
                  <a:lnTo>
                    <a:pt x="104" y="474"/>
                  </a:lnTo>
                  <a:lnTo>
                    <a:pt x="155" y="358"/>
                  </a:lnTo>
                  <a:lnTo>
                    <a:pt x="207" y="241"/>
                  </a:lnTo>
                  <a:lnTo>
                    <a:pt x="155" y="12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7" name="Rectangle 19"/>
          <p:cNvSpPr>
            <a:spLocks noChangeArrowheads="1"/>
          </p:cNvSpPr>
          <p:nvPr/>
        </p:nvSpPr>
        <p:spPr bwMode="auto">
          <a:xfrm>
            <a:off x="468313" y="458788"/>
            <a:ext cx="8675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Broad view (</a:t>
            </a:r>
            <a:r>
              <a:rPr lang="zh-CN" altLang="en-US" sz="4000">
                <a:solidFill>
                  <a:srgbClr val="0000FF"/>
                </a:solidFill>
                <a:cs typeface="Times New Roman" pitchFamily="18" charset="0"/>
              </a:rPr>
              <a:t>广义</a:t>
            </a:r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)(acceptance level)</a:t>
            </a:r>
            <a:r>
              <a:rPr lang="en-US" altLang="zh-CN" sz="1800">
                <a:solidFill>
                  <a:schemeClr val="tx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6388" name="Rectangle 20"/>
          <p:cNvSpPr>
            <a:spLocks noChangeArrowheads="1"/>
          </p:cNvSpPr>
          <p:nvPr/>
        </p:nvSpPr>
        <p:spPr bwMode="auto">
          <a:xfrm>
            <a:off x="482600" y="1808163"/>
            <a:ext cx="86614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The process used to ensure that the software conforms to its specification and meets the user requirements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  <a:cs typeface="Times New Roman" pitchFamily="18" charset="0"/>
              </a:rPr>
              <a:t>Validation</a:t>
            </a: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: “Are we building the right product?”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rgbClr val="0000FF"/>
                </a:solidFill>
                <a:cs typeface="Times New Roman" pitchFamily="18" charset="0"/>
              </a:rPr>
              <a:t>Verification</a:t>
            </a: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: “Are we building the product right?”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Takes place at all stages of Software Engineering</a:t>
            </a:r>
          </a:p>
        </p:txBody>
      </p:sp>
      <p:sp>
        <p:nvSpPr>
          <p:cNvPr id="16389" name="Rectangle 21"/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3000" b="0">
              <a:solidFill>
                <a:schemeClr val="tx1"/>
              </a:solidFill>
              <a:latin typeface="Verdana" pitchFamily="34" charset="0"/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zh-CN" altLang="en-US" sz="3000" b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66738" y="1704975"/>
            <a:ext cx="8577262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908050" indent="-436563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3000">
                <a:solidFill>
                  <a:schemeClr val="tx1"/>
                </a:solidFill>
                <a:cs typeface="Times New Roman" pitchFamily="18" charset="0"/>
              </a:rPr>
              <a:t>Validation: </a:t>
            </a:r>
            <a:r>
              <a:rPr lang="zh-CN" altLang="en-GB" sz="3000">
                <a:solidFill>
                  <a:schemeClr val="tx1"/>
                </a:solidFill>
                <a:cs typeface="Times New Roman" pitchFamily="18" charset="0"/>
              </a:rPr>
              <a:t>（有效）</a:t>
            </a:r>
            <a:endParaRPr lang="zh-CN" altLang="en-GB" sz="3000" b="0">
              <a:solidFill>
                <a:schemeClr val="tx1"/>
              </a:solidFill>
              <a:cs typeface="Times New Roman" pitchFamily="18" charset="0"/>
            </a:endParaRPr>
          </a:p>
          <a:p>
            <a:pPr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GB" altLang="zh-CN" sz="2400" b="0">
                <a:solidFill>
                  <a:schemeClr val="tx1"/>
                </a:solidFill>
                <a:cs typeface="Times New Roman" pitchFamily="18" charset="0"/>
              </a:rPr>
              <a:t>"Are we building the right product"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GB" altLang="zh-CN" sz="2400" b="0">
                <a:solidFill>
                  <a:schemeClr val="tx1"/>
                </a:solidFill>
                <a:cs typeface="Times New Roman" pitchFamily="18" charset="0"/>
              </a:rPr>
              <a:t>The software should do what the users really require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GB" altLang="zh-CN" sz="2400" b="0">
                <a:solidFill>
                  <a:schemeClr val="tx1"/>
                </a:solidFill>
                <a:cs typeface="Times New Roman" pitchFamily="18" charset="0"/>
              </a:rPr>
              <a:t>Objective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3000">
                <a:solidFill>
                  <a:schemeClr val="tx1"/>
                </a:solidFill>
                <a:cs typeface="Times New Roman" pitchFamily="18" charset="0"/>
              </a:rPr>
              <a:t>Verification:</a:t>
            </a:r>
            <a:r>
              <a:rPr lang="en-GB" altLang="zh-CN" sz="3000" b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GB" sz="3000">
                <a:solidFill>
                  <a:schemeClr val="tx1"/>
                </a:solidFill>
                <a:cs typeface="Times New Roman" pitchFamily="18" charset="0"/>
              </a:rPr>
              <a:t>（验证）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GB" altLang="zh-CN" sz="2400" b="0">
                <a:solidFill>
                  <a:schemeClr val="tx1"/>
                </a:solidFill>
                <a:cs typeface="Times New Roman" pitchFamily="18" charset="0"/>
              </a:rPr>
              <a:t>"Are we building the product right"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GB" altLang="zh-CN" sz="2400" b="0">
                <a:solidFill>
                  <a:schemeClr val="tx1"/>
                </a:solidFill>
                <a:cs typeface="Times New Roman" pitchFamily="18" charset="0"/>
              </a:rPr>
              <a:t>The software should conform to its specification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GB" altLang="zh-CN" sz="2400" b="0">
                <a:solidFill>
                  <a:schemeClr val="tx1"/>
                </a:solidFill>
                <a:cs typeface="Times New Roman" pitchFamily="18" charset="0"/>
              </a:rPr>
              <a:t>Subjective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3000">
                <a:solidFill>
                  <a:schemeClr val="tx1"/>
                </a:solidFill>
                <a:cs typeface="Times New Roman" pitchFamily="18" charset="0"/>
              </a:rPr>
              <a:t>V &amp; V must be</a:t>
            </a:r>
            <a:br>
              <a:rPr lang="en-GB" altLang="zh-CN" sz="3000">
                <a:solidFill>
                  <a:schemeClr val="tx1"/>
                </a:solidFill>
                <a:cs typeface="Times New Roman" pitchFamily="18" charset="0"/>
              </a:rPr>
            </a:br>
            <a:r>
              <a:rPr lang="en-GB" altLang="zh-CN" sz="2400" b="0">
                <a:solidFill>
                  <a:schemeClr val="tx1"/>
                </a:solidFill>
                <a:cs typeface="Times New Roman" pitchFamily="18" charset="0"/>
              </a:rPr>
              <a:t>applied at each stage in the software process.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92113" y="458788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40" tIns="44623" rIns="90840" bIns="44623" anchor="b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GB" altLang="zh-CN" sz="4000">
                <a:solidFill>
                  <a:schemeClr val="tx1"/>
                </a:solidFill>
                <a:cs typeface="Times New Roman" pitchFamily="18" charset="0"/>
              </a:rPr>
              <a:t>Verification vs.</a:t>
            </a:r>
            <a:r>
              <a:rPr lang="zh-CN" altLang="en-GB" sz="40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GB" altLang="zh-CN" sz="4000">
                <a:solidFill>
                  <a:schemeClr val="tx1"/>
                </a:solidFill>
                <a:cs typeface="Times New Roman" pitchFamily="18" charset="0"/>
              </a:rPr>
              <a:t>validation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493713" y="1979613"/>
            <a:ext cx="8650287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4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软件测试不同于程序测试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</a:rPr>
              <a:t>;</a:t>
            </a:r>
          </a:p>
          <a:p>
            <a:pPr algn="l">
              <a:lnSpc>
                <a:spcPct val="14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软件测试应贯穿于软件定义与开发的整个期间；</a:t>
            </a:r>
          </a:p>
          <a:p>
            <a:pPr algn="l">
              <a:lnSpc>
                <a:spcPct val="14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据美国一家公司统计，查出的软件错误中，属于</a:t>
            </a:r>
            <a:r>
              <a:rPr lang="zh-CN" altLang="en-US" sz="2800">
                <a:solidFill>
                  <a:srgbClr val="FC0128"/>
                </a:solidFill>
                <a:latin typeface="宋体" pitchFamily="2" charset="-122"/>
              </a:rPr>
              <a:t>需求分析和软件设计的错误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约占 </a:t>
            </a:r>
            <a:r>
              <a:rPr lang="en-US" altLang="zh-CN" sz="2800">
                <a:solidFill>
                  <a:srgbClr val="FC0128"/>
                </a:solidFill>
                <a:latin typeface="宋体" pitchFamily="2" charset="-122"/>
              </a:rPr>
              <a:t>64%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，属于程序编写的错误仅占 </a:t>
            </a:r>
            <a:r>
              <a:rPr lang="en-US" altLang="zh-CN" sz="2800">
                <a:solidFill>
                  <a:schemeClr val="tx1"/>
                </a:solidFill>
                <a:latin typeface="宋体" pitchFamily="2" charset="-122"/>
              </a:rPr>
              <a:t>36%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。程序编写的许多错误是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</a:rPr>
              <a:t>“</a:t>
            </a:r>
            <a:r>
              <a:rPr lang="zh-CN" altLang="en-US" sz="2800">
                <a:solidFill>
                  <a:srgbClr val="FC0128"/>
                </a:solidFill>
                <a:latin typeface="宋体" pitchFamily="2" charset="-122"/>
              </a:rPr>
              <a:t>先天的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</a:rPr>
              <a:t>”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488950" y="503238"/>
            <a:ext cx="6108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00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程序测试  </a:t>
            </a:r>
            <a:r>
              <a:rPr lang="en-US" altLang="zh-CN" sz="4000" b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VS.</a:t>
            </a:r>
            <a:r>
              <a:rPr lang="en-US" altLang="zh-CN" sz="400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</a:t>
            </a:r>
            <a:r>
              <a:rPr lang="zh-CN" altLang="en-US" sz="400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软件测试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5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5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5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34988" y="458788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如何测试，测试原则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9750" y="1719263"/>
            <a:ext cx="8937625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Tests should be planned long before testing begins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All tests should be traceable to customer requirements 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Testing as early as possible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To be most effective, testing should be conducted by an independent third party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The developer of software should do no testing at all. 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Test cases should include not only input data, but also output data </a:t>
            </a: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1143000" y="990600"/>
            <a:ext cx="7586663" cy="4459288"/>
            <a:chOff x="833" y="800"/>
            <a:chExt cx="4779" cy="2809"/>
          </a:xfrm>
        </p:grpSpPr>
        <p:pic>
          <p:nvPicPr>
            <p:cNvPr id="20483" name="Picture 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" y="902"/>
              <a:ext cx="3821" cy="2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7076" name="Rectangle 4"/>
            <p:cNvSpPr>
              <a:spLocks noChangeArrowheads="1"/>
            </p:cNvSpPr>
            <p:nvPr/>
          </p:nvSpPr>
          <p:spPr bwMode="auto">
            <a:xfrm>
              <a:off x="1480" y="800"/>
              <a:ext cx="2719" cy="2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9509" tIns="48882" rIns="99509" bIns="48882">
              <a:spAutoFit/>
            </a:bodyPr>
            <a:lstStyle/>
            <a:p>
              <a:pPr algn="l" defTabSz="1004888">
                <a:defRPr/>
              </a:pPr>
              <a:r>
                <a: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Small errors in requirement phase</a:t>
              </a:r>
            </a:p>
          </p:txBody>
        </p:sp>
        <p:sp>
          <p:nvSpPr>
            <p:cNvPr id="387077" name="Rectangle 5"/>
            <p:cNvSpPr>
              <a:spLocks noChangeArrowheads="1"/>
            </p:cNvSpPr>
            <p:nvPr/>
          </p:nvSpPr>
          <p:spPr bwMode="auto">
            <a:xfrm>
              <a:off x="2278" y="1187"/>
              <a:ext cx="2143" cy="2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9509" tIns="48882" rIns="99509" bIns="48882">
              <a:spAutoFit/>
            </a:bodyPr>
            <a:lstStyle/>
            <a:p>
              <a:pPr algn="l" defTabSz="1004888">
                <a:defRPr/>
              </a:pPr>
              <a:r>
                <a: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Big errors in design phase</a:t>
              </a:r>
            </a:p>
          </p:txBody>
        </p:sp>
        <p:sp>
          <p:nvSpPr>
            <p:cNvPr id="387078" name="Rectangle 6"/>
            <p:cNvSpPr>
              <a:spLocks noChangeArrowheads="1"/>
            </p:cNvSpPr>
            <p:nvPr/>
          </p:nvSpPr>
          <p:spPr bwMode="auto">
            <a:xfrm>
              <a:off x="3239" y="1682"/>
              <a:ext cx="2312" cy="2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9509" tIns="48882" rIns="99509" bIns="48882">
              <a:spAutoFit/>
            </a:bodyPr>
            <a:lstStyle/>
            <a:p>
              <a:pPr algn="l" defTabSz="1004888">
                <a:defRPr/>
              </a:pPr>
              <a:r>
                <a: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Bigger error in coding phase</a:t>
              </a:r>
            </a:p>
          </p:txBody>
        </p:sp>
        <p:sp>
          <p:nvSpPr>
            <p:cNvPr id="387079" name="Rectangle 7"/>
            <p:cNvSpPr>
              <a:spLocks noChangeArrowheads="1"/>
            </p:cNvSpPr>
            <p:nvPr/>
          </p:nvSpPr>
          <p:spPr bwMode="auto">
            <a:xfrm>
              <a:off x="3701" y="2423"/>
              <a:ext cx="1911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9509" tIns="48882" rIns="99509" bIns="48882">
              <a:spAutoFit/>
            </a:bodyPr>
            <a:lstStyle/>
            <a:p>
              <a:pPr defTabSz="1004888">
                <a:lnSpc>
                  <a:spcPct val="75000"/>
                </a:lnSpc>
                <a:defRPr/>
              </a:pPr>
              <a:r>
                <a: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Biggest error in release</a:t>
              </a:r>
            </a:p>
          </p:txBody>
        </p:sp>
      </p:grp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22288" y="503238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Who Tests the Software?</a:t>
            </a:r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1979613" y="3881438"/>
            <a:ext cx="1654175" cy="468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algn="l" defTabSz="1004888">
              <a:defRPr/>
            </a:pPr>
            <a:r>
              <a:rPr lang="en-US" altLang="zh-CN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developer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5607050" y="3925888"/>
            <a:ext cx="2952750" cy="468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algn="l" defTabSz="1004888">
              <a:defRPr/>
            </a:pPr>
            <a:r>
              <a:rPr lang="en-US" altLang="zh-CN" sz="2400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independent tester</a:t>
            </a:r>
          </a:p>
        </p:txBody>
      </p:sp>
      <p:sp>
        <p:nvSpPr>
          <p:cNvPr id="388101" name="Rectangle 5"/>
          <p:cNvSpPr>
            <a:spLocks noChangeArrowheads="1"/>
          </p:cNvSpPr>
          <p:nvPr/>
        </p:nvSpPr>
        <p:spPr bwMode="auto">
          <a:xfrm>
            <a:off x="152400" y="4603750"/>
            <a:ext cx="200025" cy="587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algn="l" defTabSz="1004888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  <a:p>
            <a:pPr algn="l" defTabSz="1004888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152400" y="5318125"/>
            <a:ext cx="200025" cy="587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algn="l" defTabSz="1004888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  <a:p>
            <a:pPr algn="l" defTabSz="1004888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388103" name="Rectangle 7"/>
          <p:cNvSpPr>
            <a:spLocks noChangeArrowheads="1"/>
          </p:cNvSpPr>
          <p:nvPr/>
        </p:nvSpPr>
        <p:spPr bwMode="auto">
          <a:xfrm>
            <a:off x="4773613" y="4603750"/>
            <a:ext cx="200025" cy="587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algn="l" defTabSz="1004888">
              <a:defRPr/>
            </a:pP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  <a:p>
            <a:pPr algn="l" defTabSz="1004888">
              <a:defRPr/>
            </a:pP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388104" name="Rectangle 8"/>
          <p:cNvSpPr>
            <a:spLocks noChangeArrowheads="1"/>
          </p:cNvSpPr>
          <p:nvPr/>
        </p:nvSpPr>
        <p:spPr bwMode="auto">
          <a:xfrm>
            <a:off x="4416425" y="5318125"/>
            <a:ext cx="200025" cy="587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algn="l" defTabSz="1004888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  <a:p>
            <a:pPr algn="l" defTabSz="1004888">
              <a:defRPr/>
            </a:pP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pic>
        <p:nvPicPr>
          <p:cNvPr id="21513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1689100"/>
            <a:ext cx="2297113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36725"/>
            <a:ext cx="2187575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741363" y="4598988"/>
            <a:ext cx="365125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cs typeface="Times New Roman" pitchFamily="18" charset="0"/>
              </a:rPr>
              <a:t>Understands the system but will test “gently” and is driven by delivery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473700" y="4556125"/>
            <a:ext cx="3276600" cy="1570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cs typeface="Times New Roman" pitchFamily="18" charset="0"/>
              </a:rPr>
              <a:t>Must learn about the system but will attempt to break it and is driven by quality</a:t>
            </a: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96863" y="1808163"/>
            <a:ext cx="9144000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ct val="500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Test need normal testing cases as well as exceptional one </a:t>
            </a:r>
          </a:p>
          <a:p>
            <a:pPr algn="l" eaLnBrk="1" hangingPunct="1">
              <a:lnSpc>
                <a:spcPct val="120000"/>
              </a:lnSpc>
              <a:spcAft>
                <a:spcPct val="500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Regressive test is necessary when code modified</a:t>
            </a:r>
          </a:p>
          <a:p>
            <a:pPr algn="l" eaLnBrk="1" hangingPunct="1">
              <a:lnSpc>
                <a:spcPct val="120000"/>
              </a:lnSpc>
              <a:spcAft>
                <a:spcPct val="500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 80% of errors occur in 20% of classes</a:t>
            </a:r>
          </a:p>
          <a:p>
            <a:pPr algn="l" eaLnBrk="1" hangingPunct="1">
              <a:lnSpc>
                <a:spcPct val="120000"/>
              </a:lnSpc>
              <a:spcAft>
                <a:spcPct val="500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 Testing should begin “in the small” and progress toward testing “in the large”</a:t>
            </a:r>
          </a:p>
          <a:p>
            <a:pPr algn="l" eaLnBrk="1" hangingPunct="1">
              <a:lnSpc>
                <a:spcPct val="120000"/>
              </a:lnSpc>
              <a:spcAft>
                <a:spcPct val="500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 Exhaustive testing is not possible</a:t>
            </a:r>
          </a:p>
          <a:p>
            <a:pPr algn="l" eaLnBrk="1" hangingPunct="1">
              <a:lnSpc>
                <a:spcPct val="120000"/>
              </a:lnSpc>
              <a:spcAft>
                <a:spcPct val="500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 Quality of testing depend on test design</a:t>
            </a:r>
          </a:p>
          <a:p>
            <a:pPr algn="l" eaLnBrk="1" hangingPunct="1">
              <a:lnSpc>
                <a:spcPct val="120000"/>
              </a:lnSpc>
              <a:spcAft>
                <a:spcPct val="500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</a:rPr>
              <a:t>Keep test documents till system given up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22288" y="432147"/>
            <a:ext cx="77724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测试原则</a:t>
            </a:r>
            <a:r>
              <a:rPr lang="en-US" altLang="zh-CN" sz="4000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906713" y="1992313"/>
          <a:ext cx="5181600" cy="486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位图图像" r:id="rId3" imgW="2895238" imgH="2895238" progId="Paint.Picture">
                  <p:embed/>
                </p:oleObj>
              </mc:Choice>
              <mc:Fallback>
                <p:oleObj name="位图图像" r:id="rId3" imgW="2895238" imgH="289523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1992313"/>
                        <a:ext cx="5181600" cy="486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44513" y="265113"/>
            <a:ext cx="9067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Software Testing</a:t>
            </a:r>
            <a:r>
              <a:rPr lang="en-US" altLang="zh-CN" sz="4200">
                <a:solidFill>
                  <a:schemeClr val="tx2"/>
                </a:solidFill>
                <a:latin typeface="黑变体" charset="0"/>
              </a:rPr>
              <a:t> </a:t>
            </a:r>
          </a:p>
        </p:txBody>
      </p:sp>
      <p:pic>
        <p:nvPicPr>
          <p:cNvPr id="4100" name="Picture 4" descr="PE01616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088" y="1628775"/>
            <a:ext cx="4584701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04800" y="5251450"/>
          <a:ext cx="15255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位图图像" r:id="rId6" imgW="1371429" imgH="1438095" progId="Paint.Picture">
                  <p:embed/>
                </p:oleObj>
              </mc:Choice>
              <mc:Fallback>
                <p:oleObj name="位图图像" r:id="rId6" imgW="1371429" imgH="143809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251450"/>
                        <a:ext cx="152558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6096000" y="1808163"/>
          <a:ext cx="30480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位图图像" r:id="rId8" imgW="2200582" imgH="2038095" progId="Paint.Picture">
                  <p:embed/>
                </p:oleObj>
              </mc:Choice>
              <mc:Fallback>
                <p:oleObj name="位图图像" r:id="rId8" imgW="2200582" imgH="203809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08163"/>
                        <a:ext cx="3048000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4800600" y="2813050"/>
          <a:ext cx="20669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位图图像" r:id="rId10" imgW="2066667" imgH="1895238" progId="Paint.Picture">
                  <p:embed/>
                </p:oleObj>
              </mc:Choice>
              <mc:Fallback>
                <p:oleObj name="位图图像" r:id="rId10" imgW="2066667" imgH="1895238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13050"/>
                        <a:ext cx="2066925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 rot="4116573">
            <a:off x="1711325" y="1482725"/>
            <a:ext cx="15398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zh-CN" altLang="en-US" sz="8000" b="0">
                <a:solidFill>
                  <a:schemeClr val="tx1"/>
                </a:solidFill>
                <a:latin typeface="Arial" pitchFamily="34" charset="0"/>
                <a:ea typeface="隶书" pitchFamily="49" charset="-122"/>
              </a:rPr>
              <a:t>文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en-US" sz="8000" b="0">
                <a:solidFill>
                  <a:schemeClr val="tx1"/>
                </a:solidFill>
                <a:latin typeface="Arial" pitchFamily="34" charset="0"/>
                <a:ea typeface="隶书" pitchFamily="49" charset="-122"/>
              </a:rPr>
              <a:t>档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5763" y="98425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软件测试是有风险的行为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282700" y="846138"/>
            <a:ext cx="0" cy="472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1282700" y="5570538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Freeform 5"/>
          <p:cNvSpPr>
            <a:spLocks/>
          </p:cNvSpPr>
          <p:nvPr/>
        </p:nvSpPr>
        <p:spPr bwMode="auto">
          <a:xfrm>
            <a:off x="1587500" y="998538"/>
            <a:ext cx="4648200" cy="4495800"/>
          </a:xfrm>
          <a:custGeom>
            <a:avLst/>
            <a:gdLst>
              <a:gd name="T0" fmla="*/ 0 w 2928"/>
              <a:gd name="T1" fmla="*/ 0 h 2832"/>
              <a:gd name="T2" fmla="*/ 2147483647 w 2928"/>
              <a:gd name="T3" fmla="*/ 2147483647 h 2832"/>
              <a:gd name="T4" fmla="*/ 2147483647 w 2928"/>
              <a:gd name="T5" fmla="*/ 2147483647 h 2832"/>
              <a:gd name="T6" fmla="*/ 2147483647 w 2928"/>
              <a:gd name="T7" fmla="*/ 2147483647 h 2832"/>
              <a:gd name="T8" fmla="*/ 2147483647 w 2928"/>
              <a:gd name="T9" fmla="*/ 2147483647 h 2832"/>
              <a:gd name="T10" fmla="*/ 2147483647 w 2928"/>
              <a:gd name="T11" fmla="*/ 2147483647 h 2832"/>
              <a:gd name="T12" fmla="*/ 2147483647 w 2928"/>
              <a:gd name="T13" fmla="*/ 2147483647 h 28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28"/>
              <a:gd name="T22" fmla="*/ 0 h 2832"/>
              <a:gd name="T23" fmla="*/ 2928 w 2928"/>
              <a:gd name="T24" fmla="*/ 2832 h 28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28" h="2832">
                <a:moveTo>
                  <a:pt x="0" y="0"/>
                </a:moveTo>
                <a:cubicBezTo>
                  <a:pt x="72" y="20"/>
                  <a:pt x="144" y="40"/>
                  <a:pt x="240" y="96"/>
                </a:cubicBezTo>
                <a:cubicBezTo>
                  <a:pt x="336" y="152"/>
                  <a:pt x="448" y="176"/>
                  <a:pt x="576" y="336"/>
                </a:cubicBezTo>
                <a:cubicBezTo>
                  <a:pt x="704" y="496"/>
                  <a:pt x="848" y="800"/>
                  <a:pt x="1008" y="1056"/>
                </a:cubicBezTo>
                <a:cubicBezTo>
                  <a:pt x="1168" y="1312"/>
                  <a:pt x="1320" y="1624"/>
                  <a:pt x="1536" y="1872"/>
                </a:cubicBezTo>
                <a:cubicBezTo>
                  <a:pt x="1752" y="2120"/>
                  <a:pt x="2072" y="2384"/>
                  <a:pt x="2304" y="2544"/>
                </a:cubicBezTo>
                <a:cubicBezTo>
                  <a:pt x="2536" y="2704"/>
                  <a:pt x="2732" y="2768"/>
                  <a:pt x="2928" y="2832"/>
                </a:cubicBezTo>
              </a:path>
            </a:pathLst>
          </a:custGeom>
          <a:noFill/>
          <a:ln w="28575" cap="flat" cmpd="sng">
            <a:solidFill>
              <a:srgbClr val="1834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>
            <a:off x="1511300" y="846138"/>
            <a:ext cx="4267200" cy="4648200"/>
          </a:xfrm>
          <a:custGeom>
            <a:avLst/>
            <a:gdLst>
              <a:gd name="T0" fmla="*/ 2147483647 w 2688"/>
              <a:gd name="T1" fmla="*/ 0 h 2928"/>
              <a:gd name="T2" fmla="*/ 2147483647 w 2688"/>
              <a:gd name="T3" fmla="*/ 2147483647 h 2928"/>
              <a:gd name="T4" fmla="*/ 2147483647 w 2688"/>
              <a:gd name="T5" fmla="*/ 2147483647 h 2928"/>
              <a:gd name="T6" fmla="*/ 2147483647 w 2688"/>
              <a:gd name="T7" fmla="*/ 2147483647 h 2928"/>
              <a:gd name="T8" fmla="*/ 0 w 2688"/>
              <a:gd name="T9" fmla="*/ 2147483647 h 2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8"/>
              <a:gd name="T16" fmla="*/ 0 h 2928"/>
              <a:gd name="T17" fmla="*/ 2688 w 2688"/>
              <a:gd name="T18" fmla="*/ 2928 h 2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8" h="2928">
                <a:moveTo>
                  <a:pt x="2688" y="0"/>
                </a:moveTo>
                <a:cubicBezTo>
                  <a:pt x="2668" y="80"/>
                  <a:pt x="2648" y="160"/>
                  <a:pt x="2544" y="432"/>
                </a:cubicBezTo>
                <a:cubicBezTo>
                  <a:pt x="2440" y="704"/>
                  <a:pt x="2296" y="1288"/>
                  <a:pt x="2064" y="1632"/>
                </a:cubicBezTo>
                <a:cubicBezTo>
                  <a:pt x="1832" y="1976"/>
                  <a:pt x="1496" y="2280"/>
                  <a:pt x="1152" y="2496"/>
                </a:cubicBezTo>
                <a:cubicBezTo>
                  <a:pt x="808" y="2712"/>
                  <a:pt x="200" y="2856"/>
                  <a:pt x="0" y="2928"/>
                </a:cubicBezTo>
              </a:path>
            </a:pathLst>
          </a:custGeom>
          <a:noFill/>
          <a:ln w="28575" cap="flat" cmpd="sng">
            <a:solidFill>
              <a:srgbClr val="CF0E3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7863" y="846138"/>
            <a:ext cx="4937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缺</a:t>
            </a:r>
            <a:endParaRPr lang="en-US" altLang="zh-CN" sz="2400">
              <a:solidFill>
                <a:schemeClr val="tx1"/>
              </a:solidFill>
              <a:latin typeface="宋体" pitchFamily="2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陷</a:t>
            </a:r>
            <a:endParaRPr lang="en-US" altLang="zh-CN" sz="2400">
              <a:solidFill>
                <a:schemeClr val="tx1"/>
              </a:solidFill>
              <a:latin typeface="宋体" pitchFamily="2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数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量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349500" y="815975"/>
            <a:ext cx="171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itchFamily="2" charset="-122"/>
              </a:rPr>
              <a:t>谴藏在软件中</a:t>
            </a:r>
          </a:p>
          <a:p>
            <a:pPr algn="l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itchFamily="2" charset="-122"/>
              </a:rPr>
              <a:t>缺陷数目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702300" y="971550"/>
            <a:ext cx="1612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2000">
                <a:solidFill>
                  <a:srgbClr val="FC0128"/>
                </a:solidFill>
                <a:latin typeface="宋体" pitchFamily="2" charset="-122"/>
              </a:rPr>
              <a:t>测试费用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452563" y="4351338"/>
            <a:ext cx="1430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测试中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262563" y="4275138"/>
            <a:ext cx="164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测试后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3065463" y="5640388"/>
            <a:ext cx="2725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测试工作量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1906588" y="6194425"/>
            <a:ext cx="5133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每一个软件项目都有一个最优的测量</a:t>
            </a: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3211513" y="2590800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>
                <a:solidFill>
                  <a:schemeClr val="tx2"/>
                </a:solidFill>
                <a:latin typeface="宋体" pitchFamily="2" charset="-122"/>
              </a:rPr>
              <a:t>最优测量量</a:t>
            </a:r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4191000" y="3048000"/>
            <a:ext cx="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3"/>
          <p:cNvSpPr>
            <a:spLocks noChangeShapeType="1"/>
          </p:cNvSpPr>
          <p:nvPr/>
        </p:nvSpPr>
        <p:spPr bwMode="auto">
          <a:xfrm>
            <a:off x="7289800" y="846138"/>
            <a:ext cx="0" cy="472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Text Box 7"/>
          <p:cNvSpPr txBox="1">
            <a:spLocks noChangeArrowheads="1"/>
          </p:cNvSpPr>
          <p:nvPr/>
        </p:nvSpPr>
        <p:spPr bwMode="auto">
          <a:xfrm>
            <a:off x="7542213" y="846138"/>
            <a:ext cx="4937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latin typeface="宋体" pitchFamily="2" charset="-122"/>
              </a:rPr>
              <a:t>测</a:t>
            </a:r>
            <a:endParaRPr lang="en-US" altLang="zh-CN" sz="2400">
              <a:latin typeface="宋体" pitchFamily="2" charset="-122"/>
            </a:endParaRPr>
          </a:p>
          <a:p>
            <a:pPr algn="l"/>
            <a:r>
              <a:rPr lang="zh-CN" altLang="en-US" sz="2400">
                <a:latin typeface="宋体" pitchFamily="2" charset="-122"/>
              </a:rPr>
              <a:t>试</a:t>
            </a:r>
            <a:endParaRPr lang="en-US" altLang="zh-CN" sz="2400">
              <a:latin typeface="宋体" pitchFamily="2" charset="-122"/>
            </a:endParaRPr>
          </a:p>
          <a:p>
            <a:pPr algn="l"/>
            <a:r>
              <a:rPr lang="zh-CN" altLang="en-US" sz="2400">
                <a:latin typeface="宋体" pitchFamily="2" charset="-122"/>
              </a:rPr>
              <a:t>费</a:t>
            </a:r>
            <a:endParaRPr lang="en-US" altLang="zh-CN" sz="2400">
              <a:latin typeface="宋体" pitchFamily="2" charset="-122"/>
            </a:endParaRPr>
          </a:p>
          <a:p>
            <a:pPr algn="l"/>
            <a:r>
              <a:rPr lang="zh-CN" altLang="en-US" sz="2400">
                <a:latin typeface="宋体" pitchFamily="2" charset="-122"/>
              </a:rPr>
              <a:t>用</a:t>
            </a:r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76250" y="504825"/>
            <a:ext cx="86868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lang="zh-CN" altLang="en-US" sz="4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如何测试：方法分类</a:t>
            </a:r>
            <a:endParaRPr lang="en-US" altLang="zh-CN" sz="4000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34938" y="3570288"/>
            <a:ext cx="16637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cs typeface="Times New Roman" pitchFamily="18" charset="0"/>
              </a:rPr>
              <a:t>Test</a:t>
            </a:r>
          </a:p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cs typeface="Times New Roman" pitchFamily="18" charset="0"/>
              </a:rPr>
              <a:t>methods</a:t>
            </a:r>
          </a:p>
          <a:p>
            <a:pPr algn="l">
              <a:lnSpc>
                <a:spcPct val="95000"/>
              </a:lnSpc>
            </a:pPr>
            <a:endParaRPr lang="zh-CN" altLang="en-US" sz="320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322513" y="2349500"/>
            <a:ext cx="28225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cs typeface="Times New Roman" pitchFamily="18" charset="0"/>
              </a:rPr>
              <a:t>Static test method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06650" y="4700588"/>
            <a:ext cx="289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cs typeface="Times New Roman" pitchFamily="18" charset="0"/>
              </a:rPr>
              <a:t>Dynamic test method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443538" y="1976438"/>
            <a:ext cx="330041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cs typeface="Times New Roman" pitchFamily="18" charset="0"/>
              </a:rPr>
              <a:t>Manual </a:t>
            </a:r>
            <a:r>
              <a:rPr lang="zh-CN" altLang="en-US" sz="3200">
                <a:solidFill>
                  <a:schemeClr val="tx1"/>
                </a:solidFill>
                <a:cs typeface="Times New Roman" pitchFamily="18" charset="0"/>
              </a:rPr>
              <a:t>测试方法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519738" y="2882900"/>
            <a:ext cx="2638425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3200">
                <a:solidFill>
                  <a:schemeClr val="tx1"/>
                </a:solidFill>
                <a:cs typeface="Times New Roman" pitchFamily="18" charset="0"/>
              </a:rPr>
              <a:t>Computer aid</a:t>
            </a:r>
          </a:p>
          <a:p>
            <a:pPr algn="l">
              <a:lnSpc>
                <a:spcPct val="80000"/>
              </a:lnSpc>
            </a:pPr>
            <a:r>
              <a:rPr lang="zh-CN" altLang="en-US" sz="3200">
                <a:solidFill>
                  <a:schemeClr val="tx1"/>
                </a:solidFill>
                <a:cs typeface="Times New Roman" pitchFamily="18" charset="0"/>
              </a:rPr>
              <a:t>分析方法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337175" y="4330700"/>
            <a:ext cx="3860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cs typeface="Times New Roman" pitchFamily="18" charset="0"/>
              </a:rPr>
              <a:t>White-box </a:t>
            </a:r>
            <a:r>
              <a:rPr lang="zh-CN" altLang="en-US" sz="3200">
                <a:solidFill>
                  <a:schemeClr val="tx1"/>
                </a:solidFill>
                <a:cs typeface="Times New Roman" pitchFamily="18" charset="0"/>
              </a:rPr>
              <a:t>测试方法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292725" y="5711825"/>
            <a:ext cx="3709988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cs typeface="Times New Roman" pitchFamily="18" charset="0"/>
              </a:rPr>
              <a:t>Black-box </a:t>
            </a:r>
            <a:r>
              <a:rPr lang="zh-CN" altLang="en-US" sz="3200">
                <a:solidFill>
                  <a:schemeClr val="tx1"/>
                </a:solidFill>
                <a:cs typeface="Times New Roman" pitchFamily="18" charset="0"/>
              </a:rPr>
              <a:t>测试方法</a:t>
            </a:r>
          </a:p>
        </p:txBody>
      </p:sp>
      <p:sp>
        <p:nvSpPr>
          <p:cNvPr id="24586" name="AutoShape 10"/>
          <p:cNvSpPr>
            <a:spLocks/>
          </p:cNvSpPr>
          <p:nvPr/>
        </p:nvSpPr>
        <p:spPr bwMode="auto">
          <a:xfrm>
            <a:off x="2051050" y="2798763"/>
            <a:ext cx="228600" cy="2438400"/>
          </a:xfrm>
          <a:prstGeom prst="leftBrace">
            <a:avLst>
              <a:gd name="adj1" fmla="val 888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itchFamily="18" charset="0"/>
            </a:endParaRPr>
          </a:p>
        </p:txBody>
      </p:sp>
      <p:sp>
        <p:nvSpPr>
          <p:cNvPr id="24587" name="AutoShape 11"/>
          <p:cNvSpPr>
            <a:spLocks/>
          </p:cNvSpPr>
          <p:nvPr/>
        </p:nvSpPr>
        <p:spPr bwMode="auto">
          <a:xfrm>
            <a:off x="5153025" y="2220913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itchFamily="18" charset="0"/>
            </a:endParaRPr>
          </a:p>
        </p:txBody>
      </p:sp>
      <p:sp>
        <p:nvSpPr>
          <p:cNvPr id="24588" name="AutoShape 12"/>
          <p:cNvSpPr>
            <a:spLocks/>
          </p:cNvSpPr>
          <p:nvPr/>
        </p:nvSpPr>
        <p:spPr bwMode="auto">
          <a:xfrm>
            <a:off x="5143500" y="4556125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11188" y="503238"/>
            <a:ext cx="2317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Static test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61925" y="1719263"/>
            <a:ext cx="457200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inspections</a:t>
            </a:r>
          </a:p>
          <a:p>
            <a:pPr lvl="1"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walkthroughs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（走查）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reviews</a:t>
            </a: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585788" y="3532188"/>
            <a:ext cx="8558212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基本特征是在对软件进行 </a:t>
            </a:r>
            <a:r>
              <a:rPr kumimoji="1" lang="zh-CN" altLang="en-US" sz="2400" dirty="0">
                <a:latin typeface="+mn-ea"/>
                <a:ea typeface="+mn-ea"/>
              </a:rPr>
              <a:t>分析、检查和审阅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，不实际运行被测试的软件。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静态测试约可找出</a:t>
            </a:r>
            <a:r>
              <a:rPr kumimoji="1" lang="en-US" altLang="zh-CN" sz="2400" dirty="0">
                <a:latin typeface="+mn-ea"/>
                <a:ea typeface="+mn-ea"/>
              </a:rPr>
              <a:t>30</a:t>
            </a:r>
            <a:r>
              <a:rPr kumimoji="1" lang="zh-CN" altLang="en-US" sz="2400" dirty="0">
                <a:latin typeface="+mn-ea"/>
                <a:ea typeface="+mn-ea"/>
              </a:rPr>
              <a:t>～</a:t>
            </a:r>
            <a:r>
              <a:rPr kumimoji="1" lang="en-US" altLang="zh-CN" sz="2400" dirty="0">
                <a:latin typeface="+mn-ea"/>
                <a:ea typeface="+mn-ea"/>
              </a:rPr>
              <a:t>70%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的逻辑设计错误</a:t>
            </a:r>
            <a:r>
              <a:rPr kumimoji="1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对需求规格说明书、软件设计说明书、源程序做检查和审阅，包括：</a:t>
            </a:r>
          </a:p>
          <a:p>
            <a:pPr marL="800100" lvl="1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是否符合标准和规范；</a:t>
            </a:r>
          </a:p>
          <a:p>
            <a:pPr marL="800100" lvl="1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通过结构分析、流图分析、符号执行指出软件缺陷； </a:t>
            </a: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66738" y="458788"/>
            <a:ext cx="302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Dynamic test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96950" y="4689475"/>
            <a:ext cx="744537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457200" indent="-457200" algn="l" eaLnBrk="0" hangingPunct="0">
              <a:lnSpc>
                <a:spcPct val="150000"/>
              </a:lnSpc>
              <a:buClr>
                <a:srgbClr val="FF0066"/>
              </a:buClr>
              <a:buSzPct val="80000"/>
              <a:buFont typeface="Wingdings" pitchFamily="2" charset="2"/>
              <a:buChar char="ü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被测试程序</a:t>
            </a:r>
          </a:p>
          <a:p>
            <a:pPr marL="457200" indent="-457200" algn="l">
              <a:lnSpc>
                <a:spcPct val="150000"/>
              </a:lnSpc>
              <a:buClr>
                <a:srgbClr val="FF0066"/>
              </a:buClr>
              <a:buSzPct val="80000"/>
              <a:buFont typeface="Wingdings" pitchFamily="2" charset="2"/>
              <a:buChar char="ü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测试数据（测试用例）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76250" y="1808163"/>
            <a:ext cx="1973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kumimoji="1" lang="zh-CN" altLang="en-US" sz="2800">
                <a:latin typeface="Arial" pitchFamily="34" charset="0"/>
              </a:rPr>
              <a:t>动态测试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66738" y="3924300"/>
            <a:ext cx="4794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 algn="l">
              <a:buFont typeface="Wingdings" pitchFamily="2" charset="2"/>
              <a:buChar char="Ø"/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动态测试的两个基本要素</a:t>
            </a:r>
            <a:r>
              <a:rPr kumimoji="1" lang="en-US" altLang="zh-CN" sz="2800" dirty="0">
                <a:latin typeface="+mn-ea"/>
                <a:ea typeface="+mn-ea"/>
              </a:rPr>
              <a:t>: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881063" y="2370138"/>
            <a:ext cx="7786687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通过运行被测程序来检验软件的动态行为和运行结果的正确性</a:t>
            </a: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68313" y="458788"/>
            <a:ext cx="8675687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lang="zh-CN" altLang="en-US" sz="4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动态黑盒测试 </a:t>
            </a:r>
            <a:r>
              <a:rPr lang="en-US" altLang="zh-CN" sz="4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—</a:t>
            </a:r>
            <a:r>
              <a:rPr lang="zh-CN" altLang="en-US" sz="4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闭着眼睛测试软件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 flipH="1">
            <a:off x="3348038" y="2863850"/>
            <a:ext cx="2590800" cy="17526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4400" b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软件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4284663" y="4735513"/>
            <a:ext cx="6858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4284663" y="2287588"/>
            <a:ext cx="6858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067175" y="1638300"/>
            <a:ext cx="1143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kumimoji="1" lang="zh-CN" altLang="en-US" sz="2800">
                <a:solidFill>
                  <a:schemeClr val="tx1"/>
                </a:solidFill>
              </a:rPr>
              <a:t>输入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36613" y="5911850"/>
            <a:ext cx="79390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</a:rPr>
              <a:t>不深入代码细节的测试方法称为动态黑盒测试。</a:t>
            </a:r>
          </a:p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</a:rPr>
              <a:t>软件测试员充当客户来使用它。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067175" y="5383213"/>
            <a:ext cx="1143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kumimoji="1" lang="zh-CN" altLang="en-US" sz="2800">
                <a:solidFill>
                  <a:schemeClr val="tx1"/>
                </a:solidFill>
              </a:rPr>
              <a:t>输出</a:t>
            </a:r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03488"/>
            <a:ext cx="18192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lang="zh-CN" altLang="en-US" sz="4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动态白盒测试 </a:t>
            </a:r>
            <a:r>
              <a:rPr lang="en-US" altLang="zh-CN" sz="4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—</a:t>
            </a:r>
            <a:r>
              <a:rPr lang="zh-CN" altLang="en-US" sz="4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带</a:t>
            </a:r>
            <a:r>
              <a:rPr lang="en-US" altLang="zh-CN" sz="4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400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光眼镜测试软件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943600" y="4419600"/>
            <a:ext cx="231616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kumimoji="1" lang="en-US" altLang="zh-CN" sz="2400">
                <a:solidFill>
                  <a:schemeClr val="tx1"/>
                </a:solidFill>
                <a:latin typeface="宋体" pitchFamily="2" charset="-122"/>
              </a:rPr>
              <a:t>?</a:t>
            </a:r>
            <a:r>
              <a:rPr kumimoji="1" lang="en-US" altLang="zh-CN" sz="2400">
                <a:solidFill>
                  <a:schemeClr val="tx1"/>
                </a:solidFill>
              </a:rPr>
              <a:t>?????????????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4419600"/>
            <a:ext cx="51816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kumimoji="1" lang="en-US" altLang="zh-CN" sz="2400">
                <a:solidFill>
                  <a:schemeClr val="tx1"/>
                </a:solidFill>
              </a:rPr>
              <a:t>3581322.293419985680302829734315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1219200" y="1981200"/>
            <a:ext cx="2590800" cy="1752600"/>
            <a:chOff x="768" y="1248"/>
            <a:chExt cx="1632" cy="1104"/>
          </a:xfrm>
        </p:grpSpPr>
        <p:sp>
          <p:nvSpPr>
            <p:cNvPr id="28693" name="AutoShape 6"/>
            <p:cNvSpPr>
              <a:spLocks noChangeArrowheads="1"/>
            </p:cNvSpPr>
            <p:nvPr/>
          </p:nvSpPr>
          <p:spPr bwMode="auto">
            <a:xfrm flipH="1">
              <a:off x="768" y="1248"/>
              <a:ext cx="1632" cy="1104"/>
            </a:xfrm>
            <a:prstGeom prst="cube">
              <a:avLst>
                <a:gd name="adj" fmla="val 25000"/>
              </a:avLst>
            </a:prstGeom>
            <a:solidFill>
              <a:srgbClr val="FCFAA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8694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584"/>
              <a:ext cx="1248" cy="7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678" name="Group 8"/>
          <p:cNvGrpSpPr>
            <a:grpSpLocks/>
          </p:cNvGrpSpPr>
          <p:nvPr/>
        </p:nvGrpSpPr>
        <p:grpSpPr bwMode="auto">
          <a:xfrm>
            <a:off x="5867400" y="1981200"/>
            <a:ext cx="2592388" cy="1879600"/>
            <a:chOff x="3696" y="1248"/>
            <a:chExt cx="1632" cy="1104"/>
          </a:xfrm>
        </p:grpSpPr>
        <p:sp>
          <p:nvSpPr>
            <p:cNvPr id="28687" name="AutoShape 9"/>
            <p:cNvSpPr>
              <a:spLocks noChangeArrowheads="1"/>
            </p:cNvSpPr>
            <p:nvPr/>
          </p:nvSpPr>
          <p:spPr bwMode="auto">
            <a:xfrm flipH="1">
              <a:off x="3696" y="1248"/>
              <a:ext cx="1632" cy="1104"/>
            </a:xfrm>
            <a:prstGeom prst="cube">
              <a:avLst>
                <a:gd name="adj" fmla="val 25000"/>
              </a:avLst>
            </a:prstGeom>
            <a:solidFill>
              <a:srgbClr val="FCFAA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8" name="Rectangle 10"/>
            <p:cNvSpPr>
              <a:spLocks noChangeArrowheads="1"/>
            </p:cNvSpPr>
            <p:nvPr/>
          </p:nvSpPr>
          <p:spPr bwMode="auto">
            <a:xfrm>
              <a:off x="3984" y="1536"/>
              <a:ext cx="1296" cy="7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9" name="Freeform 11"/>
            <p:cNvSpPr>
              <a:spLocks/>
            </p:cNvSpPr>
            <p:nvPr/>
          </p:nvSpPr>
          <p:spPr bwMode="auto">
            <a:xfrm>
              <a:off x="3998" y="1897"/>
              <a:ext cx="339" cy="352"/>
            </a:xfrm>
            <a:custGeom>
              <a:avLst/>
              <a:gdLst>
                <a:gd name="T0" fmla="*/ 9 w 339"/>
                <a:gd name="T1" fmla="*/ 41 h 352"/>
                <a:gd name="T2" fmla="*/ 201 w 339"/>
                <a:gd name="T3" fmla="*/ 5 h 352"/>
                <a:gd name="T4" fmla="*/ 256 w 339"/>
                <a:gd name="T5" fmla="*/ 14 h 352"/>
                <a:gd name="T6" fmla="*/ 274 w 339"/>
                <a:gd name="T7" fmla="*/ 124 h 352"/>
                <a:gd name="T8" fmla="*/ 320 w 339"/>
                <a:gd name="T9" fmla="*/ 206 h 352"/>
                <a:gd name="T10" fmla="*/ 329 w 339"/>
                <a:gd name="T11" fmla="*/ 279 h 352"/>
                <a:gd name="T12" fmla="*/ 283 w 339"/>
                <a:gd name="T13" fmla="*/ 288 h 352"/>
                <a:gd name="T14" fmla="*/ 219 w 339"/>
                <a:gd name="T15" fmla="*/ 297 h 352"/>
                <a:gd name="T16" fmla="*/ 82 w 339"/>
                <a:gd name="T17" fmla="*/ 325 h 352"/>
                <a:gd name="T18" fmla="*/ 27 w 339"/>
                <a:gd name="T19" fmla="*/ 343 h 352"/>
                <a:gd name="T20" fmla="*/ 0 w 339"/>
                <a:gd name="T21" fmla="*/ 352 h 3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9"/>
                <a:gd name="T34" fmla="*/ 0 h 352"/>
                <a:gd name="T35" fmla="*/ 339 w 339"/>
                <a:gd name="T36" fmla="*/ 352 h 3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9" h="352">
                  <a:moveTo>
                    <a:pt x="9" y="41"/>
                  </a:moveTo>
                  <a:cubicBezTo>
                    <a:pt x="70" y="21"/>
                    <a:pt x="138" y="17"/>
                    <a:pt x="201" y="5"/>
                  </a:cubicBezTo>
                  <a:cubicBezTo>
                    <a:pt x="219" y="8"/>
                    <a:pt x="244" y="0"/>
                    <a:pt x="256" y="14"/>
                  </a:cubicBezTo>
                  <a:cubicBezTo>
                    <a:pt x="280" y="42"/>
                    <a:pt x="265" y="88"/>
                    <a:pt x="274" y="124"/>
                  </a:cubicBezTo>
                  <a:cubicBezTo>
                    <a:pt x="282" y="154"/>
                    <a:pt x="320" y="206"/>
                    <a:pt x="320" y="206"/>
                  </a:cubicBezTo>
                  <a:cubicBezTo>
                    <a:pt x="323" y="230"/>
                    <a:pt x="339" y="257"/>
                    <a:pt x="329" y="279"/>
                  </a:cubicBezTo>
                  <a:cubicBezTo>
                    <a:pt x="323" y="293"/>
                    <a:pt x="298" y="285"/>
                    <a:pt x="283" y="288"/>
                  </a:cubicBezTo>
                  <a:cubicBezTo>
                    <a:pt x="262" y="291"/>
                    <a:pt x="240" y="294"/>
                    <a:pt x="219" y="297"/>
                  </a:cubicBezTo>
                  <a:cubicBezTo>
                    <a:pt x="174" y="312"/>
                    <a:pt x="129" y="318"/>
                    <a:pt x="82" y="325"/>
                  </a:cubicBezTo>
                  <a:cubicBezTo>
                    <a:pt x="64" y="331"/>
                    <a:pt x="45" y="337"/>
                    <a:pt x="27" y="343"/>
                  </a:cubicBezTo>
                  <a:cubicBezTo>
                    <a:pt x="18" y="346"/>
                    <a:pt x="0" y="352"/>
                    <a:pt x="0" y="352"/>
                  </a:cubicBezTo>
                </a:path>
              </a:pathLst>
            </a:custGeom>
            <a:solidFill>
              <a:schemeClr val="tx1"/>
            </a:solidFill>
            <a:ln w="28575" cap="flat" cmpd="sng">
              <a:solidFill>
                <a:srgbClr val="4C2E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Rectangle 12"/>
            <p:cNvSpPr>
              <a:spLocks noChangeArrowheads="1"/>
            </p:cNvSpPr>
            <p:nvPr/>
          </p:nvSpPr>
          <p:spPr bwMode="auto">
            <a:xfrm rot="2216846">
              <a:off x="4075" y="1813"/>
              <a:ext cx="871" cy="5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1" name="AutoShape 13"/>
            <p:cNvSpPr>
              <a:spLocks noChangeArrowheads="1"/>
            </p:cNvSpPr>
            <p:nvPr/>
          </p:nvSpPr>
          <p:spPr bwMode="auto">
            <a:xfrm rot="7525547">
              <a:off x="4872" y="2088"/>
              <a:ext cx="48" cy="96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2" name="Freeform 14"/>
            <p:cNvSpPr>
              <a:spLocks/>
            </p:cNvSpPr>
            <p:nvPr/>
          </p:nvSpPr>
          <p:spPr bwMode="auto">
            <a:xfrm>
              <a:off x="4262" y="1774"/>
              <a:ext cx="609" cy="402"/>
            </a:xfrm>
            <a:custGeom>
              <a:avLst/>
              <a:gdLst>
                <a:gd name="T0" fmla="*/ 83 w 609"/>
                <a:gd name="T1" fmla="*/ 402 h 402"/>
                <a:gd name="T2" fmla="*/ 56 w 609"/>
                <a:gd name="T3" fmla="*/ 301 h 402"/>
                <a:gd name="T4" fmla="*/ 37 w 609"/>
                <a:gd name="T5" fmla="*/ 247 h 402"/>
                <a:gd name="T6" fmla="*/ 19 w 609"/>
                <a:gd name="T7" fmla="*/ 192 h 402"/>
                <a:gd name="T8" fmla="*/ 19 w 609"/>
                <a:gd name="T9" fmla="*/ 91 h 402"/>
                <a:gd name="T10" fmla="*/ 101 w 609"/>
                <a:gd name="T11" fmla="*/ 64 h 402"/>
                <a:gd name="T12" fmla="*/ 129 w 609"/>
                <a:gd name="T13" fmla="*/ 55 h 402"/>
                <a:gd name="T14" fmla="*/ 175 w 609"/>
                <a:gd name="T15" fmla="*/ 18 h 402"/>
                <a:gd name="T16" fmla="*/ 229 w 609"/>
                <a:gd name="T17" fmla="*/ 0 h 402"/>
                <a:gd name="T18" fmla="*/ 467 w 609"/>
                <a:gd name="T19" fmla="*/ 36 h 402"/>
                <a:gd name="T20" fmla="*/ 559 w 609"/>
                <a:gd name="T21" fmla="*/ 274 h 402"/>
                <a:gd name="T22" fmla="*/ 476 w 609"/>
                <a:gd name="T23" fmla="*/ 301 h 402"/>
                <a:gd name="T24" fmla="*/ 412 w 609"/>
                <a:gd name="T25" fmla="*/ 137 h 402"/>
                <a:gd name="T26" fmla="*/ 367 w 609"/>
                <a:gd name="T27" fmla="*/ 146 h 402"/>
                <a:gd name="T28" fmla="*/ 312 w 609"/>
                <a:gd name="T29" fmla="*/ 164 h 402"/>
                <a:gd name="T30" fmla="*/ 275 w 609"/>
                <a:gd name="T31" fmla="*/ 210 h 402"/>
                <a:gd name="T32" fmla="*/ 495 w 609"/>
                <a:gd name="T33" fmla="*/ 301 h 402"/>
                <a:gd name="T34" fmla="*/ 540 w 609"/>
                <a:gd name="T35" fmla="*/ 356 h 402"/>
                <a:gd name="T36" fmla="*/ 385 w 609"/>
                <a:gd name="T37" fmla="*/ 365 h 402"/>
                <a:gd name="T38" fmla="*/ 193 w 609"/>
                <a:gd name="T39" fmla="*/ 356 h 402"/>
                <a:gd name="T40" fmla="*/ 111 w 609"/>
                <a:gd name="T41" fmla="*/ 384 h 402"/>
                <a:gd name="T42" fmla="*/ 83 w 609"/>
                <a:gd name="T43" fmla="*/ 402 h 40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09"/>
                <a:gd name="T67" fmla="*/ 0 h 402"/>
                <a:gd name="T68" fmla="*/ 609 w 609"/>
                <a:gd name="T69" fmla="*/ 402 h 40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09" h="402">
                  <a:moveTo>
                    <a:pt x="83" y="402"/>
                  </a:moveTo>
                  <a:cubicBezTo>
                    <a:pt x="97" y="360"/>
                    <a:pt x="84" y="331"/>
                    <a:pt x="56" y="301"/>
                  </a:cubicBezTo>
                  <a:cubicBezTo>
                    <a:pt x="50" y="283"/>
                    <a:pt x="43" y="265"/>
                    <a:pt x="37" y="247"/>
                  </a:cubicBezTo>
                  <a:cubicBezTo>
                    <a:pt x="31" y="229"/>
                    <a:pt x="19" y="192"/>
                    <a:pt x="19" y="192"/>
                  </a:cubicBezTo>
                  <a:cubicBezTo>
                    <a:pt x="16" y="169"/>
                    <a:pt x="0" y="105"/>
                    <a:pt x="19" y="91"/>
                  </a:cubicBezTo>
                  <a:cubicBezTo>
                    <a:pt x="42" y="74"/>
                    <a:pt x="74" y="73"/>
                    <a:pt x="101" y="64"/>
                  </a:cubicBezTo>
                  <a:cubicBezTo>
                    <a:pt x="110" y="61"/>
                    <a:pt x="129" y="55"/>
                    <a:pt x="129" y="55"/>
                  </a:cubicBezTo>
                  <a:cubicBezTo>
                    <a:pt x="145" y="38"/>
                    <a:pt x="151" y="28"/>
                    <a:pt x="175" y="18"/>
                  </a:cubicBezTo>
                  <a:cubicBezTo>
                    <a:pt x="192" y="10"/>
                    <a:pt x="229" y="0"/>
                    <a:pt x="229" y="0"/>
                  </a:cubicBezTo>
                  <a:cubicBezTo>
                    <a:pt x="325" y="16"/>
                    <a:pt x="362" y="29"/>
                    <a:pt x="467" y="36"/>
                  </a:cubicBezTo>
                  <a:cubicBezTo>
                    <a:pt x="527" y="99"/>
                    <a:pt x="494" y="212"/>
                    <a:pt x="559" y="274"/>
                  </a:cubicBezTo>
                  <a:cubicBezTo>
                    <a:pt x="580" y="336"/>
                    <a:pt x="519" y="308"/>
                    <a:pt x="476" y="301"/>
                  </a:cubicBezTo>
                  <a:cubicBezTo>
                    <a:pt x="463" y="207"/>
                    <a:pt x="459" y="204"/>
                    <a:pt x="412" y="137"/>
                  </a:cubicBezTo>
                  <a:cubicBezTo>
                    <a:pt x="397" y="140"/>
                    <a:pt x="382" y="142"/>
                    <a:pt x="367" y="146"/>
                  </a:cubicBezTo>
                  <a:cubicBezTo>
                    <a:pt x="348" y="151"/>
                    <a:pt x="312" y="164"/>
                    <a:pt x="312" y="164"/>
                  </a:cubicBezTo>
                  <a:cubicBezTo>
                    <a:pt x="304" y="172"/>
                    <a:pt x="275" y="199"/>
                    <a:pt x="275" y="210"/>
                  </a:cubicBezTo>
                  <a:cubicBezTo>
                    <a:pt x="275" y="325"/>
                    <a:pt x="428" y="297"/>
                    <a:pt x="495" y="301"/>
                  </a:cubicBezTo>
                  <a:cubicBezTo>
                    <a:pt x="496" y="301"/>
                    <a:pt x="609" y="341"/>
                    <a:pt x="540" y="356"/>
                  </a:cubicBezTo>
                  <a:cubicBezTo>
                    <a:pt x="489" y="367"/>
                    <a:pt x="437" y="362"/>
                    <a:pt x="385" y="365"/>
                  </a:cubicBezTo>
                  <a:cubicBezTo>
                    <a:pt x="301" y="356"/>
                    <a:pt x="277" y="347"/>
                    <a:pt x="193" y="356"/>
                  </a:cubicBezTo>
                  <a:cubicBezTo>
                    <a:pt x="130" y="376"/>
                    <a:pt x="207" y="351"/>
                    <a:pt x="111" y="384"/>
                  </a:cubicBezTo>
                  <a:cubicBezTo>
                    <a:pt x="80" y="395"/>
                    <a:pt x="83" y="383"/>
                    <a:pt x="83" y="402"/>
                  </a:cubicBezTo>
                  <a:close/>
                </a:path>
              </a:pathLst>
            </a:custGeom>
            <a:solidFill>
              <a:srgbClr val="F8FE80"/>
            </a:solidFill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79" name="AutoShape 15"/>
          <p:cNvSpPr>
            <a:spLocks noChangeArrowheads="1"/>
          </p:cNvSpPr>
          <p:nvPr/>
        </p:nvSpPr>
        <p:spPr bwMode="auto">
          <a:xfrm>
            <a:off x="2057400" y="3810000"/>
            <a:ext cx="6858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0" name="AutoShape 16"/>
          <p:cNvSpPr>
            <a:spLocks noChangeArrowheads="1"/>
          </p:cNvSpPr>
          <p:nvPr/>
        </p:nvSpPr>
        <p:spPr bwMode="auto">
          <a:xfrm>
            <a:off x="6705600" y="3810000"/>
            <a:ext cx="6858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1" name="AutoShape 17"/>
          <p:cNvSpPr>
            <a:spLocks noChangeArrowheads="1"/>
          </p:cNvSpPr>
          <p:nvPr/>
        </p:nvSpPr>
        <p:spPr bwMode="auto">
          <a:xfrm>
            <a:off x="2057400" y="1219200"/>
            <a:ext cx="6858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2" name="AutoShape 18"/>
          <p:cNvSpPr>
            <a:spLocks noChangeArrowheads="1"/>
          </p:cNvSpPr>
          <p:nvPr/>
        </p:nvSpPr>
        <p:spPr bwMode="auto">
          <a:xfrm>
            <a:off x="6705600" y="1219200"/>
            <a:ext cx="6858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3" name="Rectangle 19"/>
          <p:cNvSpPr>
            <a:spLocks noChangeArrowheads="1"/>
          </p:cNvSpPr>
          <p:nvPr/>
        </p:nvSpPr>
        <p:spPr bwMode="auto">
          <a:xfrm>
            <a:off x="0" y="782638"/>
            <a:ext cx="44958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kumimoji="1" lang="en-US" altLang="zh-CN" sz="2000">
                <a:solidFill>
                  <a:schemeClr val="tx1"/>
                </a:solidFill>
              </a:rPr>
              <a:t>250*(1+0.015)*((1+0.015)^360-1)/0.015</a:t>
            </a:r>
          </a:p>
        </p:txBody>
      </p:sp>
      <p:sp>
        <p:nvSpPr>
          <p:cNvPr id="28684" name="Rectangle 20"/>
          <p:cNvSpPr>
            <a:spLocks noChangeArrowheads="1"/>
          </p:cNvSpPr>
          <p:nvPr/>
        </p:nvSpPr>
        <p:spPr bwMode="auto">
          <a:xfrm>
            <a:off x="4724400" y="762000"/>
            <a:ext cx="44958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5000"/>
              </a:lnSpc>
            </a:pPr>
            <a:r>
              <a:rPr kumimoji="1" lang="en-US" altLang="zh-CN" sz="2000">
                <a:solidFill>
                  <a:schemeClr val="tx1"/>
                </a:solidFill>
              </a:rPr>
              <a:t>250*(1+0.015)*((1+0.015)^360-1)/0.015</a:t>
            </a:r>
          </a:p>
        </p:txBody>
      </p:sp>
      <p:sp>
        <p:nvSpPr>
          <p:cNvPr id="28685" name="Text Box 21"/>
          <p:cNvSpPr txBox="1">
            <a:spLocks noChangeArrowheads="1"/>
          </p:cNvSpPr>
          <p:nvPr/>
        </p:nvSpPr>
        <p:spPr bwMode="auto">
          <a:xfrm>
            <a:off x="890588" y="5029200"/>
            <a:ext cx="7867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</a:rPr>
              <a:t>假如知道一个盒子包含一台计算机</a:t>
            </a: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</a:rPr>
              <a:t>而另一个</a:t>
            </a:r>
          </a:p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</a:rPr>
              <a:t>盒子是人用纸笔计算</a:t>
            </a: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kumimoji="1" lang="zh-CN" altLang="en-US" sz="2800">
                <a:solidFill>
                  <a:schemeClr val="tx1"/>
                </a:solidFill>
                <a:latin typeface="宋体" pitchFamily="2" charset="-122"/>
              </a:rPr>
              <a:t>就会选择不同的测试用例</a:t>
            </a:r>
          </a:p>
        </p:txBody>
      </p:sp>
      <p:sp>
        <p:nvSpPr>
          <p:cNvPr id="28686" name="Text Box 22"/>
          <p:cNvSpPr txBox="1">
            <a:spLocks noChangeArrowheads="1"/>
          </p:cNvSpPr>
          <p:nvPr/>
        </p:nvSpPr>
        <p:spPr bwMode="auto">
          <a:xfrm>
            <a:off x="927100" y="6137275"/>
            <a:ext cx="589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kumimoji="1" lang="zh-CN" altLang="en-US" sz="2800">
                <a:latin typeface="宋体" pitchFamily="2" charset="-122"/>
              </a:rPr>
              <a:t>了解软件的运作方式会影响测试手段</a:t>
            </a: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46125" y="0"/>
            <a:ext cx="8397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test types</a:t>
            </a:r>
            <a:r>
              <a:rPr lang="zh-CN" altLang="en-US" sz="400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（通俗用语，非专业用语）</a:t>
            </a:r>
            <a:endParaRPr lang="en-US" altLang="zh-CN" sz="4000">
              <a:solidFill>
                <a:srgbClr val="0000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11188" y="990600"/>
            <a:ext cx="3429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20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黑盒测试</a:t>
            </a:r>
          </a:p>
          <a:p>
            <a:pPr marL="469900" indent="-469900" algn="l" eaLnBrk="0" hangingPunct="0">
              <a:lnSpc>
                <a:spcPct val="120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白盒测试</a:t>
            </a:r>
          </a:p>
          <a:p>
            <a:pPr marL="469900" indent="-469900" algn="l" eaLnBrk="0" hangingPunct="0">
              <a:lnSpc>
                <a:spcPct val="120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单元测试</a:t>
            </a:r>
          </a:p>
          <a:p>
            <a:pPr marL="469900" indent="-469900" algn="l" eaLnBrk="0" hangingPunct="0">
              <a:lnSpc>
                <a:spcPct val="120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累计综合测试</a:t>
            </a:r>
          </a:p>
          <a:p>
            <a:pPr marL="469900" indent="-469900" algn="l" eaLnBrk="0" hangingPunct="0">
              <a:lnSpc>
                <a:spcPct val="120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集成测试</a:t>
            </a:r>
          </a:p>
          <a:p>
            <a:pPr marL="469900" indent="-469900" algn="l" eaLnBrk="0" hangingPunct="0">
              <a:lnSpc>
                <a:spcPct val="120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功能测试</a:t>
            </a:r>
          </a:p>
          <a:p>
            <a:pPr marL="469900" indent="-469900" algn="l" eaLnBrk="0" hangingPunct="0">
              <a:lnSpc>
                <a:spcPct val="120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系统测试</a:t>
            </a:r>
          </a:p>
          <a:p>
            <a:pPr marL="469900" indent="-469900" algn="l" eaLnBrk="0" hangingPunct="0">
              <a:lnSpc>
                <a:spcPct val="120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端到端测试</a:t>
            </a:r>
          </a:p>
          <a:p>
            <a:pPr marL="469900" indent="-469900" algn="l" eaLnBrk="0" hangingPunct="0">
              <a:lnSpc>
                <a:spcPct val="120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健全测试</a:t>
            </a:r>
          </a:p>
          <a:p>
            <a:pPr marL="469900" indent="-469900" algn="l" eaLnBrk="0" hangingPunct="0">
              <a:lnSpc>
                <a:spcPct val="120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回归测试</a:t>
            </a:r>
          </a:p>
          <a:p>
            <a:pPr marL="469900" indent="-469900" algn="l" eaLnBrk="0" hangingPunct="0">
              <a:lnSpc>
                <a:spcPct val="120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接受测试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105400" y="762000"/>
            <a:ext cx="3429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l" eaLnBrk="0" hangingPunct="0">
              <a:lnSpc>
                <a:spcPct val="125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负载测试</a:t>
            </a:r>
          </a:p>
          <a:p>
            <a:pPr marL="342900" indent="-342900" algn="l" eaLnBrk="0" hangingPunct="0">
              <a:lnSpc>
                <a:spcPct val="125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强迫测试</a:t>
            </a:r>
          </a:p>
          <a:p>
            <a:pPr marL="342900" indent="-342900" algn="l" eaLnBrk="0" hangingPunct="0">
              <a:lnSpc>
                <a:spcPct val="125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性能测试</a:t>
            </a:r>
          </a:p>
          <a:p>
            <a:pPr marL="342900" indent="-342900" algn="l" eaLnBrk="0" hangingPunct="0">
              <a:lnSpc>
                <a:spcPct val="125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可用性测试</a:t>
            </a:r>
          </a:p>
          <a:p>
            <a:pPr marL="342900" indent="-342900" algn="l" eaLnBrk="0" hangingPunct="0">
              <a:lnSpc>
                <a:spcPct val="125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安装</a:t>
            </a: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卸载测试</a:t>
            </a:r>
          </a:p>
          <a:p>
            <a:pPr marL="342900" indent="-342900" algn="l" eaLnBrk="0" hangingPunct="0">
              <a:lnSpc>
                <a:spcPct val="125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恢复测试</a:t>
            </a:r>
          </a:p>
          <a:p>
            <a:pPr marL="342900" indent="-342900" algn="l" eaLnBrk="0" hangingPunct="0">
              <a:lnSpc>
                <a:spcPct val="125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兼容测试</a:t>
            </a:r>
          </a:p>
          <a:p>
            <a:pPr marL="342900" indent="-342900" algn="l" eaLnBrk="0" hangingPunct="0">
              <a:lnSpc>
                <a:spcPct val="125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安全测试</a:t>
            </a:r>
          </a:p>
          <a:p>
            <a:pPr marL="342900" indent="-342900" algn="l" eaLnBrk="0" hangingPunct="0">
              <a:lnSpc>
                <a:spcPct val="125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比较测试</a:t>
            </a:r>
          </a:p>
          <a:p>
            <a:pPr marL="342900" indent="-342900" algn="l" eaLnBrk="0" hangingPunct="0">
              <a:lnSpc>
                <a:spcPct val="125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Alpha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测试</a:t>
            </a:r>
          </a:p>
          <a:p>
            <a:pPr marL="342900" indent="-342900" algn="l" eaLnBrk="0" hangingPunct="0">
              <a:lnSpc>
                <a:spcPct val="125000"/>
              </a:lnSpc>
              <a:buClr>
                <a:srgbClr val="FC0128"/>
              </a:buClr>
              <a:buSzPct val="120000"/>
              <a:buFontTx/>
              <a:buChar char="•"/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Beta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测试</a:t>
            </a:r>
          </a:p>
        </p:txBody>
      </p:sp>
    </p:spTree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31800" y="3683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Why software testing ?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250" y="1808164"/>
            <a:ext cx="8551863" cy="58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+mn-ea"/>
                <a:ea typeface="+mn-ea"/>
              </a:rPr>
              <a:t>简单举例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1560" y="2438890"/>
            <a:ext cx="8229600" cy="100012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kern="0" dirty="0">
                <a:latin typeface="+mn-ea"/>
              </a:rPr>
              <a:t>某飞行器控制软件在飞行高度达到</a:t>
            </a:r>
            <a:r>
              <a:rPr lang="en-US" altLang="zh-CN" sz="2400" kern="0" dirty="0">
                <a:latin typeface="+mn-ea"/>
              </a:rPr>
              <a:t>500</a:t>
            </a:r>
            <a:r>
              <a:rPr lang="zh-CN" altLang="en-US" sz="2400" kern="0" dirty="0">
                <a:latin typeface="+mn-ea"/>
              </a:rPr>
              <a:t>米时，开始对航偏和高度进行修正。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000125" y="3744035"/>
            <a:ext cx="6929438" cy="181588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500)</a:t>
            </a:r>
          </a:p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……	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修正航偏和高度</a:t>
            </a:r>
            <a:endParaRPr lang="zh-CN" altLang="en-US" sz="2800" dirty="0"/>
          </a:p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1000125" y="5814265"/>
            <a:ext cx="6929438" cy="95410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单点相等判断结合具体运行环境，导致执行分支不正确。</a:t>
            </a:r>
          </a:p>
        </p:txBody>
      </p:sp>
    </p:spTree>
    <p:extLst>
      <p:ext uri="{BB962C8B-B14F-4D97-AF65-F5344CB8AC3E}">
        <p14:creationId xmlns:p14="http://schemas.microsoft.com/office/powerpoint/2010/main" val="145732987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31800" y="3683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Why software testing ?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250" y="1808164"/>
            <a:ext cx="8551863" cy="58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+mn-ea"/>
                <a:ea typeface="+mn-ea"/>
              </a:rPr>
              <a:t>简单举例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1559" y="2393886"/>
            <a:ext cx="8055895" cy="3323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&lt;=200000;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……	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611558" y="5904275"/>
            <a:ext cx="8055895" cy="52322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defRPr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变量类型使用不当，导致死循环。</a:t>
            </a:r>
          </a:p>
        </p:txBody>
      </p:sp>
    </p:spTree>
    <p:extLst>
      <p:ext uri="{BB962C8B-B14F-4D97-AF65-F5344CB8AC3E}">
        <p14:creationId xmlns:p14="http://schemas.microsoft.com/office/powerpoint/2010/main" val="271475247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6545" y="368660"/>
            <a:ext cx="4815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低级错误，重大事故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36585" y="4556280"/>
            <a:ext cx="657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+mn-ea"/>
                <a:ea typeface="+mn-ea"/>
                <a:cs typeface="Times New Roman" panose="02020603050405020304" pitchFamily="18" charset="0"/>
              </a:rPr>
              <a:t>稿纸上的 </a:t>
            </a:r>
            <a:r>
              <a:rPr lang="en-US" altLang="zh-CN" sz="3600" i="1" dirty="0"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600" dirty="0">
                <a:latin typeface="+mn-ea"/>
                <a:ea typeface="+mn-ea"/>
                <a:cs typeface="Times New Roman" panose="02020603050405020304" pitchFamily="18" charset="0"/>
              </a:rPr>
              <a:t>  →  </a:t>
            </a:r>
            <a:r>
              <a:rPr lang="zh-CN" altLang="en-US" sz="3600" dirty="0">
                <a:latin typeface="+mn-ea"/>
                <a:ea typeface="+mn-ea"/>
                <a:cs typeface="Times New Roman" panose="02020603050405020304" pitchFamily="18" charset="0"/>
              </a:rPr>
              <a:t>程序中的 </a:t>
            </a:r>
            <a:r>
              <a:rPr lang="en-US" altLang="zh-CN" sz="3600" i="1" dirty="0"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endParaRPr lang="zh-CN" altLang="en-US" sz="3600" i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143000" y="5528192"/>
            <a:ext cx="5643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+mn-ea"/>
                <a:ea typeface="+mn-ea"/>
                <a:cs typeface="Times New Roman" panose="02020603050405020304" pitchFamily="18" charset="0"/>
              </a:rPr>
              <a:t>速度平均值</a:t>
            </a:r>
            <a:r>
              <a:rPr lang="en-US" altLang="zh-CN" sz="3600" dirty="0">
                <a:latin typeface="+mn-ea"/>
                <a:ea typeface="+mn-ea"/>
                <a:cs typeface="Times New Roman" panose="02020603050405020304" pitchFamily="18" charset="0"/>
              </a:rPr>
              <a:t> →  </a:t>
            </a:r>
            <a:r>
              <a:rPr lang="zh-CN" altLang="en-US" sz="3600" dirty="0">
                <a:latin typeface="+mn-ea"/>
                <a:ea typeface="+mn-ea"/>
                <a:cs typeface="Times New Roman" panose="02020603050405020304" pitchFamily="18" charset="0"/>
              </a:rPr>
              <a:t>原始速度</a:t>
            </a:r>
            <a:endParaRPr lang="zh-CN" altLang="en-US" sz="3600" i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9" descr="http://upload.wikimedia.org/wikipedia/commons/thumb/e/e3/Atlas_Agena_with_Mariner_1.jpg/220px-Atlas_Agena_with_Mariner_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10" y="4399080"/>
            <a:ext cx="1600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Diagram of Mariner 1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315" y="1976825"/>
            <a:ext cx="1514475" cy="212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0"/>
          <p:cNvSpPr txBox="1"/>
          <p:nvPr/>
        </p:nvSpPr>
        <p:spPr>
          <a:xfrm>
            <a:off x="485737" y="2107955"/>
            <a:ext cx="6786563" cy="1816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1962</a:t>
            </a:r>
            <a:r>
              <a:rPr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年，美国金星探测器水手</a:t>
            </a:r>
            <a:r>
              <a:rPr lang="en-US" altLang="zh-CN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号的运载火箭中，控制飞行姿态的软件发生故障，导致偏离轨道，地面人员不得以发出自毁指令，导致美国首次太阳系飞行计划失败。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3446875" y="4734145"/>
            <a:ext cx="214312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0000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6545" y="368660"/>
            <a:ext cx="4815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低级错误，重大事故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66555" y="3999740"/>
            <a:ext cx="7643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+mn-ea"/>
                <a:ea typeface="+mn-ea"/>
                <a:cs typeface="Times New Roman" panose="02020603050405020304" pitchFamily="18" charset="0"/>
              </a:rPr>
              <a:t>英制单位“磅”</a:t>
            </a:r>
            <a:r>
              <a:rPr lang="en-US" altLang="zh-CN" sz="3200" dirty="0">
                <a:latin typeface="+mn-ea"/>
                <a:ea typeface="+mn-ea"/>
                <a:cs typeface="Times New Roman" panose="02020603050405020304" pitchFamily="18" charset="0"/>
              </a:rPr>
              <a:t>  →  </a:t>
            </a:r>
            <a:r>
              <a:rPr lang="zh-CN" altLang="en-US" sz="3200" dirty="0">
                <a:latin typeface="+mn-ea"/>
                <a:ea typeface="+mn-ea"/>
                <a:cs typeface="Times New Roman" panose="02020603050405020304" pitchFamily="18" charset="0"/>
              </a:rPr>
              <a:t>公制单位“牛顿”</a:t>
            </a:r>
            <a:endParaRPr lang="zh-CN" altLang="en-US" sz="3200" i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6555" y="5357053"/>
            <a:ext cx="3000375" cy="13573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洛克希德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马丁公司提供的数据单位</a:t>
            </a:r>
          </a:p>
        </p:txBody>
      </p:sp>
      <p:sp>
        <p:nvSpPr>
          <p:cNvPr id="6" name="右箭头 5"/>
          <p:cNvSpPr/>
          <p:nvPr/>
        </p:nvSpPr>
        <p:spPr>
          <a:xfrm rot="16200000">
            <a:off x="1673836" y="4749834"/>
            <a:ext cx="500063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38555" y="5357053"/>
            <a:ext cx="3000375" cy="13573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NASA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喷气动力实验室编写的导航软件采用的数据单位</a:t>
            </a:r>
          </a:p>
        </p:txBody>
      </p:sp>
      <p:sp>
        <p:nvSpPr>
          <p:cNvPr id="8" name="右箭头 7"/>
          <p:cNvSpPr/>
          <p:nvPr/>
        </p:nvSpPr>
        <p:spPr>
          <a:xfrm rot="16200000">
            <a:off x="6245836" y="4749834"/>
            <a:ext cx="500063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566555" y="2070928"/>
            <a:ext cx="6357937" cy="1384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1998</a:t>
            </a:r>
            <a:r>
              <a:rPr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年，为火星着陆计划选择合适地点的美国火星轨道探测器</a:t>
            </a:r>
            <a:r>
              <a:rPr lang="en-US" altLang="zh-CN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MCO</a:t>
            </a:r>
            <a:r>
              <a:rPr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没有进入预定轨道，陷入火星大气层坠毁。</a:t>
            </a:r>
          </a:p>
        </p:txBody>
      </p:sp>
      <p:pic>
        <p:nvPicPr>
          <p:cNvPr id="10" name="Picture 11" descr="火星气候轨道器(MCO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805" y="1785178"/>
            <a:ext cx="1638300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43998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 autoUpdateAnimBg="0"/>
      <p:bldP spid="6" grpId="0" animBg="1" autoUpdateAnimBg="0"/>
      <p:bldP spid="7" grpId="0" animBg="1" autoUpdateAnimBg="0"/>
      <p:bldP spid="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476250" y="1808163"/>
            <a:ext cx="8551863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SzPct val="95000"/>
              <a:buFont typeface="Wingdings" pitchFamily="2" charset="2"/>
              <a:buChar char="l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1994-1995,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迪斯尼的狮子王系统不支持问题。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SzPct val="95000"/>
              <a:buFont typeface="Wingdings" pitchFamily="2" charset="2"/>
              <a:buChar char="l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1996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日，欧洲阿丽亚娜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型火箭在发射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40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秒后爆炸，原因是惯性参考系统软件的数据转换异常造成软件失效。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SzPct val="95000"/>
              <a:buFont typeface="Wingdings" pitchFamily="2" charset="2"/>
              <a:buChar char="l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Intel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ea typeface="+mn-ea"/>
              </a:rPr>
              <a:t>pentium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处理器</a:t>
            </a:r>
          </a:p>
          <a:p>
            <a:pPr marL="471487" lvl="1" algn="l" eaLnBrk="0" hangingPunct="0">
              <a:lnSpc>
                <a:spcPct val="110000"/>
              </a:lnSpc>
              <a:buClr>
                <a:srgbClr val="FF0000"/>
              </a:buClr>
              <a:buSzPct val="95000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1994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年浮点除法缺陷。</a:t>
            </a:r>
          </a:p>
          <a:p>
            <a:pPr marL="471487" lvl="1" algn="l" eaLnBrk="0" hangingPunct="0">
              <a:buClr>
                <a:srgbClr val="FF0000"/>
              </a:buClr>
              <a:buSzPct val="95000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200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28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日，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1.13 MHZ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处理器一个可能导致运行程序被挂起的执行指令问题。</a:t>
            </a:r>
          </a:p>
          <a:p>
            <a:pPr marL="469900" indent="-469900" algn="l" eaLnBrk="0" hangingPunct="0">
              <a:spcBef>
                <a:spcPct val="40000"/>
              </a:spcBef>
              <a:buClr>
                <a:srgbClr val="FF0000"/>
              </a:buClr>
              <a:buSzPct val="95000"/>
              <a:buFont typeface="Wingdings" pitchFamily="2" charset="2"/>
              <a:buChar char="l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1999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日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美国航天局火星极地登陆飞船失踪。</a:t>
            </a:r>
          </a:p>
          <a:p>
            <a:pPr marL="469900" indent="-469900" algn="l" eaLnBrk="0" hangingPunct="0">
              <a:spcBef>
                <a:spcPct val="40000"/>
              </a:spcBef>
              <a:buClr>
                <a:srgbClr val="FF0000"/>
              </a:buClr>
              <a:buSzPct val="95000"/>
              <a:buFont typeface="Wingdings" pitchFamily="2" charset="2"/>
              <a:buChar char="l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1991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年爱国者导弹防御系统系统时钟错误积累，造成跟踪系统失去精确度。</a:t>
            </a:r>
          </a:p>
          <a:p>
            <a:pPr marL="469900" indent="-469900" algn="l" eaLnBrk="0" hangingPunct="0">
              <a:spcBef>
                <a:spcPct val="40000"/>
              </a:spcBef>
              <a:buClr>
                <a:srgbClr val="FF0000"/>
              </a:buClr>
              <a:buSzPct val="95000"/>
              <a:buFont typeface="Wingdings" pitchFamily="2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千年虫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世界各地解决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2000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年错误超过数亿美元。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1550" y="458670"/>
            <a:ext cx="4301177" cy="686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rgbClr val="FF0000"/>
              </a:buClr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许多重大软件事故</a:t>
            </a:r>
            <a:endParaRPr lang="en-US" altLang="zh-CN" sz="4000" dirty="0">
              <a:solidFill>
                <a:srgbClr val="0000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1550" y="458670"/>
            <a:ext cx="4301177" cy="686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rgbClr val="FF0000"/>
              </a:buClr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许多重大软件事故</a:t>
            </a:r>
            <a:endParaRPr lang="en-US" altLang="zh-CN" sz="4000" dirty="0">
              <a:solidFill>
                <a:srgbClr val="0000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250" y="1808164"/>
            <a:ext cx="8731265" cy="409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SzPct val="95000"/>
              <a:buFont typeface="Wingdings" pitchFamily="2" charset="2"/>
              <a:buChar char="l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2003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14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日，分布式计算机系统试图同时访问同一资源引起软件失效，造成美国东北部大面积停电。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SzPct val="95000"/>
              <a:buFont typeface="Wingdings" pitchFamily="2" charset="2"/>
              <a:buChar char="l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2004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年，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洛杉矶机场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400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多架飞机与机场失去联系，原因是空管软件时钟缺陷。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469900" indent="-469900" algn="l" eaLnBrk="0" hangingPunct="0"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SzPct val="95000"/>
              <a:buFont typeface="Wingdings" pitchFamily="2" charset="2"/>
              <a:buChar char="l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2006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次故障，中航信离港系统，近百机场登机系统瘫痪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lvl="1" algn="l">
              <a:spcBef>
                <a:spcPts val="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2006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日</a:t>
            </a:r>
          </a:p>
          <a:p>
            <a:pPr lvl="1" algn="l">
              <a:spcBef>
                <a:spcPts val="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2006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26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日</a:t>
            </a:r>
          </a:p>
          <a:p>
            <a:pPr lvl="1" algn="l">
              <a:spcBef>
                <a:spcPts val="0"/>
              </a:spcBef>
              <a:buClr>
                <a:schemeClr val="tx1"/>
              </a:buClr>
              <a:buFontTx/>
              <a:buChar char="–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 2006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9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日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469900" indent="-469900" algn="l" eaLnBrk="0" hangingPunct="0">
              <a:lnSpc>
                <a:spcPct val="110000"/>
              </a:lnSpc>
              <a:spcBef>
                <a:spcPct val="35000"/>
              </a:spcBef>
              <a:buClr>
                <a:srgbClr val="FF0000"/>
              </a:buClr>
              <a:buSzPct val="95000"/>
              <a:buFont typeface="Wingdings" pitchFamily="2" charset="2"/>
              <a:buChar char="l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……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1550" y="6039580"/>
            <a:ext cx="8370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从计算机出现至今，软件质量一直是人们关注的重大问题，软件问题在国民经济、生命安全、国防等方面导致的灾难和事故屡见不鲜。</a:t>
            </a:r>
          </a:p>
        </p:txBody>
      </p:sp>
    </p:spTree>
    <p:extLst>
      <p:ext uri="{BB962C8B-B14F-4D97-AF65-F5344CB8AC3E}">
        <p14:creationId xmlns:p14="http://schemas.microsoft.com/office/powerpoint/2010/main" val="340368153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7399</TotalTime>
  <Pages>0</Pages>
  <Words>2037</Words>
  <Characters>0</Characters>
  <Application>Microsoft Office PowerPoint</Application>
  <DocSecurity>0</DocSecurity>
  <PresentationFormat>全屏显示(4:3)</PresentationFormat>
  <Lines>0</Lines>
  <Paragraphs>309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黑变体</vt:lpstr>
      <vt:lpstr>黑体</vt:lpstr>
      <vt:lpstr>华文楷体</vt:lpstr>
      <vt:lpstr>隶书</vt:lpstr>
      <vt:lpstr>宋体</vt:lpstr>
      <vt:lpstr>微软雅黑</vt:lpstr>
      <vt:lpstr>Arial</vt:lpstr>
      <vt:lpstr>Calibri</vt:lpstr>
      <vt:lpstr>Comic Sans MS</vt:lpstr>
      <vt:lpstr>Helvetica</vt:lpstr>
      <vt:lpstr>Times New Roman</vt:lpstr>
      <vt:lpstr>Verdana</vt:lpstr>
      <vt:lpstr>Wingdings</vt:lpstr>
      <vt:lpstr>2_Profile</vt:lpstr>
      <vt:lpstr>3_Profile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thinkpad</cp:lastModifiedBy>
  <cp:revision>820</cp:revision>
  <cp:lastPrinted>1899-12-30T00:00:00Z</cp:lastPrinted>
  <dcterms:created xsi:type="dcterms:W3CDTF">2008-08-06T12:32:32Z</dcterms:created>
  <dcterms:modified xsi:type="dcterms:W3CDTF">2022-04-26T10:00:39Z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