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  <p:sldMasterId id="2147483811" r:id="rId2"/>
  </p:sldMasterIdLst>
  <p:notesMasterIdLst>
    <p:notesMasterId r:id="rId40"/>
  </p:notesMasterIdLst>
  <p:handoutMasterIdLst>
    <p:handoutMasterId r:id="rId41"/>
  </p:handoutMasterIdLst>
  <p:sldIdLst>
    <p:sldId id="698" r:id="rId3"/>
    <p:sldId id="699" r:id="rId4"/>
    <p:sldId id="739" r:id="rId5"/>
    <p:sldId id="740" r:id="rId6"/>
    <p:sldId id="741" r:id="rId7"/>
    <p:sldId id="742" r:id="rId8"/>
    <p:sldId id="738" r:id="rId9"/>
    <p:sldId id="704" r:id="rId10"/>
    <p:sldId id="705" r:id="rId11"/>
    <p:sldId id="706" r:id="rId12"/>
    <p:sldId id="710" r:id="rId13"/>
    <p:sldId id="711" r:id="rId14"/>
    <p:sldId id="712" r:id="rId15"/>
    <p:sldId id="713" r:id="rId16"/>
    <p:sldId id="714" r:id="rId17"/>
    <p:sldId id="715" r:id="rId18"/>
    <p:sldId id="716" r:id="rId19"/>
    <p:sldId id="717" r:id="rId20"/>
    <p:sldId id="718" r:id="rId21"/>
    <p:sldId id="719" r:id="rId22"/>
    <p:sldId id="720" r:id="rId23"/>
    <p:sldId id="721" r:id="rId24"/>
    <p:sldId id="723" r:id="rId25"/>
    <p:sldId id="724" r:id="rId26"/>
    <p:sldId id="725" r:id="rId27"/>
    <p:sldId id="726" r:id="rId28"/>
    <p:sldId id="727" r:id="rId29"/>
    <p:sldId id="728" r:id="rId30"/>
    <p:sldId id="729" r:id="rId31"/>
    <p:sldId id="730" r:id="rId32"/>
    <p:sldId id="731" r:id="rId33"/>
    <p:sldId id="732" r:id="rId34"/>
    <p:sldId id="733" r:id="rId35"/>
    <p:sldId id="734" r:id="rId36"/>
    <p:sldId id="735" r:id="rId37"/>
    <p:sldId id="736" r:id="rId38"/>
    <p:sldId id="737" r:id="rId39"/>
  </p:sldIdLst>
  <p:sldSz cx="9144000" cy="6858000" type="screen4x3"/>
  <p:notesSz cx="7099300" cy="10234613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600" b="1" kern="1200">
        <a:solidFill>
          <a:srgbClr val="FF0000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99"/>
    <a:srgbClr val="CCFFFF"/>
    <a:srgbClr val="8597E3"/>
    <a:srgbClr val="CCECFF"/>
    <a:srgbClr val="000099"/>
    <a:srgbClr val="FF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85821" autoAdjust="0"/>
  </p:normalViewPr>
  <p:slideViewPr>
    <p:cSldViewPr>
      <p:cViewPr varScale="1">
        <p:scale>
          <a:sx n="111" d="100"/>
          <a:sy n="111" d="100"/>
        </p:scale>
        <p:origin x="1536" y="10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8"/>
    </p:cViewPr>
  </p:sorterViewPr>
  <p:notesViewPr>
    <p:cSldViewPr>
      <p:cViewPr varScale="1">
        <p:scale>
          <a:sx n="51" d="100"/>
          <a:sy n="51" d="100"/>
        </p:scale>
        <p:origin x="-1920" y="-102"/>
      </p:cViewPr>
      <p:guideLst>
        <p:guide orient="horz" pos="3224"/>
        <p:guide pos="2236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C38BB804-348C-4876-A4A4-40C73A33521E}" type="datetimeFigureOut">
              <a:rPr lang="zh-CN" altLang="en-US"/>
              <a:pPr>
                <a:defRPr/>
              </a:pPr>
              <a:t>2023/5/10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56F16A6F-2938-4681-98B9-0C1905F1D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995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EE03C89E-0892-4696-82C6-A1CDE72AEE60}" type="datetimeFigureOut">
              <a:rPr lang="zh-CN" altLang="en-US"/>
              <a:pPr>
                <a:defRPr/>
              </a:pPr>
              <a:t>2023/5/10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eaLnBrk="0" hangingPunct="0">
              <a:defRPr sz="13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6E9AEAD-9E46-477B-8840-45A458B7F8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0228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22629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9391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50273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11831"/>
      </p:ext>
    </p:extLst>
  </p:cSld>
  <p:clrMapOvr>
    <a:masterClrMapping/>
  </p:clrMapOvr>
  <p:transition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391AA-0A4E-48AE-A3DC-18FE13D109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7638579"/>
      </p:ext>
    </p:extLst>
  </p:cSld>
  <p:clrMapOvr>
    <a:masterClrMapping/>
  </p:clrMapOvr>
  <p:transition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98EE8-7B70-46B3-AB93-3F64AB9EC40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6874072"/>
      </p:ext>
    </p:extLst>
  </p:cSld>
  <p:clrMapOvr>
    <a:masterClrMapping/>
  </p:clrMapOvr>
  <p:transition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3D873-91EC-4AFB-B41D-37936507E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833573"/>
      </p:ext>
    </p:extLst>
  </p:cSld>
  <p:clrMapOvr>
    <a:masterClrMapping/>
  </p:clrMapOvr>
  <p:transition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21922D-DC65-41FC-B764-E9550349E3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5620128"/>
      </p:ext>
    </p:extLst>
  </p:cSld>
  <p:clrMapOvr>
    <a:masterClrMapping/>
  </p:clrMapOvr>
  <p:transition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20219-7E7F-47FF-A233-2E49E1A4CB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9116080"/>
      </p:ext>
    </p:extLst>
  </p:cSld>
  <p:clrMapOvr>
    <a:masterClrMapping/>
  </p:clrMapOvr>
  <p:transition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2C44-D59E-4C54-B538-532E6A1C2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4956285"/>
      </p:ext>
    </p:extLst>
  </p:cSld>
  <p:clrMapOvr>
    <a:masterClrMapping/>
  </p:clrMapOvr>
  <p:transition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F3ED4D-F7A9-4AAC-91C2-A41D3EF155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959770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133139"/>
      </p:ext>
    </p:extLst>
  </p:cSld>
  <p:clrMapOvr>
    <a:masterClrMapping/>
  </p:clrMapOvr>
  <p:transition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B08D5-8B8C-435A-9F9E-9D42267C2E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253331"/>
      </p:ext>
    </p:extLst>
  </p:cSld>
  <p:clrMapOvr>
    <a:masterClrMapping/>
  </p:clrMapOvr>
  <p:transition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D3021-FDAE-44E3-8425-6190B1DDFE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8486115"/>
      </p:ext>
    </p:extLst>
  </p:cSld>
  <p:clrMapOvr>
    <a:masterClrMapping/>
  </p:clrMapOvr>
  <p:transition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56B58-9681-42D2-8474-7BB942D7D7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738231"/>
      </p:ext>
    </p:extLst>
  </p:cSld>
  <p:clrMapOvr>
    <a:masterClrMapping/>
  </p:clrMapOvr>
  <p:transition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7B1DF-9EF9-4145-97E6-F6AE0F34BD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059862"/>
      </p:ext>
    </p:extLst>
  </p:cSld>
  <p:clrMapOvr>
    <a:masterClrMapping/>
  </p:clrMapOvr>
  <p:transition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15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653B2-DE1E-48E6-A734-1D117862B3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7770748"/>
      </p:ext>
    </p:extLst>
  </p:cSld>
  <p:clrMapOvr>
    <a:masterClrMapping/>
  </p:clrMapOvr>
  <p:transition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6336B-3E5F-417C-ADD7-77723ED99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45711"/>
      </p:ext>
    </p:extLst>
  </p:cSld>
  <p:clrMapOvr>
    <a:masterClrMapping/>
  </p:clrMapOvr>
  <p:transition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5FF186-015C-4F25-BC09-3CCFCEAAD1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99983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28403679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87026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47274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659373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380512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37660474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20919853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</p:sldLayoutIdLst>
  <p:transition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8EB7E7C9-2243-4053-8F41-4AFD12D5F9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  <p:sldLayoutId id="2147483836" r:id="rId13"/>
    <p:sldLayoutId id="2147483837" r:id="rId14"/>
  </p:sldLayoutIdLst>
  <p:transition>
    <p:pull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n.made-in-china.com/trade-offers/offerviewFeREWadbAUhM/Sell-%E7%BB%BE%E5%91%8A%E6%BE%82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/>
          <p:cNvSpPr txBox="1">
            <a:spLocks noChangeArrowheads="1"/>
          </p:cNvSpPr>
          <p:nvPr/>
        </p:nvSpPr>
        <p:spPr bwMode="auto">
          <a:xfrm>
            <a:off x="0" y="1268413"/>
            <a:ext cx="8964613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zh-CN" altLang="en-US" sz="3200" b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latin typeface="Arial" pitchFamily="34" charset="0"/>
                <a:cs typeface="Times New Roman" pitchFamily="18" charset="0"/>
              </a:rPr>
              <a:t>CHAPTER 7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4400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Software Testing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614363" y="1808163"/>
            <a:ext cx="8458200" cy="450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latin typeface="+mn-ea"/>
                <a:ea typeface="+mn-ea"/>
              </a:rPr>
              <a:t>又称</a:t>
            </a:r>
            <a:r>
              <a:rPr lang="en-US" altLang="zh-CN" sz="2800" dirty="0">
                <a:latin typeface="+mn-ea"/>
                <a:ea typeface="+mn-ea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  <a:p>
            <a:pPr marL="927100" lvl="1" indent="-469900" algn="l" eaLnBrk="0" hangingPunct="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内部测试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internal test</a:t>
            </a:r>
          </a:p>
          <a:p>
            <a:pPr marL="927100" lvl="1" indent="-469900" algn="l" eaLnBrk="0" hangingPunct="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开盒测试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open-box test</a:t>
            </a:r>
          </a:p>
          <a:p>
            <a:pPr marL="927100" lvl="1" indent="-469900" algn="l" eaLnBrk="0" hangingPunct="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结构测试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structure test</a:t>
            </a:r>
          </a:p>
          <a:p>
            <a:pPr marL="927100" lvl="1" indent="-469900" algn="l" eaLnBrk="0" hangingPunct="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玻璃盒测试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glass-box test</a:t>
            </a:r>
          </a:p>
          <a:p>
            <a:pPr marL="927100" lvl="1" indent="-469900" algn="l" eaLnBrk="0" hangingPunct="0">
              <a:lnSpc>
                <a:spcPct val="130000"/>
              </a:lnSpc>
              <a:spcBef>
                <a:spcPts val="0"/>
              </a:spcBef>
              <a:buClr>
                <a:srgbClr val="FF0000"/>
              </a:buClr>
              <a:buFont typeface="Wingdings" pitchFamily="2" charset="2"/>
              <a:buChar char="l"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基于覆盖的测试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coverage based</a:t>
            </a:r>
          </a:p>
          <a:p>
            <a:pPr algn="l" eaLnBrk="0" hangingPunct="0">
              <a:lnSpc>
                <a:spcPct val="130000"/>
              </a:lnSpc>
              <a:spcBef>
                <a:spcPts val="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latin typeface="+mn-ea"/>
                <a:ea typeface="+mn-ea"/>
              </a:rPr>
              <a:t>根据被测程序的逻辑结构设计测试用例，力求提高测试覆盖率</a:t>
            </a:r>
            <a:endParaRPr lang="en-US" altLang="zh-CN" sz="28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534988" y="3683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4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白盒测试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95300" y="1808163"/>
            <a:ext cx="5832475" cy="1350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400" dirty="0">
                <a:solidFill>
                  <a:schemeClr val="tx2"/>
                </a:solidFill>
                <a:latin typeface="黑变体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例子：设程序含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4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个分支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循环次数</a:t>
            </a:r>
          </a:p>
          <a:p>
            <a:pPr marL="469900" indent="-469900" algn="l" eaLnBrk="0" hangingPunct="0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≤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20,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的可能路径</a:t>
            </a:r>
          </a:p>
        </p:txBody>
      </p:sp>
      <p:sp>
        <p:nvSpPr>
          <p:cNvPr id="361475" name="Rectangle 3"/>
          <p:cNvSpPr>
            <a:spLocks noChangeArrowheads="1"/>
          </p:cNvSpPr>
          <p:nvPr/>
        </p:nvSpPr>
        <p:spPr bwMode="auto">
          <a:xfrm>
            <a:off x="692150" y="3519488"/>
            <a:ext cx="5410200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/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5</a:t>
            </a:r>
            <a:r>
              <a:rPr kumimoji="1" lang="en-US" altLang="zh-CN" sz="3200" b="0" baseline="30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+5</a:t>
            </a:r>
            <a:r>
              <a:rPr kumimoji="1" lang="en-US" altLang="zh-CN" sz="3200" b="0" baseline="30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+..+5</a:t>
            </a:r>
            <a:r>
              <a:rPr kumimoji="1" lang="en-US" altLang="zh-CN" sz="3200" b="0" baseline="30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19</a:t>
            </a:r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+5</a:t>
            </a:r>
            <a:r>
              <a:rPr kumimoji="1" lang="en-US" altLang="zh-CN" sz="3200" b="0" baseline="30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20</a:t>
            </a:r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</a:p>
          <a:p>
            <a:pPr algn="l" eaLnBrk="0" hangingPunct="0"/>
            <a:r>
              <a:rPr kumimoji="1" lang="en-US" altLang="zh-CN" sz="3200" b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≈10</a:t>
            </a:r>
            <a:r>
              <a:rPr kumimoji="1" lang="en-US" altLang="zh-CN" sz="3200" b="0" baseline="3000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14</a:t>
            </a:r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7861300" y="1755775"/>
            <a:ext cx="279400" cy="279400"/>
          </a:xfrm>
          <a:prstGeom prst="ellipse">
            <a:avLst/>
          </a:prstGeom>
          <a:solidFill>
            <a:srgbClr val="CCFFFF"/>
          </a:solidFill>
          <a:ln w="2857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3" name="Oval 5"/>
          <p:cNvSpPr>
            <a:spLocks noChangeArrowheads="1"/>
          </p:cNvSpPr>
          <p:nvPr/>
        </p:nvSpPr>
        <p:spPr bwMode="auto">
          <a:xfrm>
            <a:off x="7861300" y="24415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7556500" y="29749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7099300" y="35083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Oval 8"/>
          <p:cNvSpPr>
            <a:spLocks noChangeArrowheads="1"/>
          </p:cNvSpPr>
          <p:nvPr/>
        </p:nvSpPr>
        <p:spPr bwMode="auto">
          <a:xfrm>
            <a:off x="6718300" y="40417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Oval 9"/>
          <p:cNvSpPr>
            <a:spLocks noChangeArrowheads="1"/>
          </p:cNvSpPr>
          <p:nvPr/>
        </p:nvSpPr>
        <p:spPr bwMode="auto">
          <a:xfrm>
            <a:off x="7251700" y="40417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8" name="Oval 10"/>
          <p:cNvSpPr>
            <a:spLocks noChangeArrowheads="1"/>
          </p:cNvSpPr>
          <p:nvPr/>
        </p:nvSpPr>
        <p:spPr bwMode="auto">
          <a:xfrm>
            <a:off x="7861300" y="40417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Oval 11"/>
          <p:cNvSpPr>
            <a:spLocks noChangeArrowheads="1"/>
          </p:cNvSpPr>
          <p:nvPr/>
        </p:nvSpPr>
        <p:spPr bwMode="auto">
          <a:xfrm>
            <a:off x="8394700" y="40417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Oval 12"/>
          <p:cNvSpPr>
            <a:spLocks noChangeArrowheads="1"/>
          </p:cNvSpPr>
          <p:nvPr/>
        </p:nvSpPr>
        <p:spPr bwMode="auto">
          <a:xfrm>
            <a:off x="8775700" y="36607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1" name="Oval 13"/>
          <p:cNvSpPr>
            <a:spLocks noChangeArrowheads="1"/>
          </p:cNvSpPr>
          <p:nvPr/>
        </p:nvSpPr>
        <p:spPr bwMode="auto">
          <a:xfrm>
            <a:off x="8089900" y="3508375"/>
            <a:ext cx="279400" cy="279400"/>
          </a:xfrm>
          <a:prstGeom prst="ellipse">
            <a:avLst/>
          </a:prstGeom>
          <a:solidFill>
            <a:srgbClr val="CC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8001000" y="2060575"/>
            <a:ext cx="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7854950" y="3197225"/>
            <a:ext cx="292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8312150" y="3806825"/>
            <a:ext cx="1397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 flipH="1">
            <a:off x="7994650" y="3806825"/>
            <a:ext cx="1651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8083550" y="2740025"/>
            <a:ext cx="749300" cy="901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 flipH="1">
            <a:off x="6927850" y="3730625"/>
            <a:ext cx="24130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7321550" y="3806825"/>
            <a:ext cx="1397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 flipH="1">
            <a:off x="7308850" y="3197225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 flipH="1">
            <a:off x="7689850" y="2740025"/>
            <a:ext cx="241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1" name="Oval 23"/>
          <p:cNvSpPr>
            <a:spLocks noChangeArrowheads="1"/>
          </p:cNvSpPr>
          <p:nvPr/>
        </p:nvSpPr>
        <p:spPr bwMode="auto">
          <a:xfrm>
            <a:off x="8089900" y="5032375"/>
            <a:ext cx="279400" cy="279400"/>
          </a:xfrm>
          <a:prstGeom prst="ellipse">
            <a:avLst/>
          </a:prstGeom>
          <a:solidFill>
            <a:srgbClr val="CCFFFF"/>
          </a:solidFill>
          <a:ln w="2857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7016750" y="4264025"/>
            <a:ext cx="1054100" cy="825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3" name="Line 25"/>
          <p:cNvSpPr>
            <a:spLocks noChangeShapeType="1"/>
          </p:cNvSpPr>
          <p:nvPr/>
        </p:nvSpPr>
        <p:spPr bwMode="auto">
          <a:xfrm>
            <a:off x="7550150" y="4264025"/>
            <a:ext cx="59690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>
            <a:off x="8299450" y="4340225"/>
            <a:ext cx="2413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 flipH="1">
            <a:off x="8375650" y="3959225"/>
            <a:ext cx="546100" cy="1130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>
            <a:off x="8083550" y="4340225"/>
            <a:ext cx="13970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7" name="Line 29"/>
          <p:cNvSpPr>
            <a:spLocks noChangeShapeType="1"/>
          </p:cNvSpPr>
          <p:nvPr/>
        </p:nvSpPr>
        <p:spPr bwMode="auto">
          <a:xfrm>
            <a:off x="8229600" y="5330825"/>
            <a:ext cx="0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8" name="Arc 30"/>
          <p:cNvSpPr>
            <a:spLocks/>
          </p:cNvSpPr>
          <p:nvPr/>
        </p:nvSpPr>
        <p:spPr bwMode="auto">
          <a:xfrm>
            <a:off x="6338888" y="2138363"/>
            <a:ext cx="1663700" cy="16637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8"/>
                  <a:pt x="9657" y="11"/>
                  <a:pt x="2157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99" name="Arc 31"/>
          <p:cNvSpPr>
            <a:spLocks/>
          </p:cNvSpPr>
          <p:nvPr/>
        </p:nvSpPr>
        <p:spPr bwMode="auto">
          <a:xfrm rot="10800000">
            <a:off x="6324600" y="3738563"/>
            <a:ext cx="1739900" cy="14351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8154988" y="1584325"/>
            <a:ext cx="301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4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8383588" y="5089525"/>
            <a:ext cx="301625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kumimoji="1" lang="en-US" altLang="zh-CN" sz="400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7202" name="Rectangle 34"/>
          <p:cNvSpPr>
            <a:spLocks noChangeArrowheads="1"/>
          </p:cNvSpPr>
          <p:nvPr/>
        </p:nvSpPr>
        <p:spPr bwMode="auto">
          <a:xfrm>
            <a:off x="242888" y="458788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Exhaustive white-box testing (infeasible)</a:t>
            </a:r>
          </a:p>
        </p:txBody>
      </p:sp>
      <p:sp>
        <p:nvSpPr>
          <p:cNvPr id="361507" name="Rectangle 35"/>
          <p:cNvSpPr>
            <a:spLocks noChangeArrowheads="1"/>
          </p:cNvSpPr>
          <p:nvPr/>
        </p:nvSpPr>
        <p:spPr bwMode="auto">
          <a:xfrm>
            <a:off x="611188" y="5094288"/>
            <a:ext cx="62642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800" dirty="0">
                <a:latin typeface="+mn-ea"/>
                <a:ea typeface="+mn-ea"/>
              </a:rPr>
              <a:t>执行时间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设测试一次需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2 </a:t>
            </a:r>
            <a:r>
              <a:rPr lang="en-US" altLang="zh-CN" sz="2800" dirty="0" err="1">
                <a:solidFill>
                  <a:schemeClr val="tx1"/>
                </a:solidFill>
                <a:latin typeface="+mn-ea"/>
                <a:ea typeface="+mn-ea"/>
              </a:rPr>
              <a:t>ms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         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穷举测试需 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5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亿年</a:t>
            </a:r>
            <a:endParaRPr lang="en-US" altLang="zh-CN" sz="2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/>
      <p:bldP spid="36150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522288" y="4143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Selective Testing (feasible)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157663" y="2157413"/>
            <a:ext cx="592137" cy="257175"/>
          </a:xfrm>
          <a:prstGeom prst="rect">
            <a:avLst/>
          </a:prstGeom>
          <a:solidFill>
            <a:srgbClr val="009900"/>
          </a:solidFill>
          <a:ln w="254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GB" altLang="zh-CN" sz="700" b="0">
              <a:solidFill>
                <a:srgbClr val="009900"/>
              </a:solidFill>
              <a:latin typeface="Arial" pitchFamily="34" charset="0"/>
            </a:endParaRPr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4452938" y="2443163"/>
            <a:ext cx="1587" cy="1714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3463925" y="2843213"/>
            <a:ext cx="0" cy="171450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5449888" y="3128963"/>
            <a:ext cx="592137" cy="2571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 flipH="1" flipV="1">
            <a:off x="5778500" y="2843213"/>
            <a:ext cx="9525" cy="2714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Line 8"/>
          <p:cNvSpPr>
            <a:spLocks noChangeShapeType="1"/>
          </p:cNvSpPr>
          <p:nvPr/>
        </p:nvSpPr>
        <p:spPr bwMode="auto">
          <a:xfrm>
            <a:off x="2625725" y="321468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727325" y="3986213"/>
            <a:ext cx="592138" cy="271462"/>
          </a:xfrm>
          <a:prstGeom prst="rect">
            <a:avLst/>
          </a:prstGeom>
          <a:solidFill>
            <a:srgbClr val="009900"/>
          </a:solidFill>
          <a:ln w="25400">
            <a:solidFill>
              <a:srgbClr val="0099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1901825" y="3986213"/>
            <a:ext cx="57785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1"/>
          <p:cNvSpPr>
            <a:spLocks noChangeShapeType="1"/>
          </p:cNvSpPr>
          <p:nvPr/>
        </p:nvSpPr>
        <p:spPr bwMode="auto">
          <a:xfrm>
            <a:off x="4302125" y="3214688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12"/>
          <p:cNvSpPr>
            <a:spLocks noChangeShapeType="1"/>
          </p:cNvSpPr>
          <p:nvPr/>
        </p:nvSpPr>
        <p:spPr bwMode="auto">
          <a:xfrm flipH="1">
            <a:off x="5749925" y="3376613"/>
            <a:ext cx="0" cy="160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Line 13"/>
          <p:cNvSpPr>
            <a:spLocks noChangeShapeType="1"/>
          </p:cNvSpPr>
          <p:nvPr/>
        </p:nvSpPr>
        <p:spPr bwMode="auto">
          <a:xfrm>
            <a:off x="4073525" y="4976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Line 14"/>
          <p:cNvSpPr>
            <a:spLocks noChangeShapeType="1"/>
          </p:cNvSpPr>
          <p:nvPr/>
        </p:nvSpPr>
        <p:spPr bwMode="auto">
          <a:xfrm flipV="1">
            <a:off x="4111625" y="4972050"/>
            <a:ext cx="0" cy="257175"/>
          </a:xfrm>
          <a:prstGeom prst="line">
            <a:avLst/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AutoShape 15"/>
          <p:cNvSpPr>
            <a:spLocks noChangeArrowheads="1"/>
          </p:cNvSpPr>
          <p:nvPr/>
        </p:nvSpPr>
        <p:spPr bwMode="auto">
          <a:xfrm>
            <a:off x="4225925" y="2614613"/>
            <a:ext cx="454025" cy="428625"/>
          </a:xfrm>
          <a:prstGeom prst="diamond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4492625" y="17764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302125" y="5434013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 flipV="1">
            <a:off x="6511925" y="2233613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4759325" y="2233613"/>
            <a:ext cx="175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AutoShape 20"/>
          <p:cNvSpPr>
            <a:spLocks noChangeArrowheads="1"/>
          </p:cNvSpPr>
          <p:nvPr/>
        </p:nvSpPr>
        <p:spPr bwMode="auto">
          <a:xfrm>
            <a:off x="3238500" y="2995613"/>
            <a:ext cx="454025" cy="428625"/>
          </a:xfrm>
          <a:prstGeom prst="diamond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AutoShape 21"/>
          <p:cNvSpPr>
            <a:spLocks noChangeArrowheads="1"/>
          </p:cNvSpPr>
          <p:nvPr/>
        </p:nvSpPr>
        <p:spPr bwMode="auto">
          <a:xfrm>
            <a:off x="3886200" y="5205413"/>
            <a:ext cx="454025" cy="428625"/>
          </a:xfrm>
          <a:prstGeom prst="diamond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H="1">
            <a:off x="3463925" y="2843213"/>
            <a:ext cx="7620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3540125" y="467201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 flipH="1">
            <a:off x="3540125" y="4976813"/>
            <a:ext cx="5334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 flipV="1">
            <a:off x="3540125" y="4672013"/>
            <a:ext cx="0" cy="3048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 flipH="1">
            <a:off x="2625725" y="4672013"/>
            <a:ext cx="9144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9" name="AutoShape 27"/>
          <p:cNvSpPr>
            <a:spLocks noChangeArrowheads="1"/>
          </p:cNvSpPr>
          <p:nvPr/>
        </p:nvSpPr>
        <p:spPr bwMode="auto">
          <a:xfrm>
            <a:off x="2400300" y="3405188"/>
            <a:ext cx="454025" cy="428625"/>
          </a:xfrm>
          <a:prstGeom prst="diamond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Line 28"/>
          <p:cNvSpPr>
            <a:spLocks noChangeShapeType="1"/>
          </p:cNvSpPr>
          <p:nvPr/>
        </p:nvSpPr>
        <p:spPr bwMode="auto">
          <a:xfrm flipH="1">
            <a:off x="2625725" y="3224213"/>
            <a:ext cx="609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1" name="Line 29"/>
          <p:cNvSpPr>
            <a:spLocks noChangeShapeType="1"/>
          </p:cNvSpPr>
          <p:nvPr/>
        </p:nvSpPr>
        <p:spPr bwMode="auto">
          <a:xfrm>
            <a:off x="3692525" y="32242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2" name="Line 30"/>
          <p:cNvSpPr>
            <a:spLocks noChangeShapeType="1"/>
          </p:cNvSpPr>
          <p:nvPr/>
        </p:nvSpPr>
        <p:spPr bwMode="auto">
          <a:xfrm>
            <a:off x="2854325" y="3605213"/>
            <a:ext cx="2286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3" name="Line 31"/>
          <p:cNvSpPr>
            <a:spLocks noChangeShapeType="1"/>
          </p:cNvSpPr>
          <p:nvPr/>
        </p:nvSpPr>
        <p:spPr bwMode="auto">
          <a:xfrm>
            <a:off x="3082925" y="3605213"/>
            <a:ext cx="0" cy="3810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Line 32"/>
          <p:cNvSpPr>
            <a:spLocks noChangeShapeType="1"/>
          </p:cNvSpPr>
          <p:nvPr/>
        </p:nvSpPr>
        <p:spPr bwMode="auto">
          <a:xfrm flipH="1">
            <a:off x="2168525" y="36052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>
            <a:off x="2168525" y="3605213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2168525" y="4291013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3082925" y="4291013"/>
            <a:ext cx="0" cy="2286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2168525" y="4519613"/>
            <a:ext cx="914400" cy="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 flipV="1">
            <a:off x="2625725" y="4519613"/>
            <a:ext cx="0" cy="152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>
            <a:off x="4294188" y="3224213"/>
            <a:ext cx="0" cy="2000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1" name="Rectangle 39"/>
          <p:cNvSpPr>
            <a:spLocks noChangeArrowheads="1"/>
          </p:cNvSpPr>
          <p:nvPr/>
        </p:nvSpPr>
        <p:spPr bwMode="auto">
          <a:xfrm>
            <a:off x="4395788" y="3995738"/>
            <a:ext cx="592137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2" name="Rectangle 40"/>
          <p:cNvSpPr>
            <a:spLocks noChangeArrowheads="1"/>
          </p:cNvSpPr>
          <p:nvPr/>
        </p:nvSpPr>
        <p:spPr bwMode="auto">
          <a:xfrm>
            <a:off x="3570288" y="3995738"/>
            <a:ext cx="577850" cy="271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3" name="AutoShape 41"/>
          <p:cNvSpPr>
            <a:spLocks noChangeArrowheads="1"/>
          </p:cNvSpPr>
          <p:nvPr/>
        </p:nvSpPr>
        <p:spPr bwMode="auto">
          <a:xfrm>
            <a:off x="4068763" y="3414713"/>
            <a:ext cx="454025" cy="428625"/>
          </a:xfrm>
          <a:prstGeom prst="diamond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4522788" y="36147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>
            <a:off x="4751388" y="36147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Line 44"/>
          <p:cNvSpPr>
            <a:spLocks noChangeShapeType="1"/>
          </p:cNvSpPr>
          <p:nvPr/>
        </p:nvSpPr>
        <p:spPr bwMode="auto">
          <a:xfrm flipH="1">
            <a:off x="3836988" y="36147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Line 45"/>
          <p:cNvSpPr>
            <a:spLocks noChangeShapeType="1"/>
          </p:cNvSpPr>
          <p:nvPr/>
        </p:nvSpPr>
        <p:spPr bwMode="auto">
          <a:xfrm>
            <a:off x="3836988" y="3614738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8" name="Line 46"/>
          <p:cNvSpPr>
            <a:spLocks noChangeShapeType="1"/>
          </p:cNvSpPr>
          <p:nvPr/>
        </p:nvSpPr>
        <p:spPr bwMode="auto">
          <a:xfrm>
            <a:off x="3836988" y="4300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9" name="Line 47"/>
          <p:cNvSpPr>
            <a:spLocks noChangeShapeType="1"/>
          </p:cNvSpPr>
          <p:nvPr/>
        </p:nvSpPr>
        <p:spPr bwMode="auto">
          <a:xfrm>
            <a:off x="4751388" y="4300538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0" name="Line 48"/>
          <p:cNvSpPr>
            <a:spLocks noChangeShapeType="1"/>
          </p:cNvSpPr>
          <p:nvPr/>
        </p:nvSpPr>
        <p:spPr bwMode="auto">
          <a:xfrm>
            <a:off x="3836988" y="4529138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1" name="Line 49"/>
          <p:cNvSpPr>
            <a:spLocks noChangeShapeType="1"/>
          </p:cNvSpPr>
          <p:nvPr/>
        </p:nvSpPr>
        <p:spPr bwMode="auto">
          <a:xfrm flipV="1">
            <a:off x="4294188" y="4529138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2" name="Line 50"/>
          <p:cNvSpPr>
            <a:spLocks noChangeShapeType="1"/>
          </p:cNvSpPr>
          <p:nvPr/>
        </p:nvSpPr>
        <p:spPr bwMode="auto">
          <a:xfrm>
            <a:off x="4645025" y="284321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3" name="Line 51"/>
          <p:cNvSpPr>
            <a:spLocks noChangeShapeType="1"/>
          </p:cNvSpPr>
          <p:nvPr/>
        </p:nvSpPr>
        <p:spPr bwMode="auto">
          <a:xfrm>
            <a:off x="4111625" y="5815013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4" name="Line 52"/>
          <p:cNvSpPr>
            <a:spLocks noChangeShapeType="1"/>
          </p:cNvSpPr>
          <p:nvPr/>
        </p:nvSpPr>
        <p:spPr bwMode="auto">
          <a:xfrm flipV="1">
            <a:off x="6854825" y="1776413"/>
            <a:ext cx="0" cy="403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5" name="Line 53"/>
          <p:cNvSpPr>
            <a:spLocks noChangeShapeType="1"/>
          </p:cNvSpPr>
          <p:nvPr/>
        </p:nvSpPr>
        <p:spPr bwMode="auto">
          <a:xfrm flipH="1">
            <a:off x="4492625" y="1776413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6" name="Line 54"/>
          <p:cNvSpPr>
            <a:spLocks noChangeShapeType="1"/>
          </p:cNvSpPr>
          <p:nvPr/>
        </p:nvSpPr>
        <p:spPr bwMode="auto">
          <a:xfrm>
            <a:off x="4111625" y="5662613"/>
            <a:ext cx="0" cy="1524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7" name="Line 55"/>
          <p:cNvSpPr>
            <a:spLocks noChangeShapeType="1"/>
          </p:cNvSpPr>
          <p:nvPr/>
        </p:nvSpPr>
        <p:spPr bwMode="auto">
          <a:xfrm>
            <a:off x="4492625" y="2386013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304800" y="5903913"/>
            <a:ext cx="87598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Test a carefully selected execution </a:t>
            </a:r>
            <a:r>
              <a:rPr lang="en-US" altLang="zh-CN" sz="2800">
                <a:latin typeface="Arial" pitchFamily="34" charset="0"/>
              </a:rPr>
              <a:t>path</a:t>
            </a:r>
            <a:r>
              <a:rPr lang="en-US" altLang="zh-CN" sz="2800">
                <a:solidFill>
                  <a:srgbClr val="009900"/>
                </a:solidFill>
                <a:latin typeface="Arial" pitchFamily="34" charset="0"/>
              </a:rPr>
              <a:t>. </a:t>
            </a:r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Cannot be comprehensive</a:t>
            </a:r>
            <a:r>
              <a:rPr lang="en-US" altLang="zh-CN" sz="2800" b="0">
                <a:solidFill>
                  <a:schemeClr val="tx1"/>
                </a:solidFill>
                <a:latin typeface="Arial" pitchFamily="34" charset="0"/>
              </a:rPr>
              <a:t> 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22288" y="1763713"/>
            <a:ext cx="8621712" cy="458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Selection means design.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It is necessary that software testing need to design. Good testing depend on good test design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A good test case is one that can find an as-yet-undiscovered error .</a:t>
            </a:r>
          </a:p>
          <a:p>
            <a:pPr algn="l" eaLnBrk="1" hangingPunct="1">
              <a:lnSpc>
                <a:spcPct val="15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How to design test cases?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04825" y="458788"/>
            <a:ext cx="26273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 design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097088" y="1808163"/>
            <a:ext cx="4457700" cy="482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lvl="3" algn="l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语句覆盖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判定覆盖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(3)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条件覆盖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(4)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判定</a:t>
            </a: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条件覆盖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(5)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条件组合覆盖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(6)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路径覆盖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(7)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点覆盖</a:t>
            </a:r>
          </a:p>
          <a:p>
            <a:pPr lvl="3" algn="l">
              <a:lnSpc>
                <a:spcPct val="140000"/>
              </a:lnSpc>
              <a:defRPr/>
            </a:pPr>
            <a:r>
              <a:rPr lang="en-US" altLang="zh-CN" sz="2800" dirty="0">
                <a:solidFill>
                  <a:schemeClr val="tx1"/>
                </a:solidFill>
                <a:latin typeface="+mn-ea"/>
                <a:ea typeface="+mn-ea"/>
              </a:rPr>
              <a:t>(8)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边覆盖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00050" y="32385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Test case design in white-box testing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604963" y="1989138"/>
            <a:ext cx="1301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cs typeface="Times New Roman" pitchFamily="18" charset="0"/>
              </a:rPr>
              <a:t>Rules: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ChangeArrowheads="1"/>
          </p:cNvSpPr>
          <p:nvPr/>
        </p:nvSpPr>
        <p:spPr bwMode="auto">
          <a:xfrm>
            <a:off x="611188" y="1719263"/>
            <a:ext cx="85328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定义：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Designing a series of test cases and running them so that every statement is executed at least once.</a:t>
            </a:r>
            <a:endParaRPr lang="en-US" altLang="zh-CN" sz="2800"/>
          </a:p>
        </p:txBody>
      </p:sp>
      <p:sp>
        <p:nvSpPr>
          <p:cNvPr id="365571" name="Rectangle 3"/>
          <p:cNvSpPr>
            <a:spLocks noChangeArrowheads="1"/>
          </p:cNvSpPr>
          <p:nvPr/>
        </p:nvSpPr>
        <p:spPr bwMode="auto">
          <a:xfrm>
            <a:off x="646113" y="3789363"/>
            <a:ext cx="838200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PROCEDURE EXAMPLE(A, B: REAL, VAR  X, REAL);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Begin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L1:     IF ( A&gt;1) AND ( B=0 )    THEN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L2: 		X:=X / A;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L3:     IF ( A=2 ) OR ( X &gt; 1)     THEN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L4: 		X:= X +1</a:t>
            </a:r>
          </a:p>
          <a:p>
            <a:pPr algn="l">
              <a:lnSpc>
                <a:spcPct val="120000"/>
              </a:lnSpc>
            </a:pPr>
            <a:r>
              <a:rPr lang="en-US" altLang="zh-CN" sz="2400">
                <a:solidFill>
                  <a:schemeClr val="tx1"/>
                </a:solidFill>
              </a:rPr>
              <a:t>      End;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476250" y="387350"/>
            <a:ext cx="4573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Statement Coverage</a:t>
            </a:r>
          </a:p>
        </p:txBody>
      </p:sp>
      <p:sp>
        <p:nvSpPr>
          <p:cNvPr id="365573" name="Rectangle 5"/>
          <p:cNvSpPr>
            <a:spLocks noChangeArrowheads="1"/>
          </p:cNvSpPr>
          <p:nvPr/>
        </p:nvSpPr>
        <p:spPr bwMode="auto">
          <a:xfrm>
            <a:off x="657225" y="3262313"/>
            <a:ext cx="2562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latin typeface="Arial" pitchFamily="34" charset="0"/>
              </a:rPr>
              <a:t>An example</a:t>
            </a:r>
            <a:r>
              <a:rPr lang="zh-CN" altLang="en-US" sz="2800">
                <a:latin typeface="Arial" pitchFamily="34" charset="0"/>
              </a:rPr>
              <a:t>：</a:t>
            </a:r>
            <a:endParaRPr lang="en-US" altLang="zh-CN" sz="2800">
              <a:latin typeface="Arial" pitchFamily="34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/>
      <p:bldP spid="365571" grpId="0"/>
      <p:bldP spid="3655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ChangeArrowheads="1"/>
          </p:cNvSpPr>
          <p:nvPr/>
        </p:nvSpPr>
        <p:spPr bwMode="auto">
          <a:xfrm>
            <a:off x="290513" y="1082675"/>
            <a:ext cx="527208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Design test data as following:</a:t>
            </a:r>
          </a:p>
          <a:p>
            <a:pPr algn="l"/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Variables:  A, B, X</a:t>
            </a:r>
          </a:p>
          <a:p>
            <a:pPr algn="l"/>
            <a:endParaRPr lang="en-US" altLang="zh-CN" sz="2800">
              <a:solidFill>
                <a:schemeClr val="tx1"/>
              </a:solidFill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A=2, B=0, X=4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latin typeface="Arial" pitchFamily="34" charset="0"/>
              </a:rPr>
              <a:t>     </a:t>
            </a:r>
          </a:p>
          <a:p>
            <a:pPr algn="l"/>
            <a:endParaRPr lang="zh-CN" altLang="en-US" sz="24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91000" y="722313"/>
            <a:ext cx="4648200" cy="5586412"/>
            <a:chOff x="2640" y="480"/>
            <a:chExt cx="2928" cy="3519"/>
          </a:xfrm>
        </p:grpSpPr>
        <p:grpSp>
          <p:nvGrpSpPr>
            <p:cNvPr id="12297" name="Group 4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12302" name="AutoShape 5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3" name="AutoShape 6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4" name="AutoShape 7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5" name="Line 8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6" name="Line 9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5" cy="3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7" name="Line 10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13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8" name="Line 11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7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9" name="Line 12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5" cy="4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0" name="AutoShape 13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1" name="AutoShape 14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2" name="Line 15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3" name="Line 16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4" name="Line 17"/>
              <p:cNvSpPr>
                <a:spLocks noChangeShapeType="1"/>
              </p:cNvSpPr>
              <p:nvPr/>
            </p:nvSpPr>
            <p:spPr bwMode="auto">
              <a:xfrm flipH="1">
                <a:off x="5088" y="3018"/>
                <a:ext cx="9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5" name="AutoShape 18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16" name="Text Box 19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Begin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317" name="Text Box 20"/>
              <p:cNvSpPr txBox="1">
                <a:spLocks noChangeArrowheads="1"/>
              </p:cNvSpPr>
              <p:nvPr/>
            </p:nvSpPr>
            <p:spPr bwMode="auto">
              <a:xfrm>
                <a:off x="3329" y="3663"/>
                <a:ext cx="7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End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318" name="Text Box 21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319" name="Text Box 22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1" cy="6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2320" name="Text Box 23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12321" name="Text Box 24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12322" name="Text Box 25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2323" name="Text Box 26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2324" name="Text Box 27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12325" name="Text Box 28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2326" name="Text Box 29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12327" name="Text Box 30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12328" name="Text Box 31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12329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12330" name="Text Box 33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12331" name="Line 34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2" name="Line 35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298" name="Group 36"/>
            <p:cNvGrpSpPr>
              <a:grpSpLocks/>
            </p:cNvGrpSpPr>
            <p:nvPr/>
          </p:nvGrpSpPr>
          <p:grpSpPr bwMode="auto">
            <a:xfrm>
              <a:off x="2640" y="2784"/>
              <a:ext cx="2471" cy="624"/>
              <a:chOff x="2640" y="2784"/>
              <a:chExt cx="2471" cy="624"/>
            </a:xfrm>
          </p:grpSpPr>
          <p:sp>
            <p:nvSpPr>
              <p:cNvPr id="12299" name="Line 37"/>
              <p:cNvSpPr>
                <a:spLocks noChangeShapeType="1"/>
              </p:cNvSpPr>
              <p:nvPr/>
            </p:nvSpPr>
            <p:spPr bwMode="auto">
              <a:xfrm flipH="1">
                <a:off x="2640" y="3408"/>
                <a:ext cx="247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0" name="Line 38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01" name="Line 39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66632" name="Rectangle 40"/>
          <p:cNvSpPr>
            <a:spLocks noChangeArrowheads="1"/>
          </p:cNvSpPr>
          <p:nvPr/>
        </p:nvSpPr>
        <p:spPr bwMode="auto">
          <a:xfrm>
            <a:off x="357188" y="3789363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latin typeface="Arial" pitchFamily="34" charset="0"/>
              </a:rPr>
              <a:t>语句覆盖分析：</a:t>
            </a:r>
          </a:p>
        </p:txBody>
      </p:sp>
      <p:sp>
        <p:nvSpPr>
          <p:cNvPr id="366633" name="Rectangle 41"/>
          <p:cNvSpPr>
            <a:spLocks noChangeArrowheads="1"/>
          </p:cNvSpPr>
          <p:nvPr/>
        </p:nvSpPr>
        <p:spPr bwMode="auto">
          <a:xfrm>
            <a:off x="5003800" y="277495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FF00"/>
                </a:solidFill>
                <a:latin typeface="Arial" pitchFamily="34" charset="0"/>
              </a:rPr>
              <a:t>L1</a:t>
            </a:r>
          </a:p>
        </p:txBody>
      </p:sp>
      <p:sp>
        <p:nvSpPr>
          <p:cNvPr id="366634" name="Rectangle 42"/>
          <p:cNvSpPr>
            <a:spLocks noChangeArrowheads="1"/>
          </p:cNvSpPr>
          <p:nvPr/>
        </p:nvSpPr>
        <p:spPr bwMode="auto">
          <a:xfrm>
            <a:off x="7164388" y="28194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FF00"/>
                </a:solidFill>
                <a:latin typeface="Arial" pitchFamily="34" charset="0"/>
              </a:rPr>
              <a:t>L2</a:t>
            </a:r>
          </a:p>
        </p:txBody>
      </p:sp>
      <p:sp>
        <p:nvSpPr>
          <p:cNvPr id="366635" name="Rectangle 43"/>
          <p:cNvSpPr>
            <a:spLocks noChangeArrowheads="1"/>
          </p:cNvSpPr>
          <p:nvPr/>
        </p:nvSpPr>
        <p:spPr bwMode="auto">
          <a:xfrm>
            <a:off x="4976813" y="471011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FF00"/>
                </a:solidFill>
                <a:latin typeface="Arial" pitchFamily="34" charset="0"/>
              </a:rPr>
              <a:t>L3</a:t>
            </a:r>
          </a:p>
        </p:txBody>
      </p:sp>
      <p:sp>
        <p:nvSpPr>
          <p:cNvPr id="366636" name="Rectangle 44"/>
          <p:cNvSpPr>
            <a:spLocks noChangeArrowheads="1"/>
          </p:cNvSpPr>
          <p:nvPr/>
        </p:nvSpPr>
        <p:spPr bwMode="auto">
          <a:xfrm>
            <a:off x="7164388" y="480060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rgbClr val="00FF00"/>
                </a:solidFill>
                <a:latin typeface="Arial" pitchFamily="34" charset="0"/>
              </a:rPr>
              <a:t>L4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6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6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6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6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4" grpId="0"/>
      <p:bldP spid="366632" grpId="0"/>
      <p:bldP spid="366633" grpId="0"/>
      <p:bldP spid="366634" grpId="0"/>
      <p:bldP spid="366635" grpId="0"/>
      <p:bldP spid="3666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ChangeArrowheads="1"/>
          </p:cNvSpPr>
          <p:nvPr/>
        </p:nvSpPr>
        <p:spPr bwMode="auto">
          <a:xfrm>
            <a:off x="1150938" y="1958975"/>
            <a:ext cx="2208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A=1, B=1, X=1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22738" y="1958975"/>
            <a:ext cx="352425" cy="300038"/>
            <a:chOff x="2063" y="2385"/>
            <a:chExt cx="222" cy="189"/>
          </a:xfrm>
        </p:grpSpPr>
        <p:sp>
          <p:nvSpPr>
            <p:cNvPr id="13321" name="Line 4"/>
            <p:cNvSpPr>
              <a:spLocks noChangeShapeType="1"/>
            </p:cNvSpPr>
            <p:nvPr/>
          </p:nvSpPr>
          <p:spPr bwMode="auto">
            <a:xfrm>
              <a:off x="2089" y="2400"/>
              <a:ext cx="167" cy="1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5"/>
            <p:cNvSpPr>
              <a:spLocks noChangeShapeType="1"/>
            </p:cNvSpPr>
            <p:nvPr/>
          </p:nvSpPr>
          <p:spPr bwMode="auto">
            <a:xfrm flipH="1">
              <a:off x="2063" y="2385"/>
              <a:ext cx="222" cy="1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16" name="Rectangle 6"/>
          <p:cNvSpPr>
            <a:spLocks noChangeArrowheads="1"/>
          </p:cNvSpPr>
          <p:nvPr/>
        </p:nvSpPr>
        <p:spPr bwMode="auto">
          <a:xfrm>
            <a:off x="668338" y="3865563"/>
            <a:ext cx="8475662" cy="244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cs typeface="Times New Roman" pitchFamily="18" charset="0"/>
              </a:rPr>
              <a:t>Disadvantage</a:t>
            </a:r>
            <a:r>
              <a:rPr lang="zh-CN" altLang="en-US" sz="2800">
                <a:cs typeface="Times New Roman" pitchFamily="18" charset="0"/>
              </a:rPr>
              <a:t>：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zh-CN" altLang="en-US" sz="2800">
                <a:solidFill>
                  <a:schemeClr val="tx1"/>
                </a:solidFill>
                <a:cs typeface="Times New Roman" pitchFamily="18" charset="0"/>
              </a:rPr>
              <a:t>    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No guarantee that all outcomes of branches are properly tested.</a:t>
            </a:r>
          </a:p>
          <a:p>
            <a:pPr algn="l">
              <a:lnSpc>
                <a:spcPct val="150000"/>
              </a:lnSpc>
              <a:buClr>
                <a:srgbClr val="FF0000"/>
              </a:buClr>
              <a:buSzPct val="80000"/>
              <a:buFont typeface="Wingdings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    Weakest coverage</a:t>
            </a: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   </a:t>
            </a:r>
          </a:p>
        </p:txBody>
      </p:sp>
      <p:sp>
        <p:nvSpPr>
          <p:cNvPr id="367623" name="Rectangle 7"/>
          <p:cNvSpPr>
            <a:spLocks noChangeArrowheads="1"/>
          </p:cNvSpPr>
          <p:nvPr/>
        </p:nvSpPr>
        <p:spPr bwMode="auto">
          <a:xfrm>
            <a:off x="1196975" y="2933700"/>
            <a:ext cx="2208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A=4, B=0, X=8</a:t>
            </a:r>
          </a:p>
        </p:txBody>
      </p:sp>
      <p:sp>
        <p:nvSpPr>
          <p:cNvPr id="367624" name="Rectangle 8"/>
          <p:cNvSpPr>
            <a:spLocks noChangeArrowheads="1"/>
          </p:cNvSpPr>
          <p:nvPr/>
        </p:nvSpPr>
        <p:spPr bwMode="auto">
          <a:xfrm>
            <a:off x="4960938" y="1806575"/>
            <a:ext cx="2082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cs typeface="Times New Roman" pitchFamily="18" charset="0"/>
              </a:rPr>
              <a:t>不符合要求</a:t>
            </a: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367625" name="Rectangle 9"/>
          <p:cNvSpPr>
            <a:spLocks noChangeArrowheads="1"/>
          </p:cNvSpPr>
          <p:nvPr/>
        </p:nvSpPr>
        <p:spPr bwMode="auto">
          <a:xfrm>
            <a:off x="4884738" y="2898775"/>
            <a:ext cx="1354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chemeClr val="tx1"/>
                </a:solidFill>
                <a:cs typeface="Times New Roman" pitchFamily="18" charset="0"/>
              </a:rPr>
              <a:t>不唯一 </a:t>
            </a:r>
          </a:p>
        </p:txBody>
      </p:sp>
      <p:sp>
        <p:nvSpPr>
          <p:cNvPr id="13320" name="Rectangle 10"/>
          <p:cNvSpPr>
            <a:spLocks noChangeArrowheads="1"/>
          </p:cNvSpPr>
          <p:nvPr/>
        </p:nvSpPr>
        <p:spPr bwMode="auto">
          <a:xfrm>
            <a:off x="522288" y="458788"/>
            <a:ext cx="37512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语句覆盖的特点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18" grpId="0"/>
      <p:bldP spid="367623" grpId="0"/>
      <p:bldP spid="367624" grpId="0"/>
      <p:bldP spid="3676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ChangeArrowheads="1"/>
          </p:cNvSpPr>
          <p:nvPr/>
        </p:nvSpPr>
        <p:spPr bwMode="auto">
          <a:xfrm>
            <a:off x="755650" y="2420938"/>
            <a:ext cx="83883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Designing a series of test cases and running them so that </a:t>
            </a:r>
            <a:r>
              <a:rPr lang="en-US" altLang="zh-CN" sz="2800">
                <a:solidFill>
                  <a:srgbClr val="0000FF"/>
                </a:solidFill>
              </a:rPr>
              <a:t>every branch (decision)</a:t>
            </a:r>
            <a:r>
              <a:rPr lang="en-US" altLang="zh-CN" sz="2800">
                <a:solidFill>
                  <a:schemeClr val="tx1"/>
                </a:solidFill>
              </a:rPr>
              <a:t> is executed at least once.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93713" y="414338"/>
            <a:ext cx="88931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Decision Coverage ( Branch Coverage )</a:t>
            </a:r>
          </a:p>
        </p:txBody>
      </p:sp>
      <p:sp>
        <p:nvSpPr>
          <p:cNvPr id="368644" name="Rectangle 4"/>
          <p:cNvSpPr>
            <a:spLocks noChangeArrowheads="1"/>
          </p:cNvSpPr>
          <p:nvPr/>
        </p:nvSpPr>
        <p:spPr bwMode="auto">
          <a:xfrm>
            <a:off x="476250" y="1752600"/>
            <a:ext cx="312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 判断覆盖定义：</a:t>
            </a: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823913" y="4643438"/>
            <a:ext cx="323691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举例：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前面的例子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2" grpId="0"/>
      <p:bldP spid="368644" grpId="0"/>
      <p:bldP spid="36864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0" y="0"/>
            <a:ext cx="5791200" cy="608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lang="en-US" altLang="zh-CN" sz="2800">
                <a:cs typeface="Times New Roman" pitchFamily="18" charset="0"/>
              </a:rPr>
              <a:t>Decisions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are diamond box</a:t>
            </a:r>
          </a:p>
          <a:p>
            <a:pPr marL="342900" indent="-342900" algn="l"/>
            <a:r>
              <a:rPr lang="en-US" altLang="zh-CN" sz="2800">
                <a:cs typeface="Times New Roman" pitchFamily="18" charset="0"/>
              </a:rPr>
              <a:t>All branches</a:t>
            </a: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 are 1,2,3,4,5</a:t>
            </a:r>
          </a:p>
          <a:p>
            <a:pPr marL="342900" indent="-342900" algn="l"/>
            <a:r>
              <a:rPr lang="zh-CN" altLang="en-US" sz="2800">
                <a:cs typeface="Times New Roman" pitchFamily="18" charset="0"/>
              </a:rPr>
              <a:t>设计：</a:t>
            </a:r>
          </a:p>
          <a:p>
            <a:pPr marL="342900" indent="-342900" algn="l">
              <a:lnSpc>
                <a:spcPct val="140000"/>
              </a:lnSpc>
            </a:pPr>
            <a:r>
              <a:rPr lang="zh-CN" altLang="en-US" sz="3200">
                <a:solidFill>
                  <a:schemeClr val="tx1"/>
                </a:solidFill>
                <a:cs typeface="Times New Roman" pitchFamily="18" charset="0"/>
              </a:rPr>
              <a:t>  </a:t>
            </a: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(1) (A,B,X) = ( 3, 0, 3)</a:t>
            </a:r>
          </a:p>
          <a:p>
            <a:pPr marL="342900" indent="-342900" algn="l"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          covering 1, 4, 3  </a:t>
            </a:r>
            <a:r>
              <a:rPr lang="en-US" altLang="zh-CN" sz="2400">
                <a:cs typeface="Times New Roman" pitchFamily="18" charset="0"/>
              </a:rPr>
              <a:t>(T,F)</a:t>
            </a:r>
          </a:p>
          <a:p>
            <a:pPr marL="342900" indent="-342900" algn="l"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    (2) (A,B,X) = ( 2, 1, 1)</a:t>
            </a:r>
          </a:p>
          <a:p>
            <a:pPr marL="342900" indent="-342900" algn="l">
              <a:lnSpc>
                <a:spcPct val="140000"/>
              </a:lnSpc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          covering 1, 2, 5  </a:t>
            </a:r>
            <a:r>
              <a:rPr lang="en-US" altLang="zh-CN" sz="2400">
                <a:cs typeface="Times New Roman" pitchFamily="18" charset="0"/>
              </a:rPr>
              <a:t>(F,T)</a:t>
            </a:r>
          </a:p>
          <a:p>
            <a:pPr marL="342900" indent="-342900" algn="l"/>
            <a:endParaRPr lang="en-US" altLang="zh-CN" sz="2400">
              <a:solidFill>
                <a:schemeClr val="tx1"/>
              </a:solidFill>
              <a:cs typeface="Times New Roman" pitchFamily="18" charset="0"/>
            </a:endParaRPr>
          </a:p>
          <a:p>
            <a:pPr marL="342900" indent="-342900" algn="l"/>
            <a:r>
              <a:rPr lang="en-US" altLang="zh-CN" sz="2800">
                <a:cs typeface="Times New Roman" pitchFamily="18" charset="0"/>
              </a:rPr>
              <a:t>Weakness</a:t>
            </a:r>
            <a:r>
              <a:rPr lang="zh-CN" altLang="en-US" sz="2800">
                <a:cs typeface="Times New Roman" pitchFamily="18" charset="0"/>
              </a:rPr>
              <a:t>：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SzPct val="55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Stronger than statement coverage.</a:t>
            </a:r>
          </a:p>
          <a:p>
            <a:pPr marL="342900" indent="-342900" algn="l">
              <a:lnSpc>
                <a:spcPct val="150000"/>
              </a:lnSpc>
              <a:buClr>
                <a:srgbClr val="FF0000"/>
              </a:buClr>
              <a:buSzPct val="55000"/>
              <a:buFont typeface="Wingdings" pitchFamily="2" charset="2"/>
              <a:buChar char="l"/>
            </a:pP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No guarantee that all outcomes of </a:t>
            </a:r>
            <a:r>
              <a:rPr lang="en-US" altLang="zh-CN" sz="2400">
                <a:cs typeface="Times New Roman" pitchFamily="18" charset="0"/>
              </a:rPr>
              <a:t>conditions</a:t>
            </a:r>
            <a:r>
              <a:rPr lang="en-US" altLang="zh-CN" sz="2400">
                <a:solidFill>
                  <a:schemeClr val="tx1"/>
                </a:solidFill>
                <a:cs typeface="Times New Roman" pitchFamily="18" charset="0"/>
              </a:rPr>
              <a:t> are properly tested.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81600" y="381000"/>
            <a:ext cx="3962400" cy="5715000"/>
            <a:chOff x="2640" y="480"/>
            <a:chExt cx="2928" cy="3519"/>
          </a:xfrm>
        </p:grpSpPr>
        <p:grpSp>
          <p:nvGrpSpPr>
            <p:cNvPr id="15364" name="Group 4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15369" name="AutoShape 5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70" name="AutoShape 6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71" name="AutoShape 7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72" name="Line 8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3" name="Line 9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5" cy="3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4" name="Line 10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13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5" name="Line 11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7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6" name="Line 12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5" cy="4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77" name="AutoShape 13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78" name="AutoShape 14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79" name="Line 15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0" name="Line 16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1" name="Line 17"/>
              <p:cNvSpPr>
                <a:spLocks noChangeShapeType="1"/>
              </p:cNvSpPr>
              <p:nvPr/>
            </p:nvSpPr>
            <p:spPr bwMode="auto">
              <a:xfrm flipH="1">
                <a:off x="5088" y="3018"/>
                <a:ext cx="9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82" name="AutoShape 18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>
                  <a:cs typeface="Times New Roman" pitchFamily="18" charset="0"/>
                </a:endParaRPr>
              </a:p>
            </p:txBody>
          </p:sp>
          <p:sp>
            <p:nvSpPr>
              <p:cNvPr id="15383" name="Text Box 19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cs typeface="Times New Roman" pitchFamily="18" charset="0"/>
                  </a:rPr>
                  <a:t>Begin</a:t>
                </a:r>
                <a:endParaRPr lang="en-US" altLang="zh-CN" sz="180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5384" name="Text Box 20"/>
              <p:cNvSpPr txBox="1">
                <a:spLocks noChangeArrowheads="1"/>
              </p:cNvSpPr>
              <p:nvPr/>
            </p:nvSpPr>
            <p:spPr bwMode="auto">
              <a:xfrm>
                <a:off x="3328" y="3663"/>
                <a:ext cx="74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cs typeface="Times New Roman" pitchFamily="18" charset="0"/>
                  </a:rPr>
                  <a:t>End</a:t>
                </a:r>
                <a:endParaRPr lang="en-US" altLang="zh-CN" sz="1800">
                  <a:solidFill>
                    <a:schemeClr val="tx1"/>
                  </a:solidFill>
                  <a:cs typeface="Times New Roman" pitchFamily="18" charset="0"/>
                </a:endParaRPr>
              </a:p>
            </p:txBody>
          </p:sp>
          <p:sp>
            <p:nvSpPr>
              <p:cNvPr id="15385" name="Text Box 21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(B=0)</a:t>
                </a:r>
              </a:p>
            </p:txBody>
          </p:sp>
          <p:sp>
            <p:nvSpPr>
              <p:cNvPr id="15386" name="Text Box 22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 (X&gt;1)</a:t>
                </a:r>
              </a:p>
            </p:txBody>
          </p:sp>
          <p:sp>
            <p:nvSpPr>
              <p:cNvPr id="15387" name="Text Box 23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X = X / A</a:t>
                </a:r>
              </a:p>
            </p:txBody>
          </p:sp>
          <p:sp>
            <p:nvSpPr>
              <p:cNvPr id="15388" name="Text Box 24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X = X +1</a:t>
                </a:r>
              </a:p>
            </p:txBody>
          </p:sp>
          <p:sp>
            <p:nvSpPr>
              <p:cNvPr id="15389" name="Text Box 25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15390" name="Text Box 26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cs typeface="Times New Roman" pitchFamily="18" charset="0"/>
                  </a:rPr>
                  <a:t>2</a:t>
                </a:r>
              </a:p>
            </p:txBody>
          </p:sp>
          <p:sp>
            <p:nvSpPr>
              <p:cNvPr id="15391" name="Text Box 27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cs typeface="Times New Roman" pitchFamily="18" charset="0"/>
                  </a:rPr>
                  <a:t>3</a:t>
                </a:r>
              </a:p>
            </p:txBody>
          </p:sp>
          <p:sp>
            <p:nvSpPr>
              <p:cNvPr id="15392" name="Text Box 28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cs typeface="Times New Roman" pitchFamily="18" charset="0"/>
                  </a:rPr>
                  <a:t>4</a:t>
                </a:r>
              </a:p>
            </p:txBody>
          </p:sp>
          <p:sp>
            <p:nvSpPr>
              <p:cNvPr id="15393" name="Text Box 29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cs typeface="Times New Roman" pitchFamily="18" charset="0"/>
                  </a:rPr>
                  <a:t>5</a:t>
                </a:r>
              </a:p>
            </p:txBody>
          </p:sp>
          <p:sp>
            <p:nvSpPr>
              <p:cNvPr id="15394" name="Text Box 30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T</a:t>
                </a:r>
              </a:p>
            </p:txBody>
          </p:sp>
          <p:sp>
            <p:nvSpPr>
              <p:cNvPr id="15395" name="Text Box 31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T</a:t>
                </a:r>
              </a:p>
            </p:txBody>
          </p:sp>
          <p:sp>
            <p:nvSpPr>
              <p:cNvPr id="15396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15397" name="Text Box 33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cs typeface="Times New Roman" pitchFamily="18" charset="0"/>
                  </a:rPr>
                  <a:t>F</a:t>
                </a:r>
              </a:p>
            </p:txBody>
          </p:sp>
          <p:sp>
            <p:nvSpPr>
              <p:cNvPr id="15398" name="Line 34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99" name="Line 35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5365" name="Group 36"/>
            <p:cNvGrpSpPr>
              <a:grpSpLocks/>
            </p:cNvGrpSpPr>
            <p:nvPr/>
          </p:nvGrpSpPr>
          <p:grpSpPr bwMode="auto">
            <a:xfrm>
              <a:off x="2640" y="2784"/>
              <a:ext cx="2471" cy="624"/>
              <a:chOff x="2640" y="2784"/>
              <a:chExt cx="2471" cy="624"/>
            </a:xfrm>
          </p:grpSpPr>
          <p:sp>
            <p:nvSpPr>
              <p:cNvPr id="15366" name="Line 37"/>
              <p:cNvSpPr>
                <a:spLocks noChangeShapeType="1"/>
              </p:cNvSpPr>
              <p:nvPr/>
            </p:nvSpPr>
            <p:spPr bwMode="auto">
              <a:xfrm flipH="1">
                <a:off x="2640" y="3408"/>
                <a:ext cx="247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7" name="Line 38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368" name="Line 39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9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9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9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9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9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9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9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9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9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9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566738" y="458670"/>
            <a:ext cx="205825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l" eaLnBrk="0" hangingPunct="0"/>
            <a:r>
              <a:rPr lang="zh-CN" altLang="en-US" sz="40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测试方法</a:t>
            </a:r>
            <a:endParaRPr lang="en-US" altLang="zh-CN" sz="4000" dirty="0">
              <a:solidFill>
                <a:srgbClr val="0000FF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21550" y="1808820"/>
            <a:ext cx="2520097" cy="147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白盒测试</a:t>
            </a: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indent="-4572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  <a:defRPr/>
            </a:pPr>
            <a:r>
              <a:rPr lang="zh-CN" altLang="en-US" sz="2800" b="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黑盒测试</a:t>
            </a:r>
            <a:endParaRPr lang="zh-CN" altLang="en-US" sz="2800" b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cs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65507" y="3564015"/>
            <a:ext cx="2173433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800" dirty="0" smtClean="0">
                <a:cs typeface="Times New Roman" pitchFamily="18" charset="0"/>
              </a:rPr>
              <a:t>测试用例：</a:t>
            </a:r>
            <a:endParaRPr lang="en-US" altLang="zh-CN" sz="2800" dirty="0" smtClean="0">
              <a:cs typeface="Times New Roman" pitchFamily="18" charset="0"/>
            </a:endParaRPr>
          </a:p>
          <a:p>
            <a:pPr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defRPr/>
            </a:pPr>
            <a:r>
              <a:rPr lang="zh-CN" altLang="en-US" sz="2400" dirty="0" smtClean="0">
                <a:solidFill>
                  <a:srgbClr val="0000FF"/>
                </a:solidFill>
                <a:cs typeface="Times New Roman" pitchFamily="18" charset="0"/>
              </a:rPr>
              <a:t>（一组输入、输出参数）</a:t>
            </a:r>
            <a:endParaRPr lang="zh-CN" altLang="en-US" sz="2400" dirty="0">
              <a:solidFill>
                <a:srgbClr val="0000FF"/>
              </a:solidFill>
              <a:cs typeface="Times New Roman" pitchFamily="18" charset="0"/>
            </a:endParaRPr>
          </a:p>
        </p:txBody>
      </p:sp>
      <p:grpSp>
        <p:nvGrpSpPr>
          <p:cNvPr id="6" name="组合 31"/>
          <p:cNvGrpSpPr>
            <a:grpSpLocks/>
          </p:cNvGrpSpPr>
          <p:nvPr/>
        </p:nvGrpSpPr>
        <p:grpSpPr bwMode="auto">
          <a:xfrm>
            <a:off x="2464772" y="2637248"/>
            <a:ext cx="6679228" cy="3733705"/>
            <a:chOff x="1556350" y="1299354"/>
            <a:chExt cx="6451057" cy="306620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gray">
            <a:xfrm>
              <a:off x="2779028" y="1299354"/>
              <a:ext cx="4400550" cy="2122488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prstDash val="sysDot"/>
              <a:round/>
              <a:headEnd/>
              <a:tailEnd/>
            </a:ln>
            <a:scene3d>
              <a:camera prst="legacyPerspectiveFront">
                <a:rot lat="20099973" lon="20099973" rev="0"/>
              </a:camera>
              <a:lightRig rig="legacyFlat2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flatTx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0" hangingPunct="0"/>
              <a:endParaRPr kumimoji="0" lang="ko-KR" altLang="en-US" sz="2000">
                <a:ea typeface="Gulim" charset="-122"/>
              </a:endParaRPr>
            </a:p>
          </p:txBody>
        </p:sp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318280" y="1979124"/>
              <a:ext cx="2664029" cy="783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latinLnBrk="1"/>
              <a:r>
                <a:rPr kumimoji="0" lang="zh-CN" altLang="en-US" sz="2800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设计良好的</a:t>
              </a:r>
              <a:endParaRPr kumimoji="0" lang="en-US" altLang="zh-CN" sz="28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ctr" latinLnBrk="1"/>
              <a:r>
                <a:rPr kumimoji="0" lang="zh-CN" altLang="en-US" sz="2800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测试用例是关键</a:t>
              </a:r>
              <a:r>
                <a:rPr lang="en-US" altLang="ko-KR" sz="2800" dirty="0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 </a:t>
              </a: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auto">
            <a:xfrm>
              <a:off x="3100606" y="3965444"/>
              <a:ext cx="22860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0" lang="zh-CN" altLang="en-US" sz="2000" dirty="0"/>
                <a:t>保证测试工作质量</a:t>
              </a: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504166" y="3743854"/>
              <a:ext cx="2503241" cy="328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r>
                <a:rPr kumimoji="0" lang="zh-CN" altLang="en-US" sz="2000" dirty="0"/>
                <a:t>评估和检验测试效果</a:t>
              </a:r>
              <a:r>
                <a:rPr lang="en-US" altLang="ko-KR" sz="2000" dirty="0"/>
                <a:t> 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1556350" y="3365104"/>
              <a:ext cx="2188837" cy="328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latinLnBrk="1"/>
              <a:r>
                <a:rPr kumimoji="0" lang="zh-CN" altLang="en-US" sz="2000" dirty="0"/>
                <a:t>降低软件测试成本</a:t>
              </a:r>
              <a:endParaRPr lang="en-US" altLang="ko-KR" sz="1600" dirty="0"/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rot="2827936">
              <a:off x="2518440" y="2951891"/>
              <a:ext cx="609600" cy="3429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endParaRPr kumimoji="0" lang="zh-CN" altLang="zh-CN" sz="2000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4162920" y="3561217"/>
              <a:ext cx="609600" cy="3429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endParaRPr kumimoji="0" lang="zh-CN" altLang="zh-CN" sz="2000"/>
            </a:p>
          </p:txBody>
        </p:sp>
        <p:sp>
          <p:nvSpPr>
            <p:cNvPr id="14" name="AutoShape 9"/>
            <p:cNvSpPr>
              <a:spLocks noChangeArrowheads="1"/>
            </p:cNvSpPr>
            <p:nvPr/>
          </p:nvSpPr>
          <p:spPr bwMode="auto">
            <a:xfrm rot="-2832484">
              <a:off x="6182223" y="3274594"/>
              <a:ext cx="609600" cy="34290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/>
              <a:endParaRPr kumimoji="0" lang="zh-CN" altLang="zh-CN" sz="2000"/>
            </a:p>
          </p:txBody>
        </p: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552450" y="2393950"/>
            <a:ext cx="8655050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Designing a series of test cases and running them so that every </a:t>
            </a:r>
            <a:r>
              <a:rPr lang="en-US" altLang="zh-CN" sz="2800"/>
              <a:t>condition</a:t>
            </a:r>
            <a:r>
              <a:rPr lang="en-US" altLang="zh-CN" sz="2800">
                <a:solidFill>
                  <a:schemeClr val="tx1"/>
                </a:solidFill>
              </a:rPr>
              <a:t> in each </a:t>
            </a:r>
            <a:r>
              <a:rPr lang="en-US" altLang="zh-CN" sz="2800"/>
              <a:t>decision</a:t>
            </a:r>
            <a:r>
              <a:rPr lang="en-US" altLang="zh-CN" sz="2800">
                <a:solidFill>
                  <a:schemeClr val="tx1"/>
                </a:solidFill>
              </a:rPr>
              <a:t> is executed at least once.</a:t>
            </a:r>
          </a:p>
        </p:txBody>
      </p:sp>
      <p:sp>
        <p:nvSpPr>
          <p:cNvPr id="370691" name="Rectangle 3"/>
          <p:cNvSpPr>
            <a:spLocks noChangeArrowheads="1"/>
          </p:cNvSpPr>
          <p:nvPr/>
        </p:nvSpPr>
        <p:spPr bwMode="auto">
          <a:xfrm>
            <a:off x="385763" y="368300"/>
            <a:ext cx="470058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zh-CN" altLang="en-US" sz="4400" b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en-US" altLang="zh-CN" sz="4000" dirty="0">
                <a:solidFill>
                  <a:srgbClr val="0000FF"/>
                </a:solidFill>
                <a:cs typeface="Times New Roman" pitchFamily="18" charset="0"/>
              </a:rPr>
              <a:t>Condition Coverage</a:t>
            </a:r>
          </a:p>
        </p:txBody>
      </p:sp>
      <p:sp>
        <p:nvSpPr>
          <p:cNvPr id="370693" name="Rectangle 5"/>
          <p:cNvSpPr>
            <a:spLocks noChangeArrowheads="1"/>
          </p:cNvSpPr>
          <p:nvPr/>
        </p:nvSpPr>
        <p:spPr bwMode="auto">
          <a:xfrm>
            <a:off x="554038" y="4359275"/>
            <a:ext cx="3236912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  <a:defRPr/>
            </a:pPr>
            <a:r>
              <a:rPr lang="zh-CN" altLang="en-US" sz="2800" dirty="0">
                <a:latin typeface="+mn-ea"/>
                <a:ea typeface="+mn-ea"/>
              </a:rPr>
              <a:t>举例： </a:t>
            </a: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前面的例子</a:t>
            </a:r>
          </a:p>
        </p:txBody>
      </p:sp>
      <p:sp>
        <p:nvSpPr>
          <p:cNvPr id="370694" name="Rectangle 6"/>
          <p:cNvSpPr>
            <a:spLocks noChangeArrowheads="1"/>
          </p:cNvSpPr>
          <p:nvPr/>
        </p:nvSpPr>
        <p:spPr bwMode="auto">
          <a:xfrm>
            <a:off x="476250" y="1752600"/>
            <a:ext cx="3128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 条件覆盖定义：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3" grpId="0"/>
      <p:bldP spid="37069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ChangeArrowheads="1"/>
          </p:cNvSpPr>
          <p:nvPr/>
        </p:nvSpPr>
        <p:spPr bwMode="auto">
          <a:xfrm>
            <a:off x="0" y="34925"/>
            <a:ext cx="9144000" cy="646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zh-CN" altLang="zh-CN" sz="3200">
                <a:latin typeface="Arial" pitchFamily="34" charset="0"/>
              </a:rPr>
              <a:t>  </a:t>
            </a:r>
            <a:r>
              <a:rPr lang="en-US" altLang="zh-CN" sz="2800"/>
              <a:t>two decisions: 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  (A&gt;1) AND (B=0)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  (A=2) OR (X&gt;1)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rgbClr val="FF0066"/>
                </a:solidFill>
              </a:rPr>
              <a:t>  </a:t>
            </a:r>
            <a:r>
              <a:rPr lang="en-US" altLang="zh-CN" sz="2800"/>
              <a:t>all conditions:</a:t>
            </a:r>
            <a:r>
              <a:rPr lang="zh-CN" altLang="en-US" sz="2800"/>
              <a:t>（每个逻辑表达式）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  A&gt;1, A&lt;=1, B=0,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0;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   A=2, A2, X&gt;1, X&lt;=1;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</a:t>
            </a:r>
            <a:r>
              <a:rPr lang="en-US" altLang="zh-CN" sz="2800">
                <a:sym typeface="Symbol" pitchFamily="18" charset="2"/>
              </a:rPr>
              <a:t>designing test cases: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  A=2, B=0, X=4, covering A&gt;1, B=0, A=2, X&gt;1  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  A=1, B=1, X=1, covering A&lt;=1, B0,A2, X=1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rgbClr val="FF0066"/>
                </a:solidFill>
                <a:sym typeface="Symbol" pitchFamily="18" charset="2"/>
              </a:rPr>
              <a:t>    </a:t>
            </a:r>
            <a:r>
              <a:rPr lang="en-US" altLang="zh-CN" sz="2800">
                <a:sym typeface="Symbol" pitchFamily="18" charset="2"/>
              </a:rPr>
              <a:t>discussion: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1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1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17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17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17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17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17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ChangeArrowheads="1"/>
          </p:cNvSpPr>
          <p:nvPr/>
        </p:nvSpPr>
        <p:spPr bwMode="auto">
          <a:xfrm>
            <a:off x="0" y="4284663"/>
            <a:ext cx="52720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lang="zh-CN" altLang="en-US" sz="3200">
                <a:solidFill>
                  <a:schemeClr val="tx1"/>
                </a:solidFill>
                <a:latin typeface="Arial" pitchFamily="34" charset="0"/>
              </a:rPr>
              <a:t>   </a:t>
            </a:r>
            <a:r>
              <a:rPr lang="en-US" altLang="zh-CN" sz="2800"/>
              <a:t>The second decision is always true.</a:t>
            </a:r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 3 </a:t>
            </a: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分支没被覆盖。</a:t>
            </a:r>
            <a:endParaRPr lang="zh-CN" altLang="zh-CN" sz="2800">
              <a:solidFill>
                <a:schemeClr val="tx1"/>
              </a:solidFill>
              <a:latin typeface="Arial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178425" y="381000"/>
            <a:ext cx="3962400" cy="5715000"/>
            <a:chOff x="2640" y="480"/>
            <a:chExt cx="2928" cy="3519"/>
          </a:xfrm>
        </p:grpSpPr>
        <p:grpSp>
          <p:nvGrpSpPr>
            <p:cNvPr id="18442" name="Group 4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18447" name="AutoShape 5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8" name="AutoShape 6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9" name="AutoShape 7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Line 8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1" name="Line 9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5" cy="3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2" name="Line 10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13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3" name="Line 11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7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4" name="Line 12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5" cy="4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5" name="AutoShape 13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6" name="AutoShape 14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7" name="Line 15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8" name="Line 16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9" name="Line 17"/>
              <p:cNvSpPr>
                <a:spLocks noChangeShapeType="1"/>
              </p:cNvSpPr>
              <p:nvPr/>
            </p:nvSpPr>
            <p:spPr bwMode="auto">
              <a:xfrm flipH="1">
                <a:off x="5088" y="3018"/>
                <a:ext cx="9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0" name="AutoShape 18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1" name="Text Box 19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Begin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62" name="Text Box 20"/>
              <p:cNvSpPr txBox="1">
                <a:spLocks noChangeArrowheads="1"/>
              </p:cNvSpPr>
              <p:nvPr/>
            </p:nvSpPr>
            <p:spPr bwMode="auto">
              <a:xfrm>
                <a:off x="3328" y="3663"/>
                <a:ext cx="747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End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18463" name="Text Box 21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</a:p>
            </p:txBody>
          </p:sp>
          <p:sp>
            <p:nvSpPr>
              <p:cNvPr id="18464" name="Text Box 22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</a:p>
            </p:txBody>
          </p:sp>
          <p:sp>
            <p:nvSpPr>
              <p:cNvPr id="18465" name="Text Box 23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18466" name="Text Box 24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18467" name="Text Box 25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18468" name="Text Box 26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18469" name="Text Box 27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18470" name="Text Box 28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18471" name="Text Box 29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18472" name="Text Box 30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18473" name="Text Box 31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18474" name="Text Box 32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18475" name="Text Box 33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18476" name="Line 34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77" name="Line 35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443" name="Group 36"/>
            <p:cNvGrpSpPr>
              <a:grpSpLocks/>
            </p:cNvGrpSpPr>
            <p:nvPr/>
          </p:nvGrpSpPr>
          <p:grpSpPr bwMode="auto">
            <a:xfrm>
              <a:off x="2640" y="2784"/>
              <a:ext cx="2471" cy="624"/>
              <a:chOff x="2640" y="2784"/>
              <a:chExt cx="2471" cy="624"/>
            </a:xfrm>
          </p:grpSpPr>
          <p:sp>
            <p:nvSpPr>
              <p:cNvPr id="18444" name="Line 37"/>
              <p:cNvSpPr>
                <a:spLocks noChangeShapeType="1"/>
              </p:cNvSpPr>
              <p:nvPr/>
            </p:nvSpPr>
            <p:spPr bwMode="auto">
              <a:xfrm flipH="1">
                <a:off x="2640" y="3408"/>
                <a:ext cx="247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5" name="Line 38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46" name="Line 39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2776" name="Freeform 40"/>
          <p:cNvSpPr>
            <a:spLocks/>
          </p:cNvSpPr>
          <p:nvPr/>
        </p:nvSpPr>
        <p:spPr bwMode="auto">
          <a:xfrm>
            <a:off x="6527800" y="762000"/>
            <a:ext cx="2349500" cy="5334000"/>
          </a:xfrm>
          <a:custGeom>
            <a:avLst/>
            <a:gdLst>
              <a:gd name="T0" fmla="*/ 2147483647 w 1480"/>
              <a:gd name="T1" fmla="*/ 0 h 3360"/>
              <a:gd name="T2" fmla="*/ 2147483647 w 1480"/>
              <a:gd name="T3" fmla="*/ 2147483647 h 3360"/>
              <a:gd name="T4" fmla="*/ 2147483647 w 1480"/>
              <a:gd name="T5" fmla="*/ 2147483647 h 3360"/>
              <a:gd name="T6" fmla="*/ 2147483647 w 1480"/>
              <a:gd name="T7" fmla="*/ 2147483647 h 3360"/>
              <a:gd name="T8" fmla="*/ 2147483647 w 1480"/>
              <a:gd name="T9" fmla="*/ 2147483647 h 3360"/>
              <a:gd name="T10" fmla="*/ 2147483647 w 1480"/>
              <a:gd name="T11" fmla="*/ 2147483647 h 3360"/>
              <a:gd name="T12" fmla="*/ 2147483647 w 1480"/>
              <a:gd name="T13" fmla="*/ 2147483647 h 3360"/>
              <a:gd name="T14" fmla="*/ 2147483647 w 1480"/>
              <a:gd name="T15" fmla="*/ 2147483647 h 3360"/>
              <a:gd name="T16" fmla="*/ 2147483647 w 1480"/>
              <a:gd name="T17" fmla="*/ 2147483647 h 3360"/>
              <a:gd name="T18" fmla="*/ 2147483647 w 1480"/>
              <a:gd name="T19" fmla="*/ 2147483647 h 33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480"/>
              <a:gd name="T31" fmla="*/ 0 h 3360"/>
              <a:gd name="T32" fmla="*/ 1480 w 1480"/>
              <a:gd name="T33" fmla="*/ 3360 h 33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480" h="3360">
                <a:moveTo>
                  <a:pt x="208" y="0"/>
                </a:moveTo>
                <a:cubicBezTo>
                  <a:pt x="136" y="192"/>
                  <a:pt x="64" y="384"/>
                  <a:pt x="208" y="480"/>
                </a:cubicBezTo>
                <a:cubicBezTo>
                  <a:pt x="352" y="576"/>
                  <a:pt x="904" y="392"/>
                  <a:pt x="1072" y="576"/>
                </a:cubicBezTo>
                <a:cubicBezTo>
                  <a:pt x="1240" y="760"/>
                  <a:pt x="1352" y="1392"/>
                  <a:pt x="1216" y="1584"/>
                </a:cubicBezTo>
                <a:cubicBezTo>
                  <a:pt x="1080" y="1776"/>
                  <a:pt x="392" y="1664"/>
                  <a:pt x="256" y="1728"/>
                </a:cubicBezTo>
                <a:cubicBezTo>
                  <a:pt x="120" y="1792"/>
                  <a:pt x="248" y="1936"/>
                  <a:pt x="400" y="1968"/>
                </a:cubicBezTo>
                <a:cubicBezTo>
                  <a:pt x="552" y="2000"/>
                  <a:pt x="1016" y="1800"/>
                  <a:pt x="1168" y="1920"/>
                </a:cubicBezTo>
                <a:cubicBezTo>
                  <a:pt x="1320" y="2040"/>
                  <a:pt x="1480" y="2536"/>
                  <a:pt x="1312" y="2688"/>
                </a:cubicBezTo>
                <a:cubicBezTo>
                  <a:pt x="1144" y="2840"/>
                  <a:pt x="320" y="2720"/>
                  <a:pt x="160" y="2832"/>
                </a:cubicBezTo>
                <a:cubicBezTo>
                  <a:pt x="0" y="2944"/>
                  <a:pt x="320" y="3272"/>
                  <a:pt x="352" y="33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77" name="Freeform 41"/>
          <p:cNvSpPr>
            <a:spLocks/>
          </p:cNvSpPr>
          <p:nvPr/>
        </p:nvSpPr>
        <p:spPr bwMode="auto">
          <a:xfrm>
            <a:off x="4546600" y="762000"/>
            <a:ext cx="3340100" cy="5334000"/>
          </a:xfrm>
          <a:custGeom>
            <a:avLst/>
            <a:gdLst>
              <a:gd name="T0" fmla="*/ 2147483647 w 2104"/>
              <a:gd name="T1" fmla="*/ 0 h 3360"/>
              <a:gd name="T2" fmla="*/ 2147483647 w 2104"/>
              <a:gd name="T3" fmla="*/ 2147483647 h 3360"/>
              <a:gd name="T4" fmla="*/ 2147483647 w 2104"/>
              <a:gd name="T5" fmla="*/ 2147483647 h 3360"/>
              <a:gd name="T6" fmla="*/ 2147483647 w 2104"/>
              <a:gd name="T7" fmla="*/ 2147483647 h 3360"/>
              <a:gd name="T8" fmla="*/ 2147483647 w 2104"/>
              <a:gd name="T9" fmla="*/ 2147483647 h 3360"/>
              <a:gd name="T10" fmla="*/ 2147483647 w 2104"/>
              <a:gd name="T11" fmla="*/ 2147483647 h 3360"/>
              <a:gd name="T12" fmla="*/ 2147483647 w 2104"/>
              <a:gd name="T13" fmla="*/ 2147483647 h 3360"/>
              <a:gd name="T14" fmla="*/ 2147483647 w 2104"/>
              <a:gd name="T15" fmla="*/ 2147483647 h 33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04"/>
              <a:gd name="T25" fmla="*/ 0 h 3360"/>
              <a:gd name="T26" fmla="*/ 2104 w 2104"/>
              <a:gd name="T27" fmla="*/ 3360 h 33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04" h="3360">
                <a:moveTo>
                  <a:pt x="976" y="0"/>
                </a:moveTo>
                <a:cubicBezTo>
                  <a:pt x="1056" y="204"/>
                  <a:pt x="1136" y="408"/>
                  <a:pt x="1024" y="528"/>
                </a:cubicBezTo>
                <a:cubicBezTo>
                  <a:pt x="912" y="648"/>
                  <a:pt x="432" y="520"/>
                  <a:pt x="304" y="720"/>
                </a:cubicBezTo>
                <a:cubicBezTo>
                  <a:pt x="176" y="920"/>
                  <a:pt x="0" y="1480"/>
                  <a:pt x="256" y="1728"/>
                </a:cubicBezTo>
                <a:cubicBezTo>
                  <a:pt x="512" y="1976"/>
                  <a:pt x="1576" y="2072"/>
                  <a:pt x="1840" y="2208"/>
                </a:cubicBezTo>
                <a:cubicBezTo>
                  <a:pt x="2104" y="2344"/>
                  <a:pt x="1968" y="2464"/>
                  <a:pt x="1840" y="2544"/>
                </a:cubicBezTo>
                <a:cubicBezTo>
                  <a:pt x="1712" y="2624"/>
                  <a:pt x="1240" y="2552"/>
                  <a:pt x="1072" y="2688"/>
                </a:cubicBezTo>
                <a:cubicBezTo>
                  <a:pt x="904" y="2824"/>
                  <a:pt x="872" y="3248"/>
                  <a:pt x="832" y="3360"/>
                </a:cubicBezTo>
              </a:path>
            </a:pathLst>
          </a:custGeom>
          <a:noFill/>
          <a:ln w="28575" cap="flat" cmpd="sng">
            <a:solidFill>
              <a:srgbClr val="00FF00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78" name="Rectangle 42"/>
          <p:cNvSpPr>
            <a:spLocks noChangeArrowheads="1"/>
          </p:cNvSpPr>
          <p:nvPr/>
        </p:nvSpPr>
        <p:spPr bwMode="auto">
          <a:xfrm>
            <a:off x="0" y="0"/>
            <a:ext cx="57959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l">
              <a:buClr>
                <a:srgbClr val="FF0000"/>
              </a:buClr>
              <a:buFont typeface="Wingdings" pitchFamily="2" charset="2"/>
              <a:buChar char="ü"/>
            </a:pPr>
            <a:r>
              <a:rPr lang="en-US" altLang="zh-CN" sz="2800">
                <a:solidFill>
                  <a:schemeClr val="tx1"/>
                </a:solidFill>
              </a:rPr>
              <a:t>Condition coverage does not imply decision coverage.</a:t>
            </a:r>
          </a:p>
        </p:txBody>
      </p:sp>
      <p:sp>
        <p:nvSpPr>
          <p:cNvPr id="372779" name="Rectangle 43"/>
          <p:cNvSpPr>
            <a:spLocks noChangeArrowheads="1"/>
          </p:cNvSpPr>
          <p:nvPr/>
        </p:nvSpPr>
        <p:spPr bwMode="auto">
          <a:xfrm>
            <a:off x="179388" y="1125538"/>
            <a:ext cx="45624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</a:rPr>
              <a:t>A=2, B=0, X=1</a:t>
            </a:r>
            <a:r>
              <a:rPr lang="en-US" altLang="zh-CN" sz="2800">
                <a:solidFill>
                  <a:schemeClr val="tx1"/>
                </a:solidFill>
              </a:rPr>
              <a:t>  covering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      A&gt;1, B=0, A=2, X&lt;=1,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      path 1-4-5;</a:t>
            </a:r>
          </a:p>
        </p:txBody>
      </p:sp>
      <p:sp>
        <p:nvSpPr>
          <p:cNvPr id="372780" name="Rectangle 44"/>
          <p:cNvSpPr>
            <a:spLocks noChangeArrowheads="1"/>
          </p:cNvSpPr>
          <p:nvPr/>
        </p:nvSpPr>
        <p:spPr bwMode="auto">
          <a:xfrm>
            <a:off x="179388" y="2708275"/>
            <a:ext cx="45624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>
                <a:solidFill>
                  <a:srgbClr val="0000FF"/>
                </a:solidFill>
              </a:rPr>
              <a:t>A=1, B=1, X=2</a:t>
            </a:r>
            <a:r>
              <a:rPr lang="en-US" altLang="zh-CN" sz="2800">
                <a:solidFill>
                  <a:schemeClr val="tx1"/>
                </a:solidFill>
              </a:rPr>
              <a:t>   covering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     A&lt;=1,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0,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X&gt;1, 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</a:rPr>
              <a:t>         path 1-2-5</a:t>
            </a:r>
          </a:p>
        </p:txBody>
      </p:sp>
      <p:sp>
        <p:nvSpPr>
          <p:cNvPr id="372781" name="Rectangle 45"/>
          <p:cNvSpPr>
            <a:spLocks noChangeArrowheads="1"/>
          </p:cNvSpPr>
          <p:nvPr/>
        </p:nvSpPr>
        <p:spPr bwMode="auto">
          <a:xfrm>
            <a:off x="0" y="5400675"/>
            <a:ext cx="5786438" cy="1457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60000"/>
              </a:lnSpc>
              <a:buFont typeface="Wingdings" pitchFamily="2" charset="2"/>
              <a:buChar char="ü"/>
              <a:defRPr/>
            </a:pPr>
            <a:r>
              <a:rPr lang="zh-CN" alt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 </a:t>
            </a:r>
            <a:r>
              <a:rPr lang="zh-CN" altLang="en-US" sz="2800"/>
              <a:t>条件覆盖不一定包含判定覆盖</a:t>
            </a:r>
          </a:p>
          <a:p>
            <a:pPr algn="l">
              <a:lnSpc>
                <a:spcPct val="160000"/>
              </a:lnSpc>
              <a:buFont typeface="Wingdings" pitchFamily="2" charset="2"/>
              <a:buChar char="ü"/>
              <a:defRPr/>
            </a:pPr>
            <a:r>
              <a:rPr lang="zh-CN" altLang="en-US" sz="2800"/>
              <a:t> 判定覆盖也不一定包含条件覆盖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8" grpId="0"/>
      <p:bldP spid="372776" grpId="0" animBg="1"/>
      <p:bldP spid="372777" grpId="0" animBg="1"/>
      <p:bldP spid="372778" grpId="0"/>
      <p:bldP spid="372779" grpId="0"/>
      <p:bldP spid="372780" grpId="0"/>
      <p:bldP spid="37278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76250" y="2484438"/>
            <a:ext cx="8416925" cy="298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Satisfying  decision coverage and condition coverage at the same time   </a:t>
            </a:r>
          </a:p>
          <a:p>
            <a:pPr algn="l">
              <a:lnSpc>
                <a:spcPct val="135000"/>
              </a:lnSpc>
              <a:spcBef>
                <a:spcPts val="1200"/>
              </a:spcBef>
            </a:pPr>
            <a:r>
              <a:rPr lang="en-US" altLang="zh-CN" sz="2800">
                <a:solidFill>
                  <a:schemeClr val="tx1"/>
                </a:solidFill>
              </a:rPr>
              <a:t>Designing a series of test cases and running them so that every branch is executed at least once, and every condition in each decision is executed at least once.</a:t>
            </a:r>
            <a:endParaRPr lang="en-US" altLang="zh-CN" sz="28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15925" y="368300"/>
            <a:ext cx="71262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Decision &amp; Condition Coverage</a:t>
            </a:r>
          </a:p>
        </p:txBody>
      </p:sp>
      <p:sp>
        <p:nvSpPr>
          <p:cNvPr id="374789" name="Rectangle 5"/>
          <p:cNvSpPr>
            <a:spLocks noChangeArrowheads="1"/>
          </p:cNvSpPr>
          <p:nvPr/>
        </p:nvSpPr>
        <p:spPr bwMode="auto">
          <a:xfrm>
            <a:off x="477838" y="1752600"/>
            <a:ext cx="15732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定义：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ChangeArrowheads="1"/>
          </p:cNvSpPr>
          <p:nvPr/>
        </p:nvSpPr>
        <p:spPr bwMode="auto">
          <a:xfrm>
            <a:off x="228600" y="-36513"/>
            <a:ext cx="4484688" cy="2092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An example of test cases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     A=2, B=0, X=4, 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     A=1, B=1, X=1,</a:t>
            </a:r>
          </a:p>
        </p:txBody>
      </p:sp>
      <p:sp>
        <p:nvSpPr>
          <p:cNvPr id="375811" name="Rectangle 3"/>
          <p:cNvSpPr>
            <a:spLocks noChangeArrowheads="1"/>
          </p:cNvSpPr>
          <p:nvPr/>
        </p:nvSpPr>
        <p:spPr bwMode="auto">
          <a:xfrm>
            <a:off x="323850" y="2289175"/>
            <a:ext cx="5143500" cy="355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zh-CN" altLang="en-US" sz="2400">
                <a:latin typeface="Arial" pitchFamily="34" charset="0"/>
                <a:sym typeface="Symbol" pitchFamily="18" charset="2"/>
              </a:rPr>
              <a:t> </a:t>
            </a:r>
            <a:r>
              <a:rPr lang="zh-CN" altLang="en-US" sz="2800">
                <a:latin typeface="Arial" pitchFamily="34" charset="0"/>
                <a:sym typeface="Symbol" pitchFamily="18" charset="2"/>
              </a:rPr>
              <a:t>？ </a:t>
            </a:r>
            <a:r>
              <a:rPr lang="en-US" altLang="zh-CN" sz="2800">
                <a:latin typeface="Arial" pitchFamily="34" charset="0"/>
                <a:sym typeface="Symbol" pitchFamily="18" charset="2"/>
              </a:rPr>
              <a:t>Covered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All  2 decisions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      4 branches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All  4 condition expressions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       8 instances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5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0" grpId="0"/>
      <p:bldP spid="3758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78425" y="685800"/>
            <a:ext cx="3962400" cy="5715000"/>
            <a:chOff x="2640" y="480"/>
            <a:chExt cx="2928" cy="3519"/>
          </a:xfrm>
        </p:grpSpPr>
        <p:grpSp>
          <p:nvGrpSpPr>
            <p:cNvPr id="21510" name="Group 3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21515" name="AutoShape 4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6" name="AutoShape 5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7" name="AutoShape 6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8" name="Line 7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9" name="Line 8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5" cy="3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0" name="Line 9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13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1" name="Line 10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7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2" name="Line 11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5" cy="4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3" name="AutoShape 12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AutoShape 13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5" name="Line 14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6" name="Line 15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7" name="Line 16"/>
              <p:cNvSpPr>
                <a:spLocks noChangeShapeType="1"/>
              </p:cNvSpPr>
              <p:nvPr/>
            </p:nvSpPr>
            <p:spPr bwMode="auto">
              <a:xfrm flipH="1">
                <a:off x="5088" y="3018"/>
                <a:ext cx="9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8" name="AutoShape 17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9" name="Text Box 18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3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Begin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1530" name="Text Box 19"/>
              <p:cNvSpPr txBox="1">
                <a:spLocks noChangeArrowheads="1"/>
              </p:cNvSpPr>
              <p:nvPr/>
            </p:nvSpPr>
            <p:spPr bwMode="auto">
              <a:xfrm>
                <a:off x="3329" y="3663"/>
                <a:ext cx="7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End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1531" name="Text Box 20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</a:p>
            </p:txBody>
          </p:sp>
          <p:sp>
            <p:nvSpPr>
              <p:cNvPr id="21532" name="Text Box 21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</a:p>
            </p:txBody>
          </p:sp>
          <p:sp>
            <p:nvSpPr>
              <p:cNvPr id="21533" name="Text Box 22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21534" name="Text Box 23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21535" name="Text Box 24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1536" name="Text Box 25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1537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1538" name="Text Box 27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1539" name="Text Box 28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21540" name="Text Box 29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1541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1542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1543" name="Text Box 32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1544" name="Line 33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Line 34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511" name="Group 35"/>
            <p:cNvGrpSpPr>
              <a:grpSpLocks/>
            </p:cNvGrpSpPr>
            <p:nvPr/>
          </p:nvGrpSpPr>
          <p:grpSpPr bwMode="auto">
            <a:xfrm>
              <a:off x="2640" y="2784"/>
              <a:ext cx="2471" cy="624"/>
              <a:chOff x="2640" y="2784"/>
              <a:chExt cx="2471" cy="624"/>
            </a:xfrm>
          </p:grpSpPr>
          <p:sp>
            <p:nvSpPr>
              <p:cNvPr id="21512" name="Line 36"/>
              <p:cNvSpPr>
                <a:spLocks noChangeShapeType="1"/>
              </p:cNvSpPr>
              <p:nvPr/>
            </p:nvSpPr>
            <p:spPr bwMode="auto">
              <a:xfrm flipH="1">
                <a:off x="2640" y="3408"/>
                <a:ext cx="247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3" name="Line 37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14" name="Line 3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76871" name="Rectangle 39"/>
          <p:cNvSpPr>
            <a:spLocks noChangeArrowheads="1"/>
          </p:cNvSpPr>
          <p:nvPr/>
        </p:nvSpPr>
        <p:spPr bwMode="auto">
          <a:xfrm>
            <a:off x="468313" y="311150"/>
            <a:ext cx="3349625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A=2, B=0, X=4,</a:t>
            </a:r>
          </a:p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Covered:</a:t>
            </a:r>
          </a:p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1, 4, 5</a:t>
            </a:r>
          </a:p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A&gt;1, B=0, A=2, X&gt;1</a:t>
            </a:r>
            <a:r>
              <a:rPr lang="en-US" altLang="zh-CN" sz="3200">
                <a:solidFill>
                  <a:schemeClr val="tx1"/>
                </a:solidFill>
                <a:latin typeface="Arial" pitchFamily="34" charset="0"/>
                <a:sym typeface="Symbol" pitchFamily="18" charset="2"/>
              </a:rPr>
              <a:t> </a:t>
            </a:r>
          </a:p>
        </p:txBody>
      </p:sp>
      <p:sp>
        <p:nvSpPr>
          <p:cNvPr id="376872" name="Rectangle 40"/>
          <p:cNvSpPr>
            <a:spLocks noChangeArrowheads="1"/>
          </p:cNvSpPr>
          <p:nvPr/>
        </p:nvSpPr>
        <p:spPr bwMode="auto">
          <a:xfrm>
            <a:off x="395288" y="2708275"/>
            <a:ext cx="3627437" cy="287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rgbClr val="0000FF"/>
                </a:solidFill>
                <a:sym typeface="Symbol" pitchFamily="18" charset="2"/>
              </a:rPr>
              <a:t>A=1, B=1, X=1,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Covered: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1, 2, 3</a:t>
            </a:r>
          </a:p>
          <a:p>
            <a:pPr algn="l">
              <a:lnSpc>
                <a:spcPct val="14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A&lt;=1,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0,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X&lt;=1</a:t>
            </a:r>
            <a:endParaRPr lang="en-US" altLang="zh-CN" sz="2800">
              <a:solidFill>
                <a:schemeClr val="tx1"/>
              </a:solidFill>
              <a:ea typeface="黑体" pitchFamily="49" charset="-122"/>
            </a:endParaRPr>
          </a:p>
        </p:txBody>
      </p:sp>
      <p:sp>
        <p:nvSpPr>
          <p:cNvPr id="376873" name="Rectangle 41"/>
          <p:cNvSpPr>
            <a:spLocks noChangeArrowheads="1"/>
          </p:cNvSpPr>
          <p:nvPr/>
        </p:nvSpPr>
        <p:spPr bwMode="auto">
          <a:xfrm>
            <a:off x="323850" y="5635625"/>
            <a:ext cx="24812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/>
              <a:t>Any question ?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</a:rPr>
              <a:t>A&gt;1</a:t>
            </a:r>
            <a:r>
              <a:rPr lang="zh-CN" altLang="en-US" sz="2400">
                <a:solidFill>
                  <a:schemeClr val="tx1"/>
                </a:solidFill>
              </a:rPr>
              <a:t>，</a:t>
            </a:r>
            <a:r>
              <a:rPr lang="en-US" altLang="zh-CN" sz="2400">
                <a:solidFill>
                  <a:schemeClr val="tx1"/>
                </a:solidFill>
              </a:rPr>
              <a:t>B </a:t>
            </a:r>
            <a:r>
              <a:rPr lang="en-US" altLang="zh-CN" sz="2400">
                <a:solidFill>
                  <a:schemeClr val="tx1"/>
                </a:solidFill>
                <a:sym typeface="Symbol" pitchFamily="18" charset="2"/>
              </a:rPr>
              <a:t>0</a:t>
            </a:r>
          </a:p>
          <a:p>
            <a:pPr algn="l"/>
            <a:r>
              <a:rPr lang="en-US" altLang="zh-CN" sz="2400">
                <a:solidFill>
                  <a:schemeClr val="tx1"/>
                </a:solidFill>
                <a:sym typeface="Symbol" pitchFamily="18" charset="2"/>
              </a:rPr>
              <a:t>A=2</a:t>
            </a:r>
            <a:r>
              <a:rPr lang="zh-CN" altLang="en-US" sz="2400">
                <a:solidFill>
                  <a:schemeClr val="tx1"/>
                </a:solidFill>
                <a:sym typeface="Symbol" pitchFamily="18" charset="2"/>
              </a:rPr>
              <a:t>，</a:t>
            </a:r>
            <a:r>
              <a:rPr lang="en-US" altLang="zh-CN" sz="2400">
                <a:solidFill>
                  <a:schemeClr val="tx1"/>
                </a:solidFill>
                <a:sym typeface="Symbol" pitchFamily="18" charset="2"/>
              </a:rPr>
              <a:t>X</a:t>
            </a:r>
            <a:r>
              <a:rPr lang="en-US" altLang="zh-CN" sz="2400">
                <a:solidFill>
                  <a:schemeClr val="tx1"/>
                </a:solidFill>
              </a:rPr>
              <a:t>&lt;=1</a:t>
            </a:r>
            <a:endParaRPr lang="en-US" altLang="zh-CN" sz="240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71" grpId="0"/>
      <p:bldP spid="376872" grpId="0"/>
      <p:bldP spid="3768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ChangeArrowheads="1"/>
          </p:cNvSpPr>
          <p:nvPr/>
        </p:nvSpPr>
        <p:spPr bwMode="auto">
          <a:xfrm>
            <a:off x="531813" y="2133600"/>
            <a:ext cx="84963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Designing test cases as many as possible and running them so that all condition combination in each decision are executed. </a:t>
            </a: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76250" y="414338"/>
            <a:ext cx="75247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Condition Combination Coverage</a:t>
            </a:r>
          </a:p>
        </p:txBody>
      </p:sp>
      <p:sp>
        <p:nvSpPr>
          <p:cNvPr id="377861" name="Rectangle 5"/>
          <p:cNvSpPr>
            <a:spLocks noChangeArrowheads="1"/>
          </p:cNvSpPr>
          <p:nvPr/>
        </p:nvSpPr>
        <p:spPr bwMode="auto">
          <a:xfrm>
            <a:off x="557213" y="4040188"/>
            <a:ext cx="8424862" cy="267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/>
              <a:t>All condition combinations:</a:t>
            </a: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Arial" pitchFamily="34" charset="0"/>
              </a:rPr>
              <a:t>     </a:t>
            </a:r>
            <a:r>
              <a:rPr lang="en-US" altLang="zh-CN" sz="2800">
                <a:solidFill>
                  <a:schemeClr val="tx1"/>
                </a:solidFill>
              </a:rPr>
              <a:t>(1) A&gt;1, B=0                (5) A=2, X&gt;1</a:t>
            </a:r>
          </a:p>
          <a:p>
            <a:pPr algn="l">
              <a:lnSpc>
                <a:spcPct val="135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(2) A&gt;1,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                (6) A=2, X&lt;=1</a:t>
            </a:r>
          </a:p>
          <a:p>
            <a:pPr algn="l">
              <a:lnSpc>
                <a:spcPct val="135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(3) A&lt;=1, B=0              (7)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X&gt;1</a:t>
            </a:r>
          </a:p>
          <a:p>
            <a:pPr algn="l">
              <a:lnSpc>
                <a:spcPct val="135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(4) A&lt;=1,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              (8)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X&lt;=1</a:t>
            </a:r>
          </a:p>
        </p:txBody>
      </p:sp>
      <p:sp>
        <p:nvSpPr>
          <p:cNvPr id="377863" name="Rectangle 7"/>
          <p:cNvSpPr>
            <a:spLocks noChangeArrowheads="1"/>
          </p:cNvSpPr>
          <p:nvPr/>
        </p:nvSpPr>
        <p:spPr bwMode="auto">
          <a:xfrm>
            <a:off x="506413" y="1719263"/>
            <a:ext cx="37512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条件组合覆盖定义：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58" grpId="0"/>
      <p:bldP spid="377861" grpId="0"/>
      <p:bldP spid="37786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520700" y="1854200"/>
            <a:ext cx="86868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469900" indent="-469900" algn="l" eaLnBrk="0" hangingPunct="0">
              <a:lnSpc>
                <a:spcPct val="90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  <a:latin typeface="+mn-ea"/>
                <a:ea typeface="+mn-ea"/>
              </a:rPr>
              <a:t>所有可能的条件取值组合至少执行一次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zh-CN" altLang="en-US" sz="3400" dirty="0">
                <a:solidFill>
                  <a:schemeClr val="tx1"/>
                </a:solidFill>
                <a:ea typeface="黑体" pitchFamily="49" charset="-122"/>
              </a:rPr>
              <a:t>  </a:t>
            </a: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A&gt;1,   B=0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A&gt;1,   B≠0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A≯1, B=0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A≯1, B≠0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A=2,   X&gt;1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A=2,   X≯1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A≠2,  X&gt;1</a:t>
            </a:r>
          </a:p>
          <a:p>
            <a:pPr marL="469900" indent="-469900" algn="l" eaLnBrk="0" hangingPunct="0">
              <a:lnSpc>
                <a:spcPct val="125000"/>
              </a:lnSpc>
              <a:buClr>
                <a:schemeClr val="accent2"/>
              </a:buClr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chemeClr val="tx1"/>
                </a:solidFill>
                <a:ea typeface="黑体" pitchFamily="49" charset="-122"/>
              </a:rPr>
              <a:t>  A≠2,  X≯1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522288" y="458788"/>
            <a:ext cx="32416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400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条件组合覆盖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637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spcAft>
                <a:spcPct val="30000"/>
              </a:spcAft>
              <a:buFont typeface="Wingdings" pitchFamily="2" charset="2"/>
              <a:buChar char="ü"/>
            </a:pPr>
            <a:r>
              <a:rPr lang="en-US" altLang="zh-CN" sz="2800"/>
              <a:t>All condition combinations: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(1) A&gt;1, B=0                (5) A=2, X&gt;1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(2) A&gt;1,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                (6) A=2, X&lt;=1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(3) A&lt;=1, B=0              (7)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X&gt;1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(4) A&lt;=1, B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0              (8) A</a:t>
            </a: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</a:t>
            </a:r>
            <a:r>
              <a:rPr lang="en-US" altLang="zh-CN" sz="2800">
                <a:solidFill>
                  <a:schemeClr val="tx1"/>
                </a:solidFill>
              </a:rPr>
              <a:t>2, X&lt;=1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  <a:buFont typeface="Wingdings" pitchFamily="2" charset="2"/>
              <a:buChar char="ü"/>
            </a:pPr>
            <a:r>
              <a:rPr lang="en-US" altLang="zh-CN" sz="2800"/>
              <a:t>test cases: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A=2, B=0, X=4,       covered (1) (5), path 1-4-5 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A=2, B=1, X=1,       covered (2) (6), path 1-2-5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A=1, B=0, X=2,       covered (3) (7), path 1-2-5</a:t>
            </a:r>
          </a:p>
          <a:p>
            <a:pPr algn="l">
              <a:lnSpc>
                <a:spcPct val="120000"/>
              </a:lnSpc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    A=1, B=1, X=1,       covering (4) (8), path 1-2-3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457200" y="685800"/>
            <a:ext cx="8683625" cy="5715000"/>
            <a:chOff x="2640" y="480"/>
            <a:chExt cx="2928" cy="3519"/>
          </a:xfrm>
        </p:grpSpPr>
        <p:grpSp>
          <p:nvGrpSpPr>
            <p:cNvPr id="25603" name="Group 3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25608" name="AutoShape 4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09" name="AutoShape 5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0" name="AutoShape 6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1" name="Line 7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2" name="Line 8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5" cy="32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3" name="Line 9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13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4" name="Line 10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7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5" name="Line 11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5" cy="46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6" name="AutoShape 12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7" name="AutoShape 13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8" name="Line 14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19" name="Line 15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0" name="Line 16"/>
              <p:cNvSpPr>
                <a:spLocks noChangeShapeType="1"/>
              </p:cNvSpPr>
              <p:nvPr/>
            </p:nvSpPr>
            <p:spPr bwMode="auto">
              <a:xfrm flipH="1">
                <a:off x="5088" y="3018"/>
                <a:ext cx="9" cy="39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1" name="AutoShape 17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2" name="Text Box 18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Begin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5623" name="Text Box 19"/>
              <p:cNvSpPr txBox="1">
                <a:spLocks noChangeArrowheads="1"/>
              </p:cNvSpPr>
              <p:nvPr/>
            </p:nvSpPr>
            <p:spPr bwMode="auto">
              <a:xfrm>
                <a:off x="3329" y="3663"/>
                <a:ext cx="7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End</a:t>
                </a:r>
                <a:endParaRPr lang="en-US" altLang="zh-CN" sz="180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5624" name="Text Box 20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</a:p>
            </p:txBody>
          </p:sp>
          <p:sp>
            <p:nvSpPr>
              <p:cNvPr id="25625" name="Text Box 21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</a:p>
            </p:txBody>
          </p:sp>
          <p:sp>
            <p:nvSpPr>
              <p:cNvPr id="25626" name="Text Box 22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25627" name="Text Box 23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25628" name="Text Box 24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5629" name="Text Box 25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5630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5631" name="Text Box 27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5632" name="Text Box 28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25633" name="Text Box 29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5634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5635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5636" name="Text Box 32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5637" name="Line 33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8" name="Line 34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604" name="Group 35"/>
            <p:cNvGrpSpPr>
              <a:grpSpLocks/>
            </p:cNvGrpSpPr>
            <p:nvPr/>
          </p:nvGrpSpPr>
          <p:grpSpPr bwMode="auto">
            <a:xfrm>
              <a:off x="2640" y="2784"/>
              <a:ext cx="2471" cy="624"/>
              <a:chOff x="2640" y="2784"/>
              <a:chExt cx="2471" cy="624"/>
            </a:xfrm>
          </p:grpSpPr>
          <p:sp>
            <p:nvSpPr>
              <p:cNvPr id="25605" name="Line 36"/>
              <p:cNvSpPr>
                <a:spLocks noChangeShapeType="1"/>
              </p:cNvSpPr>
              <p:nvPr/>
            </p:nvSpPr>
            <p:spPr bwMode="auto">
              <a:xfrm flipH="1">
                <a:off x="2640" y="3408"/>
                <a:ext cx="2471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06" name="Line 37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07" name="Line 3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1550" y="368660"/>
            <a:ext cx="5130570" cy="66675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测试用例的重要性</a:t>
            </a:r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933910" y="64135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7CE522B0-1A5A-4C6B-8532-B8EE65351A56}" type="slidenum">
              <a:rPr kumimoji="0" lang="zh-CN" altLang="en-US">
                <a:solidFill>
                  <a:srgbClr val="D9D9D9"/>
                </a:solidFill>
                <a:latin typeface="Arial" panose="020B0604020202020204" pitchFamily="34" charset="0"/>
              </a:rPr>
              <a:pPr/>
              <a:t>3</a:t>
            </a:fld>
            <a:endParaRPr kumimoji="0" lang="zh-CN" altLang="en-US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black">
          <a:xfrm>
            <a:off x="401223" y="1701846"/>
            <a:ext cx="8742777" cy="494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algn="just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指导人们系统地进行测试</a:t>
            </a:r>
            <a:endParaRPr kumimoji="0" lang="en-US" altLang="zh-CN" sz="2400" dirty="0">
              <a:solidFill>
                <a:srgbClr val="0000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临时性发挥也许会有灵感出现，但是多数情况下会感觉思维混乱，甚至一些功能根本没有测</a:t>
            </a:r>
            <a:r>
              <a:rPr kumimoji="0" lang="zh-CN" altLang="en-US" sz="2000" dirty="0" smtClean="0">
                <a:latin typeface="+mn-ea"/>
                <a:ea typeface="+mn-ea"/>
                <a:cs typeface="Arial" panose="020B0604020202020204" pitchFamily="34" charset="0"/>
              </a:rPr>
              <a:t>到，而</a:t>
            </a: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另一些功能已经重复测过几遍。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 smtClean="0">
                <a:latin typeface="+mn-ea"/>
                <a:ea typeface="+mn-ea"/>
                <a:cs typeface="Arial" panose="020B0604020202020204" pitchFamily="34" charset="0"/>
              </a:rPr>
              <a:t>测试用例可以帮助你理清头绪，进行比较系统的测试，不会有太多的重复，也不会让你的测试工作产生遗漏。</a:t>
            </a:r>
            <a:endParaRPr kumimoji="0" lang="en-US" altLang="zh-CN" sz="20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 smtClean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有效发现缺陷，提高测试效率</a:t>
            </a:r>
            <a:endParaRPr kumimoji="0" lang="en-US" altLang="zh-CN" sz="2400" dirty="0" smtClean="0">
              <a:solidFill>
                <a:srgbClr val="0000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测试不可能是完备的而且受到时间约束，测试用例可以帮助你分清先后主次，从而更有效地组织测试工作。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编写测试用例之后需要标识重要程度和优先级，以便在时间紧迫的情况下有重点地开展测试工作。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808156"/>
      </p:ext>
    </p:extLst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ChangeArrowheads="1"/>
          </p:cNvSpPr>
          <p:nvPr/>
        </p:nvSpPr>
        <p:spPr bwMode="auto">
          <a:xfrm>
            <a:off x="558800" y="4987925"/>
            <a:ext cx="85852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But can condition combination coverage ensure that all path are covered </a:t>
            </a:r>
            <a:r>
              <a:rPr lang="en-US" altLang="zh-CN" sz="2800"/>
              <a:t>?</a:t>
            </a:r>
          </a:p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           Path </a:t>
            </a:r>
            <a:r>
              <a:rPr lang="en-US" altLang="zh-CN" sz="2800"/>
              <a:t>1-4-3</a:t>
            </a:r>
            <a:r>
              <a:rPr lang="en-US" altLang="zh-CN" sz="2800">
                <a:solidFill>
                  <a:schemeClr val="tx1"/>
                </a:solidFill>
              </a:rPr>
              <a:t> in the example before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76250" y="458788"/>
            <a:ext cx="24733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Discussion</a:t>
            </a:r>
          </a:p>
        </p:txBody>
      </p:sp>
      <p:sp>
        <p:nvSpPr>
          <p:cNvPr id="381956" name="Rectangle 4"/>
          <p:cNvSpPr>
            <a:spLocks noChangeArrowheads="1"/>
          </p:cNvSpPr>
          <p:nvPr/>
        </p:nvSpPr>
        <p:spPr bwMode="auto">
          <a:xfrm>
            <a:off x="603250" y="1731963"/>
            <a:ext cx="51736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</a:rPr>
              <a:t>Condition combination coverage</a:t>
            </a:r>
          </a:p>
        </p:txBody>
      </p:sp>
      <p:sp>
        <p:nvSpPr>
          <p:cNvPr id="381957" name="Rectangle 5"/>
          <p:cNvSpPr>
            <a:spLocks noChangeArrowheads="1"/>
          </p:cNvSpPr>
          <p:nvPr/>
        </p:nvSpPr>
        <p:spPr bwMode="auto">
          <a:xfrm>
            <a:off x="2835275" y="2397125"/>
            <a:ext cx="29527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decision coverage </a:t>
            </a:r>
          </a:p>
        </p:txBody>
      </p:sp>
      <p:sp>
        <p:nvSpPr>
          <p:cNvPr id="381958" name="Rectangle 6"/>
          <p:cNvSpPr>
            <a:spLocks noChangeArrowheads="1"/>
          </p:cNvSpPr>
          <p:nvPr/>
        </p:nvSpPr>
        <p:spPr bwMode="auto">
          <a:xfrm>
            <a:off x="2835275" y="3189288"/>
            <a:ext cx="30654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condition coverage</a:t>
            </a:r>
          </a:p>
        </p:txBody>
      </p:sp>
      <p:sp>
        <p:nvSpPr>
          <p:cNvPr id="381959" name="Rectangle 7"/>
          <p:cNvSpPr>
            <a:spLocks noChangeArrowheads="1"/>
          </p:cNvSpPr>
          <p:nvPr/>
        </p:nvSpPr>
        <p:spPr bwMode="auto">
          <a:xfrm>
            <a:off x="2835275" y="3836988"/>
            <a:ext cx="477996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  <a:sym typeface="Symbol" pitchFamily="18" charset="2"/>
              </a:rPr>
              <a:t>decision &amp; condition coverage</a:t>
            </a:r>
          </a:p>
        </p:txBody>
      </p:sp>
      <p:sp>
        <p:nvSpPr>
          <p:cNvPr id="381960" name="Rectangle 8"/>
          <p:cNvSpPr>
            <a:spLocks noChangeArrowheads="1"/>
          </p:cNvSpPr>
          <p:nvPr/>
        </p:nvSpPr>
        <p:spPr bwMode="auto">
          <a:xfrm>
            <a:off x="1539875" y="3043238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0066"/>
                </a:solidFill>
                <a:sym typeface="Symbol" pitchFamily="18" charset="2"/>
              </a:rPr>
              <a:t></a:t>
            </a:r>
          </a:p>
        </p:txBody>
      </p:sp>
      <p:sp>
        <p:nvSpPr>
          <p:cNvPr id="381961" name="Rectangle 9"/>
          <p:cNvSpPr>
            <a:spLocks noChangeArrowheads="1"/>
          </p:cNvSpPr>
          <p:nvPr/>
        </p:nvSpPr>
        <p:spPr bwMode="auto">
          <a:xfrm>
            <a:off x="1581150" y="2395538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0066"/>
                </a:solidFill>
                <a:sym typeface="Symbol" pitchFamily="18" charset="2"/>
              </a:rPr>
              <a:t></a:t>
            </a:r>
            <a:endParaRPr lang="zh-CN" altLang="en-US" sz="28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381962" name="Rectangle 10"/>
          <p:cNvSpPr>
            <a:spLocks noChangeArrowheads="1"/>
          </p:cNvSpPr>
          <p:nvPr/>
        </p:nvSpPr>
        <p:spPr bwMode="auto">
          <a:xfrm>
            <a:off x="1539875" y="3690938"/>
            <a:ext cx="534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800">
                <a:solidFill>
                  <a:srgbClr val="FF0066"/>
                </a:solidFill>
                <a:sym typeface="Symbol" pitchFamily="18" charset="2"/>
              </a:rPr>
              <a:t>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1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1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4" grpId="0"/>
      <p:bldP spid="381956" grpId="0"/>
      <p:bldP spid="381957" grpId="0"/>
      <p:bldP spid="381958" grpId="0"/>
      <p:bldP spid="381959" grpId="0"/>
      <p:bldP spid="381960" grpId="0"/>
      <p:bldP spid="381961" grpId="0"/>
      <p:bldP spid="3819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603250" y="692150"/>
            <a:ext cx="8540750" cy="5715000"/>
            <a:chOff x="2688" y="480"/>
            <a:chExt cx="2880" cy="3519"/>
          </a:xfrm>
        </p:grpSpPr>
        <p:grpSp>
          <p:nvGrpSpPr>
            <p:cNvPr id="27652" name="Group 3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27657" name="AutoShape 4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8" name="AutoShape 5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9" name="AutoShape 6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0" name="Line 7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1" name="Line 8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2" cy="34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2" name="Line 9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0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3" name="Line 10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8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4" name="Line 11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2" cy="4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5" name="AutoShape 12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6" name="AutoShape 13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7" name="Line 14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8" name="Line 15"/>
              <p:cNvSpPr>
                <a:spLocks noChangeShapeType="1"/>
              </p:cNvSpPr>
              <p:nvPr/>
            </p:nvSpPr>
            <p:spPr bwMode="auto">
              <a:xfrm>
                <a:off x="3648" y="3408"/>
                <a:ext cx="7" cy="295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69" name="Line 16"/>
              <p:cNvSpPr>
                <a:spLocks noChangeShapeType="1"/>
              </p:cNvSpPr>
              <p:nvPr/>
            </p:nvSpPr>
            <p:spPr bwMode="auto">
              <a:xfrm>
                <a:off x="5097" y="3018"/>
                <a:ext cx="0" cy="38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0" name="AutoShape 17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71" name="Text Box 18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Begin</a:t>
                </a:r>
              </a:p>
            </p:txBody>
          </p:sp>
          <p:sp>
            <p:nvSpPr>
              <p:cNvPr id="27672" name="Text Box 19"/>
              <p:cNvSpPr txBox="1">
                <a:spLocks noChangeArrowheads="1"/>
              </p:cNvSpPr>
              <p:nvPr/>
            </p:nvSpPr>
            <p:spPr bwMode="auto">
              <a:xfrm>
                <a:off x="3329" y="3663"/>
                <a:ext cx="7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End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7673" name="Text Box 20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7674" name="Text Box 21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27675" name="Text Box 22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27676" name="Text Box 23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27677" name="Text Box 24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27678" name="Text Box 25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27679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27680" name="Text Box 27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27681" name="Text Box 28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27682" name="Text Box 29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7683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27684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7685" name="Text Box 32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27686" name="Line 33"/>
              <p:cNvSpPr>
                <a:spLocks noChangeShapeType="1"/>
              </p:cNvSpPr>
              <p:nvPr/>
            </p:nvSpPr>
            <p:spPr bwMode="auto">
              <a:xfrm flipH="1" flipV="1">
                <a:off x="2736" y="1560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87" name="Line 34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7653" name="Group 35"/>
            <p:cNvGrpSpPr>
              <a:grpSpLocks/>
            </p:cNvGrpSpPr>
            <p:nvPr/>
          </p:nvGrpSpPr>
          <p:grpSpPr bwMode="auto">
            <a:xfrm>
              <a:off x="2688" y="2784"/>
              <a:ext cx="2423" cy="637"/>
              <a:chOff x="2688" y="2784"/>
              <a:chExt cx="2423" cy="637"/>
            </a:xfrm>
          </p:grpSpPr>
          <p:sp>
            <p:nvSpPr>
              <p:cNvPr id="27654" name="Line 36"/>
              <p:cNvSpPr>
                <a:spLocks noChangeShapeType="1"/>
              </p:cNvSpPr>
              <p:nvPr/>
            </p:nvSpPr>
            <p:spPr bwMode="auto">
              <a:xfrm flipH="1">
                <a:off x="2688" y="3408"/>
                <a:ext cx="2423" cy="13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5" name="Line 37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56" name="Line 3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3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651" name="Freeform 39"/>
          <p:cNvSpPr>
            <a:spLocks/>
          </p:cNvSpPr>
          <p:nvPr/>
        </p:nvSpPr>
        <p:spPr bwMode="auto">
          <a:xfrm>
            <a:off x="863600" y="1066800"/>
            <a:ext cx="6604000" cy="5486400"/>
          </a:xfrm>
          <a:custGeom>
            <a:avLst/>
            <a:gdLst>
              <a:gd name="T0" fmla="*/ 2147483647 w 4160"/>
              <a:gd name="T1" fmla="*/ 0 h 3456"/>
              <a:gd name="T2" fmla="*/ 2147483647 w 4160"/>
              <a:gd name="T3" fmla="*/ 2147483647 h 3456"/>
              <a:gd name="T4" fmla="*/ 2147483647 w 4160"/>
              <a:gd name="T5" fmla="*/ 2147483647 h 3456"/>
              <a:gd name="T6" fmla="*/ 2147483647 w 4160"/>
              <a:gd name="T7" fmla="*/ 2147483647 h 3456"/>
              <a:gd name="T8" fmla="*/ 2147483647 w 4160"/>
              <a:gd name="T9" fmla="*/ 2147483647 h 3456"/>
              <a:gd name="T10" fmla="*/ 2147483647 w 4160"/>
              <a:gd name="T11" fmla="*/ 2147483647 h 3456"/>
              <a:gd name="T12" fmla="*/ 2147483647 w 4160"/>
              <a:gd name="T13" fmla="*/ 2147483647 h 3456"/>
              <a:gd name="T14" fmla="*/ 2147483647 w 4160"/>
              <a:gd name="T15" fmla="*/ 2147483647 h 3456"/>
              <a:gd name="T16" fmla="*/ 2147483647 w 4160"/>
              <a:gd name="T17" fmla="*/ 2147483647 h 3456"/>
              <a:gd name="T18" fmla="*/ 2147483647 w 4160"/>
              <a:gd name="T19" fmla="*/ 2147483647 h 345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4160"/>
              <a:gd name="T31" fmla="*/ 0 h 3456"/>
              <a:gd name="T32" fmla="*/ 4160 w 4160"/>
              <a:gd name="T33" fmla="*/ 3456 h 345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4160" h="3456">
                <a:moveTo>
                  <a:pt x="2000" y="0"/>
                </a:moveTo>
                <a:cubicBezTo>
                  <a:pt x="1860" y="212"/>
                  <a:pt x="1720" y="424"/>
                  <a:pt x="2000" y="528"/>
                </a:cubicBezTo>
                <a:cubicBezTo>
                  <a:pt x="2280" y="632"/>
                  <a:pt x="3368" y="448"/>
                  <a:pt x="3680" y="624"/>
                </a:cubicBezTo>
                <a:cubicBezTo>
                  <a:pt x="3992" y="800"/>
                  <a:pt x="4160" y="1400"/>
                  <a:pt x="3872" y="1584"/>
                </a:cubicBezTo>
                <a:cubicBezTo>
                  <a:pt x="3584" y="1768"/>
                  <a:pt x="2512" y="1616"/>
                  <a:pt x="1952" y="1728"/>
                </a:cubicBezTo>
                <a:cubicBezTo>
                  <a:pt x="1392" y="1840"/>
                  <a:pt x="832" y="2136"/>
                  <a:pt x="512" y="2256"/>
                </a:cubicBezTo>
                <a:cubicBezTo>
                  <a:pt x="192" y="2376"/>
                  <a:pt x="64" y="2384"/>
                  <a:pt x="32" y="2448"/>
                </a:cubicBezTo>
                <a:cubicBezTo>
                  <a:pt x="0" y="2512"/>
                  <a:pt x="88" y="2568"/>
                  <a:pt x="320" y="2640"/>
                </a:cubicBezTo>
                <a:cubicBezTo>
                  <a:pt x="552" y="2712"/>
                  <a:pt x="1240" y="2744"/>
                  <a:pt x="1424" y="2880"/>
                </a:cubicBezTo>
                <a:cubicBezTo>
                  <a:pt x="1608" y="3016"/>
                  <a:pt x="1424" y="3360"/>
                  <a:pt x="1424" y="3456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22288" y="2249488"/>
            <a:ext cx="86217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>
              <a:spcAft>
                <a:spcPct val="30000"/>
              </a:spcAft>
            </a:pPr>
            <a:r>
              <a:rPr lang="en-US" altLang="zh-CN" sz="2800">
                <a:solidFill>
                  <a:schemeClr val="tx1"/>
                </a:solidFill>
              </a:rPr>
              <a:t>Designing test cases as many as possible and running them so that all paths in program are executed.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22288" y="522288"/>
            <a:ext cx="34178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Path Coverage</a:t>
            </a:r>
          </a:p>
        </p:txBody>
      </p:sp>
      <p:sp>
        <p:nvSpPr>
          <p:cNvPr id="384005" name="Rectangle 5"/>
          <p:cNvSpPr>
            <a:spLocks noChangeArrowheads="1"/>
          </p:cNvSpPr>
          <p:nvPr/>
        </p:nvSpPr>
        <p:spPr bwMode="auto">
          <a:xfrm>
            <a:off x="684213" y="3429000"/>
            <a:ext cx="45720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sz="2800"/>
              <a:t>All paths: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 1-4-5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 1-4-3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 1-2-3</a:t>
            </a:r>
          </a:p>
          <a:p>
            <a:pPr algn="l">
              <a:lnSpc>
                <a:spcPct val="14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     1-2-5</a:t>
            </a:r>
          </a:p>
        </p:txBody>
      </p:sp>
      <p:sp>
        <p:nvSpPr>
          <p:cNvPr id="384006" name="Rectangle 6"/>
          <p:cNvSpPr>
            <a:spLocks noChangeArrowheads="1"/>
          </p:cNvSpPr>
          <p:nvPr/>
        </p:nvSpPr>
        <p:spPr bwMode="auto">
          <a:xfrm>
            <a:off x="506413" y="1690688"/>
            <a:ext cx="3030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spcAft>
                <a:spcPct val="30000"/>
              </a:spcAft>
              <a:buClr>
                <a:srgbClr val="FF0000"/>
              </a:buClr>
              <a:buFont typeface="Wingdings" pitchFamily="2" charset="2"/>
              <a:buChar char="o"/>
            </a:pPr>
            <a:r>
              <a:rPr lang="zh-CN" altLang="en-US" sz="2800">
                <a:solidFill>
                  <a:schemeClr val="tx1"/>
                </a:solidFill>
                <a:latin typeface="Arial" pitchFamily="34" charset="0"/>
              </a:rPr>
              <a:t>路径覆盖定义：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4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5" grpId="0"/>
      <p:bldP spid="3840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ChangeArrowheads="1"/>
          </p:cNvSpPr>
          <p:nvPr/>
        </p:nvSpPr>
        <p:spPr bwMode="auto">
          <a:xfrm>
            <a:off x="228600" y="4724400"/>
            <a:ext cx="8915400" cy="175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/>
              <a:t>conclusions: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   path coverage + condition combination coverage is the </a:t>
            </a:r>
            <a:r>
              <a:rPr lang="en-US" altLang="zh-CN" sz="2800"/>
              <a:t>strongest testing</a:t>
            </a:r>
            <a:r>
              <a:rPr lang="en-US" altLang="zh-CN" sz="280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385027" name="Rectangle 3"/>
          <p:cNvSpPr>
            <a:spLocks noChangeArrowheads="1"/>
          </p:cNvSpPr>
          <p:nvPr/>
        </p:nvSpPr>
        <p:spPr bwMode="auto">
          <a:xfrm>
            <a:off x="395288" y="333375"/>
            <a:ext cx="720090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/>
              <a:t>All paths: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1-4-5,      1-4-3  ,    1-2-3 ,          1-2-5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395288" y="1844675"/>
            <a:ext cx="7970837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2800"/>
              <a:t>test cases: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A=1,B=1,X=1,    path   </a:t>
            </a:r>
            <a:r>
              <a:rPr lang="en-US" altLang="zh-CN" sz="2800">
                <a:solidFill>
                  <a:srgbClr val="0000FF"/>
                </a:solidFill>
              </a:rPr>
              <a:t>1-2-3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A=1,B=1,X=2,    path   </a:t>
            </a:r>
            <a:r>
              <a:rPr lang="en-US" altLang="zh-CN" sz="2800">
                <a:solidFill>
                  <a:srgbClr val="0000FF"/>
                </a:solidFill>
              </a:rPr>
              <a:t>1-2-5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A=3,B=0,X=1,    path   </a:t>
            </a:r>
            <a:r>
              <a:rPr lang="en-US" altLang="zh-CN" sz="2800">
                <a:solidFill>
                  <a:srgbClr val="0000FF"/>
                </a:solidFill>
              </a:rPr>
              <a:t>1-4-3</a:t>
            </a:r>
          </a:p>
          <a:p>
            <a:pPr algn="l"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</a:rPr>
              <a:t>  A=2,B=0,X=4,    path   </a:t>
            </a:r>
            <a:r>
              <a:rPr lang="en-US" altLang="zh-CN" sz="2800">
                <a:solidFill>
                  <a:srgbClr val="0000FF"/>
                </a:solidFill>
              </a:rPr>
              <a:t>1-4-5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6" grpId="0"/>
      <p:bldP spid="385027" grpId="0"/>
      <p:bldP spid="3850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>
            <a:grpSpLocks/>
          </p:cNvGrpSpPr>
          <p:nvPr/>
        </p:nvGrpSpPr>
        <p:grpSpPr bwMode="auto">
          <a:xfrm>
            <a:off x="600075" y="685800"/>
            <a:ext cx="8540750" cy="5715000"/>
            <a:chOff x="2688" y="480"/>
            <a:chExt cx="2880" cy="3519"/>
          </a:xfrm>
        </p:grpSpPr>
        <p:grpSp>
          <p:nvGrpSpPr>
            <p:cNvPr id="30723" name="Group 3"/>
            <p:cNvGrpSpPr>
              <a:grpSpLocks/>
            </p:cNvGrpSpPr>
            <p:nvPr/>
          </p:nvGrpSpPr>
          <p:grpSpPr bwMode="auto">
            <a:xfrm>
              <a:off x="2736" y="480"/>
              <a:ext cx="2832" cy="3519"/>
              <a:chOff x="2736" y="467"/>
              <a:chExt cx="2832" cy="3519"/>
            </a:xfrm>
          </p:grpSpPr>
          <p:sp>
            <p:nvSpPr>
              <p:cNvPr id="30728" name="AutoShape 4"/>
              <p:cNvSpPr>
                <a:spLocks noChangeArrowheads="1"/>
              </p:cNvSpPr>
              <p:nvPr/>
            </p:nvSpPr>
            <p:spPr bwMode="auto">
              <a:xfrm>
                <a:off x="3375" y="480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9" name="AutoShape 5"/>
              <p:cNvSpPr>
                <a:spLocks noChangeArrowheads="1"/>
              </p:cNvSpPr>
              <p:nvPr/>
            </p:nvSpPr>
            <p:spPr bwMode="auto">
              <a:xfrm>
                <a:off x="3024" y="1248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0" name="AutoShape 6"/>
              <p:cNvSpPr>
                <a:spLocks noChangeArrowheads="1"/>
              </p:cNvSpPr>
              <p:nvPr/>
            </p:nvSpPr>
            <p:spPr bwMode="auto">
              <a:xfrm>
                <a:off x="4608" y="1392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1" name="Line 7"/>
              <p:cNvSpPr>
                <a:spLocks noChangeShapeType="1"/>
              </p:cNvSpPr>
              <p:nvPr/>
            </p:nvSpPr>
            <p:spPr bwMode="auto">
              <a:xfrm>
                <a:off x="4368" y="1558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2" name="Line 8"/>
              <p:cNvSpPr>
                <a:spLocks noChangeShapeType="1"/>
              </p:cNvSpPr>
              <p:nvPr/>
            </p:nvSpPr>
            <p:spPr bwMode="auto">
              <a:xfrm>
                <a:off x="3691" y="2160"/>
                <a:ext cx="0" cy="34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3" name="Line 9"/>
              <p:cNvSpPr>
                <a:spLocks noChangeShapeType="1"/>
              </p:cNvSpPr>
              <p:nvPr/>
            </p:nvSpPr>
            <p:spPr bwMode="auto">
              <a:xfrm>
                <a:off x="5123" y="1789"/>
                <a:ext cx="0" cy="371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4" name="Line 10"/>
              <p:cNvSpPr>
                <a:spLocks noChangeShapeType="1"/>
              </p:cNvSpPr>
              <p:nvPr/>
            </p:nvSpPr>
            <p:spPr bwMode="auto">
              <a:xfrm flipH="1">
                <a:off x="2736" y="2160"/>
                <a:ext cx="2387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5" name="Line 11"/>
              <p:cNvSpPr>
                <a:spLocks noChangeShapeType="1"/>
              </p:cNvSpPr>
              <p:nvPr/>
            </p:nvSpPr>
            <p:spPr bwMode="auto">
              <a:xfrm>
                <a:off x="3694" y="761"/>
                <a:ext cx="2" cy="4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6" name="AutoShape 12"/>
              <p:cNvSpPr>
                <a:spLocks noChangeArrowheads="1"/>
              </p:cNvSpPr>
              <p:nvPr/>
            </p:nvSpPr>
            <p:spPr bwMode="auto">
              <a:xfrm>
                <a:off x="2998" y="2477"/>
                <a:ext cx="1344" cy="624"/>
              </a:xfrm>
              <a:prstGeom prst="flowChartDecision">
                <a:avLst/>
              </a:prstGeom>
              <a:solidFill>
                <a:srgbClr val="FF00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7" name="AutoShape 13"/>
              <p:cNvSpPr>
                <a:spLocks noChangeArrowheads="1"/>
              </p:cNvSpPr>
              <p:nvPr/>
            </p:nvSpPr>
            <p:spPr bwMode="auto">
              <a:xfrm>
                <a:off x="4582" y="2621"/>
                <a:ext cx="960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8" name="Line 14"/>
              <p:cNvSpPr>
                <a:spLocks noChangeShapeType="1"/>
              </p:cNvSpPr>
              <p:nvPr/>
            </p:nvSpPr>
            <p:spPr bwMode="auto">
              <a:xfrm>
                <a:off x="4342" y="2787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39" name="Line 15"/>
              <p:cNvSpPr>
                <a:spLocks noChangeShapeType="1"/>
              </p:cNvSpPr>
              <p:nvPr/>
            </p:nvSpPr>
            <p:spPr bwMode="auto">
              <a:xfrm>
                <a:off x="3655" y="3395"/>
                <a:ext cx="0" cy="30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0" name="Line 16"/>
              <p:cNvSpPr>
                <a:spLocks noChangeShapeType="1"/>
              </p:cNvSpPr>
              <p:nvPr/>
            </p:nvSpPr>
            <p:spPr bwMode="auto">
              <a:xfrm>
                <a:off x="5097" y="3018"/>
                <a:ext cx="0" cy="377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1" name="AutoShape 17"/>
              <p:cNvSpPr>
                <a:spLocks noChangeArrowheads="1"/>
              </p:cNvSpPr>
              <p:nvPr/>
            </p:nvSpPr>
            <p:spPr bwMode="auto">
              <a:xfrm>
                <a:off x="3293" y="3698"/>
                <a:ext cx="672" cy="288"/>
              </a:xfrm>
              <a:prstGeom prst="flowChartAlternate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42" name="Text Box 18"/>
              <p:cNvSpPr txBox="1">
                <a:spLocks noChangeArrowheads="1"/>
              </p:cNvSpPr>
              <p:nvPr/>
            </p:nvSpPr>
            <p:spPr bwMode="auto">
              <a:xfrm>
                <a:off x="3378" y="467"/>
                <a:ext cx="744" cy="2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Entry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743" name="Text Box 19"/>
              <p:cNvSpPr txBox="1">
                <a:spLocks noChangeArrowheads="1"/>
              </p:cNvSpPr>
              <p:nvPr/>
            </p:nvSpPr>
            <p:spPr bwMode="auto">
              <a:xfrm>
                <a:off x="3329" y="3663"/>
                <a:ext cx="745" cy="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tx1"/>
                    </a:solidFill>
                    <a:latin typeface="Arial Narrow" pitchFamily="34" charset="0"/>
                  </a:rPr>
                  <a:t>Exit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744" name="Text Box 20"/>
              <p:cNvSpPr txBox="1">
                <a:spLocks noChangeArrowheads="1"/>
              </p:cNvSpPr>
              <p:nvPr/>
            </p:nvSpPr>
            <p:spPr bwMode="auto">
              <a:xfrm>
                <a:off x="3251" y="1253"/>
                <a:ext cx="912" cy="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(A&gt;1)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AND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(B=0)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745" name="Text Box 21"/>
              <p:cNvSpPr txBox="1">
                <a:spLocks noChangeArrowheads="1"/>
              </p:cNvSpPr>
              <p:nvPr/>
            </p:nvSpPr>
            <p:spPr bwMode="auto">
              <a:xfrm>
                <a:off x="3230" y="2485"/>
                <a:ext cx="912" cy="6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(A=2)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OR  </a:t>
                </a:r>
              </a:p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 (X&gt;1)</a:t>
                </a:r>
                <a:endParaRPr lang="en-US" altLang="zh-CN" sz="1800" b="0">
                  <a:solidFill>
                    <a:schemeClr val="tx1"/>
                  </a:solidFill>
                  <a:latin typeface="Arial Narrow" pitchFamily="34" charset="0"/>
                </a:endParaRPr>
              </a:p>
            </p:txBody>
          </p:sp>
          <p:sp>
            <p:nvSpPr>
              <p:cNvPr id="30746" name="Text Box 22"/>
              <p:cNvSpPr txBox="1">
                <a:spLocks noChangeArrowheads="1"/>
              </p:cNvSpPr>
              <p:nvPr/>
            </p:nvSpPr>
            <p:spPr bwMode="auto">
              <a:xfrm>
                <a:off x="4630" y="1441"/>
                <a:ext cx="91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/ A</a:t>
                </a:r>
              </a:p>
            </p:txBody>
          </p:sp>
          <p:sp>
            <p:nvSpPr>
              <p:cNvPr id="30747" name="Text Box 23"/>
              <p:cNvSpPr txBox="1">
                <a:spLocks noChangeArrowheads="1"/>
              </p:cNvSpPr>
              <p:nvPr/>
            </p:nvSpPr>
            <p:spPr bwMode="auto">
              <a:xfrm>
                <a:off x="4618" y="2641"/>
                <a:ext cx="911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X = X +1</a:t>
                </a:r>
              </a:p>
            </p:txBody>
          </p:sp>
          <p:sp>
            <p:nvSpPr>
              <p:cNvPr id="30748" name="Text Box 24"/>
              <p:cNvSpPr txBox="1">
                <a:spLocks noChangeArrowheads="1"/>
              </p:cNvSpPr>
              <p:nvPr/>
            </p:nvSpPr>
            <p:spPr bwMode="auto">
              <a:xfrm>
                <a:off x="3608" y="785"/>
                <a:ext cx="344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1</a:t>
                </a:r>
              </a:p>
            </p:txBody>
          </p:sp>
          <p:sp>
            <p:nvSpPr>
              <p:cNvPr id="30749" name="Text Box 25"/>
              <p:cNvSpPr txBox="1">
                <a:spLocks noChangeArrowheads="1"/>
              </p:cNvSpPr>
              <p:nvPr/>
            </p:nvSpPr>
            <p:spPr bwMode="auto">
              <a:xfrm>
                <a:off x="2784" y="1728"/>
                <a:ext cx="34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2</a:t>
                </a:r>
              </a:p>
            </p:txBody>
          </p:sp>
          <p:sp>
            <p:nvSpPr>
              <p:cNvPr id="30750" name="Text Box 26"/>
              <p:cNvSpPr txBox="1">
                <a:spLocks noChangeArrowheads="1"/>
              </p:cNvSpPr>
              <p:nvPr/>
            </p:nvSpPr>
            <p:spPr bwMode="auto">
              <a:xfrm>
                <a:off x="2736" y="2976"/>
                <a:ext cx="34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3</a:t>
                </a:r>
              </a:p>
            </p:txBody>
          </p:sp>
          <p:sp>
            <p:nvSpPr>
              <p:cNvPr id="30751" name="Text Box 27"/>
              <p:cNvSpPr txBox="1">
                <a:spLocks noChangeArrowheads="1"/>
              </p:cNvSpPr>
              <p:nvPr/>
            </p:nvSpPr>
            <p:spPr bwMode="auto">
              <a:xfrm>
                <a:off x="4240" y="1541"/>
                <a:ext cx="34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4</a:t>
                </a:r>
              </a:p>
            </p:txBody>
          </p:sp>
          <p:sp>
            <p:nvSpPr>
              <p:cNvPr id="30752" name="Text Box 28"/>
              <p:cNvSpPr txBox="1">
                <a:spLocks noChangeArrowheads="1"/>
              </p:cNvSpPr>
              <p:nvPr/>
            </p:nvSpPr>
            <p:spPr bwMode="auto">
              <a:xfrm>
                <a:off x="4274" y="2786"/>
                <a:ext cx="34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zh-CN" altLang="zh-CN" sz="1800">
                    <a:solidFill>
                      <a:schemeClr val="tx1"/>
                    </a:solidFill>
                    <a:latin typeface="Arial Narrow" pitchFamily="34" charset="0"/>
                  </a:rPr>
                  <a:t>5</a:t>
                </a:r>
              </a:p>
            </p:txBody>
          </p:sp>
          <p:sp>
            <p:nvSpPr>
              <p:cNvPr id="30753" name="Text Box 29"/>
              <p:cNvSpPr txBox="1">
                <a:spLocks noChangeArrowheads="1"/>
              </p:cNvSpPr>
              <p:nvPr/>
            </p:nvSpPr>
            <p:spPr bwMode="auto">
              <a:xfrm>
                <a:off x="4274" y="1296"/>
                <a:ext cx="34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30754" name="Text Box 30"/>
              <p:cNvSpPr txBox="1">
                <a:spLocks noChangeArrowheads="1"/>
              </p:cNvSpPr>
              <p:nvPr/>
            </p:nvSpPr>
            <p:spPr bwMode="auto">
              <a:xfrm>
                <a:off x="4274" y="2507"/>
                <a:ext cx="34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T</a:t>
                </a:r>
              </a:p>
            </p:txBody>
          </p:sp>
          <p:sp>
            <p:nvSpPr>
              <p:cNvPr id="30755" name="Text Box 31"/>
              <p:cNvSpPr txBox="1">
                <a:spLocks noChangeArrowheads="1"/>
              </p:cNvSpPr>
              <p:nvPr/>
            </p:nvSpPr>
            <p:spPr bwMode="auto">
              <a:xfrm>
                <a:off x="2784" y="1248"/>
                <a:ext cx="343" cy="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0756" name="Text Box 32"/>
              <p:cNvSpPr txBox="1">
                <a:spLocks noChangeArrowheads="1"/>
              </p:cNvSpPr>
              <p:nvPr/>
            </p:nvSpPr>
            <p:spPr bwMode="auto">
              <a:xfrm>
                <a:off x="2784" y="2448"/>
                <a:ext cx="343" cy="2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>
                    <a:solidFill>
                      <a:srgbClr val="FF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Aft>
                    <a:spcPct val="10000"/>
                  </a:spcAft>
                </a:pPr>
                <a:r>
                  <a:rPr lang="en-US" altLang="zh-CN" sz="1800">
                    <a:solidFill>
                      <a:schemeClr val="tx1"/>
                    </a:solidFill>
                    <a:latin typeface="Arial Narrow" pitchFamily="34" charset="0"/>
                  </a:rPr>
                  <a:t>F</a:t>
                </a:r>
              </a:p>
            </p:txBody>
          </p:sp>
          <p:sp>
            <p:nvSpPr>
              <p:cNvPr id="30757" name="Line 33"/>
              <p:cNvSpPr>
                <a:spLocks noChangeShapeType="1"/>
              </p:cNvSpPr>
              <p:nvPr/>
            </p:nvSpPr>
            <p:spPr bwMode="auto">
              <a:xfrm flipH="1" flipV="1">
                <a:off x="2736" y="1536"/>
                <a:ext cx="28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58" name="Line 34"/>
              <p:cNvSpPr>
                <a:spLocks noChangeShapeType="1"/>
              </p:cNvSpPr>
              <p:nvPr/>
            </p:nvSpPr>
            <p:spPr bwMode="auto">
              <a:xfrm>
                <a:off x="2736" y="1536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0724" name="Group 35"/>
            <p:cNvGrpSpPr>
              <a:grpSpLocks/>
            </p:cNvGrpSpPr>
            <p:nvPr/>
          </p:nvGrpSpPr>
          <p:grpSpPr bwMode="auto">
            <a:xfrm>
              <a:off x="2688" y="2784"/>
              <a:ext cx="2423" cy="624"/>
              <a:chOff x="2688" y="2784"/>
              <a:chExt cx="2423" cy="624"/>
            </a:xfrm>
          </p:grpSpPr>
          <p:sp>
            <p:nvSpPr>
              <p:cNvPr id="30725" name="Line 36"/>
              <p:cNvSpPr>
                <a:spLocks noChangeShapeType="1"/>
              </p:cNvSpPr>
              <p:nvPr/>
            </p:nvSpPr>
            <p:spPr bwMode="auto">
              <a:xfrm flipH="1">
                <a:off x="2688" y="3408"/>
                <a:ext cx="242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6" name="Line 37"/>
              <p:cNvSpPr>
                <a:spLocks noChangeShapeType="1"/>
              </p:cNvSpPr>
              <p:nvPr/>
            </p:nvSpPr>
            <p:spPr bwMode="auto">
              <a:xfrm flipH="1">
                <a:off x="2688" y="2784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lg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727" name="Line 38"/>
              <p:cNvSpPr>
                <a:spLocks noChangeShapeType="1"/>
              </p:cNvSpPr>
              <p:nvPr/>
            </p:nvSpPr>
            <p:spPr bwMode="auto">
              <a:xfrm>
                <a:off x="2688" y="2784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11188" y="2214563"/>
            <a:ext cx="69532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It is equal to statement coverage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566738" y="503238"/>
            <a:ext cx="613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Point Coverage</a:t>
            </a:r>
            <a:r>
              <a:rPr lang="zh-CN" altLang="en-US" sz="4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（点覆盖）</a:t>
            </a:r>
            <a:endParaRPr lang="en-US" altLang="zh-CN" sz="4000">
              <a:solidFill>
                <a:srgbClr val="0000FF"/>
              </a:solidFill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611188" y="2286000"/>
            <a:ext cx="5372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  <a:cs typeface="Times New Roman" pitchFamily="18" charset="0"/>
              </a:rPr>
              <a:t>It is equal to branch coverage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522288" y="503238"/>
            <a:ext cx="6203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Edge  Coverage</a:t>
            </a:r>
            <a:r>
              <a:rPr lang="zh-CN" altLang="en-US" sz="4000">
                <a:solidFill>
                  <a:srgbClr val="0000FF"/>
                </a:solidFill>
                <a:ea typeface="黑体" pitchFamily="49" charset="-122"/>
                <a:cs typeface="Times New Roman" pitchFamily="18" charset="0"/>
              </a:rPr>
              <a:t>（边覆盖）</a:t>
            </a:r>
            <a:endParaRPr lang="en-US" altLang="zh-CN" sz="4000">
              <a:solidFill>
                <a:srgbClr val="0000FF"/>
              </a:solidFill>
              <a:ea typeface="黑体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21550" y="368660"/>
            <a:ext cx="5130570" cy="66675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测试用例的重要性</a:t>
            </a:r>
          </a:p>
        </p:txBody>
      </p:sp>
      <p:sp>
        <p:nvSpPr>
          <p:cNvPr id="6" name="Rectangle 46"/>
          <p:cNvSpPr>
            <a:spLocks noChangeArrowheads="1"/>
          </p:cNvSpPr>
          <p:nvPr/>
        </p:nvSpPr>
        <p:spPr bwMode="black">
          <a:xfrm>
            <a:off x="511287" y="1763815"/>
            <a:ext cx="8632714" cy="469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63525" indent="-263525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作为评估和检验的度量标准</a:t>
            </a:r>
            <a:endParaRPr kumimoji="0" lang="en-US" altLang="zh-CN" sz="2400" dirty="0">
              <a:solidFill>
                <a:srgbClr val="0000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测试用例的通过率和软件缺陷的数量是检验软件质量的量化标准，通过对测试用例的分析和改进可以逐步完善软件质量，不断提高测试的水平。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测试用例也可以用于衡量测试人员的工作量、进度和效率，从而更有效地管理和规划测试工作。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3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0" lang="zh-CN" altLang="en-US" sz="2400" dirty="0">
                <a:solidFill>
                  <a:srgbClr val="0000FF"/>
                </a:solidFill>
                <a:latin typeface="+mn-ea"/>
                <a:ea typeface="+mn-ea"/>
                <a:cs typeface="Arial" panose="020B0604020202020204" pitchFamily="34" charset="0"/>
              </a:rPr>
              <a:t>积累和传递测试的经验与知识</a:t>
            </a:r>
            <a:endParaRPr kumimoji="0" lang="en-US" altLang="zh-CN" sz="2400" dirty="0">
              <a:solidFill>
                <a:srgbClr val="0000FF"/>
              </a:solidFill>
              <a:latin typeface="+mn-ea"/>
              <a:ea typeface="+mn-ea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ü"/>
            </a:pPr>
            <a:r>
              <a:rPr kumimoji="0" lang="zh-CN" altLang="en-US" sz="2000" dirty="0">
                <a:latin typeface="+mn-ea"/>
                <a:ea typeface="+mn-ea"/>
                <a:cs typeface="Arial" panose="020B0604020202020204" pitchFamily="34" charset="0"/>
              </a:rPr>
              <a:t>测试用例不是简单地描述一种具体实现，而是描述处理具体问题的思路。设计和维护测试用例有助于人们不断积累经验和知识，通过复用测试用例可以做到任何人实现无品质差异的测试。</a:t>
            </a:r>
            <a:endParaRPr kumimoji="0" lang="en-US" altLang="zh-CN" sz="2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600600"/>
      </p:ext>
    </p:extLst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66555" y="387956"/>
            <a:ext cx="4905545" cy="66675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测试用例设计要求</a:t>
            </a:r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785111" y="687103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E6500EF1-AF3C-4C8B-9D3C-53F3D01849EA}" type="slidenum">
              <a:rPr kumimoji="0" lang="zh-CN" altLang="en-US">
                <a:solidFill>
                  <a:srgbClr val="D9D9D9"/>
                </a:solidFill>
                <a:latin typeface="Arial" panose="020B0604020202020204" pitchFamily="34" charset="0"/>
              </a:rPr>
              <a:pPr/>
              <a:t>5</a:t>
            </a:fld>
            <a:endParaRPr kumimoji="0" lang="zh-CN" altLang="en-US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组 2"/>
          <p:cNvGrpSpPr>
            <a:grpSpLocks/>
          </p:cNvGrpSpPr>
          <p:nvPr/>
        </p:nvGrpSpPr>
        <p:grpSpPr bwMode="auto">
          <a:xfrm>
            <a:off x="476545" y="2078850"/>
            <a:ext cx="8435975" cy="3816350"/>
            <a:chOff x="1774044" y="1636678"/>
            <a:chExt cx="8436488" cy="3816000"/>
          </a:xfrm>
        </p:grpSpPr>
        <p:sp>
          <p:nvSpPr>
            <p:cNvPr id="8" name="AutoShape 3"/>
            <p:cNvSpPr>
              <a:spLocks noChangeArrowheads="1"/>
            </p:cNvSpPr>
            <p:nvPr/>
          </p:nvSpPr>
          <p:spPr bwMode="gray">
            <a:xfrm>
              <a:off x="1774044" y="2130346"/>
              <a:ext cx="2805283" cy="2917557"/>
            </a:xfrm>
            <a:prstGeom prst="rightArrow">
              <a:avLst>
                <a:gd name="adj1" fmla="val 62787"/>
                <a:gd name="adj2" fmla="val 41259"/>
              </a:avLst>
            </a:prstGeom>
            <a:solidFill>
              <a:schemeClr val="bg1">
                <a:lumMod val="85000"/>
              </a:schemeClr>
            </a:solidFill>
            <a:ln w="19050" cap="rnd" algn="ctr">
              <a:solidFill>
                <a:schemeClr val="bg2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en-US" sz="2000">
                <a:latin typeface="+mn-lt"/>
                <a:ea typeface="+mn-ea"/>
              </a:endParaRPr>
            </a:p>
          </p:txBody>
        </p:sp>
        <p:sp>
          <p:nvSpPr>
            <p:cNvPr id="9" name="Text Box 4"/>
            <p:cNvSpPr txBox="1">
              <a:spLocks noChangeArrowheads="1"/>
            </p:cNvSpPr>
            <p:nvPr/>
          </p:nvSpPr>
          <p:spPr bwMode="black">
            <a:xfrm>
              <a:off x="2001156" y="3381339"/>
              <a:ext cx="2095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0" hangingPunct="0">
                <a:buFont typeface="Wingdings" panose="05000000000000000000" pitchFamily="2" charset="2"/>
                <a:buNone/>
              </a:pPr>
              <a:r>
                <a:rPr kumimoji="0" lang="en-US" altLang="zh-CN" sz="2000">
                  <a:latin typeface="微软雅黑" panose="020B0503020204020204" pitchFamily="34" charset="-122"/>
                </a:rPr>
                <a:t> </a:t>
              </a:r>
              <a:r>
                <a:rPr kumimoji="0" lang="zh-CN" altLang="en-US" sz="2000">
                  <a:latin typeface="微软雅黑" panose="020B0503020204020204" pitchFamily="34" charset="-122"/>
                </a:rPr>
                <a:t>测试用例设计</a:t>
              </a:r>
              <a:endParaRPr kumimoji="0" lang="en-US" altLang="zh-CN" sz="20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AutoShape 5"/>
            <p:cNvSpPr>
              <a:spLocks noChangeArrowheads="1"/>
            </p:cNvSpPr>
            <p:nvPr/>
          </p:nvSpPr>
          <p:spPr bwMode="auto">
            <a:xfrm>
              <a:off x="4549163" y="1636678"/>
              <a:ext cx="5661369" cy="3816000"/>
            </a:xfrm>
            <a:prstGeom prst="roundRect">
              <a:avLst>
                <a:gd name="adj" fmla="val 3481"/>
              </a:avLst>
            </a:prstGeom>
            <a:noFill/>
            <a:ln w="19050" cap="rnd">
              <a:solidFill>
                <a:schemeClr val="bg2">
                  <a:lumMod val="50000"/>
                </a:schemeClr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CN" altLang="zh-CN" sz="2000">
                <a:latin typeface="+mn-lt"/>
                <a:ea typeface="+mn-ea"/>
              </a:endParaRPr>
            </a:p>
          </p:txBody>
        </p:sp>
        <p:grpSp>
          <p:nvGrpSpPr>
            <p:cNvPr id="11" name="Group 6"/>
            <p:cNvGrpSpPr>
              <a:grpSpLocks/>
            </p:cNvGrpSpPr>
            <p:nvPr/>
          </p:nvGrpSpPr>
          <p:grpSpPr bwMode="auto">
            <a:xfrm>
              <a:off x="4625874" y="1789080"/>
              <a:ext cx="5460193" cy="792163"/>
              <a:chOff x="2304" y="1248"/>
              <a:chExt cx="3102" cy="499"/>
            </a:xfrm>
          </p:grpSpPr>
          <p:sp>
            <p:nvSpPr>
              <p:cNvPr id="25" name="AutoShape 7"/>
              <p:cNvSpPr>
                <a:spLocks noChangeArrowheads="1"/>
              </p:cNvSpPr>
              <p:nvPr/>
            </p:nvSpPr>
            <p:spPr bwMode="gray">
              <a:xfrm>
                <a:off x="2333" y="1248"/>
                <a:ext cx="3073" cy="499"/>
              </a:xfrm>
              <a:prstGeom prst="roundRect">
                <a:avLst>
                  <a:gd name="adj" fmla="val 10889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>
                  <a:latin typeface="+mn-lt"/>
                  <a:ea typeface="+mn-ea"/>
                </a:endParaRPr>
              </a:p>
            </p:txBody>
          </p:sp>
          <p:sp>
            <p:nvSpPr>
              <p:cNvPr id="26" name="AutoShape 8"/>
              <p:cNvSpPr>
                <a:spLocks noChangeArrowheads="1"/>
              </p:cNvSpPr>
              <p:nvPr/>
            </p:nvSpPr>
            <p:spPr bwMode="gray">
              <a:xfrm>
                <a:off x="2304" y="1382"/>
                <a:ext cx="336" cy="24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zh-CN" sz="2000"/>
              </a:p>
            </p:txBody>
          </p:sp>
        </p:grp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625874" y="2709196"/>
              <a:ext cx="5460193" cy="792163"/>
              <a:chOff x="2304" y="2106"/>
              <a:chExt cx="3102" cy="499"/>
            </a:xfrm>
          </p:grpSpPr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2334" y="2106"/>
                <a:ext cx="3072" cy="499"/>
              </a:xfrm>
              <a:prstGeom prst="roundRect">
                <a:avLst>
                  <a:gd name="adj" fmla="val 10889"/>
                </a:avLst>
              </a:prstGeom>
              <a:solidFill>
                <a:srgbClr val="996699">
                  <a:alpha val="4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en-US" sz="2000"/>
              </a:p>
            </p:txBody>
          </p:sp>
          <p:sp>
            <p:nvSpPr>
              <p:cNvPr id="24" name="AutoShape 11"/>
              <p:cNvSpPr>
                <a:spLocks noChangeArrowheads="1"/>
              </p:cNvSpPr>
              <p:nvPr/>
            </p:nvSpPr>
            <p:spPr bwMode="gray">
              <a:xfrm>
                <a:off x="2304" y="2237"/>
                <a:ext cx="336" cy="24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zh-CN" sz="2000"/>
              </a:p>
            </p:txBody>
          </p:sp>
        </p:grp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4625874" y="3617882"/>
              <a:ext cx="5460193" cy="792163"/>
              <a:chOff x="2304" y="2928"/>
              <a:chExt cx="3102" cy="499"/>
            </a:xfrm>
          </p:grpSpPr>
          <p:sp>
            <p:nvSpPr>
              <p:cNvPr id="21" name="AutoShape 13"/>
              <p:cNvSpPr>
                <a:spLocks noChangeArrowheads="1"/>
              </p:cNvSpPr>
              <p:nvPr/>
            </p:nvSpPr>
            <p:spPr bwMode="gray">
              <a:xfrm>
                <a:off x="2334" y="2928"/>
                <a:ext cx="3072" cy="499"/>
              </a:xfrm>
              <a:prstGeom prst="roundRect">
                <a:avLst>
                  <a:gd name="adj" fmla="val 10889"/>
                </a:avLst>
              </a:prstGeom>
              <a:solidFill>
                <a:srgbClr val="6699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en-US" sz="2000"/>
              </a:p>
            </p:txBody>
          </p:sp>
          <p:sp>
            <p:nvSpPr>
              <p:cNvPr id="22" name="AutoShape 14"/>
              <p:cNvSpPr>
                <a:spLocks noChangeArrowheads="1"/>
              </p:cNvSpPr>
              <p:nvPr/>
            </p:nvSpPr>
            <p:spPr bwMode="gray">
              <a:xfrm>
                <a:off x="2304" y="3062"/>
                <a:ext cx="336" cy="24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zh-CN" sz="2000"/>
              </a:p>
            </p:txBody>
          </p:sp>
        </p:grpSp>
        <p:grpSp>
          <p:nvGrpSpPr>
            <p:cNvPr id="14" name="Group 12"/>
            <p:cNvGrpSpPr>
              <a:grpSpLocks/>
            </p:cNvGrpSpPr>
            <p:nvPr/>
          </p:nvGrpSpPr>
          <p:grpSpPr bwMode="auto">
            <a:xfrm>
              <a:off x="4656354" y="4537996"/>
              <a:ext cx="5407386" cy="792163"/>
              <a:chOff x="1536" y="2213"/>
              <a:chExt cx="3072" cy="499"/>
            </a:xfrm>
          </p:grpSpPr>
          <p:sp>
            <p:nvSpPr>
              <p:cNvPr id="19" name="AutoShape 13"/>
              <p:cNvSpPr>
                <a:spLocks noChangeArrowheads="1"/>
              </p:cNvSpPr>
              <p:nvPr/>
            </p:nvSpPr>
            <p:spPr bwMode="gray">
              <a:xfrm>
                <a:off x="1536" y="2213"/>
                <a:ext cx="3072" cy="499"/>
              </a:xfrm>
              <a:prstGeom prst="roundRect">
                <a:avLst>
                  <a:gd name="adj" fmla="val 10889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CN" altLang="en-US" sz="2000">
                  <a:latin typeface="微软雅黑" pitchFamily="34" charset="-122"/>
                </a:endParaRPr>
              </a:p>
            </p:txBody>
          </p:sp>
          <p:sp>
            <p:nvSpPr>
              <p:cNvPr id="20" name="AutoShape 14"/>
              <p:cNvSpPr>
                <a:spLocks noChangeArrowheads="1"/>
              </p:cNvSpPr>
              <p:nvPr/>
            </p:nvSpPr>
            <p:spPr bwMode="gray">
              <a:xfrm>
                <a:off x="1536" y="2357"/>
                <a:ext cx="336" cy="24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微软雅黑" panose="020B0503020204020204" pitchFamily="34" charset="-122"/>
                  </a:defRPr>
                </a:lvl9pPr>
              </a:lstStyle>
              <a:p>
                <a:endParaRPr kumimoji="0" lang="zh-CN" altLang="zh-CN" sz="200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5" name="Text Box 4"/>
            <p:cNvSpPr txBox="1">
              <a:spLocks noChangeArrowheads="1"/>
            </p:cNvSpPr>
            <p:nvPr/>
          </p:nvSpPr>
          <p:spPr bwMode="black">
            <a:xfrm>
              <a:off x="5220233" y="2001803"/>
              <a:ext cx="4241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r>
                <a:rPr kumimoji="0" lang="en-US" altLang="zh-CN" sz="2000">
                  <a:latin typeface="微软雅黑" panose="020B0503020204020204" pitchFamily="34" charset="-122"/>
                </a:rPr>
                <a:t> </a:t>
              </a:r>
              <a:r>
                <a:rPr kumimoji="0" lang="zh-CN" altLang="en-US" sz="2000">
                  <a:latin typeface="微软雅黑" panose="020B0503020204020204" pitchFamily="34" charset="-122"/>
                </a:rPr>
                <a:t>具有代表性和典型性</a:t>
              </a:r>
              <a:endParaRPr kumimoji="0" lang="en-US" altLang="zh-CN" sz="20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black">
            <a:xfrm>
              <a:off x="5204993" y="2917156"/>
              <a:ext cx="4241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r>
                <a:rPr kumimoji="0" lang="en-US" altLang="zh-CN" sz="2000">
                  <a:latin typeface="微软雅黑" panose="020B0503020204020204" pitchFamily="34" charset="-122"/>
                </a:rPr>
                <a:t> </a:t>
              </a:r>
              <a:r>
                <a:rPr kumimoji="0" lang="zh-CN" altLang="en-US" sz="2000">
                  <a:latin typeface="微软雅黑" panose="020B0503020204020204" pitchFamily="34" charset="-122"/>
                </a:rPr>
                <a:t>寻求系统设计和功能设计的弱点</a:t>
              </a:r>
              <a:endParaRPr kumimoji="0" lang="en-US" altLang="zh-CN" sz="20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black">
            <a:xfrm>
              <a:off x="5220233" y="3830603"/>
              <a:ext cx="47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r>
                <a:rPr kumimoji="0" lang="en-US" altLang="zh-CN" sz="2000">
                  <a:latin typeface="微软雅黑" panose="020B0503020204020204" pitchFamily="34" charset="-122"/>
                </a:rPr>
                <a:t> </a:t>
              </a:r>
              <a:r>
                <a:rPr kumimoji="0" lang="zh-CN" altLang="en-US" sz="2000">
                  <a:latin typeface="微软雅黑" panose="020B0503020204020204" pitchFamily="34" charset="-122"/>
                </a:rPr>
                <a:t>既有正确输入也有错误或异常输入</a:t>
              </a:r>
              <a:endParaRPr kumimoji="0" lang="en-US" altLang="zh-CN" sz="2000">
                <a:solidFill>
                  <a:srgbClr val="1C1C1C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Text Box 4"/>
            <p:cNvSpPr txBox="1">
              <a:spLocks noChangeArrowheads="1"/>
            </p:cNvSpPr>
            <p:nvPr/>
          </p:nvSpPr>
          <p:spPr bwMode="black">
            <a:xfrm>
              <a:off x="5235473" y="4747483"/>
              <a:ext cx="424141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120650" indent="-1206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Calibri" panose="020F0502020204030204" pitchFamily="34" charset="0"/>
                  <a:ea typeface="微软雅黑" panose="020B0503020204020204" pitchFamily="34" charset="-122"/>
                </a:defRPr>
              </a:lvl9pPr>
            </a:lstStyle>
            <a:p>
              <a:pPr eaLnBrk="0" hangingPunct="0"/>
              <a:r>
                <a:rPr kumimoji="0" lang="zh-CN" altLang="en-US" sz="2000">
                  <a:latin typeface="微软雅黑" panose="020B0503020204020204" pitchFamily="34" charset="-122"/>
                </a:rPr>
                <a:t>考虑用户实际的诸多使用场景</a:t>
              </a:r>
            </a:p>
          </p:txBody>
        </p:sp>
      </p:grpSp>
      <p:sp>
        <p:nvSpPr>
          <p:cNvPr id="27" name="矩形 26"/>
          <p:cNvSpPr/>
          <p:nvPr/>
        </p:nvSpPr>
        <p:spPr>
          <a:xfrm>
            <a:off x="1036068" y="6174305"/>
            <a:ext cx="3445922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12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400" dirty="0" smtClean="0">
                <a:solidFill>
                  <a:srgbClr val="0000FF"/>
                </a:solidFill>
                <a:latin typeface="+mn-ea"/>
                <a:cs typeface="Arial" panose="020B0604020202020204" pitchFamily="34" charset="0"/>
              </a:rPr>
              <a:t>一项有挑战性的工作</a:t>
            </a:r>
            <a:endParaRPr lang="en-US" altLang="zh-CN" sz="2400" dirty="0">
              <a:solidFill>
                <a:srgbClr val="0000FF"/>
              </a:solidFill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9722870"/>
      </p:ext>
    </p:extLst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600850" y="354911"/>
            <a:ext cx="4916255" cy="66675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案例讨论：纸杯测试</a:t>
            </a:r>
          </a:p>
        </p:txBody>
      </p:sp>
      <p:sp>
        <p:nvSpPr>
          <p:cNvPr id="6" name="幻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4135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fld id="{12919C47-5BE0-4680-B391-FD2A872985D7}" type="slidenum">
              <a:rPr kumimoji="0" lang="zh-CN" altLang="en-US">
                <a:solidFill>
                  <a:srgbClr val="D9D9D9"/>
                </a:solidFill>
                <a:latin typeface="Arial" panose="020B0604020202020204" pitchFamily="34" charset="0"/>
              </a:rPr>
              <a:pPr/>
              <a:t>6</a:t>
            </a:fld>
            <a:endParaRPr kumimoji="0" lang="zh-CN" altLang="en-US">
              <a:solidFill>
                <a:srgbClr val="D9D9D9"/>
              </a:solidFill>
              <a:latin typeface="Arial" panose="020B0604020202020204" pitchFamily="34" charset="0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idx="1"/>
          </p:nvPr>
        </p:nvSpPr>
        <p:spPr>
          <a:xfrm>
            <a:off x="566555" y="1836872"/>
            <a:ext cx="8201620" cy="962058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kumimoji="0" lang="zh-CN" altLang="zh-CN" sz="2400" b="1" dirty="0" smtClean="0"/>
              <a:t>人们在日常生活中经常使用一次性纸杯，请根据自己的生活常识，提出尽可能多的测试用例，并进一步给出设计建议。</a:t>
            </a:r>
            <a:endParaRPr kumimoji="0" lang="en-US" altLang="zh-CN" sz="2400" b="1" dirty="0" smtClean="0"/>
          </a:p>
        </p:txBody>
      </p:sp>
      <p:pic>
        <p:nvPicPr>
          <p:cNvPr id="8" name="Picture 4" descr="http://www.pf168.com/tradepicture/28/65/92/00633234308_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925" y="3158970"/>
            <a:ext cx="3663950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http://cn.made-in-china.com/image/4f0j01meuEoYdCfzbMM/%E7%BA%B8%E6%9D%AF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3251199"/>
            <a:ext cx="18954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701570" y="6174305"/>
            <a:ext cx="32784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2400" dirty="0" smtClean="0">
                <a:solidFill>
                  <a:srgbClr val="0000FF"/>
                </a:solidFill>
              </a:rPr>
              <a:t>怎么测，测哪些方面？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099774"/>
      </p:ext>
    </p:extLst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21550" y="354911"/>
            <a:ext cx="4916255" cy="666750"/>
          </a:xfrm>
        </p:spPr>
        <p:txBody>
          <a:bodyPr/>
          <a:lstStyle/>
          <a:p>
            <a:r>
              <a:rPr lang="zh-CN" altLang="en-US" sz="4000" b="1" kern="12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案例讨论：纸杯测试</a:t>
            </a:r>
          </a:p>
        </p:txBody>
      </p:sp>
      <p:sp>
        <p:nvSpPr>
          <p:cNvPr id="8" name="矩形 7"/>
          <p:cNvSpPr/>
          <p:nvPr/>
        </p:nvSpPr>
        <p:spPr>
          <a:xfrm>
            <a:off x="522922" y="1763815"/>
            <a:ext cx="8099527" cy="462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漏不漏；是否太软，不能捏；时间久了水渗透？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en-US" altLang="zh-CN" sz="2200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盛水，还能盛其它饮料？盛冰水、盛温水、盛开水？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 纸杯边缘刺人么？能不能放稳？颜料会不会染到嘴上？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 纸杯的大小，手好不好拿，能否拿得下？微风吹会不会倒？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 纸杯上图案外观是否有问题（出口）？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 小孩可能咬纸杯，会咬碎，会吃下去么？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zh-CN" altLang="en-US" sz="2200" dirty="0" smtClean="0">
                <a:solidFill>
                  <a:schemeClr val="tx1"/>
                </a:solidFill>
                <a:cs typeface="Times New Roman" pitchFamily="18" charset="0"/>
              </a:rPr>
              <a:t> 纸杯有标记，可区别，避免混淆？</a:t>
            </a:r>
            <a:endParaRPr lang="en-US" altLang="zh-CN" sz="2200" dirty="0" smtClean="0">
              <a:solidFill>
                <a:schemeClr val="tx1"/>
              </a:solidFill>
              <a:cs typeface="Times New Roman" pitchFamily="18" charset="0"/>
            </a:endParaRPr>
          </a:p>
          <a:p>
            <a:pPr marL="0" lvl="1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en-US" altLang="zh-CN" sz="2200" dirty="0" smtClean="0">
                <a:solidFill>
                  <a:schemeClr val="tx1"/>
                </a:solidFill>
                <a:cs typeface="Times New Roman" pitchFamily="18" charset="0"/>
              </a:rPr>
              <a:t> ……</a:t>
            </a:r>
            <a:endParaRPr lang="en-US" altLang="zh-CN" sz="2200" dirty="0">
              <a:solidFill>
                <a:schemeClr val="tx1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1759"/>
      </p:ext>
    </p:extLst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341313" y="503238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/>
          <a:p>
            <a:pPr algn="l" eaLnBrk="0" hangingPunct="0"/>
            <a:r>
              <a:rPr lang="zh-CN" altLang="en-US" sz="3800" b="0">
                <a:solidFill>
                  <a:schemeClr val="tx2"/>
                </a:solidFill>
                <a:latin typeface="Verdana" pitchFamily="34" charset="0"/>
              </a:rPr>
              <a:t> </a:t>
            </a:r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White-Box Testing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225425" y="1673225"/>
            <a:ext cx="5832475" cy="508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33400" indent="-5334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cs typeface="Times New Roman" pitchFamily="18" charset="0"/>
              </a:rPr>
              <a:t>Goal:</a:t>
            </a:r>
          </a:p>
          <a:p>
            <a:pPr marL="1028700" lvl="1" indent="-4572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70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Ensure that all statements and conditions have been executed at least once</a:t>
            </a:r>
          </a:p>
          <a:p>
            <a:pPr marL="533400" indent="-5334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ea typeface="等线" pitchFamily="2" charset="-122"/>
                <a:cs typeface="Times New Roman" pitchFamily="18" charset="0"/>
              </a:rPr>
              <a:t>Derive test cases that:</a:t>
            </a:r>
          </a:p>
          <a:p>
            <a:pPr marL="1028700" lvl="1" indent="-4572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Exercise all independent execution paths</a:t>
            </a:r>
          </a:p>
          <a:p>
            <a:pPr marL="1028700" lvl="1" indent="-4572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Exercise all logical decisions on both true and false sides</a:t>
            </a:r>
          </a:p>
          <a:p>
            <a:pPr marL="1028700" lvl="1" indent="-4572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Execute all loops at their boundaries and within operational bounds</a:t>
            </a:r>
          </a:p>
          <a:p>
            <a:pPr marL="1028700" lvl="1" indent="-457200" algn="l" eaLnBrk="0" hangingPunct="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65000"/>
              <a:buFont typeface="Wingdings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cs typeface="Times New Roman" pitchFamily="18" charset="0"/>
              </a:rPr>
              <a:t>Exercise internal data structures to ensure validity</a:t>
            </a:r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8128000" y="3067050"/>
            <a:ext cx="68263" cy="11430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1" name="Oval 5"/>
          <p:cNvSpPr>
            <a:spLocks noChangeArrowheads="1"/>
          </p:cNvSpPr>
          <p:nvPr/>
        </p:nvSpPr>
        <p:spPr bwMode="auto">
          <a:xfrm>
            <a:off x="8113713" y="3052763"/>
            <a:ext cx="96837" cy="1428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8169275" y="3209925"/>
            <a:ext cx="0" cy="85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975600" y="3352800"/>
            <a:ext cx="385763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962900" y="3338513"/>
            <a:ext cx="41275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8169275" y="3581400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7550150" y="3767138"/>
            <a:ext cx="3841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7370763" y="3967163"/>
            <a:ext cx="385762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7358063" y="3952875"/>
            <a:ext cx="411162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8582025" y="3995738"/>
            <a:ext cx="384175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8567738" y="3981450"/>
            <a:ext cx="41275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7564438" y="37671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 flipH="1">
            <a:off x="8388350" y="3767138"/>
            <a:ext cx="3857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8774113" y="37671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4" name="Line 19"/>
          <p:cNvSpPr>
            <a:spLocks noChangeShapeType="1"/>
          </p:cNvSpPr>
          <p:nvPr/>
        </p:nvSpPr>
        <p:spPr bwMode="auto">
          <a:xfrm>
            <a:off x="8774113" y="4224338"/>
            <a:ext cx="0" cy="114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5" name="Line 20"/>
          <p:cNvSpPr>
            <a:spLocks noChangeShapeType="1"/>
          </p:cNvSpPr>
          <p:nvPr/>
        </p:nvSpPr>
        <p:spPr bwMode="auto">
          <a:xfrm>
            <a:off x="7564438" y="4352925"/>
            <a:ext cx="11953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6" name="Line 21"/>
          <p:cNvSpPr>
            <a:spLocks noChangeShapeType="1"/>
          </p:cNvSpPr>
          <p:nvPr/>
        </p:nvSpPr>
        <p:spPr bwMode="auto">
          <a:xfrm>
            <a:off x="8161338" y="4352925"/>
            <a:ext cx="7937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7" name="Rectangle 22"/>
          <p:cNvSpPr>
            <a:spLocks noChangeArrowheads="1"/>
          </p:cNvSpPr>
          <p:nvPr/>
        </p:nvSpPr>
        <p:spPr bwMode="auto">
          <a:xfrm>
            <a:off x="7975600" y="4581525"/>
            <a:ext cx="385763" cy="200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Rectangle 23"/>
          <p:cNvSpPr>
            <a:spLocks noChangeArrowheads="1"/>
          </p:cNvSpPr>
          <p:nvPr/>
        </p:nvSpPr>
        <p:spPr bwMode="auto">
          <a:xfrm>
            <a:off x="7962900" y="4567238"/>
            <a:ext cx="412750" cy="22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Line 24"/>
          <p:cNvSpPr>
            <a:spLocks noChangeShapeType="1"/>
          </p:cNvSpPr>
          <p:nvPr/>
        </p:nvSpPr>
        <p:spPr bwMode="auto">
          <a:xfrm>
            <a:off x="8169275" y="4810125"/>
            <a:ext cx="0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Line 25"/>
          <p:cNvSpPr>
            <a:spLocks noChangeShapeType="1"/>
          </p:cNvSpPr>
          <p:nvPr/>
        </p:nvSpPr>
        <p:spPr bwMode="auto">
          <a:xfrm>
            <a:off x="8169275" y="5153025"/>
            <a:ext cx="0" cy="714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1" name="Line 26"/>
          <p:cNvSpPr>
            <a:spLocks noChangeShapeType="1"/>
          </p:cNvSpPr>
          <p:nvPr/>
        </p:nvSpPr>
        <p:spPr bwMode="auto">
          <a:xfrm>
            <a:off x="8169275" y="3267075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2" name="Line 27"/>
          <p:cNvSpPr>
            <a:spLocks noChangeShapeType="1"/>
          </p:cNvSpPr>
          <p:nvPr/>
        </p:nvSpPr>
        <p:spPr bwMode="auto">
          <a:xfrm>
            <a:off x="8169275" y="5210175"/>
            <a:ext cx="9350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Line 28"/>
          <p:cNvSpPr>
            <a:spLocks noChangeShapeType="1"/>
          </p:cNvSpPr>
          <p:nvPr/>
        </p:nvSpPr>
        <p:spPr bwMode="auto">
          <a:xfrm>
            <a:off x="9117013" y="3267075"/>
            <a:ext cx="0" cy="1928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AutoShape 29"/>
          <p:cNvSpPr>
            <a:spLocks noChangeArrowheads="1"/>
          </p:cNvSpPr>
          <p:nvPr/>
        </p:nvSpPr>
        <p:spPr bwMode="auto">
          <a:xfrm>
            <a:off x="7921625" y="3638550"/>
            <a:ext cx="481013" cy="271463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5" name="AutoShape 30"/>
          <p:cNvSpPr>
            <a:spLocks noChangeArrowheads="1"/>
          </p:cNvSpPr>
          <p:nvPr/>
        </p:nvSpPr>
        <p:spPr bwMode="auto">
          <a:xfrm>
            <a:off x="7921625" y="5053013"/>
            <a:ext cx="481013" cy="271462"/>
          </a:xfrm>
          <a:prstGeom prst="diamond">
            <a:avLst/>
          </a:prstGeom>
          <a:solidFill>
            <a:schemeClr val="tx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6" name="Line 31"/>
          <p:cNvSpPr>
            <a:spLocks noChangeShapeType="1"/>
          </p:cNvSpPr>
          <p:nvPr/>
        </p:nvSpPr>
        <p:spPr bwMode="auto">
          <a:xfrm>
            <a:off x="8169275" y="5319713"/>
            <a:ext cx="0" cy="357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127" name="Picture 32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2168525"/>
            <a:ext cx="2239963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8" name="Line 18"/>
          <p:cNvSpPr>
            <a:spLocks noChangeShapeType="1"/>
          </p:cNvSpPr>
          <p:nvPr/>
        </p:nvSpPr>
        <p:spPr bwMode="auto">
          <a:xfrm flipH="1" flipV="1">
            <a:off x="7564438" y="4167188"/>
            <a:ext cx="0" cy="1857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76250" y="3238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pPr algn="l" eaLnBrk="0" hangingPunct="0"/>
            <a:r>
              <a:rPr lang="en-US" altLang="zh-CN" sz="4000">
                <a:solidFill>
                  <a:srgbClr val="0000FF"/>
                </a:solidFill>
                <a:cs typeface="Times New Roman" pitchFamily="18" charset="0"/>
              </a:rPr>
              <a:t>Why White-Box Testing?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31800" y="1943100"/>
            <a:ext cx="827881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More errors in ‘special case’ code which is infrequently executed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Control flow can’t be predicted accurately in black-box testing</a:t>
            </a:r>
          </a:p>
          <a:p>
            <a:pPr marL="469900" indent="-469900" algn="l" eaLnBrk="0" hangingPunct="0">
              <a:lnSpc>
                <a:spcPct val="150000"/>
              </a:lnSpc>
              <a:spcBef>
                <a:spcPct val="20000"/>
              </a:spcBef>
              <a:buClr>
                <a:srgbClr val="FF0000"/>
              </a:buClr>
              <a:buFont typeface="Wingdings" pitchFamily="2" charset="2"/>
              <a:buChar char="l"/>
            </a:pPr>
            <a:r>
              <a:rPr lang="en-US" altLang="zh-CN" sz="2800">
                <a:solidFill>
                  <a:schemeClr val="tx1"/>
                </a:solidFill>
                <a:cs typeface="Times New Roman" pitchFamily="18" charset="0"/>
              </a:rPr>
              <a:t>Type errors can happen anywhere!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Profile">
  <a:themeElements>
    <a:clrScheme name="2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2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Profile">
  <a:themeElements>
    <a:clrScheme name="3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3_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7487</TotalTime>
  <Pages>0</Pages>
  <Words>2096</Words>
  <Characters>0</Characters>
  <Application>Microsoft Office PowerPoint</Application>
  <DocSecurity>0</DocSecurity>
  <PresentationFormat>全屏显示(4:3)</PresentationFormat>
  <Lines>0</Lines>
  <Paragraphs>378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4" baseType="lpstr">
      <vt:lpstr>Gulim</vt:lpstr>
      <vt:lpstr>等线</vt:lpstr>
      <vt:lpstr>黑变体</vt:lpstr>
      <vt:lpstr>黑体</vt:lpstr>
      <vt:lpstr>华文楷体</vt:lpstr>
      <vt:lpstr>华文行楷</vt:lpstr>
      <vt:lpstr>宋体</vt:lpstr>
      <vt:lpstr>微软雅黑</vt:lpstr>
      <vt:lpstr>Arial</vt:lpstr>
      <vt:lpstr>Arial Narrow</vt:lpstr>
      <vt:lpstr>Calibri</vt:lpstr>
      <vt:lpstr>Symbol</vt:lpstr>
      <vt:lpstr>Times New Roman</vt:lpstr>
      <vt:lpstr>Verdana</vt:lpstr>
      <vt:lpstr>Wingdings</vt:lpstr>
      <vt:lpstr>2_Profile</vt:lpstr>
      <vt:lpstr>3_Profile</vt:lpstr>
      <vt:lpstr>PowerPoint 演示文稿</vt:lpstr>
      <vt:lpstr>PowerPoint 演示文稿</vt:lpstr>
      <vt:lpstr>测试用例的重要性</vt:lpstr>
      <vt:lpstr>测试用例的重要性</vt:lpstr>
      <vt:lpstr>测试用例设计要求</vt:lpstr>
      <vt:lpstr>案例讨论：纸杯测试</vt:lpstr>
      <vt:lpstr>案例讨论：纸杯测试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HP</cp:lastModifiedBy>
  <cp:revision>810</cp:revision>
  <cp:lastPrinted>1899-12-30T00:00:00Z</cp:lastPrinted>
  <dcterms:created xsi:type="dcterms:W3CDTF">2008-08-06T12:32:32Z</dcterms:created>
  <dcterms:modified xsi:type="dcterms:W3CDTF">2023-05-10T00:28:47Z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2052-6.3.0.1705</vt:lpwstr>
  </property>
</Properties>
</file>