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  <p:sldMasterId id="2147483811" r:id="rId2"/>
  </p:sldMasterIdLst>
  <p:notesMasterIdLst>
    <p:notesMasterId r:id="rId45"/>
  </p:notesMasterIdLst>
  <p:handoutMasterIdLst>
    <p:handoutMasterId r:id="rId46"/>
  </p:handoutMasterIdLst>
  <p:sldIdLst>
    <p:sldId id="698" r:id="rId3"/>
    <p:sldId id="699" r:id="rId4"/>
    <p:sldId id="700" r:id="rId5"/>
    <p:sldId id="701" r:id="rId6"/>
    <p:sldId id="741" r:id="rId7"/>
    <p:sldId id="702" r:id="rId8"/>
    <p:sldId id="742" r:id="rId9"/>
    <p:sldId id="703" r:id="rId10"/>
    <p:sldId id="704" r:id="rId11"/>
    <p:sldId id="705" r:id="rId12"/>
    <p:sldId id="706" r:id="rId13"/>
    <p:sldId id="707" r:id="rId14"/>
    <p:sldId id="708" r:id="rId15"/>
    <p:sldId id="709" r:id="rId16"/>
    <p:sldId id="745" r:id="rId17"/>
    <p:sldId id="712" r:id="rId18"/>
    <p:sldId id="713" r:id="rId19"/>
    <p:sldId id="715" r:id="rId20"/>
    <p:sldId id="716" r:id="rId21"/>
    <p:sldId id="717" r:id="rId22"/>
    <p:sldId id="719" r:id="rId23"/>
    <p:sldId id="720" r:id="rId24"/>
    <p:sldId id="721" r:id="rId25"/>
    <p:sldId id="722" r:id="rId26"/>
    <p:sldId id="723" r:id="rId27"/>
    <p:sldId id="725" r:id="rId28"/>
    <p:sldId id="726" r:id="rId29"/>
    <p:sldId id="727" r:id="rId30"/>
    <p:sldId id="728" r:id="rId31"/>
    <p:sldId id="729" r:id="rId32"/>
    <p:sldId id="730" r:id="rId33"/>
    <p:sldId id="731" r:id="rId34"/>
    <p:sldId id="732" r:id="rId35"/>
    <p:sldId id="733" r:id="rId36"/>
    <p:sldId id="734" r:id="rId37"/>
    <p:sldId id="743" r:id="rId38"/>
    <p:sldId id="735" r:id="rId39"/>
    <p:sldId id="736" r:id="rId40"/>
    <p:sldId id="737" r:id="rId41"/>
    <p:sldId id="738" r:id="rId42"/>
    <p:sldId id="739" r:id="rId43"/>
    <p:sldId id="740" r:id="rId44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16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99FF99"/>
    <a:srgbClr val="CCFFFF"/>
    <a:srgbClr val="8597E3"/>
    <a:srgbClr val="CCECFF"/>
    <a:srgbClr val="0000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5821" autoAdjust="0"/>
  </p:normalViewPr>
  <p:slideViewPr>
    <p:cSldViewPr>
      <p:cViewPr varScale="1">
        <p:scale>
          <a:sx n="72" d="100"/>
          <a:sy n="72" d="100"/>
        </p:scale>
        <p:origin x="1422" y="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8"/>
    </p:cViewPr>
  </p:sorterViewPr>
  <p:notesViewPr>
    <p:cSldViewPr>
      <p:cViewPr varScale="1">
        <p:scale>
          <a:sx n="51" d="100"/>
          <a:sy n="51" d="100"/>
        </p:scale>
        <p:origin x="-1920" y="-102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 b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 b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1777779-7215-460F-9EC0-70F8D33C6765}" type="datetimeFigureOut">
              <a:rPr lang="zh-CN" altLang="en-US"/>
              <a:pPr>
                <a:defRPr/>
              </a:pPr>
              <a:t>2021/5/25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 b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0" hangingPunct="0">
              <a:defRPr sz="1300" b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5029CF5-A48C-4F89-8DC5-C2E8477FB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723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 b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 b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13EE97C-578D-49B1-8BCF-994D316C08D1}" type="datetimeFigureOut">
              <a:rPr lang="zh-CN" altLang="en-US"/>
              <a:pPr>
                <a:defRPr/>
              </a:pPr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 b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0" hangingPunct="0">
              <a:defRPr sz="1300" b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3C2E4C6-12EF-4598-BE92-7E89BFD6A4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623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8315366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7155543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79955455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80709082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586E9-21F3-47BB-8072-337969F335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630741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6BCB5-C012-4000-9296-5D766EF0B0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590503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E80F6-D68F-4D6A-850B-90AC89E06D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750659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1B6A8-E44E-4B9A-B3A8-AC7A111649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9558470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60A7A-8965-4811-9923-9AC089E17B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2701056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F295F-16C8-4332-8ACC-F85DB9EBA4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232378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5E529-A710-4488-B9FB-4BA16BA0E7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4040686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16965089"/>
      </p:ext>
    </p:extLst>
  </p:cSld>
  <p:clrMapOvr>
    <a:masterClrMapping/>
  </p:clrMapOvr>
  <p:transition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48014-FE04-40F3-967B-B92E685DD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978039"/>
      </p:ext>
    </p:extLst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F8238-1AB8-4B44-8383-096C10F18D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4409566"/>
      </p:ext>
    </p:extLst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09F6E-899F-4871-A1FB-9C52F76174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634141"/>
      </p:ext>
    </p:extLst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7AFC2-D9B9-4DB1-9354-FA6B78F69D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209413"/>
      </p:ext>
    </p:extLst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6D261-9804-4459-8684-341279E325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5925136"/>
      </p:ext>
    </p:extLst>
  </p:cSld>
  <p:clrMapOvr>
    <a:masterClrMapping/>
  </p:clrMapOvr>
  <p:transition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561FB-81ED-4C7E-8FAD-800B07B1C8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395567"/>
      </p:ext>
    </p:extLst>
  </p:cSld>
  <p:clrMapOvr>
    <a:masterClrMapping/>
  </p:clrMapOvr>
  <p:transition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14344-76D5-45DD-9081-9EC8897ADE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297847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3336797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4388249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12635262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32348892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346898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5535790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1698470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91BFD48-55B5-42A4-A9AD-A337EB95A1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0" y="1268413"/>
            <a:ext cx="8964613" cy="258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en-US" sz="32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4400" b="1">
                <a:latin typeface="Arial" pitchFamily="34" charset="0"/>
                <a:cs typeface="Times New Roman" pitchFamily="18" charset="0"/>
              </a:rPr>
              <a:t>CHAPTER 7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400" b="1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Software Testing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549275" y="2214563"/>
            <a:ext cx="859472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zh-CN" altLang="en-US" sz="280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400" b="1" i="1">
                <a:solidFill>
                  <a:schemeClr val="tx1"/>
                </a:solidFill>
              </a:rPr>
              <a:t>This program is designed to add two numbers, which you will enter</a:t>
            </a:r>
          </a:p>
          <a:p>
            <a:pPr marL="800100" lvl="1" indent="-342900"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400" b="1" i="1">
                <a:solidFill>
                  <a:schemeClr val="tx1"/>
                </a:solidFill>
              </a:rPr>
              <a:t> Each number should be one or two digits</a:t>
            </a:r>
          </a:p>
          <a:p>
            <a:pPr marL="800100" lvl="1" indent="-342900"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400" b="1">
                <a:solidFill>
                  <a:schemeClr val="tx1"/>
                </a:solidFill>
              </a:rPr>
              <a:t> </a:t>
            </a:r>
            <a:r>
              <a:rPr lang="en-US" altLang="zh-CN" sz="2400" b="1" i="1">
                <a:solidFill>
                  <a:schemeClr val="tx1"/>
                </a:solidFill>
              </a:rPr>
              <a:t>Press Enter after each number and the program will print the sum. </a:t>
            </a:r>
          </a:p>
          <a:p>
            <a:pPr marL="800100" lvl="1" indent="-342900"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400" b="1">
                <a:solidFill>
                  <a:schemeClr val="tx1"/>
                </a:solidFill>
              </a:rPr>
              <a:t> </a:t>
            </a:r>
            <a:r>
              <a:rPr lang="en-US" altLang="zh-CN" sz="2400" b="1" i="1">
                <a:solidFill>
                  <a:schemeClr val="tx1"/>
                </a:solidFill>
              </a:rPr>
              <a:t>To start the program, type </a:t>
            </a:r>
            <a:r>
              <a:rPr lang="en-US" altLang="zh-CN" sz="2400" b="1">
                <a:solidFill>
                  <a:schemeClr val="tx1"/>
                </a:solidFill>
              </a:rPr>
              <a:t>ADDER</a:t>
            </a:r>
          </a:p>
          <a:p>
            <a:pPr algn="l">
              <a:lnSpc>
                <a:spcPct val="14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           </a:t>
            </a:r>
            <a:r>
              <a:rPr lang="en-US" altLang="zh-CN" sz="2400" b="1">
                <a:solidFill>
                  <a:srgbClr val="0000FF"/>
                </a:solidFill>
              </a:rPr>
              <a:t>Sum = X</a:t>
            </a:r>
            <a:r>
              <a:rPr lang="en-US" altLang="zh-CN" sz="2400" b="1" baseline="-25000">
                <a:solidFill>
                  <a:srgbClr val="0000FF"/>
                </a:solidFill>
              </a:rPr>
              <a:t>1</a:t>
            </a:r>
            <a:r>
              <a:rPr lang="en-US" altLang="zh-CN" sz="2400" b="1">
                <a:solidFill>
                  <a:srgbClr val="0000FF"/>
                </a:solidFill>
              </a:rPr>
              <a:t> X</a:t>
            </a:r>
            <a:r>
              <a:rPr lang="en-US" altLang="zh-CN" sz="2400" b="1" baseline="-25000">
                <a:solidFill>
                  <a:srgbClr val="0000FF"/>
                </a:solidFill>
              </a:rPr>
              <a:t>2</a:t>
            </a:r>
            <a:r>
              <a:rPr lang="en-US" altLang="zh-CN" sz="2400" b="1">
                <a:solidFill>
                  <a:srgbClr val="0000FF"/>
                </a:solidFill>
              </a:rPr>
              <a:t> + Y</a:t>
            </a:r>
            <a:r>
              <a:rPr lang="en-US" altLang="zh-CN" sz="2400" b="1" baseline="-25000">
                <a:solidFill>
                  <a:srgbClr val="0000FF"/>
                </a:solidFill>
              </a:rPr>
              <a:t>1</a:t>
            </a:r>
            <a:r>
              <a:rPr lang="en-US" altLang="zh-CN" sz="2400" b="1">
                <a:solidFill>
                  <a:srgbClr val="0000FF"/>
                </a:solidFill>
              </a:rPr>
              <a:t>Y</a:t>
            </a:r>
            <a:r>
              <a:rPr lang="en-US" altLang="zh-CN" sz="2400" b="1" baseline="-250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81013" y="323850"/>
            <a:ext cx="391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0000FF"/>
                </a:solidFill>
                <a:cs typeface="Times New Roman" pitchFamily="18" charset="0"/>
              </a:rPr>
              <a:t>a simple example</a:t>
            </a: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549275" y="1854200"/>
            <a:ext cx="3887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/>
              <a:t>program’s specification:</a:t>
            </a:r>
          </a:p>
        </p:txBody>
      </p:sp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611188" y="6346825"/>
            <a:ext cx="8154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 i="1">
                <a:solidFill>
                  <a:schemeClr val="tx1"/>
                </a:solidFill>
              </a:rPr>
              <a:t>Before you start testing, do you have any questions?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/>
      <p:bldP spid="356356" grpId="0"/>
      <p:bldP spid="3563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0" y="4371975"/>
            <a:ext cx="91440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</a:rPr>
              <a:t>For the first test, try a pair of easy values, such as 3 plus 7.</a:t>
            </a:r>
          </a:p>
          <a:p>
            <a:pPr marL="342900" indent="-342900" algn="l">
              <a:lnSpc>
                <a:spcPct val="1400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</a:rPr>
              <a:t>Here is the screen display that results from that test.</a:t>
            </a:r>
          </a:p>
          <a:p>
            <a:pPr marL="342900" indent="-342900" algn="l">
              <a:lnSpc>
                <a:spcPct val="140000"/>
              </a:lnSpc>
              <a:defRPr/>
            </a:pPr>
            <a:r>
              <a:rPr lang="en-US" altLang="zh-CN" sz="2800" b="1" i="1" dirty="0">
                <a:solidFill>
                  <a:schemeClr val="tx1"/>
                </a:solidFill>
              </a:rPr>
              <a:t>Are there any bug reports that you would find from this?</a:t>
            </a:r>
            <a:r>
              <a:rPr lang="en-US" altLang="zh-CN" sz="2800" i="1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lnSpc>
                <a:spcPct val="140000"/>
              </a:lnSpc>
              <a:defRPr/>
            </a:pPr>
            <a:r>
              <a:rPr lang="zh-CN" altLang="en-US" sz="2800" b="1" dirty="0"/>
              <a:t>为了保证无误，所有的测试如下：</a:t>
            </a:r>
          </a:p>
        </p:txBody>
      </p:sp>
      <p:sp>
        <p:nvSpPr>
          <p:cNvPr id="357379" name="Rectangle 3"/>
          <p:cNvSpPr>
            <a:spLocks noChangeArrowheads="1"/>
          </p:cNvSpPr>
          <p:nvPr/>
        </p:nvSpPr>
        <p:spPr bwMode="auto">
          <a:xfrm>
            <a:off x="476250" y="431800"/>
            <a:ext cx="3106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4000" b="1" dirty="0">
                <a:solidFill>
                  <a:srgbClr val="0000FF"/>
                </a:solidFill>
                <a:cs typeface="Times New Roman" pitchFamily="18" charset="0"/>
              </a:rPr>
              <a:t>Testing demo</a:t>
            </a:r>
            <a:endParaRPr lang="en-US" altLang="zh-CN" sz="44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522288" y="1549400"/>
            <a:ext cx="7704137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/>
                </a:solidFill>
                <a:latin typeface="Arial" pitchFamily="34" charset="0"/>
              </a:rPr>
              <a:t>? ADDER </a:t>
            </a:r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sym typeface="Symbol" pitchFamily="18" charset="2"/>
              </a:rPr>
              <a:t></a:t>
            </a: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/>
                </a:solidFill>
                <a:latin typeface="Arial" pitchFamily="34" charset="0"/>
              </a:rPr>
              <a:t>? 3  </a:t>
            </a:r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sym typeface="Symbol" pitchFamily="18" charset="2"/>
              </a:rPr>
              <a:t></a:t>
            </a:r>
            <a:endParaRPr lang="en-US" altLang="zh-CN" sz="2800" b="1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/>
                </a:solidFill>
                <a:latin typeface="Arial" pitchFamily="34" charset="0"/>
              </a:rPr>
              <a:t>? 7 </a:t>
            </a:r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sym typeface="Symbol" pitchFamily="18" charset="2"/>
              </a:rPr>
              <a:t></a:t>
            </a:r>
            <a:endParaRPr lang="en-US" altLang="zh-CN" sz="2800" b="1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/>
                </a:solidFill>
                <a:latin typeface="Arial" pitchFamily="34" charset="0"/>
              </a:rPr>
              <a:t>10 </a:t>
            </a:r>
            <a:r>
              <a:rPr lang="en-US" altLang="zh-CN" sz="2800" b="1">
                <a:solidFill>
                  <a:schemeClr val="tx1"/>
                </a:solidFill>
                <a:latin typeface="Arial" pitchFamily="34" charset="0"/>
                <a:sym typeface="Symbol" pitchFamily="18" charset="2"/>
              </a:rPr>
              <a:t></a:t>
            </a:r>
            <a:endParaRPr lang="en-US" altLang="zh-CN" sz="2800" b="1">
              <a:solidFill>
                <a:schemeClr val="tx1"/>
              </a:solidFill>
              <a:latin typeface="Arial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/>
                </a:solidFill>
                <a:latin typeface="Arial" pitchFamily="34" charset="0"/>
              </a:rPr>
              <a:t>? _</a:t>
            </a:r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                   </a:t>
            </a:r>
            <a:r>
              <a:rPr lang="zh-CN" altLang="en-US" sz="2800" b="1">
                <a:latin typeface="Arial" pitchFamily="34" charset="0"/>
              </a:rPr>
              <a:t>不断记录测试数据</a:t>
            </a:r>
            <a:r>
              <a:rPr lang="en-US" altLang="zh-CN" sz="2800" b="1">
                <a:latin typeface="Arial" pitchFamily="34" charset="0"/>
              </a:rPr>
              <a:t>……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8" grpId="0"/>
      <p:bldP spid="3573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95288" y="188913"/>
            <a:ext cx="1085850" cy="649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0+0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0+1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0+2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0+3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0+4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0+5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0+6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0+7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0+8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0+9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0+10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0+11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0+12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…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0+99,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47813" y="188913"/>
            <a:ext cx="1085850" cy="649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1+0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1+1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1+2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1+3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1+4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1+5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1+6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1+7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1+8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1+9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1+10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1+11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1+12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…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1+99,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627313" y="188913"/>
            <a:ext cx="1085850" cy="649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2+0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2+1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2+2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2+3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2+4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2+5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2+6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2+7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2+8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2+9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2+10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2+11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2+12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…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2+99,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702050" y="244475"/>
            <a:ext cx="1085850" cy="649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3+0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3+1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3+2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3+3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3+4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3+5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3+6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3+7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3+8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3+9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3+10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3+11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3+12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…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3+99,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659563" y="32845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……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435600" y="100013"/>
            <a:ext cx="1284288" cy="649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10+0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10+1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10+2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10+3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10+4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10+5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10+6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10+7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10+8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10+9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10+10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10+11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10+12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…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10+99,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572000" y="32845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……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7740650" y="188913"/>
            <a:ext cx="1284288" cy="649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99+0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99+1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99+2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99+3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99+4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99+5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99+6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99+7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99+8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99+9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99+10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99+11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99+12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…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99+99,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ChangeArrowheads="1"/>
          </p:cNvSpPr>
          <p:nvPr/>
        </p:nvSpPr>
        <p:spPr bwMode="auto">
          <a:xfrm>
            <a:off x="179388" y="4652963"/>
            <a:ext cx="8964612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>
                <a:solidFill>
                  <a:srgbClr val="FF0066"/>
                </a:solidFill>
              </a:rPr>
              <a:t>Equivalence analysis</a:t>
            </a:r>
            <a:r>
              <a:rPr lang="en-US" altLang="zh-CN" sz="2800" b="1">
                <a:solidFill>
                  <a:schemeClr val="tx1"/>
                </a:solidFill>
              </a:rPr>
              <a:t> is the most widely used approach.</a:t>
            </a:r>
          </a:p>
        </p:txBody>
      </p:sp>
      <p:sp>
        <p:nvSpPr>
          <p:cNvPr id="359427" name="Rectangle 3"/>
          <p:cNvSpPr>
            <a:spLocks noChangeArrowheads="1"/>
          </p:cNvSpPr>
          <p:nvPr/>
        </p:nvSpPr>
        <p:spPr bwMode="auto">
          <a:xfrm>
            <a:off x="161925" y="279400"/>
            <a:ext cx="7632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 i="1">
                <a:solidFill>
                  <a:schemeClr val="tx1"/>
                </a:solidFill>
              </a:rPr>
              <a:t>All possible input cases:</a:t>
            </a:r>
          </a:p>
          <a:p>
            <a:pPr marL="342900" indent="-342900"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 i="1">
                <a:solidFill>
                  <a:schemeClr val="tx1"/>
                </a:solidFill>
              </a:rPr>
              <a:t>100 </a:t>
            </a:r>
            <a:r>
              <a:rPr lang="en-US" altLang="zh-CN" sz="2800" b="1" i="1">
                <a:solidFill>
                  <a:schemeClr val="tx1"/>
                </a:solidFill>
                <a:sym typeface="Symbol" pitchFamily="18" charset="2"/>
              </a:rPr>
              <a:t> 100</a:t>
            </a:r>
            <a:endParaRPr lang="en-US" altLang="zh-CN" sz="2800" b="1" i="1">
              <a:solidFill>
                <a:schemeClr val="tx1"/>
              </a:solidFill>
            </a:endParaRPr>
          </a:p>
        </p:txBody>
      </p:sp>
      <p:sp>
        <p:nvSpPr>
          <p:cNvPr id="359428" name="Rectangle 4"/>
          <p:cNvSpPr>
            <a:spLocks noChangeArrowheads="1"/>
          </p:cNvSpPr>
          <p:nvPr/>
        </p:nvSpPr>
        <p:spPr bwMode="auto">
          <a:xfrm>
            <a:off x="179388" y="1503363"/>
            <a:ext cx="6799262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 i="1">
                <a:solidFill>
                  <a:schemeClr val="tx1"/>
                </a:solidFill>
              </a:rPr>
              <a:t>We cannot afford to run </a:t>
            </a:r>
            <a:r>
              <a:rPr lang="en-US" altLang="zh-CN" sz="2800" b="1" i="1"/>
              <a:t>every possible</a:t>
            </a:r>
            <a:r>
              <a:rPr lang="en-US" altLang="zh-CN" sz="2800" b="1" i="1">
                <a:solidFill>
                  <a:schemeClr val="tx1"/>
                </a:solidFill>
              </a:rPr>
              <a:t> test.</a:t>
            </a:r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179388" y="2636838"/>
            <a:ext cx="8675687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 i="1">
                <a:solidFill>
                  <a:schemeClr val="tx1"/>
                </a:solidFill>
              </a:rPr>
              <a:t>We need a method for choosing </a:t>
            </a:r>
            <a:r>
              <a:rPr lang="en-US" altLang="zh-CN" sz="2800" b="1" i="1"/>
              <a:t>a few</a:t>
            </a:r>
            <a:r>
              <a:rPr lang="en-US" altLang="zh-CN" sz="2800" b="1" i="1">
                <a:solidFill>
                  <a:schemeClr val="tx1"/>
                </a:solidFill>
              </a:rPr>
              <a:t> tests that will </a:t>
            </a:r>
            <a:r>
              <a:rPr lang="en-US" altLang="zh-CN" sz="2800" b="1" i="1"/>
              <a:t>represent</a:t>
            </a:r>
            <a:r>
              <a:rPr lang="en-US" altLang="zh-CN" sz="2800" b="1" i="1">
                <a:solidFill>
                  <a:schemeClr val="tx1"/>
                </a:solidFill>
              </a:rPr>
              <a:t> the rest. 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6" grpId="0"/>
      <p:bldP spid="359427" grpId="0"/>
      <p:bldP spid="359428" grpId="0"/>
      <p:bldP spid="3594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1540" y="1858058"/>
            <a:ext cx="8712460" cy="472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3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+mn-ea"/>
                <a:ea typeface="+mn-ea"/>
                <a:sym typeface="Monotype Sorts" charset="2"/>
              </a:rPr>
              <a:t>等价类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  <a:sym typeface="Monotype Sorts" charset="2"/>
              </a:rPr>
              <a:t>：输入域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  <a:sym typeface="Monotype Sorts" charset="2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  <a:sym typeface="Monotype Sorts" charset="2"/>
              </a:rPr>
              <a:t>问题域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  <a:sym typeface="Monotype Sorts" charset="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  <a:sym typeface="Monotype Sorts" charset="2"/>
              </a:rPr>
              <a:t>的一个子集，在该子集中，各个输入数据对于揭示程序中的错误都是等效的。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  <a:sym typeface="Monotype Sorts" charset="2"/>
              </a:rPr>
              <a:t>即：以等价类中的某代表值进行的测试，等价于对该类中其它取值的测试。</a:t>
            </a:r>
            <a:endParaRPr lang="en-US" altLang="zh-CN" sz="2400" b="1" dirty="0">
              <a:solidFill>
                <a:srgbClr val="0000FF"/>
              </a:solidFill>
              <a:latin typeface="+mn-ea"/>
              <a:ea typeface="+mn-ea"/>
              <a:sym typeface="Monotype Sorts" charset="2"/>
            </a:endParaRPr>
          </a:p>
          <a:p>
            <a:pPr marL="342900" indent="-342900" algn="l">
              <a:lnSpc>
                <a:spcPct val="13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+mn-ea"/>
                <a:ea typeface="+mn-ea"/>
                <a:sym typeface="Monotype Sorts" charset="2"/>
              </a:rPr>
              <a:t>有效等价类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  <a:sym typeface="Monotype Sorts" charset="2"/>
              </a:rPr>
              <a:t>：指那些对于软件的规格说明书而言，是合理的、有意义的输入数据所构成的集合。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  <a:sym typeface="Monotype Sorts" charset="2"/>
              </a:rPr>
              <a:t>（用于实现功能和性能的测试）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  <a:sym typeface="Monotype Sorts" charset="2"/>
              </a:rPr>
              <a:t>。</a:t>
            </a:r>
            <a:endParaRPr lang="en-US" altLang="zh-CN" sz="2400" b="1" dirty="0">
              <a:solidFill>
                <a:schemeClr val="tx1"/>
              </a:solidFill>
              <a:latin typeface="+mn-ea"/>
              <a:ea typeface="+mn-ea"/>
              <a:sym typeface="Monotype Sorts" charset="2"/>
            </a:endParaRPr>
          </a:p>
          <a:p>
            <a:pPr marL="342900" indent="-342900" algn="l">
              <a:lnSpc>
                <a:spcPct val="13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+mn-ea"/>
                <a:ea typeface="+mn-ea"/>
                <a:sym typeface="Monotype Sorts" charset="2"/>
              </a:rPr>
              <a:t>无效等价类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  <a:sym typeface="Monotype Sorts" charset="2"/>
              </a:rPr>
              <a:t>：指那些对于软件的规格说明书而言，是不合理的、无意义的输入数据所构成的集合。（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  <a:sym typeface="Monotype Sorts" charset="2"/>
              </a:rPr>
              <a:t>用于测试那些所实现的功能和性能不符合规格说明书的要求）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  <a:sym typeface="Monotype Sorts" charset="2"/>
              </a:rPr>
              <a:t>。</a:t>
            </a:r>
            <a:endParaRPr lang="en-US" altLang="zh-CN" sz="2400" b="1" dirty="0">
              <a:solidFill>
                <a:schemeClr val="tx1"/>
              </a:solidFill>
              <a:latin typeface="+mn-ea"/>
              <a:ea typeface="+mn-ea"/>
              <a:sym typeface="Monotype Sorts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0323" y="413665"/>
            <a:ext cx="7812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什么是等价类</a:t>
            </a: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8313" y="3090863"/>
            <a:ext cx="867568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The goal is to find a </a:t>
            </a:r>
            <a:r>
              <a:rPr lang="en-US" altLang="zh-CN" sz="2800" b="1" dirty="0">
                <a:cs typeface="Times New Roman" pitchFamily="18" charset="0"/>
              </a:rPr>
              <a:t>“best representative”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for each subset, and to run tests with these representatives so that we can find errors efficiently.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5328" y="413665"/>
            <a:ext cx="7812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什么是等价类划分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5386388"/>
            <a:ext cx="867568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every element in this subset has </a:t>
            </a:r>
            <a:r>
              <a:rPr lang="en-US" altLang="zh-CN" sz="2800" b="1" dirty="0">
                <a:cs typeface="Times New Roman" pitchFamily="18" charset="0"/>
              </a:rPr>
              <a:t>the same  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capability to find errors</a:t>
            </a:r>
          </a:p>
          <a:p>
            <a:pPr marL="342900" indent="-342900"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   </a:t>
            </a:r>
            <a:r>
              <a:rPr lang="zh-CN" altLang="en-US" sz="2800" b="1" dirty="0">
                <a:latin typeface="+mn-ea"/>
                <a:ea typeface="+mn-ea"/>
                <a:cs typeface="Times New Roman" pitchFamily="18" charset="0"/>
              </a:rPr>
              <a:t>暴露错误的能力是等价的！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8313" y="1628775"/>
            <a:ext cx="860425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Divide the set of possible values of a problem field into subsets, pick some values to represent each subset.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8313" y="4660900"/>
            <a:ext cx="51577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 algn="l"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>
                <a:solidFill>
                  <a:schemeClr val="tx1"/>
                </a:solidFill>
                <a:cs typeface="Times New Roman" pitchFamily="18" charset="0"/>
              </a:rPr>
              <a:t>Equivalence class is the subset</a:t>
            </a:r>
          </a:p>
        </p:txBody>
      </p:sp>
    </p:spTree>
    <p:extLst>
      <p:ext uri="{BB962C8B-B14F-4D97-AF65-F5344CB8AC3E}">
        <p14:creationId xmlns:p14="http://schemas.microsoft.com/office/powerpoint/2010/main" val="612930396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98463" y="958850"/>
            <a:ext cx="776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GB" altLang="zh-CN" sz="2800" b="1">
                <a:latin typeface="Arial Narrow" pitchFamily="34" charset="0"/>
              </a:rPr>
              <a:t>If input is a 5-digit integer between 10,000 and 99,999</a:t>
            </a:r>
            <a:endParaRPr lang="en-US" altLang="zh-CN" sz="2800" b="1">
              <a:latin typeface="Arial Narrow" pitchFamily="34" charset="0"/>
            </a:endParaRPr>
          </a:p>
        </p:txBody>
      </p:sp>
      <p:grpSp>
        <p:nvGrpSpPr>
          <p:cNvPr id="363523" name="Group 3"/>
          <p:cNvGrpSpPr>
            <a:grpSpLocks/>
          </p:cNvGrpSpPr>
          <p:nvPr/>
        </p:nvGrpSpPr>
        <p:grpSpPr bwMode="auto">
          <a:xfrm>
            <a:off x="742950" y="1755775"/>
            <a:ext cx="6650038" cy="515938"/>
            <a:chOff x="468" y="939"/>
            <a:chExt cx="4189" cy="325"/>
          </a:xfrm>
        </p:grpSpPr>
        <p:sp>
          <p:nvSpPr>
            <p:cNvPr id="16413" name="Text Box 4"/>
            <p:cNvSpPr txBox="1">
              <a:spLocks noChangeArrowheads="1"/>
            </p:cNvSpPr>
            <p:nvPr/>
          </p:nvSpPr>
          <p:spPr bwMode="auto">
            <a:xfrm>
              <a:off x="1859" y="943"/>
              <a:ext cx="138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414" name="Text Box 5"/>
            <p:cNvSpPr txBox="1">
              <a:spLocks noChangeArrowheads="1"/>
            </p:cNvSpPr>
            <p:nvPr/>
          </p:nvSpPr>
          <p:spPr bwMode="auto">
            <a:xfrm>
              <a:off x="468" y="948"/>
              <a:ext cx="1388" cy="288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415" name="Text Box 6"/>
            <p:cNvSpPr txBox="1">
              <a:spLocks noChangeArrowheads="1"/>
            </p:cNvSpPr>
            <p:nvPr/>
          </p:nvSpPr>
          <p:spPr bwMode="auto">
            <a:xfrm>
              <a:off x="3251" y="939"/>
              <a:ext cx="1388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416" name="Text Box 7"/>
            <p:cNvSpPr txBox="1">
              <a:spLocks noChangeArrowheads="1"/>
            </p:cNvSpPr>
            <p:nvPr/>
          </p:nvSpPr>
          <p:spPr bwMode="auto">
            <a:xfrm>
              <a:off x="503" y="976"/>
              <a:ext cx="1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Arial Narrow" pitchFamily="34" charset="0"/>
                </a:rPr>
                <a:t>Less than 10000</a:t>
              </a:r>
            </a:p>
          </p:txBody>
        </p:sp>
        <p:sp>
          <p:nvSpPr>
            <p:cNvPr id="16417" name="Text Box 8"/>
            <p:cNvSpPr txBox="1">
              <a:spLocks noChangeArrowheads="1"/>
            </p:cNvSpPr>
            <p:nvPr/>
          </p:nvSpPr>
          <p:spPr bwMode="auto">
            <a:xfrm>
              <a:off x="1873" y="975"/>
              <a:ext cx="1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tx1"/>
                  </a:solidFill>
                  <a:latin typeface="Arial Narrow" pitchFamily="34" charset="0"/>
                </a:rPr>
                <a:t>between 10000-99999</a:t>
              </a:r>
            </a:p>
          </p:txBody>
        </p:sp>
        <p:sp>
          <p:nvSpPr>
            <p:cNvPr id="16418" name="Text Box 9"/>
            <p:cNvSpPr txBox="1">
              <a:spLocks noChangeArrowheads="1"/>
            </p:cNvSpPr>
            <p:nvPr/>
          </p:nvSpPr>
          <p:spPr bwMode="auto">
            <a:xfrm>
              <a:off x="3269" y="949"/>
              <a:ext cx="1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Arial Narrow" pitchFamily="34" charset="0"/>
                </a:rPr>
                <a:t>more than 99999</a:t>
              </a:r>
            </a:p>
          </p:txBody>
        </p:sp>
      </p:grpSp>
      <p:sp>
        <p:nvSpPr>
          <p:cNvPr id="363530" name="Rectangle 10"/>
          <p:cNvSpPr>
            <a:spLocks noChangeArrowheads="1"/>
          </p:cNvSpPr>
          <p:nvPr/>
        </p:nvSpPr>
        <p:spPr bwMode="auto">
          <a:xfrm>
            <a:off x="198438" y="2662238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GB" altLang="zh-CN" sz="2400" b="1">
                <a:solidFill>
                  <a:schemeClr val="tx1"/>
                </a:solidFill>
                <a:latin typeface="Arial Narrow" pitchFamily="34" charset="0"/>
              </a:rPr>
              <a:t>Test cases:  1234,    55555,  100000</a:t>
            </a:r>
            <a:endParaRPr lang="en-US" altLang="zh-CN" sz="24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63531" name="Line 11"/>
          <p:cNvSpPr>
            <a:spLocks noChangeShapeType="1"/>
          </p:cNvSpPr>
          <p:nvPr/>
        </p:nvSpPr>
        <p:spPr bwMode="auto">
          <a:xfrm flipH="1">
            <a:off x="1954213" y="2205038"/>
            <a:ext cx="2078037" cy="13589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32" name="Line 12"/>
          <p:cNvSpPr>
            <a:spLocks noChangeShapeType="1"/>
          </p:cNvSpPr>
          <p:nvPr/>
        </p:nvSpPr>
        <p:spPr bwMode="auto">
          <a:xfrm>
            <a:off x="4057650" y="2212975"/>
            <a:ext cx="2478088" cy="13589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3533" name="Group 13"/>
          <p:cNvGrpSpPr>
            <a:grpSpLocks/>
          </p:cNvGrpSpPr>
          <p:nvPr/>
        </p:nvGrpSpPr>
        <p:grpSpPr bwMode="auto">
          <a:xfrm>
            <a:off x="9525" y="4000500"/>
            <a:ext cx="8437563" cy="484188"/>
            <a:chOff x="6" y="2056"/>
            <a:chExt cx="5315" cy="305"/>
          </a:xfrm>
        </p:grpSpPr>
        <p:sp>
          <p:nvSpPr>
            <p:cNvPr id="16404" name="Text Box 14"/>
            <p:cNvSpPr txBox="1">
              <a:spLocks noChangeArrowheads="1"/>
            </p:cNvSpPr>
            <p:nvPr/>
          </p:nvSpPr>
          <p:spPr bwMode="auto">
            <a:xfrm>
              <a:off x="599" y="2068"/>
              <a:ext cx="576" cy="28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Arial Narrow" pitchFamily="34" charset="0"/>
                </a:rPr>
                <a:t>2</a:t>
              </a:r>
            </a:p>
          </p:txBody>
        </p:sp>
        <p:sp>
          <p:nvSpPr>
            <p:cNvPr id="16405" name="Text Box 15"/>
            <p:cNvSpPr txBox="1">
              <a:spLocks noChangeArrowheads="1"/>
            </p:cNvSpPr>
            <p:nvPr/>
          </p:nvSpPr>
          <p:spPr bwMode="auto">
            <a:xfrm>
              <a:off x="6" y="2068"/>
              <a:ext cx="576" cy="2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16406" name="Text Box 16"/>
            <p:cNvSpPr txBox="1">
              <a:spLocks noChangeArrowheads="1"/>
            </p:cNvSpPr>
            <p:nvPr/>
          </p:nvSpPr>
          <p:spPr bwMode="auto">
            <a:xfrm>
              <a:off x="1197" y="2065"/>
              <a:ext cx="576" cy="288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Arial Narrow" pitchFamily="34" charset="0"/>
                </a:rPr>
                <a:t>3</a:t>
              </a:r>
            </a:p>
          </p:txBody>
        </p:sp>
        <p:sp>
          <p:nvSpPr>
            <p:cNvPr id="16407" name="Text Box 17"/>
            <p:cNvSpPr txBox="1">
              <a:spLocks noChangeArrowheads="1"/>
            </p:cNvSpPr>
            <p:nvPr/>
          </p:nvSpPr>
          <p:spPr bwMode="auto">
            <a:xfrm>
              <a:off x="1791" y="2064"/>
              <a:ext cx="576" cy="288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Arial Narrow" pitchFamily="34" charset="0"/>
                </a:rPr>
                <a:t>4</a:t>
              </a:r>
            </a:p>
          </p:txBody>
        </p:sp>
        <p:sp>
          <p:nvSpPr>
            <p:cNvPr id="16408" name="Text Box 18"/>
            <p:cNvSpPr txBox="1">
              <a:spLocks noChangeArrowheads="1"/>
            </p:cNvSpPr>
            <p:nvPr/>
          </p:nvSpPr>
          <p:spPr bwMode="auto">
            <a:xfrm>
              <a:off x="2374" y="2056"/>
              <a:ext cx="576" cy="28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Arial Narrow" pitchFamily="34" charset="0"/>
                </a:rPr>
                <a:t>5</a:t>
              </a:r>
            </a:p>
          </p:txBody>
        </p:sp>
        <p:sp>
          <p:nvSpPr>
            <p:cNvPr id="16409" name="Text Box 19"/>
            <p:cNvSpPr txBox="1">
              <a:spLocks noChangeArrowheads="1"/>
            </p:cNvSpPr>
            <p:nvPr/>
          </p:nvSpPr>
          <p:spPr bwMode="auto">
            <a:xfrm>
              <a:off x="3553" y="2073"/>
              <a:ext cx="576" cy="28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Arial Narrow" pitchFamily="34" charset="0"/>
                </a:rPr>
                <a:t>7</a:t>
              </a:r>
            </a:p>
          </p:txBody>
        </p:sp>
        <p:sp>
          <p:nvSpPr>
            <p:cNvPr id="16410" name="Text Box 20"/>
            <p:cNvSpPr txBox="1">
              <a:spLocks noChangeArrowheads="1"/>
            </p:cNvSpPr>
            <p:nvPr/>
          </p:nvSpPr>
          <p:spPr bwMode="auto">
            <a:xfrm>
              <a:off x="2960" y="2073"/>
              <a:ext cx="576" cy="288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Arial Narrow" pitchFamily="34" charset="0"/>
                </a:rPr>
                <a:t>6</a:t>
              </a:r>
            </a:p>
          </p:txBody>
        </p:sp>
        <p:sp>
          <p:nvSpPr>
            <p:cNvPr id="16411" name="Text Box 21"/>
            <p:cNvSpPr txBox="1">
              <a:spLocks noChangeArrowheads="1"/>
            </p:cNvSpPr>
            <p:nvPr/>
          </p:nvSpPr>
          <p:spPr bwMode="auto">
            <a:xfrm>
              <a:off x="4151" y="2070"/>
              <a:ext cx="576" cy="288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Arial Narrow" pitchFamily="34" charset="0"/>
                </a:rPr>
                <a:t>8</a:t>
              </a:r>
            </a:p>
          </p:txBody>
        </p:sp>
        <p:sp>
          <p:nvSpPr>
            <p:cNvPr id="16412" name="Text Box 22"/>
            <p:cNvSpPr txBox="1">
              <a:spLocks noChangeArrowheads="1"/>
            </p:cNvSpPr>
            <p:nvPr/>
          </p:nvSpPr>
          <p:spPr bwMode="auto">
            <a:xfrm>
              <a:off x="4745" y="2069"/>
              <a:ext cx="576" cy="288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Arial Narrow" pitchFamily="34" charset="0"/>
                </a:rPr>
                <a:t>9</a:t>
              </a:r>
            </a:p>
          </p:txBody>
        </p:sp>
      </p:grpSp>
      <p:sp>
        <p:nvSpPr>
          <p:cNvPr id="363543" name="Text Box 23"/>
          <p:cNvSpPr txBox="1">
            <a:spLocks noChangeArrowheads="1"/>
          </p:cNvSpPr>
          <p:nvPr/>
        </p:nvSpPr>
        <p:spPr bwMode="auto">
          <a:xfrm>
            <a:off x="0" y="4664075"/>
            <a:ext cx="18002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Arial Narrow" pitchFamily="34" charset="0"/>
              </a:rPr>
              <a:t>10000-19999</a:t>
            </a:r>
          </a:p>
        </p:txBody>
      </p:sp>
      <p:sp>
        <p:nvSpPr>
          <p:cNvPr id="363544" name="Text Box 24"/>
          <p:cNvSpPr txBox="1">
            <a:spLocks noChangeArrowheads="1"/>
          </p:cNvSpPr>
          <p:nvPr/>
        </p:nvSpPr>
        <p:spPr bwMode="auto">
          <a:xfrm>
            <a:off x="493713" y="3633788"/>
            <a:ext cx="18002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Arial Narrow" pitchFamily="34" charset="0"/>
              </a:rPr>
              <a:t>20000-29999</a:t>
            </a:r>
          </a:p>
        </p:txBody>
      </p:sp>
      <p:sp>
        <p:nvSpPr>
          <p:cNvPr id="363545" name="Text Box 25"/>
          <p:cNvSpPr txBox="1">
            <a:spLocks noChangeArrowheads="1"/>
          </p:cNvSpPr>
          <p:nvPr/>
        </p:nvSpPr>
        <p:spPr bwMode="auto">
          <a:xfrm>
            <a:off x="1698625" y="4686300"/>
            <a:ext cx="18002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Arial Narrow" pitchFamily="34" charset="0"/>
              </a:rPr>
              <a:t>30000-39999</a:t>
            </a:r>
          </a:p>
        </p:txBody>
      </p:sp>
      <p:sp>
        <p:nvSpPr>
          <p:cNvPr id="363546" name="Text Box 26"/>
          <p:cNvSpPr txBox="1">
            <a:spLocks noChangeArrowheads="1"/>
          </p:cNvSpPr>
          <p:nvPr/>
        </p:nvSpPr>
        <p:spPr bwMode="auto">
          <a:xfrm>
            <a:off x="2408238" y="3605213"/>
            <a:ext cx="18002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Arial Narrow" pitchFamily="34" charset="0"/>
              </a:rPr>
              <a:t>40000-49999</a:t>
            </a:r>
          </a:p>
        </p:txBody>
      </p:sp>
      <p:sp>
        <p:nvSpPr>
          <p:cNvPr id="363547" name="Text Box 27"/>
          <p:cNvSpPr txBox="1">
            <a:spLocks noChangeArrowheads="1"/>
          </p:cNvSpPr>
          <p:nvPr/>
        </p:nvSpPr>
        <p:spPr bwMode="auto">
          <a:xfrm>
            <a:off x="3622675" y="4684713"/>
            <a:ext cx="18002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Arial Narrow" pitchFamily="34" charset="0"/>
              </a:rPr>
              <a:t>50000-59999</a:t>
            </a:r>
          </a:p>
        </p:txBody>
      </p:sp>
      <p:sp>
        <p:nvSpPr>
          <p:cNvPr id="363548" name="Text Box 28"/>
          <p:cNvSpPr txBox="1">
            <a:spLocks noChangeArrowheads="1"/>
          </p:cNvSpPr>
          <p:nvPr/>
        </p:nvSpPr>
        <p:spPr bwMode="auto">
          <a:xfrm>
            <a:off x="4371975" y="3590925"/>
            <a:ext cx="18002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Arial Narrow" pitchFamily="34" charset="0"/>
              </a:rPr>
              <a:t>60000-69999</a:t>
            </a:r>
          </a:p>
        </p:txBody>
      </p:sp>
      <p:sp>
        <p:nvSpPr>
          <p:cNvPr id="363549" name="Text Box 29"/>
          <p:cNvSpPr txBox="1">
            <a:spLocks noChangeArrowheads="1"/>
          </p:cNvSpPr>
          <p:nvPr/>
        </p:nvSpPr>
        <p:spPr bwMode="auto">
          <a:xfrm>
            <a:off x="5508625" y="4713288"/>
            <a:ext cx="18002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Arial Narrow" pitchFamily="34" charset="0"/>
              </a:rPr>
              <a:t>70000-79999</a:t>
            </a:r>
          </a:p>
        </p:txBody>
      </p:sp>
      <p:sp>
        <p:nvSpPr>
          <p:cNvPr id="363550" name="Text Box 30"/>
          <p:cNvSpPr txBox="1">
            <a:spLocks noChangeArrowheads="1"/>
          </p:cNvSpPr>
          <p:nvPr/>
        </p:nvSpPr>
        <p:spPr bwMode="auto">
          <a:xfrm>
            <a:off x="6130925" y="3605213"/>
            <a:ext cx="18002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Arial Narrow" pitchFamily="34" charset="0"/>
              </a:rPr>
              <a:t>80000-89999</a:t>
            </a:r>
          </a:p>
        </p:txBody>
      </p:sp>
      <p:sp>
        <p:nvSpPr>
          <p:cNvPr id="363551" name="Text Box 31"/>
          <p:cNvSpPr txBox="1">
            <a:spLocks noChangeArrowheads="1"/>
          </p:cNvSpPr>
          <p:nvPr/>
        </p:nvSpPr>
        <p:spPr bwMode="auto">
          <a:xfrm>
            <a:off x="7343775" y="4672013"/>
            <a:ext cx="18002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Arial Narrow" pitchFamily="34" charset="0"/>
              </a:rPr>
              <a:t>90000-99999</a:t>
            </a:r>
          </a:p>
        </p:txBody>
      </p:sp>
      <p:sp>
        <p:nvSpPr>
          <p:cNvPr id="363552" name="Rectangle 32"/>
          <p:cNvSpPr>
            <a:spLocks noChangeArrowheads="1"/>
          </p:cNvSpPr>
          <p:nvPr/>
        </p:nvSpPr>
        <p:spPr bwMode="auto">
          <a:xfrm>
            <a:off x="0" y="5572125"/>
            <a:ext cx="9144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GB" altLang="zh-CN" sz="2400" b="1">
                <a:solidFill>
                  <a:schemeClr val="tx1"/>
                </a:solidFill>
                <a:latin typeface="Arial Narrow" pitchFamily="34" charset="0"/>
              </a:rPr>
              <a:t>Test cases:  11111,  22222,  33333, 44444, 55555, 66666, 77777, </a:t>
            </a:r>
          </a:p>
          <a:p>
            <a:pPr algn="l" eaLnBrk="0" hangingPunct="0"/>
            <a:endParaRPr lang="en-GB" altLang="zh-CN" sz="2400" b="1">
              <a:solidFill>
                <a:schemeClr val="tx1"/>
              </a:solidFill>
              <a:latin typeface="Arial Narrow" pitchFamily="34" charset="0"/>
            </a:endParaRPr>
          </a:p>
          <a:p>
            <a:pPr algn="l" eaLnBrk="0" hangingPunct="0"/>
            <a:r>
              <a:rPr lang="en-GB" altLang="zh-CN" sz="2400" b="1">
                <a:solidFill>
                  <a:schemeClr val="tx1"/>
                </a:solidFill>
                <a:latin typeface="Arial Narrow" pitchFamily="34" charset="0"/>
              </a:rPr>
              <a:t> 88888, 99999 </a:t>
            </a:r>
            <a:endParaRPr lang="en-US" altLang="zh-CN" sz="24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402" name="Rectangle 33"/>
          <p:cNvSpPr>
            <a:spLocks noChangeArrowheads="1"/>
          </p:cNvSpPr>
          <p:nvPr/>
        </p:nvSpPr>
        <p:spPr bwMode="auto">
          <a:xfrm>
            <a:off x="115888" y="53975"/>
            <a:ext cx="1203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举例</a:t>
            </a:r>
          </a:p>
        </p:txBody>
      </p:sp>
      <p:sp>
        <p:nvSpPr>
          <p:cNvPr id="16403" name="Rectangle 34"/>
          <p:cNvSpPr>
            <a:spLocks noChangeArrowheads="1"/>
          </p:cNvSpPr>
          <p:nvPr/>
        </p:nvSpPr>
        <p:spPr bwMode="auto">
          <a:xfrm>
            <a:off x="7647468" y="1808163"/>
            <a:ext cx="13452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zh-CN" sz="2000" b="1" dirty="0">
                <a:solidFill>
                  <a:schemeClr val="tx1"/>
                </a:solidFill>
              </a:rPr>
              <a:t>3</a:t>
            </a:r>
            <a:r>
              <a:rPr lang="zh-CN" altLang="en-GB" sz="2000" b="1" dirty="0">
                <a:solidFill>
                  <a:schemeClr val="tx1"/>
                </a:solidFill>
              </a:rPr>
              <a:t>个等价类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3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3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3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3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3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3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3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3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3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3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3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3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3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3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3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3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3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30" grpId="0"/>
      <p:bldP spid="363531" grpId="0" animBg="1"/>
      <p:bldP spid="363532" grpId="0" animBg="1"/>
      <p:bldP spid="363543" grpId="0"/>
      <p:bldP spid="363544" grpId="0"/>
      <p:bldP spid="363545" grpId="0"/>
      <p:bldP spid="363546" grpId="0"/>
      <p:bldP spid="363547" grpId="0"/>
      <p:bldP spid="363548" grpId="0"/>
      <p:bldP spid="363549" grpId="0"/>
      <p:bldP spid="363550" grpId="0"/>
      <p:bldP spid="363551" grpId="0"/>
      <p:bldP spid="3635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98463" y="222250"/>
            <a:ext cx="776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GB" altLang="zh-CN" sz="2800" b="1"/>
              <a:t>If input is a 4-Chinese words box for user name</a:t>
            </a:r>
            <a:endParaRPr lang="en-US" altLang="zh-CN" sz="2800" b="1"/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468313" y="4657725"/>
            <a:ext cx="74168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GB" altLang="zh-CN" sz="2800" b="1" dirty="0"/>
              <a:t>Test cases</a:t>
            </a:r>
            <a:r>
              <a:rPr lang="en-GB" altLang="zh-CN" sz="2800" b="1" dirty="0">
                <a:solidFill>
                  <a:schemeClr val="tx1"/>
                </a:solidFill>
              </a:rPr>
              <a:t>:   </a:t>
            </a:r>
            <a:r>
              <a:rPr lang="zh-CN" altLang="en-GB" sz="2800" b="1" dirty="0">
                <a:solidFill>
                  <a:schemeClr val="tx1"/>
                </a:solidFill>
              </a:rPr>
              <a:t>王芳， 王  芳</a:t>
            </a:r>
          </a:p>
          <a:p>
            <a:pPr algn="l" eaLnBrk="0" hangingPunct="0"/>
            <a:r>
              <a:rPr lang="zh-CN" altLang="en-GB" sz="2800" b="1" dirty="0">
                <a:solidFill>
                  <a:schemeClr val="tx1"/>
                </a:solidFill>
              </a:rPr>
              <a:t>                      李国强</a:t>
            </a:r>
          </a:p>
          <a:p>
            <a:pPr algn="l" eaLnBrk="0" hangingPunct="0"/>
            <a:r>
              <a:rPr lang="zh-CN" altLang="en-GB" sz="2800" b="1" dirty="0">
                <a:solidFill>
                  <a:schemeClr val="tx1"/>
                </a:solidFill>
              </a:rPr>
              <a:t>                      诸葛孔明</a:t>
            </a:r>
          </a:p>
          <a:p>
            <a:pPr algn="l" eaLnBrk="0" hangingPunct="0"/>
            <a:r>
              <a:rPr lang="zh-CN" altLang="en-GB" sz="2800" b="1" dirty="0">
                <a:solidFill>
                  <a:schemeClr val="tx1"/>
                </a:solidFill>
              </a:rPr>
              <a:t>                      张</a:t>
            </a:r>
          </a:p>
          <a:p>
            <a:pPr algn="l" eaLnBrk="0" hangingPunct="0"/>
            <a:r>
              <a:rPr lang="zh-CN" altLang="en-GB" sz="2800" b="1" dirty="0">
                <a:solidFill>
                  <a:schemeClr val="tx1"/>
                </a:solidFill>
              </a:rPr>
              <a:t>                      </a:t>
            </a:r>
            <a:r>
              <a:rPr lang="en-US" altLang="zh-CN" sz="2800" b="1" dirty="0" err="1">
                <a:solidFill>
                  <a:schemeClr val="tx1"/>
                </a:solidFill>
              </a:rPr>
              <a:t>chao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 err="1">
                <a:solidFill>
                  <a:schemeClr val="tx1"/>
                </a:solidFill>
              </a:rPr>
              <a:t>qiang</a:t>
            </a:r>
            <a:r>
              <a:rPr lang="en-US" altLang="zh-CN" sz="2800" b="1" dirty="0">
                <a:solidFill>
                  <a:schemeClr val="tx1"/>
                </a:solidFill>
              </a:rPr>
              <a:t>, 123456,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395288" y="2420938"/>
            <a:ext cx="6767512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zh-CN" sz="2800" b="1">
                <a:solidFill>
                  <a:srgbClr val="0000FF"/>
                </a:solidFill>
              </a:rPr>
              <a:t>Invalid class</a:t>
            </a:r>
            <a:r>
              <a:rPr lang="en-GB" altLang="zh-CN" sz="2800" b="1">
                <a:solidFill>
                  <a:schemeClr val="tx1"/>
                </a:solidFill>
              </a:rPr>
              <a:t>:  1 Chines word</a:t>
            </a:r>
          </a:p>
          <a:p>
            <a:pPr algn="l"/>
            <a:r>
              <a:rPr lang="en-GB" altLang="zh-CN" sz="2800" b="1">
                <a:solidFill>
                  <a:schemeClr val="tx1"/>
                </a:solidFill>
              </a:rPr>
              <a:t>                         English letters</a:t>
            </a:r>
          </a:p>
          <a:p>
            <a:pPr algn="l"/>
            <a:r>
              <a:rPr lang="en-GB" altLang="zh-CN" sz="2800" b="1">
                <a:solidFill>
                  <a:schemeClr val="tx1"/>
                </a:solidFill>
              </a:rPr>
              <a:t>                         numbers</a:t>
            </a:r>
          </a:p>
          <a:p>
            <a:pPr algn="l"/>
            <a:r>
              <a:rPr lang="en-GB" altLang="zh-CN" sz="2800" b="1">
                <a:solidFill>
                  <a:schemeClr val="tx1"/>
                </a:solidFill>
              </a:rPr>
              <a:t>                         hidden, control synbols</a:t>
            </a:r>
          </a:p>
          <a:p>
            <a:pPr algn="l"/>
            <a:r>
              <a:rPr lang="en-GB" altLang="zh-CN" sz="2800" b="1">
                <a:solidFill>
                  <a:schemeClr val="tx1"/>
                </a:solidFill>
              </a:rPr>
              <a:t>                         space</a:t>
            </a:r>
            <a:endParaRPr lang="en-GB" altLang="zh-CN" sz="2400" b="1">
              <a:solidFill>
                <a:schemeClr val="tx1"/>
              </a:solidFill>
            </a:endParaRP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395288" y="1052513"/>
            <a:ext cx="45624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zh-CN" sz="2800" b="1" dirty="0">
                <a:solidFill>
                  <a:srgbClr val="0000FF"/>
                </a:solidFill>
              </a:rPr>
              <a:t>Valid class</a:t>
            </a:r>
            <a:r>
              <a:rPr lang="en-GB" altLang="zh-CN" sz="2800" b="1" dirty="0">
                <a:solidFill>
                  <a:schemeClr val="tx1"/>
                </a:solidFill>
              </a:rPr>
              <a:t>:  2 words</a:t>
            </a:r>
          </a:p>
          <a:p>
            <a:pPr algn="l"/>
            <a:r>
              <a:rPr lang="en-US" altLang="en-GB" sz="2800" b="1" dirty="0">
                <a:solidFill>
                  <a:schemeClr val="tx1"/>
                </a:solidFill>
              </a:rPr>
              <a:t>                     </a:t>
            </a:r>
            <a:r>
              <a:rPr lang="en-GB" altLang="zh-CN" sz="2800" b="1" dirty="0">
                <a:solidFill>
                  <a:schemeClr val="tx1"/>
                </a:solidFill>
              </a:rPr>
              <a:t>3 words</a:t>
            </a:r>
          </a:p>
          <a:p>
            <a:pPr algn="l"/>
            <a:r>
              <a:rPr lang="en-GB" altLang="zh-CN" sz="2800" b="1" dirty="0">
                <a:solidFill>
                  <a:schemeClr val="tx1"/>
                </a:solidFill>
              </a:rPr>
              <a:t>                     4 words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/>
      <p:bldP spid="364548" grpId="0"/>
      <p:bldP spid="3645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31800" y="387350"/>
            <a:ext cx="7397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0000FF"/>
                </a:solidFill>
                <a:cs typeface="Times New Roman" pitchFamily="18" charset="0"/>
              </a:rPr>
              <a:t>How to divide equivalence class ?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11188" y="1808163"/>
            <a:ext cx="6975475" cy="123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800" b="1" dirty="0">
                <a:cs typeface="Times New Roman" pitchFamily="18" charset="0"/>
              </a:rPr>
              <a:t>?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Valid equivalence class (rational …)</a:t>
            </a:r>
          </a:p>
          <a:p>
            <a:pPr algn="l">
              <a:lnSpc>
                <a:spcPct val="140000"/>
              </a:lnSpc>
            </a:pPr>
            <a:r>
              <a:rPr lang="en-US" altLang="zh-CN" sz="2800" b="1" dirty="0">
                <a:cs typeface="Times New Roman" pitchFamily="18" charset="0"/>
              </a:rPr>
              <a:t>?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Invalid equivalence class (irrational …)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22300" y="3344863"/>
            <a:ext cx="34099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rgbClr val="FF0066"/>
                </a:solidFill>
                <a:cs typeface="Times New Roman" pitchFamily="18" charset="0"/>
              </a:rPr>
              <a:t>General standard:</a:t>
            </a:r>
            <a:endParaRPr lang="en-US" altLang="zh-CN" sz="3200" b="1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7225" y="4048125"/>
            <a:ext cx="7694613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Cover  as more error as possible</a:t>
            </a:r>
          </a:p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not </a:t>
            </a:r>
            <a:r>
              <a:rPr lang="en-US" altLang="zh-CN" sz="2800" b="1" dirty="0" err="1">
                <a:solidFill>
                  <a:schemeClr val="tx1"/>
                </a:solidFill>
                <a:cs typeface="Times New Roman" pitchFamily="18" charset="0"/>
              </a:rPr>
              <a:t>intersectant</a:t>
            </a:r>
            <a:endParaRPr lang="en-US" altLang="zh-CN" sz="2800" b="1" dirty="0">
              <a:solidFill>
                <a:schemeClr val="tx1"/>
              </a:solidFill>
              <a:cs typeface="Times New Roman" pitchFamily="18" charset="0"/>
            </a:endParaRPr>
          </a:p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representative</a:t>
            </a:r>
          </a:p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测试精度要求</a:t>
            </a: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Line 2"/>
          <p:cNvSpPr>
            <a:spLocks noChangeShapeType="1"/>
          </p:cNvSpPr>
          <p:nvPr/>
        </p:nvSpPr>
        <p:spPr bwMode="auto">
          <a:xfrm>
            <a:off x="355600" y="4178300"/>
            <a:ext cx="787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19" name="Line 3"/>
          <p:cNvSpPr>
            <a:spLocks noChangeShapeType="1"/>
          </p:cNvSpPr>
          <p:nvPr/>
        </p:nvSpPr>
        <p:spPr bwMode="auto">
          <a:xfrm>
            <a:off x="3187700" y="4067175"/>
            <a:ext cx="0" cy="203200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20" name="Line 4"/>
          <p:cNvSpPr>
            <a:spLocks noChangeShapeType="1"/>
          </p:cNvSpPr>
          <p:nvPr/>
        </p:nvSpPr>
        <p:spPr bwMode="auto">
          <a:xfrm>
            <a:off x="6083300" y="4067175"/>
            <a:ext cx="0" cy="203200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21" name="Line 5"/>
          <p:cNvSpPr>
            <a:spLocks noChangeShapeType="1"/>
          </p:cNvSpPr>
          <p:nvPr/>
        </p:nvSpPr>
        <p:spPr bwMode="auto">
          <a:xfrm>
            <a:off x="3187700" y="4337050"/>
            <a:ext cx="12700" cy="847725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22" name="Line 6"/>
          <p:cNvSpPr>
            <a:spLocks noChangeShapeType="1"/>
          </p:cNvSpPr>
          <p:nvPr/>
        </p:nvSpPr>
        <p:spPr bwMode="auto">
          <a:xfrm>
            <a:off x="6083300" y="4337050"/>
            <a:ext cx="12700" cy="771525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22288" y="503238"/>
            <a:ext cx="5586412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85000"/>
              </a:lnSpc>
            </a:pPr>
            <a:r>
              <a:rPr lang="zh-CN" altLang="en-US" sz="4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划分等价类的经验规则 </a:t>
            </a:r>
          </a:p>
        </p:txBody>
      </p:sp>
      <p:sp>
        <p:nvSpPr>
          <p:cNvPr id="367624" name="Rectangle 8"/>
          <p:cNvSpPr>
            <a:spLocks noChangeArrowheads="1"/>
          </p:cNvSpPr>
          <p:nvPr/>
        </p:nvSpPr>
        <p:spPr bwMode="auto">
          <a:xfrm>
            <a:off x="522288" y="1673225"/>
            <a:ext cx="8621712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latin typeface="+mn-ea"/>
                <a:ea typeface="+mn-ea"/>
              </a:rPr>
              <a:t>(1)</a:t>
            </a:r>
            <a:r>
              <a:rPr lang="zh-CN" altLang="en-US" sz="2400" b="1" dirty="0">
                <a:latin typeface="+mn-ea"/>
                <a:ea typeface="+mn-ea"/>
              </a:rPr>
              <a:t>如果输入条件规定了取值范围，可定义一个有效等价类和两个无效等价类。</a:t>
            </a:r>
          </a:p>
        </p:txBody>
      </p:sp>
      <p:sp>
        <p:nvSpPr>
          <p:cNvPr id="367625" name="Rectangle 9"/>
          <p:cNvSpPr>
            <a:spLocks noChangeArrowheads="1"/>
          </p:cNvSpPr>
          <p:nvPr/>
        </p:nvSpPr>
        <p:spPr bwMode="auto">
          <a:xfrm>
            <a:off x="0" y="2957513"/>
            <a:ext cx="9064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例： 输入值是学生成绩，范围是</a:t>
            </a:r>
            <a:r>
              <a:rPr lang="en-US" altLang="zh-CN" sz="24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4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～</a:t>
            </a:r>
            <a:r>
              <a:rPr lang="en-US" altLang="zh-CN" sz="24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100</a:t>
            </a:r>
          </a:p>
        </p:txBody>
      </p:sp>
      <p:sp>
        <p:nvSpPr>
          <p:cNvPr id="367626" name="Rectangle 10"/>
          <p:cNvSpPr>
            <a:spLocks noChangeArrowheads="1"/>
          </p:cNvSpPr>
          <p:nvPr/>
        </p:nvSpPr>
        <p:spPr bwMode="auto">
          <a:xfrm>
            <a:off x="2973388" y="3541713"/>
            <a:ext cx="48752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505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CN" sz="2400" b="1">
                <a:solidFill>
                  <a:srgbClr val="FF5050"/>
                </a:solidFill>
                <a:latin typeface="黑体" pitchFamily="49" charset="-122"/>
                <a:ea typeface="黑体" pitchFamily="49" charset="-122"/>
              </a:rPr>
              <a:t>0            100</a:t>
            </a:r>
          </a:p>
        </p:txBody>
      </p:sp>
      <p:sp>
        <p:nvSpPr>
          <p:cNvPr id="367627" name="Rectangle 11"/>
          <p:cNvSpPr>
            <a:spLocks noChangeArrowheads="1"/>
          </p:cNvSpPr>
          <p:nvPr/>
        </p:nvSpPr>
        <p:spPr bwMode="auto">
          <a:xfrm>
            <a:off x="3587750" y="4164013"/>
            <a:ext cx="20224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zh-CN" altLang="en-US" sz="2400" b="1">
                <a:solidFill>
                  <a:srgbClr val="FF0066"/>
                </a:solidFill>
                <a:latin typeface="宋体" pitchFamily="2" charset="-122"/>
              </a:rPr>
              <a:t>有效等价类</a:t>
            </a:r>
          </a:p>
          <a:p>
            <a:pPr eaLnBrk="0" hangingPunct="0"/>
            <a:r>
              <a:rPr lang="en-US" altLang="zh-CN" sz="2400" b="1">
                <a:solidFill>
                  <a:srgbClr val="FF0066"/>
                </a:solidFill>
                <a:latin typeface="宋体" pitchFamily="2" charset="-122"/>
              </a:rPr>
              <a:t>0≤</a:t>
            </a:r>
            <a:r>
              <a:rPr lang="zh-CN" altLang="en-US" sz="2400" b="1">
                <a:solidFill>
                  <a:srgbClr val="FF0066"/>
                </a:solidFill>
                <a:latin typeface="宋体" pitchFamily="2" charset="-122"/>
              </a:rPr>
              <a:t>成绩≤</a:t>
            </a:r>
            <a:r>
              <a:rPr lang="en-US" altLang="zh-CN" sz="2400" b="1">
                <a:solidFill>
                  <a:srgbClr val="FF0066"/>
                </a:solidFill>
                <a:latin typeface="宋体" pitchFamily="2" charset="-122"/>
              </a:rPr>
              <a:t>100</a:t>
            </a:r>
            <a:endParaRPr lang="en-US" altLang="zh-CN" sz="2400" b="1">
              <a:solidFill>
                <a:srgbClr val="037C03"/>
              </a:solidFill>
              <a:latin typeface="宋体" pitchFamily="2" charset="-122"/>
            </a:endParaRPr>
          </a:p>
        </p:txBody>
      </p:sp>
      <p:sp>
        <p:nvSpPr>
          <p:cNvPr id="367628" name="Rectangle 12"/>
          <p:cNvSpPr>
            <a:spLocks noChangeArrowheads="1"/>
          </p:cNvSpPr>
          <p:nvPr/>
        </p:nvSpPr>
        <p:spPr bwMode="auto">
          <a:xfrm>
            <a:off x="6400800" y="4284663"/>
            <a:ext cx="27432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 i="1">
                <a:solidFill>
                  <a:schemeClr val="tx1"/>
                </a:solidFill>
                <a:latin typeface="宋体" pitchFamily="2" charset="-122"/>
              </a:rPr>
              <a:t>无效等价类</a:t>
            </a:r>
          </a:p>
          <a:p>
            <a:pPr algn="l" eaLnBrk="0" hangingPunct="0"/>
            <a:r>
              <a:rPr lang="zh-CN" altLang="en-US" sz="2400" b="1" i="1">
                <a:solidFill>
                  <a:schemeClr val="tx1"/>
                </a:solidFill>
                <a:latin typeface="宋体" pitchFamily="2" charset="-122"/>
              </a:rPr>
              <a:t> 成绩</a:t>
            </a:r>
            <a:r>
              <a:rPr lang="en-US" altLang="zh-CN" sz="2400" b="1" i="1">
                <a:solidFill>
                  <a:schemeClr val="tx1"/>
                </a:solidFill>
                <a:latin typeface="宋体" pitchFamily="2" charset="-122"/>
              </a:rPr>
              <a:t>&gt;100</a:t>
            </a:r>
          </a:p>
        </p:txBody>
      </p:sp>
      <p:sp>
        <p:nvSpPr>
          <p:cNvPr id="367629" name="Rectangle 13"/>
          <p:cNvSpPr>
            <a:spLocks noChangeArrowheads="1"/>
          </p:cNvSpPr>
          <p:nvPr/>
        </p:nvSpPr>
        <p:spPr bwMode="auto">
          <a:xfrm>
            <a:off x="228600" y="4181475"/>
            <a:ext cx="28194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rgbClr val="7B00E4"/>
                </a:solidFill>
                <a:latin typeface="宋体" pitchFamily="2" charset="-122"/>
              </a:rPr>
              <a:t> </a:t>
            </a:r>
            <a:r>
              <a:rPr lang="zh-CN" altLang="en-US" sz="2400" b="1" i="1">
                <a:solidFill>
                  <a:schemeClr val="tx1"/>
                </a:solidFill>
                <a:latin typeface="宋体" pitchFamily="2" charset="-122"/>
              </a:rPr>
              <a:t>无效等价类</a:t>
            </a:r>
          </a:p>
          <a:p>
            <a:pPr algn="l" eaLnBrk="0" hangingPunct="0"/>
            <a:r>
              <a:rPr lang="zh-CN" altLang="en-US" sz="2400" b="1" i="1">
                <a:solidFill>
                  <a:schemeClr val="tx1"/>
                </a:solidFill>
                <a:latin typeface="宋体" pitchFamily="2" charset="-122"/>
              </a:rPr>
              <a:t>   成绩</a:t>
            </a:r>
            <a:r>
              <a:rPr lang="en-US" altLang="zh-CN" sz="2400" b="1" i="1">
                <a:solidFill>
                  <a:schemeClr val="tx1"/>
                </a:solidFill>
                <a:latin typeface="宋体" pitchFamily="2" charset="-122"/>
              </a:rPr>
              <a:t>&lt;0</a:t>
            </a:r>
          </a:p>
        </p:txBody>
      </p:sp>
      <p:sp>
        <p:nvSpPr>
          <p:cNvPr id="367630" name="Line 14"/>
          <p:cNvSpPr>
            <a:spLocks noChangeShapeType="1"/>
          </p:cNvSpPr>
          <p:nvPr/>
        </p:nvSpPr>
        <p:spPr bwMode="auto">
          <a:xfrm>
            <a:off x="2590800" y="4711700"/>
            <a:ext cx="584200" cy="0"/>
          </a:xfrm>
          <a:prstGeom prst="line">
            <a:avLst/>
          </a:prstGeom>
          <a:noFill/>
          <a:ln w="25400">
            <a:solidFill>
              <a:srgbClr val="7B00E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31" name="Line 15"/>
          <p:cNvSpPr>
            <a:spLocks noChangeShapeType="1"/>
          </p:cNvSpPr>
          <p:nvPr/>
        </p:nvSpPr>
        <p:spPr bwMode="auto">
          <a:xfrm>
            <a:off x="5562600" y="4711700"/>
            <a:ext cx="508000" cy="0"/>
          </a:xfrm>
          <a:prstGeom prst="line">
            <a:avLst/>
          </a:prstGeom>
          <a:noFill/>
          <a:ln w="25400">
            <a:solidFill>
              <a:srgbClr val="037C0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32" name="Line 16"/>
          <p:cNvSpPr>
            <a:spLocks noChangeShapeType="1"/>
          </p:cNvSpPr>
          <p:nvPr/>
        </p:nvSpPr>
        <p:spPr bwMode="auto">
          <a:xfrm flipH="1">
            <a:off x="3187700" y="4692650"/>
            <a:ext cx="447675" cy="19050"/>
          </a:xfrm>
          <a:prstGeom prst="line">
            <a:avLst/>
          </a:prstGeom>
          <a:noFill/>
          <a:ln w="25400">
            <a:solidFill>
              <a:srgbClr val="037C0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33" name="Line 17"/>
          <p:cNvSpPr>
            <a:spLocks noChangeShapeType="1"/>
          </p:cNvSpPr>
          <p:nvPr/>
        </p:nvSpPr>
        <p:spPr bwMode="auto">
          <a:xfrm flipH="1">
            <a:off x="6070600" y="4711700"/>
            <a:ext cx="482600" cy="0"/>
          </a:xfrm>
          <a:prstGeom prst="line">
            <a:avLst/>
          </a:prstGeom>
          <a:noFill/>
          <a:ln w="25400">
            <a:solidFill>
              <a:srgbClr val="7B00E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34" name="Rectangle 18"/>
          <p:cNvSpPr>
            <a:spLocks noChangeArrowheads="1"/>
          </p:cNvSpPr>
          <p:nvPr/>
        </p:nvSpPr>
        <p:spPr bwMode="auto">
          <a:xfrm>
            <a:off x="657225" y="5634038"/>
            <a:ext cx="84867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latin typeface="+mn-ea"/>
                <a:ea typeface="+mn-ea"/>
              </a:rPr>
              <a:t>(2)</a:t>
            </a:r>
            <a:r>
              <a:rPr lang="zh-CN" altLang="en-US" sz="2400" b="1" dirty="0">
                <a:latin typeface="+mn-ea"/>
                <a:ea typeface="+mn-ea"/>
              </a:rPr>
              <a:t>如果输入条件代表集合的某个元素，则可定义一个有效等价类和一个无效等价类。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7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7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7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7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7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7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 animBg="1"/>
      <p:bldP spid="367619" grpId="0" animBg="1"/>
      <p:bldP spid="367620" grpId="0" animBg="1"/>
      <p:bldP spid="367621" grpId="0" animBg="1"/>
      <p:bldP spid="367622" grpId="0" animBg="1"/>
      <p:bldP spid="367624" grpId="0"/>
      <p:bldP spid="367625" grpId="0"/>
      <p:bldP spid="367626" grpId="0"/>
      <p:bldP spid="367627" grpId="0"/>
      <p:bldP spid="367628" grpId="0"/>
      <p:bldP spid="367629" grpId="0"/>
      <p:bldP spid="367630" grpId="0" animBg="1"/>
      <p:bldP spid="367631" grpId="0" animBg="1"/>
      <p:bldP spid="367632" grpId="0" animBg="1"/>
      <p:bldP spid="367633" grpId="0" animBg="1"/>
      <p:bldP spid="3676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566738" y="1943100"/>
            <a:ext cx="88392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 algn="l" eaLnBrk="0" hangingPunct="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600" b="1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US" altLang="zh-CN" sz="3200" b="1">
                <a:solidFill>
                  <a:schemeClr val="tx2"/>
                </a:solidFill>
                <a:cs typeface="Times New Roman" pitchFamily="18" charset="0"/>
              </a:rPr>
              <a:t>Black-box testing in detail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11188" y="458788"/>
            <a:ext cx="1638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4000" b="1">
                <a:solidFill>
                  <a:srgbClr val="0000FF"/>
                </a:solidFill>
                <a:cs typeface="Times New Roman" pitchFamily="18" charset="0"/>
              </a:rPr>
              <a:t>Outline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41313" y="2393950"/>
            <a:ext cx="85058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908050" lvl="1" indent="-436563" algn="l" eaLnBrk="0" hangingPunct="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200" b="1">
              <a:solidFill>
                <a:schemeClr val="bg2"/>
              </a:solidFill>
              <a:cs typeface="Times New Roman" pitchFamily="18" charset="0"/>
            </a:endParaRPr>
          </a:p>
          <a:p>
            <a:pPr marL="1304925" lvl="2" indent="-395288" algn="l" eaLnBrk="0" hangingPunct="0">
              <a:lnSpc>
                <a:spcPct val="13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>
                <a:solidFill>
                  <a:schemeClr val="tx1"/>
                </a:solidFill>
                <a:cs typeface="Times New Roman" pitchFamily="18" charset="0"/>
              </a:rPr>
              <a:t>equivalence class partitioning</a:t>
            </a:r>
          </a:p>
          <a:p>
            <a:pPr marL="1304925" lvl="2" indent="-395288" algn="l" eaLnBrk="0" hangingPunct="0">
              <a:lnSpc>
                <a:spcPct val="13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>
                <a:solidFill>
                  <a:schemeClr val="tx1"/>
                </a:solidFill>
                <a:cs typeface="Times New Roman" pitchFamily="18" charset="0"/>
              </a:rPr>
              <a:t>boundary-value testing</a:t>
            </a:r>
          </a:p>
          <a:p>
            <a:pPr marL="1304925" lvl="2" indent="-395288" algn="l" eaLnBrk="0" hangingPunct="0">
              <a:lnSpc>
                <a:spcPct val="13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>
                <a:solidFill>
                  <a:schemeClr val="tx1"/>
                </a:solidFill>
                <a:cs typeface="Times New Roman" pitchFamily="18" charset="0"/>
              </a:rPr>
              <a:t>error guessing, random testing</a:t>
            </a:r>
          </a:p>
          <a:p>
            <a:pPr marL="1304925" lvl="2" indent="-395288" algn="l" eaLnBrk="0" hangingPunct="0">
              <a:lnSpc>
                <a:spcPct val="13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>
                <a:solidFill>
                  <a:schemeClr val="tx1"/>
                </a:solidFill>
                <a:cs typeface="Times New Roman" pitchFamily="18" charset="0"/>
              </a:rPr>
              <a:t>cause and effect diagram</a:t>
            </a:r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522288" y="458670"/>
            <a:ext cx="5329237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CN" altLang="en-US" sz="4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划分等价类的规则</a:t>
            </a:r>
            <a:r>
              <a:rPr lang="en-US" altLang="zh-CN" sz="4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4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续</a:t>
            </a:r>
            <a:r>
              <a:rPr lang="en-US" altLang="zh-CN" sz="4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368643" name="Rectangle 3"/>
          <p:cNvSpPr>
            <a:spLocks noChangeArrowheads="1"/>
          </p:cNvSpPr>
          <p:nvPr/>
        </p:nvSpPr>
        <p:spPr bwMode="auto">
          <a:xfrm>
            <a:off x="522288" y="5815013"/>
            <a:ext cx="8559800" cy="104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130000"/>
              </a:lnSpc>
              <a:defRPr/>
            </a:pPr>
            <a:r>
              <a:rPr lang="en-US" altLang="zh-CN" sz="2400" b="1" dirty="0">
                <a:latin typeface="+mn-ea"/>
                <a:ea typeface="+mn-ea"/>
              </a:rPr>
              <a:t>(5)</a:t>
            </a:r>
            <a:r>
              <a:rPr lang="zh-CN" altLang="en-US" sz="2400" b="1" dirty="0">
                <a:latin typeface="+mn-ea"/>
                <a:ea typeface="+mn-ea"/>
              </a:rPr>
              <a:t>如已划分的等价类各元素在程序中的处理方式不同，则应将此等价类进一步划分成更小的等价类。</a:t>
            </a: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522288" y="1651000"/>
            <a:ext cx="8297862" cy="153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defRPr/>
            </a:pPr>
            <a:r>
              <a:rPr lang="en-US" altLang="zh-CN" sz="2400" b="1" dirty="0">
                <a:latin typeface="+mn-ea"/>
                <a:ea typeface="+mn-ea"/>
              </a:rPr>
              <a:t>(3)</a:t>
            </a:r>
            <a:r>
              <a:rPr lang="zh-CN" altLang="en-US" sz="2400" b="1" dirty="0">
                <a:latin typeface="+mn-ea"/>
                <a:ea typeface="+mn-ea"/>
              </a:rPr>
              <a:t>如规定了输入数据的一组值，且程序对不同输入值做不同处理，则每个允许的输入值是一个有效等价类，并有一个无效等价类</a:t>
            </a:r>
            <a:r>
              <a:rPr lang="en-US" altLang="zh-CN" sz="2400" b="1" dirty="0">
                <a:latin typeface="+mn-ea"/>
                <a:ea typeface="+mn-ea"/>
              </a:rPr>
              <a:t>(</a:t>
            </a:r>
            <a:r>
              <a:rPr lang="zh-CN" altLang="en-US" sz="2400" b="1" dirty="0">
                <a:latin typeface="+mn-ea"/>
                <a:ea typeface="+mn-ea"/>
              </a:rPr>
              <a:t>所有不允许的输入值的集合</a:t>
            </a:r>
            <a:r>
              <a:rPr lang="en-US" altLang="zh-CN" sz="2400" b="1" dirty="0">
                <a:latin typeface="+mn-ea"/>
                <a:ea typeface="+mn-ea"/>
              </a:rPr>
              <a:t>)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395288" y="3141663"/>
            <a:ext cx="874871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例：输入条件说明学历可为</a:t>
            </a:r>
            <a:r>
              <a:rPr lang="en-US" altLang="zh-CN" sz="24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sz="24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专科、本科、硕士、博士四种之一，则分别取这四个值作为四个有效等价类，另外把四种学历之外的任何学历作为无效等价类</a:t>
            </a:r>
          </a:p>
        </p:txBody>
      </p:sp>
      <p:sp>
        <p:nvSpPr>
          <p:cNvPr id="368646" name="Rectangle 6"/>
          <p:cNvSpPr>
            <a:spLocks noChangeArrowheads="1"/>
          </p:cNvSpPr>
          <p:nvPr/>
        </p:nvSpPr>
        <p:spPr bwMode="auto">
          <a:xfrm>
            <a:off x="522288" y="4621213"/>
            <a:ext cx="8621712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defRPr/>
            </a:pPr>
            <a:r>
              <a:rPr lang="en-US" altLang="zh-CN" sz="2400" b="1" dirty="0">
                <a:latin typeface="+mn-ea"/>
                <a:ea typeface="+mn-ea"/>
              </a:rPr>
              <a:t>(4)</a:t>
            </a:r>
            <a:r>
              <a:rPr lang="zh-CN" altLang="en-US" sz="2400" b="1" dirty="0">
                <a:latin typeface="+mn-ea"/>
                <a:ea typeface="+mn-ea"/>
              </a:rPr>
              <a:t>如果规定了输入数据必须遵循的规则，可确定一个有效等价类（符合规则）和若干个无效等价类（从不同角度违反规则</a:t>
            </a:r>
            <a:r>
              <a:rPr lang="en-US" altLang="zh-CN" sz="2400" b="1" dirty="0">
                <a:latin typeface="+mn-ea"/>
                <a:ea typeface="+mn-ea"/>
              </a:rPr>
              <a:t>)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/>
      <p:bldP spid="368644" grpId="0"/>
      <p:bldP spid="368645" grpId="0"/>
      <p:bldP spid="3686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84200" y="503238"/>
            <a:ext cx="14097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举例</a:t>
            </a:r>
            <a:r>
              <a:rPr lang="en-US" altLang="zh-CN" sz="4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:</a:t>
            </a:r>
          </a:p>
        </p:txBody>
      </p:sp>
      <p:sp>
        <p:nvSpPr>
          <p:cNvPr id="370691" name="Rectangle 3"/>
          <p:cNvSpPr>
            <a:spLocks noChangeArrowheads="1"/>
          </p:cNvSpPr>
          <p:nvPr/>
        </p:nvSpPr>
        <p:spPr bwMode="auto">
          <a:xfrm>
            <a:off x="522288" y="1720850"/>
            <a:ext cx="8621712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14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某报表处理系统要求用户输入处理报表的</a:t>
            </a:r>
            <a:r>
              <a:rPr lang="zh-CN" altLang="en-US" sz="2400" b="1" dirty="0">
                <a:latin typeface="+mn-ea"/>
                <a:ea typeface="+mn-ea"/>
              </a:rPr>
              <a:t>日期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，日期限制在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2003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年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月至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2008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年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12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月，即系统只能对该段期间内的报表进行处理，如日期不在此范围内，则显示输入错误信息。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388938" y="3790950"/>
            <a:ext cx="8755062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系统日期规定由年、月的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位数字字符组成，前四位代表年，后两位代表月。</a:t>
            </a: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484188" y="5375275"/>
            <a:ext cx="8480425" cy="10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如何用等价类划分法，设计测试用例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来测试程序的日期检查功能？</a:t>
            </a:r>
          </a:p>
        </p:txBody>
      </p:sp>
    </p:spTree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14313" y="76200"/>
            <a:ext cx="1987725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4000" b="1">
                <a:solidFill>
                  <a:srgbClr val="FF0066"/>
                </a:solidFill>
                <a:ea typeface="+mn-ea"/>
                <a:cs typeface="Times New Roman" pitchFamily="18" charset="0"/>
              </a:rPr>
              <a:t>Step1</a:t>
            </a:r>
            <a:r>
              <a:rPr lang="zh-CN" altLang="en-US" sz="4000" b="1">
                <a:solidFill>
                  <a:srgbClr val="FF0066"/>
                </a:solidFill>
                <a:ea typeface="+mn-ea"/>
                <a:cs typeface="Times New Roman" pitchFamily="18" charset="0"/>
              </a:rPr>
              <a:t>：</a:t>
            </a:r>
            <a:endParaRPr lang="zh-CN" altLang="en-US" sz="4000" b="1">
              <a:solidFill>
                <a:schemeClr val="tx2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38113" y="1714500"/>
            <a:ext cx="90043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输入条件        有效等价类         无效等价类</a:t>
            </a:r>
            <a:r>
              <a:rPr lang="zh-CN" altLang="en-US" sz="2400" b="1">
                <a:solidFill>
                  <a:srgbClr val="FFFF66"/>
                </a:solidFill>
                <a:ea typeface="+mn-ea"/>
                <a:cs typeface="Times New Roman" pitchFamily="18" charset="0"/>
              </a:rPr>
              <a:t>     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88900" y="2209800"/>
            <a:ext cx="904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a typeface="+mn-ea"/>
              <a:cs typeface="Times New Roman" pitchFamily="18" charset="0"/>
            </a:endParaRP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>
            <a:off x="2286000" y="1676400"/>
            <a:ext cx="0" cy="480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a typeface="+mn-ea"/>
              <a:cs typeface="Times New Roman" pitchFamily="18" charset="0"/>
            </a:endParaRP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5105400" y="1676400"/>
            <a:ext cx="0" cy="480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a typeface="+mn-ea"/>
              <a:cs typeface="Times New Roman" pitchFamily="18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2438400"/>
            <a:ext cx="1721626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报表日期的</a:t>
            </a:r>
          </a:p>
          <a:p>
            <a:pPr algn="l" eaLnBrk="0" hangingPunct="0"/>
            <a:r>
              <a:rPr lang="zh-CN" altLang="en-US" sz="2400" b="1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类型及长度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271713" y="2665413"/>
            <a:ext cx="321468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6</a:t>
            </a: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位数字字符</a:t>
            </a:r>
            <a:r>
              <a:rPr lang="en-US" altLang="zh-CN" sz="2400" b="1">
                <a:solidFill>
                  <a:srgbClr val="FF5050"/>
                </a:solidFill>
                <a:ea typeface="+mn-ea"/>
                <a:cs typeface="Times New Roman" pitchFamily="18" charset="0"/>
              </a:rPr>
              <a:t>(1)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5181600" y="2286000"/>
            <a:ext cx="3962400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有非数字字符</a:t>
            </a:r>
            <a:r>
              <a:rPr lang="zh-CN" altLang="en-US" sz="2400" b="1">
                <a:solidFill>
                  <a:schemeClr val="accent2"/>
                </a:solidFill>
                <a:ea typeface="+mn-ea"/>
                <a:cs typeface="Times New Roman" pitchFamily="18" charset="0"/>
              </a:rPr>
              <a:t>    </a:t>
            </a:r>
            <a:r>
              <a:rPr lang="en-US" altLang="zh-CN" sz="2400" b="1">
                <a:solidFill>
                  <a:srgbClr val="FF5050"/>
                </a:solidFill>
                <a:ea typeface="+mn-ea"/>
                <a:cs typeface="Times New Roman" pitchFamily="18" charset="0"/>
              </a:rPr>
              <a:t>(4)</a:t>
            </a:r>
          </a:p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少于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6</a:t>
            </a: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个数字字符</a:t>
            </a:r>
            <a:r>
              <a:rPr lang="zh-CN" altLang="en-US" sz="2400" b="1">
                <a:solidFill>
                  <a:schemeClr val="accent2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5050"/>
                </a:solidFill>
                <a:ea typeface="+mn-ea"/>
                <a:cs typeface="Times New Roman" pitchFamily="18" charset="0"/>
              </a:rPr>
              <a:t>(5)</a:t>
            </a:r>
          </a:p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多于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6</a:t>
            </a: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个数字字符</a:t>
            </a:r>
            <a:r>
              <a:rPr lang="zh-CN" altLang="en-US" sz="2400" b="1">
                <a:solidFill>
                  <a:schemeClr val="accent2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5050"/>
                </a:solidFill>
                <a:ea typeface="+mn-ea"/>
                <a:cs typeface="Times New Roman" pitchFamily="18" charset="0"/>
              </a:rPr>
              <a:t>(6)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88900" y="3733800"/>
            <a:ext cx="904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a typeface="+mn-ea"/>
              <a:cs typeface="Times New Roman" pitchFamily="18" charset="0"/>
            </a:endParaRP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38113" y="4133850"/>
            <a:ext cx="14138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年份范围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2347913" y="3981450"/>
            <a:ext cx="2833687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在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2003</a:t>
            </a: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～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2008</a:t>
            </a:r>
          </a:p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之间</a:t>
            </a:r>
            <a:r>
              <a:rPr lang="zh-CN" altLang="en-US" sz="2400" b="1">
                <a:solidFill>
                  <a:schemeClr val="accent2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5050"/>
                </a:solidFill>
                <a:ea typeface="+mn-ea"/>
                <a:cs typeface="Times New Roman" pitchFamily="18" charset="0"/>
              </a:rPr>
              <a:t>(2)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5181600" y="3962400"/>
            <a:ext cx="3654425" cy="75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小于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2003 </a:t>
            </a:r>
            <a:r>
              <a:rPr lang="en-US" altLang="zh-CN" sz="2400" b="1">
                <a:solidFill>
                  <a:srgbClr val="FF5050"/>
                </a:solidFill>
                <a:ea typeface="+mn-ea"/>
                <a:cs typeface="Times New Roman" pitchFamily="18" charset="0"/>
              </a:rPr>
              <a:t>(7)</a:t>
            </a:r>
          </a:p>
          <a:p>
            <a:pPr algn="l" eaLnBrk="0" hangingPunct="0">
              <a:lnSpc>
                <a:spcPct val="90000"/>
              </a:lnSpc>
            </a:pP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大于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2008</a:t>
            </a:r>
            <a:r>
              <a:rPr lang="en-US" altLang="zh-CN" sz="2400" b="1">
                <a:solidFill>
                  <a:schemeClr val="accent2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5050"/>
                </a:solidFill>
                <a:ea typeface="+mn-ea"/>
                <a:cs typeface="Times New Roman" pitchFamily="18" charset="0"/>
              </a:rPr>
              <a:t>(8)</a:t>
            </a: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88900" y="5181600"/>
            <a:ext cx="904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a typeface="+mn-ea"/>
              <a:cs typeface="Times New Roman" pitchFamily="18" charset="0"/>
            </a:endParaRP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161925" y="5519738"/>
            <a:ext cx="14138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月份范围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2286000" y="5486400"/>
            <a:ext cx="28956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在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1</a:t>
            </a: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～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12</a:t>
            </a: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之间</a:t>
            </a:r>
            <a:r>
              <a:rPr lang="en-US" altLang="zh-CN" sz="2400" b="1">
                <a:solidFill>
                  <a:srgbClr val="FF5050"/>
                </a:solidFill>
                <a:ea typeface="+mn-ea"/>
                <a:cs typeface="Times New Roman" pitchFamily="18" charset="0"/>
              </a:rPr>
              <a:t>(3)</a:t>
            </a:r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76200" y="1676400"/>
            <a:ext cx="904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a typeface="+mn-ea"/>
              <a:cs typeface="Times New Roman" pitchFamily="18" charset="0"/>
            </a:endParaRP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898525" y="925513"/>
            <a:ext cx="55948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>
                <a:solidFill>
                  <a:schemeClr val="tx1"/>
                </a:solidFill>
                <a:ea typeface="+mn-ea"/>
                <a:cs typeface="Times New Roman" pitchFamily="18" charset="0"/>
              </a:rPr>
              <a:t>“报表日期”输入条件的等价类表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5181600" y="5334000"/>
            <a:ext cx="2971800" cy="79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小于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1</a:t>
            </a:r>
            <a:r>
              <a:rPr lang="en-US" altLang="zh-CN" sz="2400" b="1">
                <a:solidFill>
                  <a:schemeClr val="accent2"/>
                </a:solidFill>
                <a:ea typeface="+mn-ea"/>
                <a:cs typeface="Times New Roman" pitchFamily="18" charset="0"/>
              </a:rPr>
              <a:t>  </a:t>
            </a:r>
            <a:r>
              <a:rPr lang="en-US" altLang="zh-CN" sz="2400" b="1">
                <a:solidFill>
                  <a:srgbClr val="FF5050"/>
                </a:solidFill>
                <a:ea typeface="+mn-ea"/>
                <a:cs typeface="Times New Roman" pitchFamily="18" charset="0"/>
              </a:rPr>
              <a:t>(9)</a:t>
            </a:r>
          </a:p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大于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12</a:t>
            </a:r>
            <a:r>
              <a:rPr lang="en-US" altLang="zh-CN" sz="2400" b="1">
                <a:solidFill>
                  <a:schemeClr val="accent2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5050"/>
                </a:solidFill>
                <a:ea typeface="+mn-ea"/>
                <a:cs typeface="Times New Roman" pitchFamily="18" charset="0"/>
              </a:rPr>
              <a:t>(10)</a:t>
            </a: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200" y="6477000"/>
            <a:ext cx="904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34938" y="31750"/>
            <a:ext cx="89281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CN" sz="4000" b="1">
                <a:solidFill>
                  <a:srgbClr val="FF0066"/>
                </a:solidFill>
                <a:ea typeface="+mn-ea"/>
                <a:cs typeface="Times New Roman" pitchFamily="18" charset="0"/>
              </a:rPr>
              <a:t>Step2</a:t>
            </a:r>
            <a:r>
              <a:rPr lang="zh-CN" altLang="en-US" sz="4000" b="1">
                <a:solidFill>
                  <a:srgbClr val="FF0066"/>
                </a:solidFill>
                <a:ea typeface="+mn-ea"/>
                <a:cs typeface="Times New Roman" pitchFamily="18" charset="0"/>
              </a:rPr>
              <a:t>：</a:t>
            </a:r>
            <a:endParaRPr lang="zh-CN" altLang="en-US" sz="4000" b="1">
              <a:solidFill>
                <a:schemeClr val="tx2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8738" y="2740025"/>
            <a:ext cx="90043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  测试数据          期望结果        覆盖范围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-3175" y="3394075"/>
            <a:ext cx="904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a typeface="+mn-ea"/>
              <a:cs typeface="Times New Roman" pitchFamily="18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2740025" y="2867025"/>
            <a:ext cx="0" cy="167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a typeface="+mn-ea"/>
              <a:cs typeface="Times New Roman" pitchFamily="18" charset="0"/>
            </a:endParaRP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5178425" y="2867025"/>
            <a:ext cx="0" cy="167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a typeface="+mn-ea"/>
              <a:cs typeface="Times New Roman" pitchFamily="18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762000" y="3546475"/>
            <a:ext cx="1115691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2400" b="1">
                <a:solidFill>
                  <a:srgbClr val="FF0066"/>
                </a:solidFill>
                <a:ea typeface="+mn-ea"/>
                <a:cs typeface="Times New Roman" pitchFamily="18" charset="0"/>
              </a:rPr>
              <a:t>200306</a:t>
            </a:r>
            <a:endParaRPr lang="en-US" altLang="zh-CN" sz="2400" b="1">
              <a:solidFill>
                <a:schemeClr val="accent2"/>
              </a:solidFill>
              <a:ea typeface="+mn-ea"/>
              <a:cs typeface="Times New Roman" pitchFamily="18" charset="0"/>
            </a:endParaRPr>
          </a:p>
          <a:p>
            <a:pPr algn="l" eaLnBrk="0" hangingPunct="0"/>
            <a:endParaRPr lang="zh-CN" altLang="en-US" sz="2400" b="1">
              <a:solidFill>
                <a:schemeClr val="accent2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397500" y="3546475"/>
            <a:ext cx="3746500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rgbClr val="FF0066"/>
                </a:solidFill>
                <a:ea typeface="+mn-ea"/>
                <a:cs typeface="Times New Roman" pitchFamily="18" charset="0"/>
              </a:rPr>
              <a:t>等价类</a:t>
            </a:r>
            <a:r>
              <a:rPr lang="en-US" altLang="zh-CN" sz="2400" b="1">
                <a:solidFill>
                  <a:srgbClr val="FF0066"/>
                </a:solidFill>
                <a:ea typeface="+mn-ea"/>
                <a:cs typeface="Times New Roman" pitchFamily="18" charset="0"/>
              </a:rPr>
              <a:t>(1)(2)(3)</a:t>
            </a:r>
          </a:p>
          <a:p>
            <a:pPr algn="l" eaLnBrk="0" hangingPunct="0"/>
            <a:endParaRPr lang="zh-CN" altLang="en-US" sz="2400" b="1">
              <a:solidFill>
                <a:srgbClr val="FF0066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048000" y="3546475"/>
            <a:ext cx="21336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rgbClr val="FF0066"/>
                </a:solidFill>
                <a:ea typeface="+mn-ea"/>
                <a:cs typeface="Times New Roman" pitchFamily="18" charset="0"/>
              </a:rPr>
              <a:t>输入有效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1855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对表中编号为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1,2,3</a:t>
            </a: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的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3</a:t>
            </a: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个有效等价类用一个测试用例覆盖</a:t>
            </a:r>
            <a:endParaRPr lang="zh-CN" altLang="en-US" sz="2400" b="1">
              <a:solidFill>
                <a:schemeClr val="tx2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949825" y="4926013"/>
            <a:ext cx="4038600" cy="1567096"/>
          </a:xfrm>
          <a:prstGeom prst="rect">
            <a:avLst/>
          </a:prstGeom>
          <a:solidFill>
            <a:srgbClr val="E1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CN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(1)6</a:t>
            </a:r>
            <a:r>
              <a:rPr lang="zh-CN" altLang="en-US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位数字字符</a:t>
            </a:r>
          </a:p>
          <a:p>
            <a:pPr algn="l" eaLnBrk="0" hangingPunct="0"/>
            <a:r>
              <a:rPr lang="en-US" altLang="zh-CN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(2)</a:t>
            </a:r>
            <a:r>
              <a:rPr lang="zh-CN" altLang="en-US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年在</a:t>
            </a:r>
            <a:r>
              <a:rPr lang="en-US" altLang="zh-CN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2003</a:t>
            </a:r>
            <a:r>
              <a:rPr lang="zh-CN" altLang="en-US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～</a:t>
            </a:r>
            <a:r>
              <a:rPr lang="en-US" altLang="zh-CN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2008</a:t>
            </a:r>
            <a:r>
              <a:rPr lang="zh-CN" altLang="en-US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之间 </a:t>
            </a:r>
          </a:p>
          <a:p>
            <a:pPr algn="l" eaLnBrk="0" hangingPunct="0"/>
            <a:r>
              <a:rPr lang="en-US" altLang="zh-CN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(3)</a:t>
            </a:r>
            <a:r>
              <a:rPr lang="zh-CN" altLang="en-US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月在</a:t>
            </a:r>
            <a:r>
              <a:rPr lang="en-US" altLang="zh-CN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～</a:t>
            </a:r>
            <a:r>
              <a:rPr lang="en-US" altLang="zh-CN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12</a:t>
            </a:r>
            <a:r>
              <a:rPr lang="zh-CN" altLang="en-US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之间</a:t>
            </a:r>
          </a:p>
          <a:p>
            <a:pPr algn="l" eaLnBrk="0" hangingPunct="0"/>
            <a:endParaRPr lang="zh-CN" altLang="en-US" sz="2400" b="1">
              <a:solidFill>
                <a:srgbClr val="FF505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23564" name="AutoShape 12"/>
          <p:cNvSpPr>
            <a:spLocks/>
          </p:cNvSpPr>
          <p:nvPr/>
        </p:nvSpPr>
        <p:spPr bwMode="auto">
          <a:xfrm rot="5400000">
            <a:off x="6588125" y="2951163"/>
            <a:ext cx="609600" cy="3276600"/>
          </a:xfrm>
          <a:prstGeom prst="leftBrace">
            <a:avLst>
              <a:gd name="adj1" fmla="val 447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a typeface="+mn-ea"/>
              <a:cs typeface="Times New Roman" pitchFamily="18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386926" y="1014413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a typeface="+mn-ea"/>
                <a:cs typeface="Times New Roman" pitchFamily="18" charset="0"/>
              </a:rPr>
              <a:t>为有效等价类设计测试用例</a:t>
            </a:r>
          </a:p>
        </p:txBody>
      </p:sp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6200" y="25400"/>
            <a:ext cx="90678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altLang="zh-CN" sz="4000" b="1">
                <a:solidFill>
                  <a:srgbClr val="FF0066"/>
                </a:solidFill>
                <a:ea typeface="+mn-ea"/>
                <a:cs typeface="Times New Roman" pitchFamily="18" charset="0"/>
              </a:rPr>
              <a:t>Step3</a:t>
            </a:r>
            <a:r>
              <a:rPr lang="zh-CN" altLang="en-US" sz="4000" b="1">
                <a:solidFill>
                  <a:srgbClr val="FF0066"/>
                </a:solidFill>
                <a:ea typeface="+mn-ea"/>
                <a:cs typeface="Times New Roman" pitchFamily="18" charset="0"/>
              </a:rPr>
              <a:t>：</a:t>
            </a:r>
            <a:endParaRPr lang="zh-CN" altLang="en-US" sz="2800" b="1">
              <a:solidFill>
                <a:schemeClr val="tx1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374775"/>
            <a:ext cx="90043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  </a:t>
            </a:r>
            <a:r>
              <a:rPr lang="zh-CN" altLang="en-US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测试数据          期望结果        覆盖范围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-61913" y="1892300"/>
            <a:ext cx="904240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a typeface="+mn-ea"/>
              <a:cs typeface="Times New Roman" pitchFamily="18" charset="0"/>
            </a:endParaRP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>
            <a:off x="2681288" y="1517650"/>
            <a:ext cx="0" cy="551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a typeface="+mn-ea"/>
              <a:cs typeface="Times New Roman" pitchFamily="18" charset="0"/>
            </a:endParaRP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H="1">
            <a:off x="5119688" y="1517650"/>
            <a:ext cx="0" cy="551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a typeface="+mn-ea"/>
              <a:cs typeface="Times New Roman" pitchFamily="18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23888" y="1895475"/>
            <a:ext cx="135191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003</a:t>
            </a:r>
            <a:r>
              <a:rPr lang="en-US" altLang="zh-CN" sz="2400" b="1">
                <a:solidFill>
                  <a:srgbClr val="FC0128"/>
                </a:solidFill>
                <a:ea typeface="+mn-ea"/>
                <a:cs typeface="Times New Roman" pitchFamily="18" charset="0"/>
              </a:rPr>
              <a:t>MAY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500688" y="1863725"/>
            <a:ext cx="23749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等价类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(4)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2986088" y="1863725"/>
            <a:ext cx="21336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输入无效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23888" y="2413000"/>
            <a:ext cx="95218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20035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5500688" y="2381250"/>
            <a:ext cx="23749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等价类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(5)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2986088" y="2381250"/>
            <a:ext cx="21336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输入无效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623888" y="2870200"/>
            <a:ext cx="125996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2003005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5500688" y="2838450"/>
            <a:ext cx="23749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等价类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(6)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2986088" y="2838450"/>
            <a:ext cx="21336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输入无效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623888" y="3403600"/>
            <a:ext cx="11060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2400" b="1">
                <a:solidFill>
                  <a:srgbClr val="FC0128"/>
                </a:solidFill>
                <a:ea typeface="+mn-ea"/>
                <a:cs typeface="Times New Roman" pitchFamily="18" charset="0"/>
              </a:rPr>
              <a:t>2001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05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500688" y="3371850"/>
            <a:ext cx="23749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等价类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(7)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2986088" y="3371850"/>
            <a:ext cx="21336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输入无效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623888" y="3937000"/>
            <a:ext cx="11060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2400" b="1">
                <a:solidFill>
                  <a:srgbClr val="FC0128"/>
                </a:solidFill>
                <a:ea typeface="+mn-ea"/>
                <a:cs typeface="Times New Roman" pitchFamily="18" charset="0"/>
              </a:rPr>
              <a:t>2009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05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5500688" y="3905250"/>
            <a:ext cx="23749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等价类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(8)</a:t>
            </a: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2986088" y="3905250"/>
            <a:ext cx="21336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输入无效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623888" y="4470400"/>
            <a:ext cx="11060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2003</a:t>
            </a:r>
            <a:r>
              <a:rPr lang="en-US" altLang="zh-CN" sz="2400" b="1">
                <a:solidFill>
                  <a:srgbClr val="FC0128"/>
                </a:solidFill>
                <a:ea typeface="+mn-ea"/>
                <a:cs typeface="Times New Roman" pitchFamily="18" charset="0"/>
              </a:rPr>
              <a:t>00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5500688" y="4438650"/>
            <a:ext cx="23749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等价类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(9)</a:t>
            </a:r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2986088" y="4438650"/>
            <a:ext cx="21336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输入无效</a:t>
            </a: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623888" y="5080000"/>
            <a:ext cx="11060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2003</a:t>
            </a:r>
            <a:r>
              <a:rPr lang="en-US" altLang="zh-CN" sz="2400" b="1">
                <a:solidFill>
                  <a:srgbClr val="FC0128"/>
                </a:solidFill>
                <a:ea typeface="+mn-ea"/>
                <a:cs typeface="Times New Roman" pitchFamily="18" charset="0"/>
              </a:rPr>
              <a:t>13</a:t>
            </a: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5500688" y="5048250"/>
            <a:ext cx="28194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等价类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(10)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2986088" y="5048250"/>
            <a:ext cx="21336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输入无效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344826" y="5995988"/>
            <a:ext cx="2031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不能出现相同</a:t>
            </a:r>
          </a:p>
          <a:p>
            <a:r>
              <a:rPr lang="zh-CN" altLang="en-US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的测试用例</a:t>
            </a:r>
          </a:p>
        </p:txBody>
      </p:sp>
      <p:sp>
        <p:nvSpPr>
          <p:cNvPr id="24605" name="AutoShape 29"/>
          <p:cNvSpPr>
            <a:spLocks noChangeArrowheads="1"/>
          </p:cNvSpPr>
          <p:nvPr/>
        </p:nvSpPr>
        <p:spPr bwMode="auto">
          <a:xfrm>
            <a:off x="1233488" y="5657850"/>
            <a:ext cx="457200" cy="3810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33CC3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ea typeface="+mn-ea"/>
              <a:cs typeface="Times New Roman" pitchFamily="18" charset="0"/>
            </a:endParaRP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3519488" y="5724525"/>
            <a:ext cx="4876800" cy="1066800"/>
          </a:xfrm>
          <a:prstGeom prst="rect">
            <a:avLst/>
          </a:prstGeom>
          <a:solidFill>
            <a:srgbClr val="E9FFFF"/>
          </a:solidFill>
          <a:ln w="28575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en-US" sz="2400" b="1">
                <a:solidFill>
                  <a:srgbClr val="CF0E30"/>
                </a:solidFill>
                <a:ea typeface="+mn-ea"/>
                <a:cs typeface="Times New Roman" pitchFamily="18" charset="0"/>
              </a:rPr>
              <a:t>本例的</a:t>
            </a:r>
            <a:r>
              <a:rPr lang="en-US" altLang="zh-CN" sz="2400" b="1">
                <a:solidFill>
                  <a:srgbClr val="CF0E30"/>
                </a:solidFill>
                <a:ea typeface="+mn-ea"/>
                <a:cs typeface="Times New Roman" pitchFamily="18" charset="0"/>
              </a:rPr>
              <a:t>10</a:t>
            </a:r>
            <a:r>
              <a:rPr lang="zh-CN" altLang="en-US" sz="2400" b="1">
                <a:solidFill>
                  <a:srgbClr val="CF0E30"/>
                </a:solidFill>
                <a:ea typeface="+mn-ea"/>
                <a:cs typeface="Times New Roman" pitchFamily="18" charset="0"/>
              </a:rPr>
              <a:t>个等价类至</a:t>
            </a:r>
          </a:p>
          <a:p>
            <a:pPr eaLnBrk="0" hangingPunct="0"/>
            <a:r>
              <a:rPr lang="zh-CN" altLang="en-US" sz="2400" b="1">
                <a:solidFill>
                  <a:srgbClr val="CF0E30"/>
                </a:solidFill>
                <a:ea typeface="+mn-ea"/>
                <a:cs typeface="Times New Roman" pitchFamily="18" charset="0"/>
              </a:rPr>
              <a:t>少需要</a:t>
            </a:r>
            <a:r>
              <a:rPr lang="en-US" altLang="zh-CN" sz="2400" b="1">
                <a:solidFill>
                  <a:srgbClr val="CF0E30"/>
                </a:solidFill>
                <a:ea typeface="+mn-ea"/>
                <a:cs typeface="Times New Roman" pitchFamily="18" charset="0"/>
              </a:rPr>
              <a:t>8</a:t>
            </a:r>
            <a:r>
              <a:rPr lang="zh-CN" altLang="en-US" sz="2400" b="1">
                <a:solidFill>
                  <a:srgbClr val="CF0E30"/>
                </a:solidFill>
                <a:ea typeface="+mn-ea"/>
                <a:cs typeface="Times New Roman" pitchFamily="18" charset="0"/>
              </a:rPr>
              <a:t>个测试用例</a:t>
            </a: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807824" y="609600"/>
            <a:ext cx="73981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a typeface="+mn-ea"/>
                <a:cs typeface="Times New Roman" pitchFamily="18" charset="0"/>
              </a:rPr>
              <a:t>为每一个无效等价类设至少设计一个测试用例</a:t>
            </a:r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ChangeArrowheads="1"/>
          </p:cNvSpPr>
          <p:nvPr/>
        </p:nvSpPr>
        <p:spPr bwMode="auto">
          <a:xfrm>
            <a:off x="61913" y="0"/>
            <a:ext cx="90043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32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举例</a:t>
            </a:r>
            <a:r>
              <a:rPr lang="en-US" altLang="zh-CN" sz="3200" b="1">
                <a:ea typeface="+mn-ea"/>
                <a:cs typeface="Times New Roman" pitchFamily="18" charset="0"/>
              </a:rPr>
              <a:t>:</a:t>
            </a:r>
            <a:r>
              <a:rPr lang="zh-CN" altLang="en-US" sz="2800" b="1">
                <a:ea typeface="+mn-ea"/>
                <a:cs typeface="Times New Roman" pitchFamily="18" charset="0"/>
              </a:rPr>
              <a:t>对考试系统“输入学生成绩”子模块设计测试录入准考证号的测试用例</a:t>
            </a:r>
          </a:p>
        </p:txBody>
      </p:sp>
      <p:sp>
        <p:nvSpPr>
          <p:cNvPr id="374787" name="Rectangle 3"/>
          <p:cNvSpPr>
            <a:spLocks noChangeArrowheads="1"/>
          </p:cNvSpPr>
          <p:nvPr/>
        </p:nvSpPr>
        <p:spPr bwMode="auto">
          <a:xfrm>
            <a:off x="0" y="1042988"/>
            <a:ext cx="91440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准考证号数据格式定义：共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6</a:t>
            </a: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为数字组成，其中</a:t>
            </a:r>
          </a:p>
          <a:p>
            <a:pPr algn="l" eaLnBrk="0" hangingPunct="0">
              <a:lnSpc>
                <a:spcPct val="110000"/>
              </a:lnSpc>
            </a:pP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第一位为专业代号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:</a:t>
            </a:r>
            <a:r>
              <a:rPr lang="en-US" altLang="zh-CN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1-</a:t>
            </a:r>
            <a:r>
              <a:rPr lang="zh-CN" altLang="en-US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行政专业</a:t>
            </a:r>
            <a:r>
              <a:rPr lang="en-US" altLang="zh-CN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,  2-</a:t>
            </a:r>
            <a:r>
              <a:rPr lang="zh-CN" altLang="en-US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法律专业，</a:t>
            </a:r>
            <a:r>
              <a:rPr lang="en-US" altLang="zh-CN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3-</a:t>
            </a:r>
            <a:r>
              <a:rPr lang="zh-CN" altLang="en-US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财经专业</a:t>
            </a:r>
          </a:p>
          <a:p>
            <a:pPr algn="l" eaLnBrk="0" hangingPunct="0">
              <a:lnSpc>
                <a:spcPct val="110000"/>
              </a:lnSpc>
            </a:pP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后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5</a:t>
            </a: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位为考生顺序号，编码范围为：</a:t>
            </a:r>
          </a:p>
          <a:p>
            <a:pPr algn="l" eaLnBrk="0" hangingPunct="0">
              <a:lnSpc>
                <a:spcPct val="110000"/>
              </a:lnSpc>
            </a:pP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          行政专业准考证号码为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:  110001</a:t>
            </a: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～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111215</a:t>
            </a:r>
          </a:p>
          <a:p>
            <a:pPr algn="l" eaLnBrk="0" hangingPunct="0"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          </a:t>
            </a: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法律专业准考证号码为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:  210001</a:t>
            </a: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～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212006</a:t>
            </a:r>
          </a:p>
          <a:p>
            <a:pPr algn="l" eaLnBrk="0" hangingPunct="0"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          </a:t>
            </a: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财经专业准考证号码为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:  310001</a:t>
            </a: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～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314015</a:t>
            </a:r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0" y="3608388"/>
            <a:ext cx="9144000" cy="334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FF0066"/>
                </a:solidFill>
                <a:ea typeface="+mn-ea"/>
                <a:cs typeface="Times New Roman" pitchFamily="18" charset="0"/>
              </a:rPr>
              <a:t>准考证号码的等价类划分</a:t>
            </a:r>
          </a:p>
          <a:p>
            <a:pPr algn="l" eaLnBrk="0" hangingPunct="0">
              <a:lnSpc>
                <a:spcPct val="110000"/>
              </a:lnSpc>
            </a:pP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有效等价类</a:t>
            </a:r>
            <a:r>
              <a:rPr lang="en-US" altLang="zh-CN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: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 (1) 110001 </a:t>
            </a: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～ 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111215</a:t>
            </a:r>
          </a:p>
          <a:p>
            <a:pPr algn="l" eaLnBrk="0" hangingPunct="0"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             (2) 210001 </a:t>
            </a: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～ 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212006</a:t>
            </a:r>
          </a:p>
          <a:p>
            <a:pPr algn="l" eaLnBrk="0" hangingPunct="0"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             (3) 310001 </a:t>
            </a: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～ 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314015</a:t>
            </a:r>
          </a:p>
          <a:p>
            <a:pPr algn="l" eaLnBrk="0" hangingPunct="0"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无效等价类</a:t>
            </a:r>
            <a:r>
              <a:rPr lang="en-US" altLang="zh-CN" sz="2400" b="1">
                <a:solidFill>
                  <a:srgbClr val="0000FF"/>
                </a:solidFill>
                <a:ea typeface="+mn-ea"/>
                <a:cs typeface="Times New Roman" pitchFamily="18" charset="0"/>
              </a:rPr>
              <a:t>: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 (4)  - 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  <a:sym typeface="Symbol" pitchFamily="18" charset="2"/>
              </a:rPr>
              <a:t>   </a:t>
            </a: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～ 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110000</a:t>
            </a:r>
          </a:p>
          <a:p>
            <a:pPr algn="l" eaLnBrk="0" hangingPunct="0"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             (5) 111216 </a:t>
            </a: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～ 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210000</a:t>
            </a:r>
          </a:p>
          <a:p>
            <a:pPr algn="l" eaLnBrk="0" hangingPunct="0"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             (6) 212007 </a:t>
            </a: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～ 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31000</a:t>
            </a:r>
          </a:p>
          <a:p>
            <a:pPr algn="l" eaLnBrk="0" hangingPunct="0"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             (7) 314016 </a:t>
            </a:r>
            <a:r>
              <a:rPr lang="zh-CN" altLang="en-US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～ 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</a:rPr>
              <a:t>+ </a:t>
            </a:r>
            <a:r>
              <a:rPr lang="en-US" altLang="zh-CN" sz="2400" b="1">
                <a:solidFill>
                  <a:schemeClr val="tx1"/>
                </a:solidFill>
                <a:ea typeface="+mn-ea"/>
                <a:cs typeface="Times New Roman" pitchFamily="18" charset="0"/>
                <a:sym typeface="Symbol" pitchFamily="18" charset="2"/>
              </a:rPr>
              <a:t>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/>
      <p:bldP spid="374787" grpId="0"/>
      <p:bldP spid="3747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ChangeArrowheads="1"/>
          </p:cNvSpPr>
          <p:nvPr/>
        </p:nvSpPr>
        <p:spPr bwMode="auto">
          <a:xfrm>
            <a:off x="445005" y="9863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defRPr/>
            </a:pPr>
            <a:r>
              <a:rPr lang="en-US" altLang="zh-CN" sz="4000" b="1" dirty="0">
                <a:solidFill>
                  <a:srgbClr val="0000FF"/>
                </a:solidFill>
                <a:cs typeface="Times New Roman" pitchFamily="18" charset="0"/>
              </a:rPr>
              <a:t>Boundary Testing  </a:t>
            </a:r>
            <a:r>
              <a:rPr lang="zh-CN" altLang="en-US" sz="4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边界测试</a:t>
            </a:r>
          </a:p>
        </p:txBody>
      </p:sp>
      <p:sp>
        <p:nvSpPr>
          <p:cNvPr id="375811" name="Rectangle 3"/>
          <p:cNvSpPr>
            <a:spLocks noChangeArrowheads="1"/>
          </p:cNvSpPr>
          <p:nvPr/>
        </p:nvSpPr>
        <p:spPr bwMode="auto">
          <a:xfrm>
            <a:off x="513981" y="2754313"/>
            <a:ext cx="846851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</a:rPr>
              <a:t>More errors tend to occur at the boundaries of the input domain.</a:t>
            </a:r>
          </a:p>
          <a:p>
            <a:pPr algn="l"/>
            <a:endParaRPr lang="en-US" altLang="zh-CN" sz="2800" b="1" dirty="0">
              <a:solidFill>
                <a:schemeClr val="tx1"/>
              </a:solidFill>
            </a:endParaRPr>
          </a:p>
          <a:p>
            <a:pPr algn="l"/>
            <a:r>
              <a:rPr lang="en-US" altLang="zh-CN" sz="2800" b="1" dirty="0">
                <a:solidFill>
                  <a:schemeClr val="tx1"/>
                </a:solidFill>
              </a:rPr>
              <a:t>Program is more likely to fail at a boundary.</a:t>
            </a: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492783" y="1873250"/>
            <a:ext cx="25442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 b="1" dirty="0"/>
              <a:t>Why ?   </a:t>
            </a:r>
            <a:r>
              <a:rPr lang="zh-CN" altLang="en-US" sz="2800" b="1" dirty="0"/>
              <a:t>现象？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/>
      <p:bldP spid="3758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990000"/>
              </p:ext>
            </p:extLst>
          </p:nvPr>
        </p:nvGraphicFramePr>
        <p:xfrm>
          <a:off x="149225" y="1768475"/>
          <a:ext cx="4062413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2324424" imgH="2572109" progId="Paint.Picture">
                  <p:embed/>
                </p:oleObj>
              </mc:Choice>
              <mc:Fallback>
                <p:oleObj name="位图图像" r:id="rId2" imgW="2324424" imgH="257210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1768475"/>
                        <a:ext cx="4062413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995738" y="1853825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软件边界与山路悬崖很类似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662488" y="2613025"/>
            <a:ext cx="395922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800" b="1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      </a:t>
            </a:r>
            <a:r>
              <a:rPr lang="zh-CN" altLang="en-US" sz="2400" b="1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如果在悬崖峭壁边可以自信地安全行走，平地就不在话下。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    如果软件在能力达到极限时能够运行，那么在正常情况下就不会出什么问题。</a:t>
            </a:r>
            <a:endParaRPr lang="zh-CN" altLang="en-US" sz="2400" b="1" dirty="0">
              <a:solidFill>
                <a:schemeClr val="accent2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66555" y="548680"/>
            <a:ext cx="21371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0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Analogy </a:t>
            </a:r>
          </a:p>
        </p:txBody>
      </p:sp>
    </p:spTree>
  </p:cSld>
  <p:clrMapOvr>
    <a:masterClrMapping/>
  </p:clrMapOvr>
  <p:transition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95463"/>
            <a:ext cx="7086600" cy="473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7859" name="Rectangle 3"/>
          <p:cNvSpPr>
            <a:spLocks noChangeArrowheads="1"/>
          </p:cNvSpPr>
          <p:nvPr/>
        </p:nvSpPr>
        <p:spPr bwMode="auto">
          <a:xfrm>
            <a:off x="566555" y="413665"/>
            <a:ext cx="45323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4000" b="1" dirty="0">
                <a:solidFill>
                  <a:srgbClr val="0000FF"/>
                </a:solidFill>
                <a:cs typeface="Times New Roman" pitchFamily="18" charset="0"/>
              </a:rPr>
              <a:t>Software boundary</a:t>
            </a:r>
            <a:r>
              <a:rPr lang="en-US" altLang="zh-CN" sz="4400" b="1" dirty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21550" y="1763713"/>
            <a:ext cx="8622450" cy="256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 eaLnBrk="0" hangingPunct="0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(1)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边界值分析不是从某等价类中随便挑一个作为代表，而是使这个等价类的每个边界都要作为测试条件。</a:t>
            </a:r>
          </a:p>
          <a:p>
            <a:pPr marL="469900" indent="-469900" algn="l" eaLnBrk="0" hangingPunct="0">
              <a:lnSpc>
                <a:spcPct val="14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(2)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边界值分析不仅考虑输入条件，还要考虑输出空间产生的测试情况</a:t>
            </a:r>
          </a:p>
        </p:txBody>
      </p:sp>
      <p:sp>
        <p:nvSpPr>
          <p:cNvPr id="29699" name="Freeform 3"/>
          <p:cNvSpPr>
            <a:spLocks/>
          </p:cNvSpPr>
          <p:nvPr/>
        </p:nvSpPr>
        <p:spPr bwMode="auto">
          <a:xfrm>
            <a:off x="1524000" y="4550125"/>
            <a:ext cx="2286000" cy="2209800"/>
          </a:xfrm>
          <a:custGeom>
            <a:avLst/>
            <a:gdLst>
              <a:gd name="T0" fmla="*/ 2125072 w 1108"/>
              <a:gd name="T1" fmla="*/ 26363 h 1425"/>
              <a:gd name="T2" fmla="*/ 1206958 w 1108"/>
              <a:gd name="T3" fmla="*/ 26363 h 1425"/>
              <a:gd name="T4" fmla="*/ 1048094 w 1108"/>
              <a:gd name="T5" fmla="*/ 43421 h 1425"/>
              <a:gd name="T6" fmla="*/ 680848 w 1108"/>
              <a:gd name="T7" fmla="*/ 77537 h 1425"/>
              <a:gd name="T8" fmla="*/ 381688 w 1108"/>
              <a:gd name="T9" fmla="*/ 440409 h 1425"/>
              <a:gd name="T10" fmla="*/ 313603 w 1108"/>
              <a:gd name="T11" fmla="*/ 629599 h 1425"/>
              <a:gd name="T12" fmla="*/ 542616 w 1108"/>
              <a:gd name="T13" fmla="*/ 1663941 h 1425"/>
              <a:gd name="T14" fmla="*/ 841776 w 1108"/>
              <a:gd name="T15" fmla="*/ 1749231 h 1425"/>
              <a:gd name="T16" fmla="*/ 955251 w 1108"/>
              <a:gd name="T17" fmla="*/ 1819014 h 1425"/>
              <a:gd name="T18" fmla="*/ 1093484 w 1108"/>
              <a:gd name="T19" fmla="*/ 1853131 h 1425"/>
              <a:gd name="T20" fmla="*/ 1161569 w 1108"/>
              <a:gd name="T21" fmla="*/ 1887247 h 1425"/>
              <a:gd name="T22" fmla="*/ 1229653 w 1108"/>
              <a:gd name="T23" fmla="*/ 1904305 h 1425"/>
              <a:gd name="T24" fmla="*/ 1277106 w 1108"/>
              <a:gd name="T25" fmla="*/ 1938421 h 1425"/>
              <a:gd name="T26" fmla="*/ 1413276 w 1108"/>
              <a:gd name="T27" fmla="*/ 1974088 h 1425"/>
              <a:gd name="T28" fmla="*/ 1667047 w 1108"/>
              <a:gd name="T29" fmla="*/ 2093495 h 1425"/>
              <a:gd name="T30" fmla="*/ 1964144 w 1108"/>
              <a:gd name="T31" fmla="*/ 2197394 h 1425"/>
              <a:gd name="T32" fmla="*/ 2286000 w 1108"/>
              <a:gd name="T33" fmla="*/ 2129162 h 14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08" h="1425">
                <a:moveTo>
                  <a:pt x="1030" y="17"/>
                </a:moveTo>
                <a:cubicBezTo>
                  <a:pt x="797" y="4"/>
                  <a:pt x="837" y="0"/>
                  <a:pt x="585" y="17"/>
                </a:cubicBezTo>
                <a:cubicBezTo>
                  <a:pt x="559" y="19"/>
                  <a:pt x="534" y="25"/>
                  <a:pt x="508" y="28"/>
                </a:cubicBezTo>
                <a:cubicBezTo>
                  <a:pt x="449" y="36"/>
                  <a:pt x="330" y="50"/>
                  <a:pt x="330" y="50"/>
                </a:cubicBezTo>
                <a:cubicBezTo>
                  <a:pt x="204" y="83"/>
                  <a:pt x="249" y="189"/>
                  <a:pt x="185" y="284"/>
                </a:cubicBezTo>
                <a:cubicBezTo>
                  <a:pt x="172" y="324"/>
                  <a:pt x="152" y="406"/>
                  <a:pt x="152" y="406"/>
                </a:cubicBezTo>
                <a:cubicBezTo>
                  <a:pt x="156" y="631"/>
                  <a:pt x="0" y="1001"/>
                  <a:pt x="263" y="1073"/>
                </a:cubicBezTo>
                <a:cubicBezTo>
                  <a:pt x="309" y="1103"/>
                  <a:pt x="356" y="1111"/>
                  <a:pt x="408" y="1128"/>
                </a:cubicBezTo>
                <a:cubicBezTo>
                  <a:pt x="428" y="1141"/>
                  <a:pt x="442" y="1162"/>
                  <a:pt x="463" y="1173"/>
                </a:cubicBezTo>
                <a:cubicBezTo>
                  <a:pt x="484" y="1184"/>
                  <a:pt x="530" y="1195"/>
                  <a:pt x="530" y="1195"/>
                </a:cubicBezTo>
                <a:cubicBezTo>
                  <a:pt x="541" y="1202"/>
                  <a:pt x="551" y="1211"/>
                  <a:pt x="563" y="1217"/>
                </a:cubicBezTo>
                <a:cubicBezTo>
                  <a:pt x="573" y="1222"/>
                  <a:pt x="586" y="1222"/>
                  <a:pt x="596" y="1228"/>
                </a:cubicBezTo>
                <a:cubicBezTo>
                  <a:pt x="605" y="1233"/>
                  <a:pt x="610" y="1245"/>
                  <a:pt x="619" y="1250"/>
                </a:cubicBezTo>
                <a:cubicBezTo>
                  <a:pt x="640" y="1261"/>
                  <a:pt x="685" y="1273"/>
                  <a:pt x="685" y="1273"/>
                </a:cubicBezTo>
                <a:cubicBezTo>
                  <a:pt x="722" y="1309"/>
                  <a:pt x="760" y="1334"/>
                  <a:pt x="808" y="1350"/>
                </a:cubicBezTo>
                <a:cubicBezTo>
                  <a:pt x="851" y="1380"/>
                  <a:pt x="901" y="1404"/>
                  <a:pt x="952" y="1417"/>
                </a:cubicBezTo>
                <a:cubicBezTo>
                  <a:pt x="1000" y="1412"/>
                  <a:pt x="1082" y="1425"/>
                  <a:pt x="1108" y="137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H="1">
            <a:off x="3635375" y="4550125"/>
            <a:ext cx="28575" cy="2254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3511550" y="4931125"/>
            <a:ext cx="228600" cy="2286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3816350" y="5921725"/>
            <a:ext cx="228600" cy="228600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2916238" y="5580413"/>
            <a:ext cx="228600" cy="2286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1758950" y="5075588"/>
            <a:ext cx="152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被测试</a:t>
            </a:r>
          </a:p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子  域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H="1" flipV="1">
            <a:off x="3740150" y="5007325"/>
            <a:ext cx="762000" cy="30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H="1">
            <a:off x="3059113" y="5037488"/>
            <a:ext cx="1519237" cy="614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4419600" y="470252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b="1" dirty="0">
                <a:solidFill>
                  <a:srgbClr val="FC0128"/>
                </a:solidFill>
                <a:latin typeface="宋体" pitchFamily="2" charset="-122"/>
              </a:rPr>
              <a:t>测试内点</a:t>
            </a:r>
            <a:endParaRPr lang="zh-CN" altLang="en-US" sz="2400" b="1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H="1">
            <a:off x="4044950" y="6028088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425950" y="572328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rgbClr val="0000FF"/>
                </a:solidFill>
                <a:latin typeface="宋体" pitchFamily="2" charset="-122"/>
              </a:rPr>
              <a:t>测试外点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521550" y="387065"/>
            <a:ext cx="598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000" b="1" dirty="0">
                <a:solidFill>
                  <a:srgbClr val="0000FF"/>
                </a:solidFill>
                <a:cs typeface="Times New Roman" pitchFamily="18" charset="0"/>
              </a:rPr>
              <a:t>Boundary Vs. Equivalency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1188" y="458788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en-US" altLang="zh-CN" sz="4000" b="1">
                <a:solidFill>
                  <a:srgbClr val="0000FF"/>
                </a:solidFill>
                <a:cs typeface="Times New Roman" pitchFamily="18" charset="0"/>
              </a:rPr>
              <a:t>Black Box Testing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11188" y="1763713"/>
            <a:ext cx="84042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o"/>
            </a:pPr>
            <a:r>
              <a:rPr lang="en-US" altLang="zh-CN" sz="2800" b="1">
                <a:solidFill>
                  <a:schemeClr val="tx1"/>
                </a:solidFill>
              </a:rPr>
              <a:t>Complementary to white box testing. </a:t>
            </a:r>
          </a:p>
          <a:p>
            <a:pPr marL="469900" indent="-469900" algn="l" eaLnBrk="0" hangingPunct="0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o"/>
            </a:pPr>
            <a:r>
              <a:rPr lang="en-US" altLang="zh-CN" sz="2800" b="1">
                <a:solidFill>
                  <a:schemeClr val="tx1"/>
                </a:solidFill>
              </a:rPr>
              <a:t>Derive external conditions that fully exercise all functional requirements without internal details.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6516688" y="3425825"/>
            <a:ext cx="1157287" cy="1131888"/>
            <a:chOff x="3808" y="1163"/>
            <a:chExt cx="760" cy="730"/>
          </a:xfrm>
        </p:grpSpPr>
        <p:sp>
          <p:nvSpPr>
            <p:cNvPr id="4124" name="Freeform 5"/>
            <p:cNvSpPr>
              <a:spLocks/>
            </p:cNvSpPr>
            <p:nvPr/>
          </p:nvSpPr>
          <p:spPr bwMode="auto">
            <a:xfrm>
              <a:off x="4340" y="1598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6"/>
            <p:cNvSpPr>
              <a:spLocks/>
            </p:cNvSpPr>
            <p:nvPr/>
          </p:nvSpPr>
          <p:spPr bwMode="auto">
            <a:xfrm>
              <a:off x="3907" y="1230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7"/>
            <p:cNvSpPr>
              <a:spLocks/>
            </p:cNvSpPr>
            <p:nvPr/>
          </p:nvSpPr>
          <p:spPr bwMode="auto">
            <a:xfrm>
              <a:off x="3808" y="1531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8"/>
            <p:cNvSpPr>
              <a:spLocks/>
            </p:cNvSpPr>
            <p:nvPr/>
          </p:nvSpPr>
          <p:spPr bwMode="auto">
            <a:xfrm>
              <a:off x="3808" y="1330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9"/>
            <p:cNvSpPr>
              <a:spLocks/>
            </p:cNvSpPr>
            <p:nvPr/>
          </p:nvSpPr>
          <p:spPr bwMode="auto">
            <a:xfrm>
              <a:off x="4340" y="1163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01" name="Group 10"/>
          <p:cNvGrpSpPr>
            <a:grpSpLocks/>
          </p:cNvGrpSpPr>
          <p:nvPr/>
        </p:nvGrpSpPr>
        <p:grpSpPr bwMode="auto">
          <a:xfrm>
            <a:off x="4932363" y="5657850"/>
            <a:ext cx="852487" cy="1236663"/>
            <a:chOff x="2876" y="2432"/>
            <a:chExt cx="560" cy="798"/>
          </a:xfrm>
        </p:grpSpPr>
        <p:sp>
          <p:nvSpPr>
            <p:cNvPr id="4121" name="Freeform 11"/>
            <p:cNvSpPr>
              <a:spLocks/>
            </p:cNvSpPr>
            <p:nvPr/>
          </p:nvSpPr>
          <p:spPr bwMode="auto">
            <a:xfrm>
              <a:off x="3010" y="2734"/>
              <a:ext cx="60" cy="496"/>
            </a:xfrm>
            <a:custGeom>
              <a:avLst/>
              <a:gdLst>
                <a:gd name="T0" fmla="*/ 59 w 60"/>
                <a:gd name="T1" fmla="*/ 495 h 496"/>
                <a:gd name="T2" fmla="*/ 59 w 60"/>
                <a:gd name="T3" fmla="*/ 33 h 496"/>
                <a:gd name="T4" fmla="*/ 0 w 60"/>
                <a:gd name="T5" fmla="*/ 0 h 496"/>
                <a:gd name="T6" fmla="*/ 0 w 60"/>
                <a:gd name="T7" fmla="*/ 429 h 496"/>
                <a:gd name="T8" fmla="*/ 59 w 60"/>
                <a:gd name="T9" fmla="*/ 495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" h="496">
                  <a:moveTo>
                    <a:pt x="59" y="495"/>
                  </a:move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  <a:lnTo>
                    <a:pt x="59" y="495"/>
                  </a:lnTo>
                </a:path>
              </a:pathLst>
            </a:cu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12"/>
            <p:cNvSpPr>
              <a:spLocks/>
            </p:cNvSpPr>
            <p:nvPr/>
          </p:nvSpPr>
          <p:spPr bwMode="auto">
            <a:xfrm>
              <a:off x="2943" y="2466"/>
              <a:ext cx="493" cy="764"/>
            </a:xfrm>
            <a:custGeom>
              <a:avLst/>
              <a:gdLst>
                <a:gd name="T0" fmla="*/ 230 w 493"/>
                <a:gd name="T1" fmla="*/ 0 h 764"/>
                <a:gd name="T2" fmla="*/ 492 w 493"/>
                <a:gd name="T3" fmla="*/ 133 h 764"/>
                <a:gd name="T4" fmla="*/ 362 w 493"/>
                <a:gd name="T5" fmla="*/ 198 h 764"/>
                <a:gd name="T6" fmla="*/ 362 w 493"/>
                <a:gd name="T7" fmla="*/ 663 h 764"/>
                <a:gd name="T8" fmla="*/ 132 w 493"/>
                <a:gd name="T9" fmla="*/ 763 h 764"/>
                <a:gd name="T10" fmla="*/ 132 w 493"/>
                <a:gd name="T11" fmla="*/ 299 h 764"/>
                <a:gd name="T12" fmla="*/ 0 w 493"/>
                <a:gd name="T13" fmla="*/ 365 h 764"/>
                <a:gd name="T14" fmla="*/ 230 w 493"/>
                <a:gd name="T15" fmla="*/ 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93" h="764">
                  <a:moveTo>
                    <a:pt x="230" y="0"/>
                  </a:moveTo>
                  <a:lnTo>
                    <a:pt x="492" y="133"/>
                  </a:lnTo>
                  <a:lnTo>
                    <a:pt x="362" y="198"/>
                  </a:lnTo>
                  <a:lnTo>
                    <a:pt x="362" y="663"/>
                  </a:lnTo>
                  <a:lnTo>
                    <a:pt x="132" y="763"/>
                  </a:lnTo>
                  <a:lnTo>
                    <a:pt x="132" y="299"/>
                  </a:lnTo>
                  <a:lnTo>
                    <a:pt x="0" y="365"/>
                  </a:lnTo>
                  <a:lnTo>
                    <a:pt x="230" y="0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13"/>
            <p:cNvSpPr>
              <a:spLocks/>
            </p:cNvSpPr>
            <p:nvPr/>
          </p:nvSpPr>
          <p:spPr bwMode="auto">
            <a:xfrm>
              <a:off x="2876" y="2432"/>
              <a:ext cx="294" cy="396"/>
            </a:xfrm>
            <a:custGeom>
              <a:avLst/>
              <a:gdLst>
                <a:gd name="T0" fmla="*/ 65 w 294"/>
                <a:gd name="T1" fmla="*/ 395 h 396"/>
                <a:gd name="T2" fmla="*/ 0 w 294"/>
                <a:gd name="T3" fmla="*/ 362 h 396"/>
                <a:gd name="T4" fmla="*/ 228 w 294"/>
                <a:gd name="T5" fmla="*/ 0 h 396"/>
                <a:gd name="T6" fmla="*/ 293 w 294"/>
                <a:gd name="T7" fmla="*/ 33 h 396"/>
                <a:gd name="T8" fmla="*/ 65 w 294"/>
                <a:gd name="T9" fmla="*/ 395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4" h="396">
                  <a:moveTo>
                    <a:pt x="65" y="395"/>
                  </a:moveTo>
                  <a:lnTo>
                    <a:pt x="0" y="362"/>
                  </a:lnTo>
                  <a:lnTo>
                    <a:pt x="228" y="0"/>
                  </a:lnTo>
                  <a:lnTo>
                    <a:pt x="293" y="33"/>
                  </a:lnTo>
                  <a:lnTo>
                    <a:pt x="65" y="395"/>
                  </a:lnTo>
                </a:path>
              </a:pathLst>
            </a:custGeom>
            <a:solidFill>
              <a:srgbClr val="00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02" name="Group 14"/>
          <p:cNvGrpSpPr>
            <a:grpSpLocks/>
          </p:cNvGrpSpPr>
          <p:nvPr/>
        </p:nvGrpSpPr>
        <p:grpSpPr bwMode="auto">
          <a:xfrm>
            <a:off x="3635375" y="3857625"/>
            <a:ext cx="2938463" cy="2276475"/>
            <a:chOff x="1994" y="1288"/>
            <a:chExt cx="1929" cy="1468"/>
          </a:xfrm>
        </p:grpSpPr>
        <p:sp>
          <p:nvSpPr>
            <p:cNvPr id="4118" name="Freeform 15"/>
            <p:cNvSpPr>
              <a:spLocks/>
            </p:cNvSpPr>
            <p:nvPr/>
          </p:nvSpPr>
          <p:spPr bwMode="auto">
            <a:xfrm>
              <a:off x="1994" y="1858"/>
              <a:ext cx="394" cy="898"/>
            </a:xfrm>
            <a:custGeom>
              <a:avLst/>
              <a:gdLst>
                <a:gd name="T0" fmla="*/ 0 w 394"/>
                <a:gd name="T1" fmla="*/ 0 h 898"/>
                <a:gd name="T2" fmla="*/ 393 w 394"/>
                <a:gd name="T3" fmla="*/ 232 h 898"/>
                <a:gd name="T4" fmla="*/ 393 w 394"/>
                <a:gd name="T5" fmla="*/ 897 h 898"/>
                <a:gd name="T6" fmla="*/ 0 w 394"/>
                <a:gd name="T7" fmla="*/ 664 h 898"/>
                <a:gd name="T8" fmla="*/ 0 w 394"/>
                <a:gd name="T9" fmla="*/ 0 h 8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4" h="898">
                  <a:moveTo>
                    <a:pt x="0" y="0"/>
                  </a:moveTo>
                  <a:lnTo>
                    <a:pt x="393" y="232"/>
                  </a:lnTo>
                  <a:lnTo>
                    <a:pt x="393" y="897"/>
                  </a:lnTo>
                  <a:lnTo>
                    <a:pt x="0" y="664"/>
                  </a:lnTo>
                  <a:lnTo>
                    <a:pt x="0" y="0"/>
                  </a:lnTo>
                </a:path>
              </a:pathLst>
            </a:cu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6"/>
            <p:cNvSpPr>
              <a:spLocks/>
            </p:cNvSpPr>
            <p:nvPr/>
          </p:nvSpPr>
          <p:spPr bwMode="auto">
            <a:xfrm>
              <a:off x="1994" y="1288"/>
              <a:ext cx="1929" cy="797"/>
            </a:xfrm>
            <a:custGeom>
              <a:avLst/>
              <a:gdLst>
                <a:gd name="T0" fmla="*/ 0 w 1929"/>
                <a:gd name="T1" fmla="*/ 564 h 797"/>
                <a:gd name="T2" fmla="*/ 399 w 1929"/>
                <a:gd name="T3" fmla="*/ 796 h 797"/>
                <a:gd name="T4" fmla="*/ 1928 w 1929"/>
                <a:gd name="T5" fmla="*/ 200 h 797"/>
                <a:gd name="T6" fmla="*/ 1594 w 1929"/>
                <a:gd name="T7" fmla="*/ 0 h 797"/>
                <a:gd name="T8" fmla="*/ 0 w 1929"/>
                <a:gd name="T9" fmla="*/ 564 h 7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9" h="797">
                  <a:moveTo>
                    <a:pt x="0" y="564"/>
                  </a:moveTo>
                  <a:lnTo>
                    <a:pt x="399" y="796"/>
                  </a:lnTo>
                  <a:lnTo>
                    <a:pt x="1928" y="200"/>
                  </a:lnTo>
                  <a:lnTo>
                    <a:pt x="1594" y="0"/>
                  </a:lnTo>
                  <a:lnTo>
                    <a:pt x="0" y="564"/>
                  </a:lnTo>
                </a:path>
              </a:pathLst>
            </a:custGeom>
            <a:solidFill>
              <a:srgbClr val="FF5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17"/>
            <p:cNvSpPr>
              <a:spLocks/>
            </p:cNvSpPr>
            <p:nvPr/>
          </p:nvSpPr>
          <p:spPr bwMode="auto">
            <a:xfrm>
              <a:off x="2395" y="1490"/>
              <a:ext cx="1528" cy="1266"/>
            </a:xfrm>
            <a:custGeom>
              <a:avLst/>
              <a:gdLst>
                <a:gd name="T0" fmla="*/ 0 w 1528"/>
                <a:gd name="T1" fmla="*/ 598 h 1266"/>
                <a:gd name="T2" fmla="*/ 0 w 1528"/>
                <a:gd name="T3" fmla="*/ 1265 h 1266"/>
                <a:gd name="T4" fmla="*/ 1527 w 1528"/>
                <a:gd name="T5" fmla="*/ 565 h 1266"/>
                <a:gd name="T6" fmla="*/ 1527 w 1528"/>
                <a:gd name="T7" fmla="*/ 0 h 1266"/>
                <a:gd name="T8" fmla="*/ 0 w 1528"/>
                <a:gd name="T9" fmla="*/ 598 h 1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8" h="1266">
                  <a:moveTo>
                    <a:pt x="0" y="598"/>
                  </a:moveTo>
                  <a:lnTo>
                    <a:pt x="0" y="1265"/>
                  </a:lnTo>
                  <a:lnTo>
                    <a:pt x="1527" y="565"/>
                  </a:lnTo>
                  <a:lnTo>
                    <a:pt x="1527" y="0"/>
                  </a:lnTo>
                  <a:lnTo>
                    <a:pt x="0" y="598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03" name="Group 18"/>
          <p:cNvGrpSpPr>
            <a:grpSpLocks/>
          </p:cNvGrpSpPr>
          <p:nvPr/>
        </p:nvGrpSpPr>
        <p:grpSpPr bwMode="auto">
          <a:xfrm>
            <a:off x="4643438" y="3354388"/>
            <a:ext cx="989012" cy="1028700"/>
            <a:chOff x="2645" y="920"/>
            <a:chExt cx="649" cy="663"/>
          </a:xfrm>
        </p:grpSpPr>
        <p:sp>
          <p:nvSpPr>
            <p:cNvPr id="4114" name="Freeform 19"/>
            <p:cNvSpPr>
              <a:spLocks/>
            </p:cNvSpPr>
            <p:nvPr/>
          </p:nvSpPr>
          <p:spPr bwMode="auto">
            <a:xfrm>
              <a:off x="3066" y="1246"/>
              <a:ext cx="228" cy="86"/>
            </a:xfrm>
            <a:custGeom>
              <a:avLst/>
              <a:gdLst>
                <a:gd name="T0" fmla="*/ 64 w 228"/>
                <a:gd name="T1" fmla="*/ 85 h 86"/>
                <a:gd name="T2" fmla="*/ 227 w 228"/>
                <a:gd name="T3" fmla="*/ 27 h 86"/>
                <a:gd name="T4" fmla="*/ 156 w 228"/>
                <a:gd name="T5" fmla="*/ 0 h 86"/>
                <a:gd name="T6" fmla="*/ 0 w 228"/>
                <a:gd name="T7" fmla="*/ 58 h 86"/>
                <a:gd name="T8" fmla="*/ 64 w 228"/>
                <a:gd name="T9" fmla="*/ 85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" h="86">
                  <a:moveTo>
                    <a:pt x="64" y="85"/>
                  </a:moveTo>
                  <a:lnTo>
                    <a:pt x="227" y="27"/>
                  </a:lnTo>
                  <a:lnTo>
                    <a:pt x="156" y="0"/>
                  </a:lnTo>
                  <a:lnTo>
                    <a:pt x="0" y="58"/>
                  </a:lnTo>
                  <a:lnTo>
                    <a:pt x="64" y="8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20"/>
            <p:cNvSpPr>
              <a:spLocks/>
            </p:cNvSpPr>
            <p:nvPr/>
          </p:nvSpPr>
          <p:spPr bwMode="auto">
            <a:xfrm>
              <a:off x="2717" y="920"/>
              <a:ext cx="577" cy="663"/>
            </a:xfrm>
            <a:custGeom>
              <a:avLst/>
              <a:gdLst>
                <a:gd name="T0" fmla="*/ 183 w 577"/>
                <a:gd name="T1" fmla="*/ 66 h 663"/>
                <a:gd name="T2" fmla="*/ 414 w 577"/>
                <a:gd name="T3" fmla="*/ 0 h 663"/>
                <a:gd name="T4" fmla="*/ 414 w 577"/>
                <a:gd name="T5" fmla="*/ 411 h 663"/>
                <a:gd name="T6" fmla="*/ 576 w 577"/>
                <a:gd name="T7" fmla="*/ 351 h 663"/>
                <a:gd name="T8" fmla="*/ 316 w 577"/>
                <a:gd name="T9" fmla="*/ 662 h 663"/>
                <a:gd name="T10" fmla="*/ 0 w 577"/>
                <a:gd name="T11" fmla="*/ 562 h 663"/>
                <a:gd name="T12" fmla="*/ 183 w 577"/>
                <a:gd name="T13" fmla="*/ 496 h 663"/>
                <a:gd name="T14" fmla="*/ 183 w 577"/>
                <a:gd name="T15" fmla="*/ 66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7" h="663">
                  <a:moveTo>
                    <a:pt x="183" y="66"/>
                  </a:moveTo>
                  <a:lnTo>
                    <a:pt x="414" y="0"/>
                  </a:lnTo>
                  <a:lnTo>
                    <a:pt x="414" y="411"/>
                  </a:lnTo>
                  <a:lnTo>
                    <a:pt x="576" y="351"/>
                  </a:lnTo>
                  <a:lnTo>
                    <a:pt x="316" y="662"/>
                  </a:lnTo>
                  <a:lnTo>
                    <a:pt x="0" y="562"/>
                  </a:lnTo>
                  <a:lnTo>
                    <a:pt x="183" y="496"/>
                  </a:lnTo>
                  <a:lnTo>
                    <a:pt x="183" y="66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21"/>
            <p:cNvSpPr>
              <a:spLocks/>
            </p:cNvSpPr>
            <p:nvPr/>
          </p:nvSpPr>
          <p:spPr bwMode="auto">
            <a:xfrm>
              <a:off x="2645" y="1389"/>
              <a:ext cx="251" cy="93"/>
            </a:xfrm>
            <a:custGeom>
              <a:avLst/>
              <a:gdLst>
                <a:gd name="T0" fmla="*/ 70 w 251"/>
                <a:gd name="T1" fmla="*/ 92 h 93"/>
                <a:gd name="T2" fmla="*/ 0 w 251"/>
                <a:gd name="T3" fmla="*/ 59 h 93"/>
                <a:gd name="T4" fmla="*/ 185 w 251"/>
                <a:gd name="T5" fmla="*/ 0 h 93"/>
                <a:gd name="T6" fmla="*/ 250 w 251"/>
                <a:gd name="T7" fmla="*/ 30 h 93"/>
                <a:gd name="T8" fmla="*/ 70 w 251"/>
                <a:gd name="T9" fmla="*/ 92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" h="93">
                  <a:moveTo>
                    <a:pt x="70" y="92"/>
                  </a:moveTo>
                  <a:lnTo>
                    <a:pt x="0" y="59"/>
                  </a:lnTo>
                  <a:lnTo>
                    <a:pt x="185" y="0"/>
                  </a:lnTo>
                  <a:lnTo>
                    <a:pt x="250" y="30"/>
                  </a:lnTo>
                  <a:lnTo>
                    <a:pt x="70" y="92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22"/>
            <p:cNvSpPr>
              <a:spLocks/>
            </p:cNvSpPr>
            <p:nvPr/>
          </p:nvSpPr>
          <p:spPr bwMode="auto">
            <a:xfrm>
              <a:off x="2836" y="953"/>
              <a:ext cx="60" cy="462"/>
            </a:xfrm>
            <a:custGeom>
              <a:avLst/>
              <a:gdLst>
                <a:gd name="T0" fmla="*/ 0 w 60"/>
                <a:gd name="T1" fmla="*/ 429 h 462"/>
                <a:gd name="T2" fmla="*/ 59 w 60"/>
                <a:gd name="T3" fmla="*/ 461 h 462"/>
                <a:gd name="T4" fmla="*/ 59 w 60"/>
                <a:gd name="T5" fmla="*/ 33 h 462"/>
                <a:gd name="T6" fmla="*/ 0 w 60"/>
                <a:gd name="T7" fmla="*/ 0 h 462"/>
                <a:gd name="T8" fmla="*/ 0 w 60"/>
                <a:gd name="T9" fmla="*/ 429 h 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" h="462">
                  <a:moveTo>
                    <a:pt x="0" y="429"/>
                  </a:moveTo>
                  <a:lnTo>
                    <a:pt x="59" y="461"/>
                  </a:ln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</a:path>
              </a:pathLst>
            </a:custGeom>
            <a:solidFill>
              <a:srgbClr val="00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04" name="Group 23"/>
          <p:cNvGrpSpPr>
            <a:grpSpLocks/>
          </p:cNvGrpSpPr>
          <p:nvPr/>
        </p:nvGrpSpPr>
        <p:grpSpPr bwMode="auto">
          <a:xfrm>
            <a:off x="2627313" y="5010150"/>
            <a:ext cx="1157287" cy="1131888"/>
            <a:chOff x="1528" y="2059"/>
            <a:chExt cx="760" cy="730"/>
          </a:xfrm>
        </p:grpSpPr>
        <p:sp>
          <p:nvSpPr>
            <p:cNvPr id="4109" name="Freeform 24"/>
            <p:cNvSpPr>
              <a:spLocks/>
            </p:cNvSpPr>
            <p:nvPr/>
          </p:nvSpPr>
          <p:spPr bwMode="auto">
            <a:xfrm>
              <a:off x="2060" y="2494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25"/>
            <p:cNvSpPr>
              <a:spLocks/>
            </p:cNvSpPr>
            <p:nvPr/>
          </p:nvSpPr>
          <p:spPr bwMode="auto">
            <a:xfrm>
              <a:off x="1627" y="2126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26"/>
            <p:cNvSpPr>
              <a:spLocks/>
            </p:cNvSpPr>
            <p:nvPr/>
          </p:nvSpPr>
          <p:spPr bwMode="auto">
            <a:xfrm>
              <a:off x="1528" y="2427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27"/>
            <p:cNvSpPr>
              <a:spLocks/>
            </p:cNvSpPr>
            <p:nvPr/>
          </p:nvSpPr>
          <p:spPr bwMode="auto">
            <a:xfrm>
              <a:off x="1528" y="2226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28"/>
            <p:cNvSpPr>
              <a:spLocks/>
            </p:cNvSpPr>
            <p:nvPr/>
          </p:nvSpPr>
          <p:spPr bwMode="auto">
            <a:xfrm>
              <a:off x="2060" y="2059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1261" name="Rectangle 29"/>
          <p:cNvSpPr>
            <a:spLocks noChangeArrowheads="1"/>
          </p:cNvSpPr>
          <p:nvPr/>
        </p:nvSpPr>
        <p:spPr bwMode="auto">
          <a:xfrm>
            <a:off x="2339975" y="4002088"/>
            <a:ext cx="20891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509" tIns="48882" rIns="99509" bIns="48882">
            <a:spAutoFit/>
          </a:bodyPr>
          <a:lstStyle/>
          <a:p>
            <a:pPr algn="l" defTabSz="1004888" eaLnBrk="0" hangingPunct="0">
              <a:defRPr/>
            </a:pPr>
            <a:r>
              <a: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requirements</a:t>
            </a:r>
          </a:p>
        </p:txBody>
      </p:sp>
      <p:sp>
        <p:nvSpPr>
          <p:cNvPr id="351262" name="Rectangle 30"/>
          <p:cNvSpPr>
            <a:spLocks noChangeArrowheads="1"/>
          </p:cNvSpPr>
          <p:nvPr/>
        </p:nvSpPr>
        <p:spPr bwMode="auto">
          <a:xfrm>
            <a:off x="5702300" y="5962650"/>
            <a:ext cx="10810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509" tIns="48882" rIns="99509" bIns="48882">
            <a:spAutoFit/>
          </a:bodyPr>
          <a:lstStyle/>
          <a:p>
            <a:pPr algn="l" defTabSz="1004888" eaLnBrk="0" hangingPunct="0">
              <a:defRPr/>
            </a:pPr>
            <a:r>
              <a: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events</a:t>
            </a:r>
          </a:p>
        </p:txBody>
      </p:sp>
      <p:sp>
        <p:nvSpPr>
          <p:cNvPr id="351263" name="Rectangle 31"/>
          <p:cNvSpPr>
            <a:spLocks noChangeArrowheads="1"/>
          </p:cNvSpPr>
          <p:nvPr/>
        </p:nvSpPr>
        <p:spPr bwMode="auto">
          <a:xfrm>
            <a:off x="3001963" y="5900738"/>
            <a:ext cx="952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509" tIns="48882" rIns="99509" bIns="48882">
            <a:spAutoFit/>
          </a:bodyPr>
          <a:lstStyle/>
          <a:p>
            <a:pPr algn="l" defTabSz="1004888" eaLnBrk="0" hangingPunct="0">
              <a:defRPr/>
            </a:pPr>
            <a:r>
              <a: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input</a:t>
            </a:r>
          </a:p>
        </p:txBody>
      </p:sp>
      <p:sp>
        <p:nvSpPr>
          <p:cNvPr id="351264" name="Rectangle 32"/>
          <p:cNvSpPr>
            <a:spLocks noChangeArrowheads="1"/>
          </p:cNvSpPr>
          <p:nvPr/>
        </p:nvSpPr>
        <p:spPr bwMode="auto">
          <a:xfrm>
            <a:off x="6840538" y="4511675"/>
            <a:ext cx="11366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509" tIns="48882" rIns="99509" bIns="48882">
            <a:spAutoFit/>
          </a:bodyPr>
          <a:lstStyle/>
          <a:p>
            <a:pPr algn="l" defTabSz="1004888" eaLnBrk="0" hangingPunct="0">
              <a:defRPr/>
            </a:pPr>
            <a:r>
              <a: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output</a:t>
            </a:r>
          </a:p>
        </p:txBody>
      </p:sp>
    </p:spTree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11560" y="413665"/>
            <a:ext cx="686752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边界条件类型</a:t>
            </a:r>
          </a:p>
        </p:txBody>
      </p:sp>
      <p:sp>
        <p:nvSpPr>
          <p:cNvPr id="379907" name="Rectangle 3"/>
          <p:cNvSpPr>
            <a:spLocks noChangeArrowheads="1"/>
          </p:cNvSpPr>
          <p:nvPr/>
        </p:nvSpPr>
        <p:spPr bwMode="auto">
          <a:xfrm>
            <a:off x="76200" y="1719263"/>
            <a:ext cx="4267200" cy="50228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0" y="1763713"/>
            <a:ext cx="4114800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5000"/>
              </a:lnSpc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如果软件测试问题包含确定的边界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那么数据类型可能是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</a:p>
          <a:p>
            <a:pPr lvl="2" algn="l" eaLnBrk="0" hangingPunct="0">
              <a:lnSpc>
                <a:spcPct val="130000"/>
              </a:lnSpc>
              <a:buClr>
                <a:srgbClr val="0000FF"/>
              </a:buClr>
              <a:buSzPct val="105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数值</a:t>
            </a:r>
          </a:p>
          <a:p>
            <a:pPr lvl="2" algn="l" eaLnBrk="0" hangingPunct="0">
              <a:lnSpc>
                <a:spcPct val="130000"/>
              </a:lnSpc>
              <a:buClr>
                <a:srgbClr val="0000FF"/>
              </a:buClr>
              <a:buSzPct val="105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字符</a:t>
            </a:r>
          </a:p>
          <a:p>
            <a:pPr lvl="2" algn="l" eaLnBrk="0" hangingPunct="0">
              <a:lnSpc>
                <a:spcPct val="130000"/>
              </a:lnSpc>
              <a:buClr>
                <a:srgbClr val="0000FF"/>
              </a:buClr>
              <a:buSzPct val="105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位置</a:t>
            </a:r>
          </a:p>
          <a:p>
            <a:pPr lvl="2" algn="l" eaLnBrk="0" hangingPunct="0">
              <a:lnSpc>
                <a:spcPct val="130000"/>
              </a:lnSpc>
              <a:buClr>
                <a:srgbClr val="0000FF"/>
              </a:buClr>
              <a:buSzPct val="105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数量</a:t>
            </a:r>
          </a:p>
          <a:p>
            <a:pPr lvl="2" algn="l" eaLnBrk="0" hangingPunct="0">
              <a:lnSpc>
                <a:spcPct val="130000"/>
              </a:lnSpc>
              <a:buClr>
                <a:srgbClr val="0000FF"/>
              </a:buClr>
              <a:buSzPct val="105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速度</a:t>
            </a:r>
          </a:p>
          <a:p>
            <a:pPr lvl="2" algn="l" eaLnBrk="0" hangingPunct="0">
              <a:lnSpc>
                <a:spcPct val="130000"/>
              </a:lnSpc>
              <a:buClr>
                <a:srgbClr val="0000FF"/>
              </a:buClr>
              <a:buSzPct val="105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地址</a:t>
            </a:r>
          </a:p>
          <a:p>
            <a:pPr lvl="2" algn="l" eaLnBrk="0" hangingPunct="0">
              <a:lnSpc>
                <a:spcPct val="130000"/>
              </a:lnSpc>
              <a:buClr>
                <a:srgbClr val="0000FF"/>
              </a:buClr>
              <a:buSzPct val="105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尺寸</a:t>
            </a:r>
          </a:p>
          <a:p>
            <a:pPr lvl="2" algn="l" eaLnBrk="0" hangingPunct="0">
              <a:lnSpc>
                <a:spcPct val="130000"/>
              </a:lnSpc>
              <a:buClr>
                <a:srgbClr val="0000FF"/>
              </a:buClr>
              <a:buSzPct val="105000"/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……</a:t>
            </a:r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4706938" y="1879600"/>
            <a:ext cx="4267200" cy="4789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379910" name="Rectangle 6"/>
          <p:cNvSpPr>
            <a:spLocks noChangeArrowheads="1"/>
          </p:cNvSpPr>
          <p:nvPr/>
        </p:nvSpPr>
        <p:spPr bwMode="auto">
          <a:xfrm>
            <a:off x="4800600" y="1898650"/>
            <a:ext cx="41148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5000"/>
              </a:lnSpc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还要考虑数据类型的特征</a:t>
            </a:r>
            <a:endParaRPr lang="en-US" altLang="zh-CN" sz="28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 algn="l" eaLnBrk="0" hangingPunct="0">
              <a:lnSpc>
                <a:spcPct val="130000"/>
              </a:lnSpc>
              <a:buClr>
                <a:srgbClr val="0000FF"/>
              </a:buClr>
              <a:buSzPct val="105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第一个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最后一个</a:t>
            </a:r>
          </a:p>
          <a:p>
            <a:pPr lvl="1" algn="l" eaLnBrk="0" hangingPunct="0">
              <a:lnSpc>
                <a:spcPct val="130000"/>
              </a:lnSpc>
              <a:buClr>
                <a:srgbClr val="0000FF"/>
              </a:buClr>
              <a:buSzPct val="105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最小值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最大值</a:t>
            </a:r>
          </a:p>
          <a:p>
            <a:pPr lvl="1" algn="l" eaLnBrk="0" hangingPunct="0">
              <a:lnSpc>
                <a:spcPct val="130000"/>
              </a:lnSpc>
              <a:buClr>
                <a:srgbClr val="0000FF"/>
              </a:buClr>
              <a:buSzPct val="105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开始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完成</a:t>
            </a:r>
          </a:p>
          <a:p>
            <a:pPr lvl="1" algn="l" eaLnBrk="0" hangingPunct="0">
              <a:lnSpc>
                <a:spcPct val="130000"/>
              </a:lnSpc>
              <a:buClr>
                <a:srgbClr val="0000FF"/>
              </a:buClr>
              <a:buSzPct val="105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空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满</a:t>
            </a:r>
          </a:p>
          <a:p>
            <a:pPr lvl="1" algn="l" eaLnBrk="0" hangingPunct="0">
              <a:lnSpc>
                <a:spcPct val="130000"/>
              </a:lnSpc>
              <a:buClr>
                <a:srgbClr val="0000FF"/>
              </a:buClr>
              <a:buSzPct val="105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最慢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最快</a:t>
            </a:r>
          </a:p>
          <a:p>
            <a:pPr lvl="1" algn="l" eaLnBrk="0" hangingPunct="0">
              <a:lnSpc>
                <a:spcPct val="130000"/>
              </a:lnSpc>
              <a:buClr>
                <a:srgbClr val="0000FF"/>
              </a:buClr>
              <a:buSzPct val="105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相邻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最远</a:t>
            </a:r>
          </a:p>
          <a:p>
            <a:pPr lvl="1" algn="l" eaLnBrk="0" hangingPunct="0">
              <a:lnSpc>
                <a:spcPct val="130000"/>
              </a:lnSpc>
              <a:buClr>
                <a:srgbClr val="0000FF"/>
              </a:buClr>
              <a:buSzPct val="105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超过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在内</a:t>
            </a:r>
          </a:p>
          <a:p>
            <a:pPr lvl="1" algn="l" eaLnBrk="0" hangingPunct="0">
              <a:lnSpc>
                <a:spcPct val="130000"/>
              </a:lnSpc>
              <a:buClr>
                <a:srgbClr val="0000FF"/>
              </a:buClr>
              <a:buSzPct val="105000"/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……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animBg="1"/>
      <p:bldP spid="379908" grpId="0"/>
      <p:bldP spid="379909" grpId="0" animBg="1"/>
      <p:bldP spid="3799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54750" y="3286126"/>
            <a:ext cx="8689250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测试边界上的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合法数据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以及刚超过边界的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非法数据</a:t>
            </a:r>
            <a:endParaRPr lang="en-US" altLang="zh-CN" sz="28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algn="l" eaLnBrk="0" hangingPunct="0">
              <a:buClr>
                <a:srgbClr val="FF0000"/>
              </a:buClr>
            </a:pPr>
            <a:endParaRPr lang="en-US" altLang="zh-CN" sz="28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469900" indent="-469900" algn="l" eaLnBrk="0" hangingPunct="0">
              <a:spcBef>
                <a:spcPct val="6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越界测试通常简单地加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或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个单位；</a:t>
            </a:r>
          </a:p>
          <a:p>
            <a:pPr marL="469900" indent="-469900" algn="l" eaLnBrk="0" hangingPunct="0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                     减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或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个单位；</a:t>
            </a:r>
          </a:p>
          <a:p>
            <a:pPr marL="469900" indent="-469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en-US" sz="28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31540" y="368660"/>
            <a:ext cx="6565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000" b="1" dirty="0">
                <a:solidFill>
                  <a:srgbClr val="0000FF"/>
                </a:solidFill>
                <a:cs typeface="Times New Roman" pitchFamily="18" charset="0"/>
              </a:rPr>
              <a:t>Test case design by boundary</a:t>
            </a: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566555" y="1760538"/>
            <a:ext cx="758566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 algn="l">
              <a:buFont typeface="Wingdings" pitchFamily="2" charset="2"/>
              <a:buChar char="Ø"/>
              <a:defRPr/>
            </a:pPr>
            <a:r>
              <a:rPr lang="zh-CN" altLang="en-US" sz="2800" b="1" dirty="0">
                <a:ea typeface="+mn-ea"/>
                <a:cs typeface="Times New Roman" pitchFamily="18" charset="0"/>
              </a:rPr>
              <a:t>总体上</a:t>
            </a:r>
            <a:r>
              <a:rPr lang="zh-CN" altLang="en-US" sz="2800" b="1" dirty="0">
                <a:solidFill>
                  <a:srgbClr val="FF0066"/>
                </a:solidFill>
                <a:ea typeface="+mn-ea"/>
                <a:cs typeface="Times New Roman" pitchFamily="18" charset="0"/>
              </a:rPr>
              <a:t>：</a:t>
            </a:r>
          </a:p>
          <a:p>
            <a:pPr algn="l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itchFamily="18" charset="0"/>
              </a:rPr>
              <a:t>   </a:t>
            </a:r>
            <a:r>
              <a:rPr lang="en-US" altLang="zh-CN" sz="2800" b="1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Select test cases that exercises bounding values</a:t>
            </a:r>
          </a:p>
        </p:txBody>
      </p:sp>
    </p:spTree>
  </p:cSld>
  <p:clrMapOvr>
    <a:masterClrMapping/>
  </p:clrMapOvr>
  <p:transition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533400"/>
            <a:ext cx="1462088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0000FF"/>
                </a:solidFill>
                <a:latin typeface="宋体" pitchFamily="2" charset="-122"/>
              </a:rPr>
              <a:t>输入</a:t>
            </a:r>
          </a:p>
          <a:p>
            <a:pPr eaLnBrk="0" hangingPunct="0"/>
            <a:r>
              <a:rPr lang="zh-CN" altLang="en-US" sz="2000" b="1">
                <a:solidFill>
                  <a:srgbClr val="0000FF"/>
                </a:solidFill>
                <a:latin typeface="宋体" pitchFamily="2" charset="-122"/>
              </a:rPr>
              <a:t>条件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165100" y="1295400"/>
            <a:ext cx="904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1295400" y="609600"/>
            <a:ext cx="0" cy="632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5181600" y="609600"/>
            <a:ext cx="0" cy="632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76200" y="1454150"/>
            <a:ext cx="947738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</a:rPr>
              <a:t>报表日</a:t>
            </a:r>
          </a:p>
          <a:p>
            <a:pPr algn="l" eaLnBrk="0" hangingPunct="0"/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</a:rPr>
              <a:t>期的类</a:t>
            </a:r>
          </a:p>
          <a:p>
            <a:pPr algn="l" eaLnBrk="0" hangingPunct="0"/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</a:rPr>
              <a:t>型及长</a:t>
            </a:r>
          </a:p>
          <a:p>
            <a:pPr algn="l" eaLnBrk="0" hangingPunct="0"/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</a:rPr>
              <a:t>度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295400" y="1301750"/>
            <a:ext cx="2681288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105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lang="zh-CN" altLang="en-US" sz="1800" b="1" dirty="0">
                <a:solidFill>
                  <a:schemeClr val="tx1"/>
                </a:solidFill>
                <a:latin typeface="宋体" pitchFamily="2" charset="-122"/>
              </a:rPr>
              <a:t>个数字字符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宋体" pitchFamily="2" charset="-122"/>
              </a:rPr>
              <a:t>5</a:t>
            </a:r>
            <a:r>
              <a:rPr lang="zh-CN" altLang="en-US" sz="1800" b="1" dirty="0">
                <a:solidFill>
                  <a:schemeClr val="tx1"/>
                </a:solidFill>
                <a:latin typeface="宋体" pitchFamily="2" charset="-122"/>
              </a:rPr>
              <a:t>个数字字符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宋体" pitchFamily="2" charset="-122"/>
              </a:rPr>
              <a:t>7</a:t>
            </a:r>
            <a:r>
              <a:rPr lang="zh-CN" altLang="en-US" sz="1800" b="1" dirty="0">
                <a:solidFill>
                  <a:schemeClr val="tx1"/>
                </a:solidFill>
                <a:latin typeface="宋体" pitchFamily="2" charset="-122"/>
              </a:rPr>
              <a:t>个数字字符</a:t>
            </a:r>
          </a:p>
          <a:p>
            <a:pPr algn="l" eaLnBrk="0" hangingPunct="0">
              <a:lnSpc>
                <a:spcPct val="105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宋体" pitchFamily="2" charset="-122"/>
              </a:rPr>
              <a:t>有</a:t>
            </a:r>
            <a:r>
              <a:rPr lang="en-US" altLang="zh-CN" sz="1800" b="1" dirty="0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lang="zh-CN" altLang="en-US" sz="1800" b="1" dirty="0">
                <a:solidFill>
                  <a:schemeClr val="tx1"/>
                </a:solidFill>
                <a:latin typeface="宋体" pitchFamily="2" charset="-122"/>
              </a:rPr>
              <a:t>个非数字字符</a:t>
            </a:r>
          </a:p>
          <a:p>
            <a:pPr algn="l" eaLnBrk="0" hangingPunct="0">
              <a:lnSpc>
                <a:spcPct val="105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宋体" pitchFamily="2" charset="-122"/>
              </a:rPr>
              <a:t>全部是非数字字符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宋体" pitchFamily="2" charset="-122"/>
              </a:rPr>
              <a:t>6</a:t>
            </a:r>
            <a:r>
              <a:rPr lang="zh-CN" altLang="en-US" sz="1800" b="1" dirty="0">
                <a:solidFill>
                  <a:schemeClr val="tx1"/>
                </a:solidFill>
                <a:latin typeface="宋体" pitchFamily="2" charset="-122"/>
              </a:rPr>
              <a:t>个数字字符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105400" y="1301750"/>
            <a:ext cx="1447800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105000"/>
              </a:lnSpc>
            </a:pPr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显示出错</a:t>
            </a:r>
          </a:p>
          <a:p>
            <a:pPr algn="l" eaLnBrk="0" hangingPunct="0">
              <a:lnSpc>
                <a:spcPct val="105000"/>
              </a:lnSpc>
            </a:pPr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显示出错</a:t>
            </a:r>
          </a:p>
          <a:p>
            <a:pPr algn="l" eaLnBrk="0" hangingPunct="0">
              <a:lnSpc>
                <a:spcPct val="105000"/>
              </a:lnSpc>
            </a:pPr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显示出错</a:t>
            </a:r>
          </a:p>
          <a:p>
            <a:pPr algn="l" eaLnBrk="0" hangingPunct="0">
              <a:lnSpc>
                <a:spcPct val="105000"/>
              </a:lnSpc>
            </a:pPr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显示出错</a:t>
            </a:r>
          </a:p>
          <a:p>
            <a:pPr algn="l" eaLnBrk="0" hangingPunct="0">
              <a:lnSpc>
                <a:spcPct val="105000"/>
              </a:lnSpc>
            </a:pPr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显示出错</a:t>
            </a:r>
          </a:p>
          <a:p>
            <a:pPr algn="l" eaLnBrk="0" hangingPunct="0">
              <a:lnSpc>
                <a:spcPct val="105000"/>
              </a:lnSpc>
            </a:pPr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输入有效</a:t>
            </a: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165100" y="5410200"/>
            <a:ext cx="904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244475" y="4038600"/>
            <a:ext cx="69215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CN" altLang="en-US" sz="2000" b="1">
                <a:solidFill>
                  <a:schemeClr val="tx1"/>
                </a:solidFill>
                <a:latin typeface="宋体" pitchFamily="2" charset="-122"/>
              </a:rPr>
              <a:t>日期</a:t>
            </a:r>
          </a:p>
          <a:p>
            <a:pPr algn="l" eaLnBrk="0" hangingPunct="0"/>
            <a:r>
              <a:rPr lang="zh-CN" altLang="en-US" sz="2000" b="1">
                <a:solidFill>
                  <a:schemeClr val="tx1"/>
                </a:solidFill>
                <a:latin typeface="宋体" pitchFamily="2" charset="-122"/>
              </a:rPr>
              <a:t>范围</a:t>
            </a:r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165100" y="3733800"/>
            <a:ext cx="904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238125" y="5715000"/>
            <a:ext cx="69215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CN" altLang="en-US" sz="2000" b="1">
                <a:solidFill>
                  <a:schemeClr val="tx1"/>
                </a:solidFill>
                <a:latin typeface="宋体" pitchFamily="2" charset="-122"/>
              </a:rPr>
              <a:t>月份</a:t>
            </a:r>
          </a:p>
          <a:p>
            <a:pPr algn="l" eaLnBrk="0" hangingPunct="0"/>
            <a:r>
              <a:rPr lang="zh-CN" altLang="en-US" sz="2000" b="1">
                <a:solidFill>
                  <a:schemeClr val="tx1"/>
                </a:solidFill>
                <a:latin typeface="宋体" pitchFamily="2" charset="-122"/>
              </a:rPr>
              <a:t>范围</a:t>
            </a:r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152400" y="609600"/>
            <a:ext cx="904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0" y="-36385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“报表日期”边界值分析法测试用例</a:t>
            </a:r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152400" y="6934200"/>
            <a:ext cx="904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990600" y="742950"/>
            <a:ext cx="32766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rgbClr val="0000FF"/>
                </a:solidFill>
                <a:latin typeface="宋体" pitchFamily="2" charset="-122"/>
              </a:rPr>
              <a:t>测试用例说明</a:t>
            </a:r>
            <a:endParaRPr lang="zh-CN" altLang="en-US" sz="24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3886200" y="619125"/>
            <a:ext cx="0" cy="632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3871913" y="688975"/>
            <a:ext cx="14620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0000FF"/>
                </a:solidFill>
                <a:latin typeface="宋体" pitchFamily="2" charset="-122"/>
              </a:rPr>
              <a:t>测试数据</a:t>
            </a: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5257800" y="685800"/>
            <a:ext cx="14620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0000FF"/>
                </a:solidFill>
                <a:latin typeface="宋体" pitchFamily="2" charset="-122"/>
              </a:rPr>
              <a:t>期望结果</a:t>
            </a: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7224713" y="685800"/>
            <a:ext cx="14620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0000FF"/>
                </a:solidFill>
                <a:latin typeface="宋体" pitchFamily="2" charset="-122"/>
              </a:rPr>
              <a:t>选取理由</a:t>
            </a:r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6629400" y="619125"/>
            <a:ext cx="0" cy="632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3892550" y="1274763"/>
            <a:ext cx="984250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05000"/>
              </a:lnSpc>
            </a:pPr>
            <a:r>
              <a:rPr lang="en-US" altLang="zh-CN" sz="1800" b="1">
                <a:solidFill>
                  <a:schemeClr val="tx1"/>
                </a:solidFill>
                <a:latin typeface="宋体" pitchFamily="2" charset="-122"/>
              </a:rPr>
              <a:t>5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CN" sz="1800" b="1">
                <a:solidFill>
                  <a:schemeClr val="tx1"/>
                </a:solidFill>
                <a:latin typeface="宋体" pitchFamily="2" charset="-122"/>
              </a:rPr>
              <a:t>20035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CN" sz="1800" b="1">
                <a:solidFill>
                  <a:schemeClr val="tx1"/>
                </a:solidFill>
                <a:latin typeface="宋体" pitchFamily="2" charset="-122"/>
              </a:rPr>
              <a:t>2003005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CN" sz="1800" b="1">
                <a:solidFill>
                  <a:schemeClr val="tx1"/>
                </a:solidFill>
                <a:latin typeface="宋体" pitchFamily="2" charset="-122"/>
              </a:rPr>
              <a:t>2003.5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CN" sz="1800" b="1">
                <a:solidFill>
                  <a:schemeClr val="tx1"/>
                </a:solidFill>
                <a:latin typeface="宋体" pitchFamily="2" charset="-122"/>
              </a:rPr>
              <a:t>MAY---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CN" sz="1800" b="1">
                <a:solidFill>
                  <a:schemeClr val="tx1"/>
                </a:solidFill>
                <a:latin typeface="宋体" pitchFamily="2" charset="-122"/>
              </a:rPr>
              <a:t>200305</a:t>
            </a: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1447800" y="5381625"/>
            <a:ext cx="1905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月份为</a:t>
            </a:r>
            <a:r>
              <a:rPr lang="en-US" altLang="zh-CN" sz="1800" b="1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月</a:t>
            </a:r>
          </a:p>
          <a:p>
            <a:pPr algn="l" eaLnBrk="0" hangingPunct="0"/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月份为</a:t>
            </a:r>
            <a:r>
              <a:rPr lang="en-US" altLang="zh-CN" sz="1800" b="1">
                <a:solidFill>
                  <a:schemeClr val="tx1"/>
                </a:solidFill>
                <a:latin typeface="宋体" pitchFamily="2" charset="-122"/>
              </a:rPr>
              <a:t>12</a:t>
            </a:r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月</a:t>
            </a:r>
          </a:p>
          <a:p>
            <a:pPr algn="l" eaLnBrk="0" hangingPunct="0"/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月份</a:t>
            </a:r>
            <a:r>
              <a:rPr lang="en-US" altLang="zh-CN" sz="1800" b="1">
                <a:solidFill>
                  <a:schemeClr val="tx1"/>
                </a:solidFill>
                <a:latin typeface="宋体" pitchFamily="2" charset="-122"/>
              </a:rPr>
              <a:t>&lt;1</a:t>
            </a:r>
          </a:p>
          <a:p>
            <a:pPr algn="l" eaLnBrk="0" hangingPunct="0"/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月份</a:t>
            </a:r>
            <a:r>
              <a:rPr lang="en-US" altLang="zh-CN" sz="1800" b="1">
                <a:solidFill>
                  <a:schemeClr val="tx1"/>
                </a:solidFill>
                <a:latin typeface="宋体" pitchFamily="2" charset="-122"/>
              </a:rPr>
              <a:t>&gt;12</a:t>
            </a: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3886200" y="5381625"/>
            <a:ext cx="1371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1800" b="1">
                <a:solidFill>
                  <a:schemeClr val="tx1"/>
                </a:solidFill>
                <a:latin typeface="宋体" pitchFamily="2" charset="-122"/>
              </a:rPr>
              <a:t>200301</a:t>
            </a:r>
          </a:p>
          <a:p>
            <a:pPr algn="l" eaLnBrk="0" hangingPunct="0"/>
            <a:r>
              <a:rPr lang="en-US" altLang="zh-CN" sz="1800" b="1">
                <a:solidFill>
                  <a:schemeClr val="tx1"/>
                </a:solidFill>
                <a:latin typeface="宋体" pitchFamily="2" charset="-122"/>
              </a:rPr>
              <a:t>200312</a:t>
            </a:r>
          </a:p>
          <a:p>
            <a:pPr algn="l" eaLnBrk="0" hangingPunct="0"/>
            <a:r>
              <a:rPr lang="en-US" altLang="zh-CN" sz="1800" b="1">
                <a:solidFill>
                  <a:schemeClr val="tx1"/>
                </a:solidFill>
                <a:latin typeface="宋体" pitchFamily="2" charset="-122"/>
              </a:rPr>
              <a:t>200300</a:t>
            </a:r>
          </a:p>
          <a:p>
            <a:pPr algn="l" eaLnBrk="0" hangingPunct="0"/>
            <a:r>
              <a:rPr lang="en-US" altLang="zh-CN" sz="1800" b="1">
                <a:solidFill>
                  <a:schemeClr val="tx1"/>
                </a:solidFill>
                <a:latin typeface="宋体" pitchFamily="2" charset="-122"/>
              </a:rPr>
              <a:t>200313</a:t>
            </a:r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3886200" y="3810000"/>
            <a:ext cx="1371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1800" b="1">
                <a:solidFill>
                  <a:schemeClr val="tx1"/>
                </a:solidFill>
                <a:latin typeface="宋体" pitchFamily="2" charset="-122"/>
              </a:rPr>
              <a:t>200301</a:t>
            </a:r>
          </a:p>
          <a:p>
            <a:pPr algn="l" eaLnBrk="0" hangingPunct="0"/>
            <a:r>
              <a:rPr lang="en-US" altLang="zh-CN" sz="1800" b="1">
                <a:solidFill>
                  <a:schemeClr val="tx1"/>
                </a:solidFill>
                <a:latin typeface="宋体" pitchFamily="2" charset="-122"/>
              </a:rPr>
              <a:t>200812</a:t>
            </a:r>
          </a:p>
          <a:p>
            <a:pPr algn="l" eaLnBrk="0" hangingPunct="0"/>
            <a:r>
              <a:rPr lang="en-US" altLang="zh-CN" sz="1800" b="1">
                <a:solidFill>
                  <a:schemeClr val="tx1"/>
                </a:solidFill>
                <a:latin typeface="宋体" pitchFamily="2" charset="-122"/>
              </a:rPr>
              <a:t>200300</a:t>
            </a:r>
          </a:p>
          <a:p>
            <a:pPr algn="l" eaLnBrk="0" hangingPunct="0"/>
            <a:r>
              <a:rPr lang="en-US" altLang="zh-CN" sz="1800" b="1">
                <a:solidFill>
                  <a:schemeClr val="tx1"/>
                </a:solidFill>
                <a:latin typeface="宋体" pitchFamily="2" charset="-122"/>
              </a:rPr>
              <a:t>200813</a:t>
            </a:r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5213350" y="3810000"/>
            <a:ext cx="1104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输入有效</a:t>
            </a:r>
          </a:p>
          <a:p>
            <a:pPr algn="l" eaLnBrk="0" hangingPunct="0"/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输入有效</a:t>
            </a:r>
          </a:p>
          <a:p>
            <a:pPr algn="l" eaLnBrk="0" hangingPunct="0"/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显示出错</a:t>
            </a:r>
          </a:p>
          <a:p>
            <a:pPr algn="l" eaLnBrk="0" hangingPunct="0"/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显示出错</a:t>
            </a:r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5181600" y="5381625"/>
            <a:ext cx="1104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输入有效</a:t>
            </a:r>
          </a:p>
          <a:p>
            <a:pPr algn="l" eaLnBrk="0" hangingPunct="0"/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输入有效</a:t>
            </a:r>
          </a:p>
          <a:p>
            <a:pPr algn="l" eaLnBrk="0" hangingPunct="0"/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显示出错</a:t>
            </a:r>
          </a:p>
          <a:p>
            <a:pPr algn="l" eaLnBrk="0" hangingPunct="0"/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显示出错</a:t>
            </a: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1374775" y="3810000"/>
            <a:ext cx="14620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000" b="1">
                <a:solidFill>
                  <a:schemeClr val="tx1"/>
                </a:solidFill>
                <a:latin typeface="宋体" pitchFamily="2" charset="-122"/>
              </a:rPr>
              <a:t>在有效范围</a:t>
            </a:r>
          </a:p>
          <a:p>
            <a:pPr algn="l" eaLnBrk="0" hangingPunct="0"/>
            <a:r>
              <a:rPr lang="zh-CN" altLang="en-US" sz="2000" b="1">
                <a:solidFill>
                  <a:schemeClr val="tx1"/>
                </a:solidFill>
                <a:latin typeface="宋体" pitchFamily="2" charset="-122"/>
              </a:rPr>
              <a:t>边界上选取</a:t>
            </a:r>
          </a:p>
          <a:p>
            <a:pPr algn="l" eaLnBrk="0" hangingPunct="0"/>
            <a:r>
              <a:rPr lang="zh-CN" altLang="en-US" sz="2000" b="1">
                <a:solidFill>
                  <a:schemeClr val="tx1"/>
                </a:solidFill>
                <a:latin typeface="宋体" pitchFamily="2" charset="-122"/>
              </a:rPr>
              <a:t>数据</a:t>
            </a: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6615113" y="1295400"/>
            <a:ext cx="2681287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105000"/>
              </a:lnSpc>
            </a:pPr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仅有</a:t>
            </a:r>
            <a:r>
              <a:rPr lang="en-US" altLang="zh-CN" sz="1800" b="1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个合法字符</a:t>
            </a:r>
          </a:p>
          <a:p>
            <a:pPr algn="l" eaLnBrk="0" hangingPunct="0">
              <a:lnSpc>
                <a:spcPct val="105000"/>
              </a:lnSpc>
            </a:pPr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比有效长度少</a:t>
            </a:r>
            <a:r>
              <a:rPr lang="en-US" altLang="zh-CN" sz="1800" b="1">
                <a:solidFill>
                  <a:schemeClr val="tx1"/>
                </a:solidFill>
                <a:latin typeface="宋体" pitchFamily="2" charset="-122"/>
              </a:rPr>
              <a:t>1</a:t>
            </a:r>
          </a:p>
          <a:p>
            <a:pPr algn="l" eaLnBrk="0" hangingPunct="0">
              <a:lnSpc>
                <a:spcPct val="105000"/>
              </a:lnSpc>
            </a:pPr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比有效长度多</a:t>
            </a:r>
            <a:r>
              <a:rPr lang="en-US" altLang="zh-CN" sz="1800" b="1">
                <a:solidFill>
                  <a:schemeClr val="tx1"/>
                </a:solidFill>
                <a:latin typeface="宋体" pitchFamily="2" charset="-122"/>
              </a:rPr>
              <a:t>1</a:t>
            </a:r>
          </a:p>
          <a:p>
            <a:pPr algn="l" eaLnBrk="0" hangingPunct="0">
              <a:lnSpc>
                <a:spcPct val="105000"/>
              </a:lnSpc>
            </a:pPr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只有</a:t>
            </a:r>
            <a:r>
              <a:rPr lang="en-US" altLang="zh-CN" sz="1800" b="1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个非法字符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CN" sz="1800" b="1">
                <a:solidFill>
                  <a:schemeClr val="tx1"/>
                </a:solidFill>
                <a:latin typeface="宋体" pitchFamily="2" charset="-122"/>
              </a:rPr>
              <a:t>6</a:t>
            </a:r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个非法字符</a:t>
            </a:r>
          </a:p>
          <a:p>
            <a:pPr algn="l" eaLnBrk="0" hangingPunct="0">
              <a:lnSpc>
                <a:spcPct val="105000"/>
              </a:lnSpc>
            </a:pPr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类型及长度均有效</a:t>
            </a: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6629400" y="3810000"/>
            <a:ext cx="2025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最小日期</a:t>
            </a:r>
          </a:p>
          <a:p>
            <a:pPr algn="l" eaLnBrk="0" hangingPunct="0"/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最大日期</a:t>
            </a:r>
          </a:p>
          <a:p>
            <a:pPr algn="l" eaLnBrk="0" hangingPunct="0"/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刚好小于最小日期</a:t>
            </a:r>
          </a:p>
          <a:p>
            <a:pPr algn="l" eaLnBrk="0" hangingPunct="0"/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刚好大于最大日期</a:t>
            </a:r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6705600" y="5381625"/>
            <a:ext cx="2895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最小月份</a:t>
            </a:r>
          </a:p>
          <a:p>
            <a:pPr algn="l" eaLnBrk="0" hangingPunct="0"/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最大月份</a:t>
            </a:r>
          </a:p>
          <a:p>
            <a:pPr algn="l" eaLnBrk="0" hangingPunct="0"/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刚好小于最小月份</a:t>
            </a:r>
          </a:p>
          <a:p>
            <a:pPr algn="l" eaLnBrk="0" hangingPunct="0"/>
            <a:r>
              <a:rPr lang="zh-CN" altLang="en-US" sz="1800" b="1">
                <a:solidFill>
                  <a:schemeClr val="tx1"/>
                </a:solidFill>
                <a:latin typeface="宋体" pitchFamily="2" charset="-122"/>
              </a:rPr>
              <a:t>刚好大于最大月份</a:t>
            </a:r>
          </a:p>
        </p:txBody>
      </p:sp>
    </p:spTree>
  </p:cSld>
  <p:clrMapOvr>
    <a:masterClrMapping/>
  </p:clrMapOvr>
  <p:transition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520918" y="2245708"/>
            <a:ext cx="8726487" cy="473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20000"/>
              </a:lnSpc>
              <a:spcBef>
                <a:spcPct val="6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例如：</a:t>
            </a:r>
          </a:p>
          <a:p>
            <a:pPr marL="469900" indent="-469900" algn="l" eaLnBrk="0" hangingPunct="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一定要考虑建立处理下列等价类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</a:p>
          <a:p>
            <a:pPr marL="2093913" lvl="4" indent="-398463" algn="l" eaLnBrk="0" hangingPunct="0">
              <a:lnSpc>
                <a:spcPct val="120000"/>
              </a:lnSpc>
              <a:buClr>
                <a:srgbClr val="0000FF"/>
              </a:buClr>
              <a:buFontTx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缺省值</a:t>
            </a:r>
          </a:p>
          <a:p>
            <a:pPr marL="2093913" lvl="4" indent="-398463" algn="l" eaLnBrk="0" hangingPunct="0">
              <a:lnSpc>
                <a:spcPct val="120000"/>
              </a:lnSpc>
              <a:buClr>
                <a:srgbClr val="0000FF"/>
              </a:buClr>
              <a:buFontTx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空白</a:t>
            </a:r>
          </a:p>
          <a:p>
            <a:pPr marL="2093913" lvl="4" indent="-398463" algn="l" eaLnBrk="0" hangingPunct="0">
              <a:lnSpc>
                <a:spcPct val="120000"/>
              </a:lnSpc>
              <a:buClr>
                <a:srgbClr val="0000FF"/>
              </a:buClr>
              <a:buFontTx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空值</a:t>
            </a:r>
          </a:p>
          <a:p>
            <a:pPr marL="2093913" lvl="4" indent="-398463" algn="l" eaLnBrk="0" hangingPunct="0">
              <a:lnSpc>
                <a:spcPct val="120000"/>
              </a:lnSpc>
              <a:buClr>
                <a:srgbClr val="0000FF"/>
              </a:buClr>
              <a:buFontTx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零值</a:t>
            </a:r>
          </a:p>
          <a:p>
            <a:pPr marL="2093913" lvl="4" indent="-398463" algn="l" eaLnBrk="0" hangingPunct="0">
              <a:lnSpc>
                <a:spcPct val="120000"/>
              </a:lnSpc>
              <a:buClr>
                <a:srgbClr val="0000FF"/>
              </a:buClr>
              <a:buFontTx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无输入条件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4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在已经找到软件缺陷的地方，再找找错误！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76545" y="342060"/>
            <a:ext cx="71199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4000" b="1" dirty="0">
                <a:solidFill>
                  <a:srgbClr val="0000FF"/>
                </a:solidFill>
                <a:cs typeface="Times New Roman" pitchFamily="18" charset="0"/>
              </a:rPr>
              <a:t>Error Guessing(</a:t>
            </a:r>
            <a:r>
              <a:rPr lang="zh-CN" altLang="en-US" sz="4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错误推测法</a:t>
            </a:r>
            <a:r>
              <a:rPr lang="en-US" altLang="zh-CN" sz="4000" b="1" dirty="0">
                <a:solidFill>
                  <a:srgbClr val="0000FF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341530" y="1710165"/>
            <a:ext cx="60324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 algn="l">
              <a:buFont typeface="Wingdings" pitchFamily="2" charset="2"/>
              <a:buChar char="Ø"/>
              <a:defRPr/>
            </a:pPr>
            <a:r>
              <a:rPr lang="zh-CN" altLang="en-US" sz="2800" b="1" dirty="0">
                <a:latin typeface="Arial" pitchFamily="34" charset="0"/>
              </a:rPr>
              <a:t>根据经验、直觉和预感来进行测试</a:t>
            </a:r>
          </a:p>
        </p:txBody>
      </p:sp>
    </p:spTree>
  </p:cSld>
  <p:clrMapOvr>
    <a:masterClrMapping/>
  </p:clrMapOvr>
  <p:transition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1258888" y="1693863"/>
            <a:ext cx="56435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FF0066"/>
                </a:solidFill>
                <a:ea typeface="+mn-ea"/>
                <a:cs typeface="Times New Roman" pitchFamily="18" charset="0"/>
              </a:rPr>
              <a:t>Combination Testing </a:t>
            </a:r>
            <a:r>
              <a:rPr lang="zh-CN" altLang="en-US" sz="2800" b="1" dirty="0">
                <a:solidFill>
                  <a:srgbClr val="FF0066"/>
                </a:solidFill>
                <a:ea typeface="+mn-ea"/>
                <a:cs typeface="Times New Roman" pitchFamily="18" charset="0"/>
              </a:rPr>
              <a:t>（组合测试）</a:t>
            </a:r>
          </a:p>
        </p:txBody>
      </p:sp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386255" y="414338"/>
            <a:ext cx="8731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zh-CN" sz="4000" b="1" dirty="0">
                <a:solidFill>
                  <a:srgbClr val="0000FF"/>
                </a:solidFill>
                <a:cs typeface="Times New Roman" pitchFamily="18" charset="0"/>
              </a:rPr>
              <a:t>Cause and effect diagram</a:t>
            </a:r>
            <a:r>
              <a:rPr lang="en-US" altLang="zh-CN" sz="4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Times New Roman" pitchFamily="18" charset="0"/>
              </a:rPr>
              <a:t>(</a:t>
            </a:r>
            <a:r>
              <a:rPr lang="zh-CN" altLang="en-US" sz="4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因果图法</a:t>
            </a:r>
            <a:r>
              <a:rPr lang="zh-CN" altLang="en-US" sz="4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Times New Roman" pitchFamily="18" charset="0"/>
              </a:rPr>
              <a:t>）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2362200" y="34115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Edit box2:       </a:t>
            </a:r>
            <a:r>
              <a:rPr lang="en-US" altLang="zh-CN" sz="2800" b="1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passwd</a:t>
            </a:r>
            <a:endParaRPr lang="en-US" altLang="zh-CN" sz="28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4267200" y="3411538"/>
            <a:ext cx="3429000" cy="52863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en-US" sz="2800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84006" name="Text Box 6"/>
          <p:cNvSpPr txBox="1">
            <a:spLocks noChangeArrowheads="1"/>
          </p:cNvSpPr>
          <p:nvPr/>
        </p:nvSpPr>
        <p:spPr bwMode="auto">
          <a:xfrm>
            <a:off x="2438400" y="4325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Edit box3:     department</a:t>
            </a:r>
          </a:p>
        </p:txBody>
      </p:sp>
      <p:sp>
        <p:nvSpPr>
          <p:cNvPr id="384007" name="Text Box 7"/>
          <p:cNvSpPr txBox="1">
            <a:spLocks noChangeArrowheads="1"/>
          </p:cNvSpPr>
          <p:nvPr/>
        </p:nvSpPr>
        <p:spPr bwMode="auto">
          <a:xfrm>
            <a:off x="4343400" y="4325938"/>
            <a:ext cx="3429000" cy="52863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en-US" sz="2800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84008" name="Text Box 8"/>
          <p:cNvSpPr txBox="1">
            <a:spLocks noChangeArrowheads="1"/>
          </p:cNvSpPr>
          <p:nvPr/>
        </p:nvSpPr>
        <p:spPr bwMode="auto">
          <a:xfrm>
            <a:off x="2438400" y="2420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Edit box1:      name</a:t>
            </a:r>
          </a:p>
        </p:txBody>
      </p:sp>
      <p:sp>
        <p:nvSpPr>
          <p:cNvPr id="384009" name="Text Box 9"/>
          <p:cNvSpPr txBox="1">
            <a:spLocks noChangeArrowheads="1"/>
          </p:cNvSpPr>
          <p:nvPr/>
        </p:nvSpPr>
        <p:spPr bwMode="auto">
          <a:xfrm>
            <a:off x="4343400" y="2420938"/>
            <a:ext cx="3429000" cy="52863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en-US" sz="2800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84010" name="Text Box 10"/>
          <p:cNvSpPr txBox="1">
            <a:spLocks noChangeArrowheads="1"/>
          </p:cNvSpPr>
          <p:nvPr/>
        </p:nvSpPr>
        <p:spPr bwMode="auto">
          <a:xfrm>
            <a:off x="2514600" y="52403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Edit box4:     ……</a:t>
            </a:r>
          </a:p>
        </p:txBody>
      </p:sp>
      <p:sp>
        <p:nvSpPr>
          <p:cNvPr id="384011" name="Text Box 11"/>
          <p:cNvSpPr txBox="1">
            <a:spLocks noChangeArrowheads="1"/>
          </p:cNvSpPr>
          <p:nvPr/>
        </p:nvSpPr>
        <p:spPr bwMode="auto">
          <a:xfrm>
            <a:off x="4419600" y="5240338"/>
            <a:ext cx="3429000" cy="52863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en-US" sz="2800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84012" name="Text Box 12"/>
          <p:cNvSpPr txBox="1">
            <a:spLocks noChangeArrowheads="1"/>
          </p:cNvSpPr>
          <p:nvPr/>
        </p:nvSpPr>
        <p:spPr bwMode="auto">
          <a:xfrm>
            <a:off x="0" y="6019800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Testing independently ?  When interacting among them ?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2" grpId="0"/>
      <p:bldP spid="384004" grpId="0"/>
      <p:bldP spid="384005" grpId="0" animBg="1"/>
      <p:bldP spid="384006" grpId="0"/>
      <p:bldP spid="384007" grpId="0" animBg="1"/>
      <p:bldP spid="384008" grpId="0"/>
      <p:bldP spid="384009" grpId="0" animBg="1"/>
      <p:bldP spid="384010" grpId="0"/>
      <p:bldP spid="384011" grpId="0" animBg="1"/>
      <p:bldP spid="3840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522288" y="1622425"/>
            <a:ext cx="8621712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等价类划分方法和边界值分析方法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都是着重考虑输入条件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但未考虑输入条件之间的联系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相互组合等。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考虑输入条件之间的相互组合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可能会产生一些新的情况。但要检查输入条件的组合不是一件容易的事情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即使把所有输入条件划分成等价类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他们之间的组合情况也相当多。因此必须考虑采用一种适合于描述对于多种条件的组合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相应产生多个动作的形式来考虑设计测试用例。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这就需要利用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因果图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：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522288" y="5107015"/>
            <a:ext cx="862171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 eaLnBrk="0" hangingPunct="0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+mn-ea"/>
                <a:ea typeface="+mn-ea"/>
              </a:rPr>
              <a:t>因果图适合于描述对于多种输入条件的组合，相应产生多个动作的形式来设计测试用例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en-US" altLang="zh-CN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 eaLnBrk="0" hangingPunct="0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因果图方法最终生成的是</a:t>
            </a:r>
            <a:r>
              <a:rPr lang="zh-CN" altLang="en-US" sz="2400" b="1" dirty="0">
                <a:solidFill>
                  <a:srgbClr val="FF0066"/>
                </a:solidFill>
                <a:latin typeface="+mn-ea"/>
                <a:ea typeface="+mn-ea"/>
              </a:rPr>
              <a:t>判定表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zh-CN" altLang="en-US" sz="24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-642938" y="-58738"/>
            <a:ext cx="184150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en-US" sz="2400" b="1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66555" y="469900"/>
            <a:ext cx="2222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因果图法</a:t>
            </a:r>
            <a:endParaRPr lang="en-US" altLang="zh-CN" sz="4000" b="1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88" y="0"/>
            <a:ext cx="9064625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用因果图表明输入和输出间的逻辑关系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920750" y="609600"/>
            <a:ext cx="825500" cy="825500"/>
          </a:xfrm>
          <a:prstGeom prst="ellipse">
            <a:avLst/>
          </a:prstGeom>
          <a:solidFill>
            <a:srgbClr val="E9FFFF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800" b="1">
                <a:solidFill>
                  <a:srgbClr val="FC0128"/>
                </a:solidFill>
                <a:latin typeface="仿宋体" charset="0"/>
              </a:rPr>
              <a:t>1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740150" y="863600"/>
            <a:ext cx="825500" cy="825500"/>
          </a:xfrm>
          <a:prstGeom prst="ellipse">
            <a:avLst/>
          </a:prstGeom>
          <a:solidFill>
            <a:srgbClr val="F6F6F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400" b="1">
                <a:solidFill>
                  <a:schemeClr val="tx1"/>
                </a:solidFill>
                <a:latin typeface="仿宋体" charset="0"/>
              </a:rPr>
              <a:t>I</a:t>
            </a:r>
            <a:r>
              <a:rPr lang="en-US" altLang="zh-CN" sz="3200" b="1">
                <a:solidFill>
                  <a:schemeClr val="tx1"/>
                </a:solidFill>
                <a:latin typeface="仿宋体" charset="0"/>
              </a:rPr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920750" y="1854200"/>
            <a:ext cx="825500" cy="825500"/>
          </a:xfrm>
          <a:prstGeom prst="ellipse">
            <a:avLst/>
          </a:prstGeom>
          <a:solidFill>
            <a:srgbClr val="E9FFFF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800" b="1">
                <a:solidFill>
                  <a:srgbClr val="FC0128"/>
                </a:solidFill>
                <a:latin typeface="仿宋体" charset="0"/>
              </a:rPr>
              <a:t>2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473950" y="635000"/>
            <a:ext cx="825500" cy="825500"/>
          </a:xfrm>
          <a:prstGeom prst="ellipse">
            <a:avLst/>
          </a:prstGeom>
          <a:solidFill>
            <a:srgbClr val="DFFF83"/>
          </a:solidFill>
          <a:ln w="12700">
            <a:solidFill>
              <a:srgbClr val="037C0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000" b="1">
                <a:solidFill>
                  <a:srgbClr val="037C03"/>
                </a:solidFill>
                <a:latin typeface="仿宋体" charset="0"/>
              </a:rPr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473950" y="1701800"/>
            <a:ext cx="825500" cy="825500"/>
          </a:xfrm>
          <a:prstGeom prst="ellipse">
            <a:avLst/>
          </a:prstGeom>
          <a:solidFill>
            <a:srgbClr val="DFFF83"/>
          </a:solidFill>
          <a:ln w="12700">
            <a:solidFill>
              <a:srgbClr val="037C0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000" b="1">
                <a:solidFill>
                  <a:srgbClr val="037C03"/>
                </a:solidFill>
                <a:latin typeface="仿宋体" charset="0"/>
              </a:rPr>
              <a:t>B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6913" y="1771650"/>
            <a:ext cx="6413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∨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52713" y="1162050"/>
            <a:ext cx="6413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∧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550150" y="3225800"/>
            <a:ext cx="825500" cy="825500"/>
          </a:xfrm>
          <a:prstGeom prst="ellipse">
            <a:avLst/>
          </a:prstGeom>
          <a:solidFill>
            <a:srgbClr val="DFFF83"/>
          </a:solidFill>
          <a:ln w="12700">
            <a:solidFill>
              <a:srgbClr val="037C0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000" b="1">
                <a:solidFill>
                  <a:srgbClr val="037C03"/>
                </a:solidFill>
                <a:latin typeface="仿宋体" charset="0"/>
              </a:rPr>
              <a:t>C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838200" y="4254500"/>
            <a:ext cx="831850" cy="800100"/>
          </a:xfrm>
          <a:prstGeom prst="ellipse">
            <a:avLst/>
          </a:prstGeom>
          <a:solidFill>
            <a:srgbClr val="E9FFFF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800" b="1">
                <a:solidFill>
                  <a:srgbClr val="FC0128"/>
                </a:solidFill>
                <a:latin typeface="仿宋体" charset="0"/>
              </a:rPr>
              <a:t>4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758950" y="939800"/>
            <a:ext cx="19685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1758950" y="1308100"/>
            <a:ext cx="1968500" cy="207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rc 14"/>
          <p:cNvSpPr>
            <a:spLocks/>
          </p:cNvSpPr>
          <p:nvPr/>
        </p:nvSpPr>
        <p:spPr bwMode="auto">
          <a:xfrm>
            <a:off x="3208338" y="1246188"/>
            <a:ext cx="146050" cy="222250"/>
          </a:xfrm>
          <a:custGeom>
            <a:avLst/>
            <a:gdLst>
              <a:gd name="T0" fmla="*/ 0 w 21600"/>
              <a:gd name="T1" fmla="*/ 222250 h 21599"/>
              <a:gd name="T2" fmla="*/ 144461 w 21600"/>
              <a:gd name="T3" fmla="*/ 0 h 21599"/>
              <a:gd name="T4" fmla="*/ 146050 w 21600"/>
              <a:gd name="T5" fmla="*/ 222250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rc 15"/>
          <p:cNvSpPr>
            <a:spLocks/>
          </p:cNvSpPr>
          <p:nvPr/>
        </p:nvSpPr>
        <p:spPr bwMode="auto">
          <a:xfrm rot="10800000">
            <a:off x="3198813" y="1474788"/>
            <a:ext cx="147637" cy="222250"/>
          </a:xfrm>
          <a:custGeom>
            <a:avLst/>
            <a:gdLst>
              <a:gd name="T0" fmla="*/ 0 w 21835"/>
              <a:gd name="T1" fmla="*/ 10 h 21600"/>
              <a:gd name="T2" fmla="*/ 147637 w 21835"/>
              <a:gd name="T3" fmla="*/ 222250 h 21600"/>
              <a:gd name="T4" fmla="*/ 1589 w 21835"/>
              <a:gd name="T5" fmla="*/ 222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835" h="21600" fill="none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</a:path>
              <a:path w="21835" h="21600" stroke="0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  <a:lnTo>
                  <a:pt x="235" y="21600"/>
                </a:lnTo>
                <a:lnTo>
                  <a:pt x="0" y="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1682750" y="927100"/>
            <a:ext cx="5778500" cy="2451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578350" y="1473200"/>
            <a:ext cx="28829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rc 18"/>
          <p:cNvSpPr>
            <a:spLocks/>
          </p:cNvSpPr>
          <p:nvPr/>
        </p:nvSpPr>
        <p:spPr bwMode="auto">
          <a:xfrm>
            <a:off x="6332538" y="1855788"/>
            <a:ext cx="146050" cy="222250"/>
          </a:xfrm>
          <a:custGeom>
            <a:avLst/>
            <a:gdLst>
              <a:gd name="T0" fmla="*/ 0 w 21600"/>
              <a:gd name="T1" fmla="*/ 222250 h 21599"/>
              <a:gd name="T2" fmla="*/ 144461 w 21600"/>
              <a:gd name="T3" fmla="*/ 0 h 21599"/>
              <a:gd name="T4" fmla="*/ 146050 w 21600"/>
              <a:gd name="T5" fmla="*/ 222250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rc 19"/>
          <p:cNvSpPr>
            <a:spLocks/>
          </p:cNvSpPr>
          <p:nvPr/>
        </p:nvSpPr>
        <p:spPr bwMode="auto">
          <a:xfrm rot="10800000">
            <a:off x="6323013" y="2084388"/>
            <a:ext cx="147637" cy="222250"/>
          </a:xfrm>
          <a:custGeom>
            <a:avLst/>
            <a:gdLst>
              <a:gd name="T0" fmla="*/ 0 w 21835"/>
              <a:gd name="T1" fmla="*/ 10 h 21600"/>
              <a:gd name="T2" fmla="*/ 147637 w 21835"/>
              <a:gd name="T3" fmla="*/ 222250 h 21600"/>
              <a:gd name="T4" fmla="*/ 1589 w 21835"/>
              <a:gd name="T5" fmla="*/ 222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835" h="21600" fill="none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</a:path>
              <a:path w="21835" h="21600" stroke="0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  <a:lnTo>
                  <a:pt x="235" y="21600"/>
                </a:lnTo>
                <a:lnTo>
                  <a:pt x="0" y="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920750" y="2997200"/>
            <a:ext cx="825500" cy="825500"/>
          </a:xfrm>
          <a:prstGeom prst="ellipse">
            <a:avLst/>
          </a:prstGeom>
          <a:solidFill>
            <a:srgbClr val="E9FFFF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800" b="1">
                <a:solidFill>
                  <a:srgbClr val="FC0128"/>
                </a:solidFill>
                <a:latin typeface="仿宋体" charset="0"/>
              </a:rPr>
              <a:t>3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996950" y="5473700"/>
            <a:ext cx="825500" cy="825500"/>
          </a:xfrm>
          <a:prstGeom prst="ellipse">
            <a:avLst/>
          </a:prstGeom>
          <a:solidFill>
            <a:srgbClr val="E9FFFF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800" b="1">
                <a:solidFill>
                  <a:srgbClr val="FC0128"/>
                </a:solidFill>
                <a:latin typeface="仿宋体" charset="0"/>
              </a:rPr>
              <a:t>5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524000" y="673100"/>
            <a:ext cx="593725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929313" y="781050"/>
            <a:ext cx="6413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∧</a:t>
            </a:r>
          </a:p>
        </p:txBody>
      </p:sp>
      <p:sp>
        <p:nvSpPr>
          <p:cNvPr id="25" name="Arc 24"/>
          <p:cNvSpPr>
            <a:spLocks/>
          </p:cNvSpPr>
          <p:nvPr/>
        </p:nvSpPr>
        <p:spPr bwMode="auto">
          <a:xfrm>
            <a:off x="6561138" y="865188"/>
            <a:ext cx="146050" cy="222250"/>
          </a:xfrm>
          <a:custGeom>
            <a:avLst/>
            <a:gdLst>
              <a:gd name="T0" fmla="*/ 0 w 21600"/>
              <a:gd name="T1" fmla="*/ 222250 h 21599"/>
              <a:gd name="T2" fmla="*/ 144461 w 21600"/>
              <a:gd name="T3" fmla="*/ 0 h 21599"/>
              <a:gd name="T4" fmla="*/ 146050 w 21600"/>
              <a:gd name="T5" fmla="*/ 222250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rc 25"/>
          <p:cNvSpPr>
            <a:spLocks/>
          </p:cNvSpPr>
          <p:nvPr/>
        </p:nvSpPr>
        <p:spPr bwMode="auto">
          <a:xfrm rot="10800000">
            <a:off x="6551613" y="1093788"/>
            <a:ext cx="147637" cy="222250"/>
          </a:xfrm>
          <a:custGeom>
            <a:avLst/>
            <a:gdLst>
              <a:gd name="T0" fmla="*/ 0 w 21835"/>
              <a:gd name="T1" fmla="*/ 10 h 21600"/>
              <a:gd name="T2" fmla="*/ 147637 w 21835"/>
              <a:gd name="T3" fmla="*/ 222250 h 21600"/>
              <a:gd name="T4" fmla="*/ 1589 w 21835"/>
              <a:gd name="T5" fmla="*/ 222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835" h="21600" fill="none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</a:path>
              <a:path w="21835" h="21600" stroke="0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  <a:lnTo>
                  <a:pt x="235" y="21600"/>
                </a:lnTo>
                <a:lnTo>
                  <a:pt x="0" y="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7550150" y="5511800"/>
            <a:ext cx="825500" cy="825500"/>
          </a:xfrm>
          <a:prstGeom prst="ellipse">
            <a:avLst/>
          </a:prstGeom>
          <a:solidFill>
            <a:srgbClr val="DFFF83"/>
          </a:solidFill>
          <a:ln w="12700">
            <a:solidFill>
              <a:srgbClr val="037C0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000" b="1">
                <a:solidFill>
                  <a:srgbClr val="037C03"/>
                </a:solidFill>
                <a:latin typeface="仿宋体" charset="0"/>
              </a:rPr>
              <a:t>D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1752600" y="2387600"/>
            <a:ext cx="1588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1682750" y="2463800"/>
            <a:ext cx="5854700" cy="349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1606550" y="4673600"/>
            <a:ext cx="5930900" cy="128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V="1">
            <a:off x="1752600" y="5956300"/>
            <a:ext cx="578485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5568950" y="3835400"/>
            <a:ext cx="825500" cy="825500"/>
          </a:xfrm>
          <a:prstGeom prst="ellipse">
            <a:avLst/>
          </a:prstGeom>
          <a:solidFill>
            <a:srgbClr val="F6F6F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400" b="1">
                <a:solidFill>
                  <a:schemeClr val="tx1"/>
                </a:solidFill>
                <a:latin typeface="仿宋体" charset="0"/>
              </a:rPr>
              <a:t>I</a:t>
            </a:r>
            <a:r>
              <a:rPr lang="en-US" altLang="zh-CN" sz="3200" b="1">
                <a:solidFill>
                  <a:schemeClr val="tx1"/>
                </a:solidFill>
                <a:latin typeface="仿宋体" charset="0"/>
              </a:rPr>
              <a:t>4</a:t>
            </a: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1758950" y="2387600"/>
            <a:ext cx="3797300" cy="173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V="1">
            <a:off x="1606550" y="4133850"/>
            <a:ext cx="395605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V="1">
            <a:off x="1828800" y="4127500"/>
            <a:ext cx="3727450" cy="187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4883150" y="2844800"/>
            <a:ext cx="825500" cy="825500"/>
          </a:xfrm>
          <a:prstGeom prst="ellipse">
            <a:avLst/>
          </a:prstGeom>
          <a:solidFill>
            <a:srgbClr val="F6F6F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400" b="1">
                <a:solidFill>
                  <a:schemeClr val="tx1"/>
                </a:solidFill>
                <a:latin typeface="仿宋体" charset="0"/>
              </a:rPr>
              <a:t>I</a:t>
            </a:r>
            <a:r>
              <a:rPr lang="en-US" altLang="zh-CN" sz="3200" b="1">
                <a:solidFill>
                  <a:schemeClr val="tx1"/>
                </a:solidFill>
                <a:latin typeface="仿宋体" charset="0"/>
              </a:rPr>
              <a:t>3</a:t>
            </a: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1758950" y="2311400"/>
            <a:ext cx="311150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V="1">
            <a:off x="1606550" y="3213100"/>
            <a:ext cx="3263900" cy="138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1828800" y="3187700"/>
            <a:ext cx="30353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2292350" y="3225800"/>
            <a:ext cx="825500" cy="825500"/>
          </a:xfrm>
          <a:prstGeom prst="ellipse">
            <a:avLst/>
          </a:prstGeom>
          <a:solidFill>
            <a:srgbClr val="F6F6F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400" b="1">
                <a:solidFill>
                  <a:schemeClr val="tx1"/>
                </a:solidFill>
                <a:latin typeface="仿宋体" charset="0"/>
              </a:rPr>
              <a:t>I</a:t>
            </a:r>
            <a:r>
              <a:rPr lang="en-US" altLang="zh-CN" sz="3200" b="1">
                <a:solidFill>
                  <a:schemeClr val="tx1"/>
                </a:solidFill>
                <a:latin typeface="仿宋体" charset="0"/>
              </a:rPr>
              <a:t>2</a:t>
            </a: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1682750" y="2540000"/>
            <a:ext cx="59690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H="1">
            <a:off x="1517650" y="3606800"/>
            <a:ext cx="7747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H="1">
            <a:off x="1676400" y="3683000"/>
            <a:ext cx="615950" cy="201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 flipV="1">
            <a:off x="2901950" y="1993900"/>
            <a:ext cx="4559300" cy="1308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5721350" y="3149600"/>
            <a:ext cx="18161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 flipH="1">
            <a:off x="6394450" y="3530600"/>
            <a:ext cx="11557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Arc 46"/>
          <p:cNvSpPr>
            <a:spLocks/>
          </p:cNvSpPr>
          <p:nvPr/>
        </p:nvSpPr>
        <p:spPr bwMode="auto">
          <a:xfrm>
            <a:off x="6865938" y="3379788"/>
            <a:ext cx="146050" cy="222250"/>
          </a:xfrm>
          <a:custGeom>
            <a:avLst/>
            <a:gdLst>
              <a:gd name="T0" fmla="*/ 0 w 21600"/>
              <a:gd name="T1" fmla="*/ 222250 h 21599"/>
              <a:gd name="T2" fmla="*/ 144461 w 21600"/>
              <a:gd name="T3" fmla="*/ 0 h 21599"/>
              <a:gd name="T4" fmla="*/ 146050 w 21600"/>
              <a:gd name="T5" fmla="*/ 222250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rc 47"/>
          <p:cNvSpPr>
            <a:spLocks/>
          </p:cNvSpPr>
          <p:nvPr/>
        </p:nvSpPr>
        <p:spPr bwMode="auto">
          <a:xfrm rot="10800000">
            <a:off x="6856413" y="3608388"/>
            <a:ext cx="147637" cy="222250"/>
          </a:xfrm>
          <a:custGeom>
            <a:avLst/>
            <a:gdLst>
              <a:gd name="T0" fmla="*/ 0 w 21835"/>
              <a:gd name="T1" fmla="*/ 10 h 21600"/>
              <a:gd name="T2" fmla="*/ 147637 w 21835"/>
              <a:gd name="T3" fmla="*/ 222250 h 21600"/>
              <a:gd name="T4" fmla="*/ 1589 w 21835"/>
              <a:gd name="T5" fmla="*/ 222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835" h="21600" fill="none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</a:path>
              <a:path w="21835" h="21600" stroke="0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  <a:lnTo>
                  <a:pt x="235" y="21600"/>
                </a:lnTo>
                <a:lnTo>
                  <a:pt x="0" y="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Arc 48"/>
          <p:cNvSpPr>
            <a:spLocks/>
          </p:cNvSpPr>
          <p:nvPr/>
        </p:nvSpPr>
        <p:spPr bwMode="auto">
          <a:xfrm>
            <a:off x="6637338" y="5513388"/>
            <a:ext cx="146050" cy="222250"/>
          </a:xfrm>
          <a:custGeom>
            <a:avLst/>
            <a:gdLst>
              <a:gd name="T0" fmla="*/ 0 w 21600"/>
              <a:gd name="T1" fmla="*/ 222250 h 21599"/>
              <a:gd name="T2" fmla="*/ 144461 w 21600"/>
              <a:gd name="T3" fmla="*/ 0 h 21599"/>
              <a:gd name="T4" fmla="*/ 146050 w 21600"/>
              <a:gd name="T5" fmla="*/ 222250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rc 49"/>
          <p:cNvSpPr>
            <a:spLocks/>
          </p:cNvSpPr>
          <p:nvPr/>
        </p:nvSpPr>
        <p:spPr bwMode="auto">
          <a:xfrm rot="10800000">
            <a:off x="6627813" y="5741988"/>
            <a:ext cx="147637" cy="222250"/>
          </a:xfrm>
          <a:custGeom>
            <a:avLst/>
            <a:gdLst>
              <a:gd name="T0" fmla="*/ 0 w 21835"/>
              <a:gd name="T1" fmla="*/ 10 h 21600"/>
              <a:gd name="T2" fmla="*/ 147637 w 21835"/>
              <a:gd name="T3" fmla="*/ 222250 h 21600"/>
              <a:gd name="T4" fmla="*/ 1589 w 21835"/>
              <a:gd name="T5" fmla="*/ 222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835" h="21600" fill="none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</a:path>
              <a:path w="21835" h="21600" stroke="0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  <a:lnTo>
                  <a:pt x="235" y="21600"/>
                </a:lnTo>
                <a:lnTo>
                  <a:pt x="0" y="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rc 50"/>
          <p:cNvSpPr>
            <a:spLocks/>
          </p:cNvSpPr>
          <p:nvPr/>
        </p:nvSpPr>
        <p:spPr bwMode="auto">
          <a:xfrm>
            <a:off x="4351338" y="3074988"/>
            <a:ext cx="69850" cy="222250"/>
          </a:xfrm>
          <a:custGeom>
            <a:avLst/>
            <a:gdLst>
              <a:gd name="T0" fmla="*/ 0 w 21600"/>
              <a:gd name="T1" fmla="*/ 222250 h 21594"/>
              <a:gd name="T2" fmla="*/ 68262 w 21600"/>
              <a:gd name="T3" fmla="*/ 0 h 21594"/>
              <a:gd name="T4" fmla="*/ 69850 w 21600"/>
              <a:gd name="T5" fmla="*/ 222250 h 215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4" fill="none" extrusionOk="0">
                <a:moveTo>
                  <a:pt x="0" y="21594"/>
                </a:moveTo>
                <a:cubicBezTo>
                  <a:pt x="0" y="9855"/>
                  <a:pt x="9373" y="266"/>
                  <a:pt x="21108" y="-1"/>
                </a:cubicBezTo>
              </a:path>
              <a:path w="21600" h="21594" stroke="0" extrusionOk="0">
                <a:moveTo>
                  <a:pt x="0" y="21594"/>
                </a:moveTo>
                <a:cubicBezTo>
                  <a:pt x="0" y="9855"/>
                  <a:pt x="9373" y="266"/>
                  <a:pt x="21108" y="-1"/>
                </a:cubicBezTo>
                <a:lnTo>
                  <a:pt x="21600" y="21594"/>
                </a:lnTo>
                <a:lnTo>
                  <a:pt x="0" y="21594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rc 51"/>
          <p:cNvSpPr>
            <a:spLocks/>
          </p:cNvSpPr>
          <p:nvPr/>
        </p:nvSpPr>
        <p:spPr bwMode="auto">
          <a:xfrm rot="10800000">
            <a:off x="4341813" y="3303588"/>
            <a:ext cx="147637" cy="222250"/>
          </a:xfrm>
          <a:custGeom>
            <a:avLst/>
            <a:gdLst>
              <a:gd name="T0" fmla="*/ 0 w 21835"/>
              <a:gd name="T1" fmla="*/ 10 h 21600"/>
              <a:gd name="T2" fmla="*/ 147637 w 21835"/>
              <a:gd name="T3" fmla="*/ 222250 h 21600"/>
              <a:gd name="T4" fmla="*/ 1589 w 21835"/>
              <a:gd name="T5" fmla="*/ 222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835" h="21600" fill="none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</a:path>
              <a:path w="21835" h="21600" stroke="0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  <a:lnTo>
                  <a:pt x="235" y="21600"/>
                </a:lnTo>
                <a:lnTo>
                  <a:pt x="0" y="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rc 52"/>
          <p:cNvSpPr>
            <a:spLocks/>
          </p:cNvSpPr>
          <p:nvPr/>
        </p:nvSpPr>
        <p:spPr bwMode="auto">
          <a:xfrm>
            <a:off x="4960938" y="3913188"/>
            <a:ext cx="146050" cy="222250"/>
          </a:xfrm>
          <a:custGeom>
            <a:avLst/>
            <a:gdLst>
              <a:gd name="T0" fmla="*/ 0 w 21600"/>
              <a:gd name="T1" fmla="*/ 222250 h 21599"/>
              <a:gd name="T2" fmla="*/ 144461 w 21600"/>
              <a:gd name="T3" fmla="*/ 0 h 21599"/>
              <a:gd name="T4" fmla="*/ 146050 w 21600"/>
              <a:gd name="T5" fmla="*/ 222250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Arc 53"/>
          <p:cNvSpPr>
            <a:spLocks/>
          </p:cNvSpPr>
          <p:nvPr/>
        </p:nvSpPr>
        <p:spPr bwMode="auto">
          <a:xfrm rot="10800000">
            <a:off x="4951413" y="4141788"/>
            <a:ext cx="147637" cy="222250"/>
          </a:xfrm>
          <a:custGeom>
            <a:avLst/>
            <a:gdLst>
              <a:gd name="T0" fmla="*/ 0 w 21835"/>
              <a:gd name="T1" fmla="*/ 10 h 21600"/>
              <a:gd name="T2" fmla="*/ 147637 w 21835"/>
              <a:gd name="T3" fmla="*/ 222250 h 21600"/>
              <a:gd name="T4" fmla="*/ 1589 w 21835"/>
              <a:gd name="T5" fmla="*/ 222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835" h="21600" fill="none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</a:path>
              <a:path w="21835" h="21600" stroke="0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  <a:lnTo>
                  <a:pt x="235" y="21600"/>
                </a:lnTo>
                <a:lnTo>
                  <a:pt x="0" y="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rc 54"/>
          <p:cNvSpPr>
            <a:spLocks/>
          </p:cNvSpPr>
          <p:nvPr/>
        </p:nvSpPr>
        <p:spPr bwMode="auto">
          <a:xfrm>
            <a:off x="2065338" y="3455988"/>
            <a:ext cx="146050" cy="222250"/>
          </a:xfrm>
          <a:custGeom>
            <a:avLst/>
            <a:gdLst>
              <a:gd name="T0" fmla="*/ 0 w 21600"/>
              <a:gd name="T1" fmla="*/ 222250 h 21599"/>
              <a:gd name="T2" fmla="*/ 144461 w 21600"/>
              <a:gd name="T3" fmla="*/ 0 h 21599"/>
              <a:gd name="T4" fmla="*/ 146050 w 21600"/>
              <a:gd name="T5" fmla="*/ 222250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Arc 55"/>
          <p:cNvSpPr>
            <a:spLocks/>
          </p:cNvSpPr>
          <p:nvPr/>
        </p:nvSpPr>
        <p:spPr bwMode="auto">
          <a:xfrm rot="10800000">
            <a:off x="2055813" y="3684588"/>
            <a:ext cx="147637" cy="222250"/>
          </a:xfrm>
          <a:custGeom>
            <a:avLst/>
            <a:gdLst>
              <a:gd name="T0" fmla="*/ 0 w 21835"/>
              <a:gd name="T1" fmla="*/ 10 h 21600"/>
              <a:gd name="T2" fmla="*/ 147637 w 21835"/>
              <a:gd name="T3" fmla="*/ 222250 h 21600"/>
              <a:gd name="T4" fmla="*/ 1589 w 21835"/>
              <a:gd name="T5" fmla="*/ 222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835" h="21600" fill="none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</a:path>
              <a:path w="21835" h="21600" stroke="0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  <a:lnTo>
                  <a:pt x="235" y="21600"/>
                </a:lnTo>
                <a:lnTo>
                  <a:pt x="0" y="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6310313" y="3295650"/>
            <a:ext cx="6413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∨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3795713" y="2914650"/>
            <a:ext cx="6413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∧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4405313" y="3752850"/>
            <a:ext cx="6413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∧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6005513" y="5353050"/>
            <a:ext cx="6413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∧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585913" y="3371850"/>
            <a:ext cx="6413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∧</a:t>
            </a:r>
          </a:p>
        </p:txBody>
      </p:sp>
      <p:sp>
        <p:nvSpPr>
          <p:cNvPr id="62" name="Freeform 61"/>
          <p:cNvSpPr>
            <a:spLocks/>
          </p:cNvSpPr>
          <p:nvPr/>
        </p:nvSpPr>
        <p:spPr bwMode="auto">
          <a:xfrm>
            <a:off x="2800350" y="1981200"/>
            <a:ext cx="325438" cy="249238"/>
          </a:xfrm>
          <a:custGeom>
            <a:avLst/>
            <a:gdLst>
              <a:gd name="T0" fmla="*/ 19050 w 205"/>
              <a:gd name="T1" fmla="*/ 247650 h 157"/>
              <a:gd name="T2" fmla="*/ 0 w 205"/>
              <a:gd name="T3" fmla="*/ 190500 h 157"/>
              <a:gd name="T4" fmla="*/ 57150 w 205"/>
              <a:gd name="T5" fmla="*/ 152400 h 157"/>
              <a:gd name="T6" fmla="*/ 114300 w 205"/>
              <a:gd name="T7" fmla="*/ 152400 h 157"/>
              <a:gd name="T8" fmla="*/ 171450 w 205"/>
              <a:gd name="T9" fmla="*/ 152400 h 157"/>
              <a:gd name="T10" fmla="*/ 228600 w 205"/>
              <a:gd name="T11" fmla="*/ 171450 h 157"/>
              <a:gd name="T12" fmla="*/ 285750 w 205"/>
              <a:gd name="T13" fmla="*/ 171450 h 157"/>
              <a:gd name="T14" fmla="*/ 323850 w 205"/>
              <a:gd name="T15" fmla="*/ 114300 h 157"/>
              <a:gd name="T16" fmla="*/ 323850 w 205"/>
              <a:gd name="T17" fmla="*/ 57150 h 157"/>
              <a:gd name="T18" fmla="*/ 323850 w 205"/>
              <a:gd name="T19" fmla="*/ 0 h 15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5" h="157">
                <a:moveTo>
                  <a:pt x="12" y="156"/>
                </a:moveTo>
                <a:lnTo>
                  <a:pt x="0" y="120"/>
                </a:lnTo>
                <a:lnTo>
                  <a:pt x="36" y="96"/>
                </a:lnTo>
                <a:lnTo>
                  <a:pt x="72" y="96"/>
                </a:lnTo>
                <a:lnTo>
                  <a:pt x="108" y="96"/>
                </a:lnTo>
                <a:lnTo>
                  <a:pt x="144" y="108"/>
                </a:lnTo>
                <a:lnTo>
                  <a:pt x="180" y="108"/>
                </a:lnTo>
                <a:lnTo>
                  <a:pt x="204" y="72"/>
                </a:lnTo>
                <a:lnTo>
                  <a:pt x="204" y="36"/>
                </a:lnTo>
                <a:lnTo>
                  <a:pt x="204" y="0"/>
                </a:lnTo>
              </a:path>
            </a:pathLst>
          </a:custGeom>
          <a:noFill/>
          <a:ln w="28575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Freeform 62"/>
          <p:cNvSpPr>
            <a:spLocks/>
          </p:cNvSpPr>
          <p:nvPr/>
        </p:nvSpPr>
        <p:spPr bwMode="auto">
          <a:xfrm>
            <a:off x="1752600" y="4972050"/>
            <a:ext cx="230188" cy="458788"/>
          </a:xfrm>
          <a:custGeom>
            <a:avLst/>
            <a:gdLst>
              <a:gd name="T0" fmla="*/ 0 w 145"/>
              <a:gd name="T1" fmla="*/ 457200 h 289"/>
              <a:gd name="T2" fmla="*/ 38100 w 145"/>
              <a:gd name="T3" fmla="*/ 400050 h 289"/>
              <a:gd name="T4" fmla="*/ 0 w 145"/>
              <a:gd name="T5" fmla="*/ 342900 h 289"/>
              <a:gd name="T6" fmla="*/ 0 w 145"/>
              <a:gd name="T7" fmla="*/ 285750 h 289"/>
              <a:gd name="T8" fmla="*/ 0 w 145"/>
              <a:gd name="T9" fmla="*/ 228600 h 289"/>
              <a:gd name="T10" fmla="*/ 57150 w 145"/>
              <a:gd name="T11" fmla="*/ 209550 h 289"/>
              <a:gd name="T12" fmla="*/ 114300 w 145"/>
              <a:gd name="T13" fmla="*/ 209550 h 289"/>
              <a:gd name="T14" fmla="*/ 171450 w 145"/>
              <a:gd name="T15" fmla="*/ 209550 h 289"/>
              <a:gd name="T16" fmla="*/ 228600 w 145"/>
              <a:gd name="T17" fmla="*/ 209550 h 289"/>
              <a:gd name="T18" fmla="*/ 228600 w 145"/>
              <a:gd name="T19" fmla="*/ 152400 h 289"/>
              <a:gd name="T20" fmla="*/ 228600 w 145"/>
              <a:gd name="T21" fmla="*/ 95250 h 289"/>
              <a:gd name="T22" fmla="*/ 228600 w 145"/>
              <a:gd name="T23" fmla="*/ 38100 h 289"/>
              <a:gd name="T24" fmla="*/ 171450 w 145"/>
              <a:gd name="T25" fmla="*/ 0 h 28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5" h="289">
                <a:moveTo>
                  <a:pt x="0" y="288"/>
                </a:moveTo>
                <a:lnTo>
                  <a:pt x="24" y="252"/>
                </a:lnTo>
                <a:lnTo>
                  <a:pt x="0" y="216"/>
                </a:lnTo>
                <a:lnTo>
                  <a:pt x="0" y="180"/>
                </a:lnTo>
                <a:lnTo>
                  <a:pt x="0" y="144"/>
                </a:lnTo>
                <a:lnTo>
                  <a:pt x="36" y="132"/>
                </a:lnTo>
                <a:lnTo>
                  <a:pt x="72" y="132"/>
                </a:lnTo>
                <a:lnTo>
                  <a:pt x="108" y="132"/>
                </a:lnTo>
                <a:lnTo>
                  <a:pt x="144" y="132"/>
                </a:lnTo>
                <a:lnTo>
                  <a:pt x="144" y="96"/>
                </a:lnTo>
                <a:lnTo>
                  <a:pt x="144" y="60"/>
                </a:lnTo>
                <a:lnTo>
                  <a:pt x="144" y="24"/>
                </a:lnTo>
                <a:lnTo>
                  <a:pt x="108" y="0"/>
                </a:lnTo>
              </a:path>
            </a:pathLst>
          </a:custGeom>
          <a:noFill/>
          <a:ln w="28575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3124200" y="3829050"/>
            <a:ext cx="458788" cy="153988"/>
          </a:xfrm>
          <a:custGeom>
            <a:avLst/>
            <a:gdLst>
              <a:gd name="T0" fmla="*/ 0 w 289"/>
              <a:gd name="T1" fmla="*/ 152400 h 97"/>
              <a:gd name="T2" fmla="*/ 38100 w 289"/>
              <a:gd name="T3" fmla="*/ 95250 h 97"/>
              <a:gd name="T4" fmla="*/ 38100 w 289"/>
              <a:gd name="T5" fmla="*/ 38100 h 97"/>
              <a:gd name="T6" fmla="*/ 95250 w 289"/>
              <a:gd name="T7" fmla="*/ 0 h 97"/>
              <a:gd name="T8" fmla="*/ 152400 w 289"/>
              <a:gd name="T9" fmla="*/ 0 h 97"/>
              <a:gd name="T10" fmla="*/ 209550 w 289"/>
              <a:gd name="T11" fmla="*/ 38100 h 97"/>
              <a:gd name="T12" fmla="*/ 247650 w 289"/>
              <a:gd name="T13" fmla="*/ 95250 h 97"/>
              <a:gd name="T14" fmla="*/ 304800 w 289"/>
              <a:gd name="T15" fmla="*/ 114300 h 97"/>
              <a:gd name="T16" fmla="*/ 361950 w 289"/>
              <a:gd name="T17" fmla="*/ 133350 h 97"/>
              <a:gd name="T18" fmla="*/ 419100 w 289"/>
              <a:gd name="T19" fmla="*/ 114300 h 97"/>
              <a:gd name="T20" fmla="*/ 438150 w 289"/>
              <a:gd name="T21" fmla="*/ 57150 h 97"/>
              <a:gd name="T22" fmla="*/ 457200 w 289"/>
              <a:gd name="T23" fmla="*/ 0 h 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9" h="97">
                <a:moveTo>
                  <a:pt x="0" y="96"/>
                </a:moveTo>
                <a:lnTo>
                  <a:pt x="24" y="60"/>
                </a:lnTo>
                <a:lnTo>
                  <a:pt x="24" y="24"/>
                </a:lnTo>
                <a:lnTo>
                  <a:pt x="60" y="0"/>
                </a:lnTo>
                <a:lnTo>
                  <a:pt x="96" y="0"/>
                </a:lnTo>
                <a:lnTo>
                  <a:pt x="132" y="24"/>
                </a:lnTo>
                <a:lnTo>
                  <a:pt x="156" y="60"/>
                </a:lnTo>
                <a:lnTo>
                  <a:pt x="192" y="72"/>
                </a:lnTo>
                <a:lnTo>
                  <a:pt x="228" y="84"/>
                </a:lnTo>
                <a:lnTo>
                  <a:pt x="264" y="72"/>
                </a:lnTo>
                <a:lnTo>
                  <a:pt x="276" y="36"/>
                </a:lnTo>
                <a:lnTo>
                  <a:pt x="288" y="0"/>
                </a:lnTo>
              </a:path>
            </a:pathLst>
          </a:custGeom>
          <a:noFill/>
          <a:ln w="28575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Freeform 64"/>
          <p:cNvSpPr>
            <a:spLocks/>
          </p:cNvSpPr>
          <p:nvPr/>
        </p:nvSpPr>
        <p:spPr bwMode="auto">
          <a:xfrm>
            <a:off x="4171950" y="5124450"/>
            <a:ext cx="515938" cy="287338"/>
          </a:xfrm>
          <a:custGeom>
            <a:avLst/>
            <a:gdLst>
              <a:gd name="T0" fmla="*/ 19050 w 325"/>
              <a:gd name="T1" fmla="*/ 76200 h 181"/>
              <a:gd name="T2" fmla="*/ 0 w 325"/>
              <a:gd name="T3" fmla="*/ 19050 h 181"/>
              <a:gd name="T4" fmla="*/ 57150 w 325"/>
              <a:gd name="T5" fmla="*/ 0 h 181"/>
              <a:gd name="T6" fmla="*/ 114300 w 325"/>
              <a:gd name="T7" fmla="*/ 0 h 181"/>
              <a:gd name="T8" fmla="*/ 171450 w 325"/>
              <a:gd name="T9" fmla="*/ 0 h 181"/>
              <a:gd name="T10" fmla="*/ 190500 w 325"/>
              <a:gd name="T11" fmla="*/ 57150 h 181"/>
              <a:gd name="T12" fmla="*/ 190500 w 325"/>
              <a:gd name="T13" fmla="*/ 114300 h 181"/>
              <a:gd name="T14" fmla="*/ 209550 w 325"/>
              <a:gd name="T15" fmla="*/ 171450 h 181"/>
              <a:gd name="T16" fmla="*/ 247650 w 325"/>
              <a:gd name="T17" fmla="*/ 228600 h 181"/>
              <a:gd name="T18" fmla="*/ 285750 w 325"/>
              <a:gd name="T19" fmla="*/ 285750 h 181"/>
              <a:gd name="T20" fmla="*/ 342900 w 325"/>
              <a:gd name="T21" fmla="*/ 285750 h 181"/>
              <a:gd name="T22" fmla="*/ 400050 w 325"/>
              <a:gd name="T23" fmla="*/ 285750 h 181"/>
              <a:gd name="T24" fmla="*/ 457200 w 325"/>
              <a:gd name="T25" fmla="*/ 285750 h 181"/>
              <a:gd name="T26" fmla="*/ 476250 w 325"/>
              <a:gd name="T27" fmla="*/ 228600 h 181"/>
              <a:gd name="T28" fmla="*/ 514350 w 325"/>
              <a:gd name="T29" fmla="*/ 171450 h 18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25" h="181">
                <a:moveTo>
                  <a:pt x="12" y="48"/>
                </a:moveTo>
                <a:lnTo>
                  <a:pt x="0" y="12"/>
                </a:lnTo>
                <a:lnTo>
                  <a:pt x="36" y="0"/>
                </a:lnTo>
                <a:lnTo>
                  <a:pt x="72" y="0"/>
                </a:lnTo>
                <a:lnTo>
                  <a:pt x="108" y="0"/>
                </a:lnTo>
                <a:lnTo>
                  <a:pt x="120" y="36"/>
                </a:lnTo>
                <a:lnTo>
                  <a:pt x="120" y="72"/>
                </a:lnTo>
                <a:lnTo>
                  <a:pt x="132" y="108"/>
                </a:lnTo>
                <a:lnTo>
                  <a:pt x="156" y="144"/>
                </a:lnTo>
                <a:lnTo>
                  <a:pt x="180" y="180"/>
                </a:lnTo>
                <a:lnTo>
                  <a:pt x="216" y="180"/>
                </a:lnTo>
                <a:lnTo>
                  <a:pt x="252" y="180"/>
                </a:lnTo>
                <a:lnTo>
                  <a:pt x="288" y="180"/>
                </a:lnTo>
                <a:lnTo>
                  <a:pt x="300" y="144"/>
                </a:lnTo>
                <a:lnTo>
                  <a:pt x="324" y="108"/>
                </a:lnTo>
              </a:path>
            </a:pathLst>
          </a:custGeom>
          <a:noFill/>
          <a:ln w="28575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990600" y="6172200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4000" b="1">
                <a:solidFill>
                  <a:srgbClr val="FC0128"/>
                </a:solidFill>
                <a:latin typeface="仿宋体" charset="0"/>
              </a:rPr>
              <a:t>因</a:t>
            </a:r>
            <a:endParaRPr lang="zh-CN" altLang="en-US" sz="4000" b="1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164388" y="6119813"/>
            <a:ext cx="693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latin typeface="仿宋体" charset="0"/>
              </a:rPr>
              <a:t>果</a:t>
            </a:r>
            <a:endParaRPr lang="zh-CN" altLang="en-US" sz="3600" b="1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5872632"/>
      </p:ext>
    </p:extLst>
  </p:cSld>
  <p:clrMapOvr>
    <a:masterClrMapping/>
  </p:clrMapOvr>
  <p:transition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35635" y="1698625"/>
            <a:ext cx="8851900" cy="502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某电力公司有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D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四类收费标准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</a:p>
          <a:p>
            <a:pPr algn="l" eaLnBrk="0" hangingPunct="0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并规定：</a:t>
            </a: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居民用电 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&lt;100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度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月              按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类收费</a:t>
            </a:r>
          </a:p>
          <a:p>
            <a:pPr algn="l" eaLnBrk="0" hangingPunct="0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         ≥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100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度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月             按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类收费</a:t>
            </a:r>
          </a:p>
          <a:p>
            <a:pPr algn="l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动力用电 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&lt;10000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度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月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非高峰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,     B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类收费</a:t>
            </a:r>
          </a:p>
          <a:p>
            <a:pPr algn="l" eaLnBrk="0" hangingPunct="0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        ≥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10000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度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月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非高峰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,     C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类收费</a:t>
            </a:r>
          </a:p>
          <a:p>
            <a:pPr algn="l" eaLnBrk="0" hangingPunct="0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         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&lt;10000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度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月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, 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高峰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,      C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类收费</a:t>
            </a:r>
          </a:p>
          <a:p>
            <a:pPr algn="l" eaLnBrk="0" hangingPunct="0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        ≥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10000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度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月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, 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高峰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,      D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类收费</a:t>
            </a:r>
          </a:p>
          <a:p>
            <a:pPr algn="l"/>
            <a:endParaRPr lang="zh-CN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66555" y="458788"/>
            <a:ext cx="3751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因果图方法实例</a:t>
            </a:r>
          </a:p>
        </p:txBody>
      </p:sp>
    </p:spTree>
  </p:cSld>
  <p:clrMapOvr>
    <a:masterClrMapping/>
  </p:clrMapOvr>
  <p:transition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88" y="0"/>
            <a:ext cx="9064625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用因果图表明输入和输出间的逻辑关系</a:t>
            </a:r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920750" y="609600"/>
            <a:ext cx="825500" cy="825500"/>
          </a:xfrm>
          <a:prstGeom prst="ellipse">
            <a:avLst/>
          </a:prstGeom>
          <a:solidFill>
            <a:srgbClr val="E9FFFF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800" b="1">
                <a:solidFill>
                  <a:srgbClr val="FC0128"/>
                </a:solidFill>
                <a:latin typeface="仿宋体" charset="0"/>
              </a:rPr>
              <a:t>1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3740150" y="863600"/>
            <a:ext cx="825500" cy="825500"/>
          </a:xfrm>
          <a:prstGeom prst="ellipse">
            <a:avLst/>
          </a:prstGeom>
          <a:solidFill>
            <a:srgbClr val="F6F6F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400" b="1">
                <a:solidFill>
                  <a:schemeClr val="tx1"/>
                </a:solidFill>
                <a:latin typeface="仿宋体" charset="0"/>
              </a:rPr>
              <a:t>I</a:t>
            </a:r>
            <a:r>
              <a:rPr lang="en-US" altLang="zh-CN" sz="3200" b="1">
                <a:solidFill>
                  <a:schemeClr val="tx1"/>
                </a:solidFill>
                <a:latin typeface="仿宋体" charset="0"/>
              </a:rPr>
              <a:t>1</a:t>
            </a: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920750" y="1854200"/>
            <a:ext cx="825500" cy="825500"/>
          </a:xfrm>
          <a:prstGeom prst="ellipse">
            <a:avLst/>
          </a:prstGeom>
          <a:solidFill>
            <a:srgbClr val="E9FFFF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800" b="1">
                <a:solidFill>
                  <a:srgbClr val="FC0128"/>
                </a:solidFill>
                <a:latin typeface="仿宋体" charset="0"/>
              </a:rPr>
              <a:t>2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7473950" y="635000"/>
            <a:ext cx="825500" cy="825500"/>
          </a:xfrm>
          <a:prstGeom prst="ellipse">
            <a:avLst/>
          </a:prstGeom>
          <a:solidFill>
            <a:srgbClr val="DFFF83"/>
          </a:solidFill>
          <a:ln w="12700">
            <a:solidFill>
              <a:srgbClr val="037C0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000" b="1">
                <a:solidFill>
                  <a:srgbClr val="037C03"/>
                </a:solidFill>
                <a:latin typeface="仿宋体" charset="0"/>
              </a:rPr>
              <a:t>A</a:t>
            </a: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7473950" y="1701800"/>
            <a:ext cx="825500" cy="825500"/>
          </a:xfrm>
          <a:prstGeom prst="ellipse">
            <a:avLst/>
          </a:prstGeom>
          <a:solidFill>
            <a:srgbClr val="DFFF83"/>
          </a:solidFill>
          <a:ln w="12700">
            <a:solidFill>
              <a:srgbClr val="037C0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000" b="1">
                <a:solidFill>
                  <a:srgbClr val="037C03"/>
                </a:solidFill>
                <a:latin typeface="仿宋体" charset="0"/>
              </a:rPr>
              <a:t>B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5776913" y="1771650"/>
            <a:ext cx="6413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∨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2652713" y="1162050"/>
            <a:ext cx="6413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∧</a:t>
            </a:r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7550150" y="3225800"/>
            <a:ext cx="825500" cy="825500"/>
          </a:xfrm>
          <a:prstGeom prst="ellipse">
            <a:avLst/>
          </a:prstGeom>
          <a:solidFill>
            <a:srgbClr val="DFFF83"/>
          </a:solidFill>
          <a:ln w="12700">
            <a:solidFill>
              <a:srgbClr val="037C0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000" b="1">
                <a:solidFill>
                  <a:srgbClr val="037C03"/>
                </a:solidFill>
                <a:latin typeface="仿宋体" charset="0"/>
              </a:rPr>
              <a:t>C</a:t>
            </a:r>
          </a:p>
        </p:txBody>
      </p:sp>
      <p:sp>
        <p:nvSpPr>
          <p:cNvPr id="37899" name="Oval 11"/>
          <p:cNvSpPr>
            <a:spLocks noChangeArrowheads="1"/>
          </p:cNvSpPr>
          <p:nvPr/>
        </p:nvSpPr>
        <p:spPr bwMode="auto">
          <a:xfrm>
            <a:off x="838200" y="4254500"/>
            <a:ext cx="831850" cy="800100"/>
          </a:xfrm>
          <a:prstGeom prst="ellipse">
            <a:avLst/>
          </a:prstGeom>
          <a:solidFill>
            <a:srgbClr val="E9FFFF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800" b="1">
                <a:solidFill>
                  <a:srgbClr val="FC0128"/>
                </a:solidFill>
                <a:latin typeface="仿宋体" charset="0"/>
              </a:rPr>
              <a:t>4</a:t>
            </a:r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1758950" y="939800"/>
            <a:ext cx="19685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V="1">
            <a:off x="1758950" y="1308100"/>
            <a:ext cx="1968500" cy="207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Arc 14"/>
          <p:cNvSpPr>
            <a:spLocks/>
          </p:cNvSpPr>
          <p:nvPr/>
        </p:nvSpPr>
        <p:spPr bwMode="auto">
          <a:xfrm>
            <a:off x="3208338" y="1246188"/>
            <a:ext cx="146050" cy="222250"/>
          </a:xfrm>
          <a:custGeom>
            <a:avLst/>
            <a:gdLst>
              <a:gd name="T0" fmla="*/ 0 w 21600"/>
              <a:gd name="T1" fmla="*/ 222250 h 21599"/>
              <a:gd name="T2" fmla="*/ 144461 w 21600"/>
              <a:gd name="T3" fmla="*/ 0 h 21599"/>
              <a:gd name="T4" fmla="*/ 146050 w 21600"/>
              <a:gd name="T5" fmla="*/ 222250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3" name="Arc 15"/>
          <p:cNvSpPr>
            <a:spLocks/>
          </p:cNvSpPr>
          <p:nvPr/>
        </p:nvSpPr>
        <p:spPr bwMode="auto">
          <a:xfrm rot="10800000">
            <a:off x="3198813" y="1474788"/>
            <a:ext cx="147637" cy="222250"/>
          </a:xfrm>
          <a:custGeom>
            <a:avLst/>
            <a:gdLst>
              <a:gd name="T0" fmla="*/ 0 w 21835"/>
              <a:gd name="T1" fmla="*/ 10 h 21600"/>
              <a:gd name="T2" fmla="*/ 147637 w 21835"/>
              <a:gd name="T3" fmla="*/ 222250 h 21600"/>
              <a:gd name="T4" fmla="*/ 1589 w 21835"/>
              <a:gd name="T5" fmla="*/ 222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835" h="21600" fill="none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</a:path>
              <a:path w="21835" h="21600" stroke="0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  <a:lnTo>
                  <a:pt x="235" y="21600"/>
                </a:lnTo>
                <a:lnTo>
                  <a:pt x="0" y="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V="1">
            <a:off x="1682750" y="927100"/>
            <a:ext cx="5778500" cy="2451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4578350" y="1473200"/>
            <a:ext cx="28829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6" name="Arc 18"/>
          <p:cNvSpPr>
            <a:spLocks/>
          </p:cNvSpPr>
          <p:nvPr/>
        </p:nvSpPr>
        <p:spPr bwMode="auto">
          <a:xfrm>
            <a:off x="6332538" y="1855788"/>
            <a:ext cx="146050" cy="222250"/>
          </a:xfrm>
          <a:custGeom>
            <a:avLst/>
            <a:gdLst>
              <a:gd name="T0" fmla="*/ 0 w 21600"/>
              <a:gd name="T1" fmla="*/ 222250 h 21599"/>
              <a:gd name="T2" fmla="*/ 144461 w 21600"/>
              <a:gd name="T3" fmla="*/ 0 h 21599"/>
              <a:gd name="T4" fmla="*/ 146050 w 21600"/>
              <a:gd name="T5" fmla="*/ 222250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7" name="Arc 19"/>
          <p:cNvSpPr>
            <a:spLocks/>
          </p:cNvSpPr>
          <p:nvPr/>
        </p:nvSpPr>
        <p:spPr bwMode="auto">
          <a:xfrm rot="10800000">
            <a:off x="6323013" y="2084388"/>
            <a:ext cx="147637" cy="222250"/>
          </a:xfrm>
          <a:custGeom>
            <a:avLst/>
            <a:gdLst>
              <a:gd name="T0" fmla="*/ 0 w 21835"/>
              <a:gd name="T1" fmla="*/ 10 h 21600"/>
              <a:gd name="T2" fmla="*/ 147637 w 21835"/>
              <a:gd name="T3" fmla="*/ 222250 h 21600"/>
              <a:gd name="T4" fmla="*/ 1589 w 21835"/>
              <a:gd name="T5" fmla="*/ 222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835" h="21600" fill="none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</a:path>
              <a:path w="21835" h="21600" stroke="0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  <a:lnTo>
                  <a:pt x="235" y="21600"/>
                </a:lnTo>
                <a:lnTo>
                  <a:pt x="0" y="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920750" y="2997200"/>
            <a:ext cx="825500" cy="825500"/>
          </a:xfrm>
          <a:prstGeom prst="ellipse">
            <a:avLst/>
          </a:prstGeom>
          <a:solidFill>
            <a:srgbClr val="E9FFFF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800" b="1">
                <a:solidFill>
                  <a:srgbClr val="FC0128"/>
                </a:solidFill>
                <a:latin typeface="仿宋体" charset="0"/>
              </a:rPr>
              <a:t>3</a:t>
            </a:r>
          </a:p>
        </p:txBody>
      </p:sp>
      <p:sp>
        <p:nvSpPr>
          <p:cNvPr id="37909" name="Oval 21"/>
          <p:cNvSpPr>
            <a:spLocks noChangeArrowheads="1"/>
          </p:cNvSpPr>
          <p:nvPr/>
        </p:nvSpPr>
        <p:spPr bwMode="auto">
          <a:xfrm>
            <a:off x="996950" y="5473700"/>
            <a:ext cx="825500" cy="825500"/>
          </a:xfrm>
          <a:prstGeom prst="ellipse">
            <a:avLst/>
          </a:prstGeom>
          <a:solidFill>
            <a:srgbClr val="E9FFFF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800" b="1">
                <a:solidFill>
                  <a:srgbClr val="FC0128"/>
                </a:solidFill>
                <a:latin typeface="仿宋体" charset="0"/>
              </a:rPr>
              <a:t>5</a:t>
            </a:r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1524000" y="673100"/>
            <a:ext cx="593725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5929313" y="781050"/>
            <a:ext cx="6413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∧</a:t>
            </a:r>
          </a:p>
        </p:txBody>
      </p:sp>
      <p:sp>
        <p:nvSpPr>
          <p:cNvPr id="37912" name="Arc 24"/>
          <p:cNvSpPr>
            <a:spLocks/>
          </p:cNvSpPr>
          <p:nvPr/>
        </p:nvSpPr>
        <p:spPr bwMode="auto">
          <a:xfrm>
            <a:off x="6561138" y="865188"/>
            <a:ext cx="146050" cy="222250"/>
          </a:xfrm>
          <a:custGeom>
            <a:avLst/>
            <a:gdLst>
              <a:gd name="T0" fmla="*/ 0 w 21600"/>
              <a:gd name="T1" fmla="*/ 222250 h 21599"/>
              <a:gd name="T2" fmla="*/ 144461 w 21600"/>
              <a:gd name="T3" fmla="*/ 0 h 21599"/>
              <a:gd name="T4" fmla="*/ 146050 w 21600"/>
              <a:gd name="T5" fmla="*/ 222250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3" name="Arc 25"/>
          <p:cNvSpPr>
            <a:spLocks/>
          </p:cNvSpPr>
          <p:nvPr/>
        </p:nvSpPr>
        <p:spPr bwMode="auto">
          <a:xfrm rot="10800000">
            <a:off x="6551613" y="1093788"/>
            <a:ext cx="147637" cy="222250"/>
          </a:xfrm>
          <a:custGeom>
            <a:avLst/>
            <a:gdLst>
              <a:gd name="T0" fmla="*/ 0 w 21835"/>
              <a:gd name="T1" fmla="*/ 10 h 21600"/>
              <a:gd name="T2" fmla="*/ 147637 w 21835"/>
              <a:gd name="T3" fmla="*/ 222250 h 21600"/>
              <a:gd name="T4" fmla="*/ 1589 w 21835"/>
              <a:gd name="T5" fmla="*/ 222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835" h="21600" fill="none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</a:path>
              <a:path w="21835" h="21600" stroke="0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  <a:lnTo>
                  <a:pt x="235" y="21600"/>
                </a:lnTo>
                <a:lnTo>
                  <a:pt x="0" y="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4" name="Oval 26"/>
          <p:cNvSpPr>
            <a:spLocks noChangeArrowheads="1"/>
          </p:cNvSpPr>
          <p:nvPr/>
        </p:nvSpPr>
        <p:spPr bwMode="auto">
          <a:xfrm>
            <a:off x="7550150" y="5511800"/>
            <a:ext cx="825500" cy="825500"/>
          </a:xfrm>
          <a:prstGeom prst="ellipse">
            <a:avLst/>
          </a:prstGeom>
          <a:solidFill>
            <a:srgbClr val="DFFF83"/>
          </a:solidFill>
          <a:ln w="12700">
            <a:solidFill>
              <a:srgbClr val="037C0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000" b="1">
                <a:solidFill>
                  <a:srgbClr val="037C03"/>
                </a:solidFill>
                <a:latin typeface="仿宋体" charset="0"/>
              </a:rPr>
              <a:t>D</a:t>
            </a:r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1752600" y="2387600"/>
            <a:ext cx="1588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1682750" y="2463800"/>
            <a:ext cx="5854700" cy="349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>
            <a:off x="1606550" y="4673600"/>
            <a:ext cx="5930900" cy="128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8" name="Line 30"/>
          <p:cNvSpPr>
            <a:spLocks noChangeShapeType="1"/>
          </p:cNvSpPr>
          <p:nvPr/>
        </p:nvSpPr>
        <p:spPr bwMode="auto">
          <a:xfrm flipV="1">
            <a:off x="1752600" y="5956300"/>
            <a:ext cx="578485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9" name="Oval 31"/>
          <p:cNvSpPr>
            <a:spLocks noChangeArrowheads="1"/>
          </p:cNvSpPr>
          <p:nvPr/>
        </p:nvSpPr>
        <p:spPr bwMode="auto">
          <a:xfrm>
            <a:off x="5568950" y="3835400"/>
            <a:ext cx="825500" cy="825500"/>
          </a:xfrm>
          <a:prstGeom prst="ellipse">
            <a:avLst/>
          </a:prstGeom>
          <a:solidFill>
            <a:srgbClr val="F6F6F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400" b="1">
                <a:solidFill>
                  <a:schemeClr val="tx1"/>
                </a:solidFill>
                <a:latin typeface="仿宋体" charset="0"/>
              </a:rPr>
              <a:t>I</a:t>
            </a:r>
            <a:r>
              <a:rPr lang="en-US" altLang="zh-CN" sz="3200" b="1">
                <a:solidFill>
                  <a:schemeClr val="tx1"/>
                </a:solidFill>
                <a:latin typeface="仿宋体" charset="0"/>
              </a:rPr>
              <a:t>4</a:t>
            </a:r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>
            <a:off x="1758950" y="2387600"/>
            <a:ext cx="3797300" cy="173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 flipV="1">
            <a:off x="1606550" y="4133850"/>
            <a:ext cx="395605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 flipV="1">
            <a:off x="1828800" y="4127500"/>
            <a:ext cx="3727450" cy="187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3" name="Oval 35"/>
          <p:cNvSpPr>
            <a:spLocks noChangeArrowheads="1"/>
          </p:cNvSpPr>
          <p:nvPr/>
        </p:nvSpPr>
        <p:spPr bwMode="auto">
          <a:xfrm>
            <a:off x="4883150" y="2844800"/>
            <a:ext cx="825500" cy="825500"/>
          </a:xfrm>
          <a:prstGeom prst="ellipse">
            <a:avLst/>
          </a:prstGeom>
          <a:solidFill>
            <a:srgbClr val="F6F6F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400" b="1">
                <a:solidFill>
                  <a:schemeClr val="tx1"/>
                </a:solidFill>
                <a:latin typeface="仿宋体" charset="0"/>
              </a:rPr>
              <a:t>I</a:t>
            </a:r>
            <a:r>
              <a:rPr lang="en-US" altLang="zh-CN" sz="3200" b="1">
                <a:solidFill>
                  <a:schemeClr val="tx1"/>
                </a:solidFill>
                <a:latin typeface="仿宋体" charset="0"/>
              </a:rPr>
              <a:t>3</a:t>
            </a:r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1758950" y="2311400"/>
            <a:ext cx="311150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 flipV="1">
            <a:off x="1606550" y="3213100"/>
            <a:ext cx="3263900" cy="138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 flipV="1">
            <a:off x="1828800" y="3187700"/>
            <a:ext cx="30353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7" name="Oval 39"/>
          <p:cNvSpPr>
            <a:spLocks noChangeArrowheads="1"/>
          </p:cNvSpPr>
          <p:nvPr/>
        </p:nvSpPr>
        <p:spPr bwMode="auto">
          <a:xfrm>
            <a:off x="2292350" y="3225800"/>
            <a:ext cx="825500" cy="825500"/>
          </a:xfrm>
          <a:prstGeom prst="ellipse">
            <a:avLst/>
          </a:prstGeom>
          <a:solidFill>
            <a:srgbClr val="F6F6F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4400" b="1">
                <a:solidFill>
                  <a:schemeClr val="tx1"/>
                </a:solidFill>
                <a:latin typeface="仿宋体" charset="0"/>
              </a:rPr>
              <a:t>I</a:t>
            </a:r>
            <a:r>
              <a:rPr lang="en-US" altLang="zh-CN" sz="3200" b="1">
                <a:solidFill>
                  <a:schemeClr val="tx1"/>
                </a:solidFill>
                <a:latin typeface="仿宋体" charset="0"/>
              </a:rPr>
              <a:t>2</a:t>
            </a:r>
          </a:p>
        </p:txBody>
      </p:sp>
      <p:sp>
        <p:nvSpPr>
          <p:cNvPr id="37928" name="Line 40"/>
          <p:cNvSpPr>
            <a:spLocks noChangeShapeType="1"/>
          </p:cNvSpPr>
          <p:nvPr/>
        </p:nvSpPr>
        <p:spPr bwMode="auto">
          <a:xfrm>
            <a:off x="1682750" y="2540000"/>
            <a:ext cx="59690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9" name="Line 41"/>
          <p:cNvSpPr>
            <a:spLocks noChangeShapeType="1"/>
          </p:cNvSpPr>
          <p:nvPr/>
        </p:nvSpPr>
        <p:spPr bwMode="auto">
          <a:xfrm flipH="1">
            <a:off x="1517650" y="3606800"/>
            <a:ext cx="7747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0" name="Line 42"/>
          <p:cNvSpPr>
            <a:spLocks noChangeShapeType="1"/>
          </p:cNvSpPr>
          <p:nvPr/>
        </p:nvSpPr>
        <p:spPr bwMode="auto">
          <a:xfrm flipH="1">
            <a:off x="1676400" y="3683000"/>
            <a:ext cx="615950" cy="201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1" name="Line 43"/>
          <p:cNvSpPr>
            <a:spLocks noChangeShapeType="1"/>
          </p:cNvSpPr>
          <p:nvPr/>
        </p:nvSpPr>
        <p:spPr bwMode="auto">
          <a:xfrm flipV="1">
            <a:off x="2901950" y="1993900"/>
            <a:ext cx="4559300" cy="1308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2" name="Line 44"/>
          <p:cNvSpPr>
            <a:spLocks noChangeShapeType="1"/>
          </p:cNvSpPr>
          <p:nvPr/>
        </p:nvSpPr>
        <p:spPr bwMode="auto">
          <a:xfrm>
            <a:off x="5721350" y="3149600"/>
            <a:ext cx="18161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3" name="Line 45"/>
          <p:cNvSpPr>
            <a:spLocks noChangeShapeType="1"/>
          </p:cNvSpPr>
          <p:nvPr/>
        </p:nvSpPr>
        <p:spPr bwMode="auto">
          <a:xfrm flipH="1">
            <a:off x="6394450" y="3530600"/>
            <a:ext cx="11557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4" name="Arc 46"/>
          <p:cNvSpPr>
            <a:spLocks/>
          </p:cNvSpPr>
          <p:nvPr/>
        </p:nvSpPr>
        <p:spPr bwMode="auto">
          <a:xfrm>
            <a:off x="6865938" y="3379788"/>
            <a:ext cx="146050" cy="222250"/>
          </a:xfrm>
          <a:custGeom>
            <a:avLst/>
            <a:gdLst>
              <a:gd name="T0" fmla="*/ 0 w 21600"/>
              <a:gd name="T1" fmla="*/ 222250 h 21599"/>
              <a:gd name="T2" fmla="*/ 144461 w 21600"/>
              <a:gd name="T3" fmla="*/ 0 h 21599"/>
              <a:gd name="T4" fmla="*/ 146050 w 21600"/>
              <a:gd name="T5" fmla="*/ 222250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5" name="Arc 47"/>
          <p:cNvSpPr>
            <a:spLocks/>
          </p:cNvSpPr>
          <p:nvPr/>
        </p:nvSpPr>
        <p:spPr bwMode="auto">
          <a:xfrm rot="10800000">
            <a:off x="6856413" y="3608388"/>
            <a:ext cx="147637" cy="222250"/>
          </a:xfrm>
          <a:custGeom>
            <a:avLst/>
            <a:gdLst>
              <a:gd name="T0" fmla="*/ 0 w 21835"/>
              <a:gd name="T1" fmla="*/ 10 h 21600"/>
              <a:gd name="T2" fmla="*/ 147637 w 21835"/>
              <a:gd name="T3" fmla="*/ 222250 h 21600"/>
              <a:gd name="T4" fmla="*/ 1589 w 21835"/>
              <a:gd name="T5" fmla="*/ 222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835" h="21600" fill="none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</a:path>
              <a:path w="21835" h="21600" stroke="0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  <a:lnTo>
                  <a:pt x="235" y="21600"/>
                </a:lnTo>
                <a:lnTo>
                  <a:pt x="0" y="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6" name="Arc 48"/>
          <p:cNvSpPr>
            <a:spLocks/>
          </p:cNvSpPr>
          <p:nvPr/>
        </p:nvSpPr>
        <p:spPr bwMode="auto">
          <a:xfrm>
            <a:off x="6637338" y="5513388"/>
            <a:ext cx="146050" cy="222250"/>
          </a:xfrm>
          <a:custGeom>
            <a:avLst/>
            <a:gdLst>
              <a:gd name="T0" fmla="*/ 0 w 21600"/>
              <a:gd name="T1" fmla="*/ 222250 h 21599"/>
              <a:gd name="T2" fmla="*/ 144461 w 21600"/>
              <a:gd name="T3" fmla="*/ 0 h 21599"/>
              <a:gd name="T4" fmla="*/ 146050 w 21600"/>
              <a:gd name="T5" fmla="*/ 222250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7" name="Arc 49"/>
          <p:cNvSpPr>
            <a:spLocks/>
          </p:cNvSpPr>
          <p:nvPr/>
        </p:nvSpPr>
        <p:spPr bwMode="auto">
          <a:xfrm rot="10800000">
            <a:off x="6627813" y="5741988"/>
            <a:ext cx="147637" cy="222250"/>
          </a:xfrm>
          <a:custGeom>
            <a:avLst/>
            <a:gdLst>
              <a:gd name="T0" fmla="*/ 0 w 21835"/>
              <a:gd name="T1" fmla="*/ 10 h 21600"/>
              <a:gd name="T2" fmla="*/ 147637 w 21835"/>
              <a:gd name="T3" fmla="*/ 222250 h 21600"/>
              <a:gd name="T4" fmla="*/ 1589 w 21835"/>
              <a:gd name="T5" fmla="*/ 222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835" h="21600" fill="none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</a:path>
              <a:path w="21835" h="21600" stroke="0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  <a:lnTo>
                  <a:pt x="235" y="21600"/>
                </a:lnTo>
                <a:lnTo>
                  <a:pt x="0" y="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8" name="Arc 50"/>
          <p:cNvSpPr>
            <a:spLocks/>
          </p:cNvSpPr>
          <p:nvPr/>
        </p:nvSpPr>
        <p:spPr bwMode="auto">
          <a:xfrm>
            <a:off x="4351338" y="3074988"/>
            <a:ext cx="69850" cy="222250"/>
          </a:xfrm>
          <a:custGeom>
            <a:avLst/>
            <a:gdLst>
              <a:gd name="T0" fmla="*/ 0 w 21600"/>
              <a:gd name="T1" fmla="*/ 222250 h 21594"/>
              <a:gd name="T2" fmla="*/ 68262 w 21600"/>
              <a:gd name="T3" fmla="*/ 0 h 21594"/>
              <a:gd name="T4" fmla="*/ 69850 w 21600"/>
              <a:gd name="T5" fmla="*/ 222250 h 215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4" fill="none" extrusionOk="0">
                <a:moveTo>
                  <a:pt x="0" y="21594"/>
                </a:moveTo>
                <a:cubicBezTo>
                  <a:pt x="0" y="9855"/>
                  <a:pt x="9373" y="266"/>
                  <a:pt x="21108" y="-1"/>
                </a:cubicBezTo>
              </a:path>
              <a:path w="21600" h="21594" stroke="0" extrusionOk="0">
                <a:moveTo>
                  <a:pt x="0" y="21594"/>
                </a:moveTo>
                <a:cubicBezTo>
                  <a:pt x="0" y="9855"/>
                  <a:pt x="9373" y="266"/>
                  <a:pt x="21108" y="-1"/>
                </a:cubicBezTo>
                <a:lnTo>
                  <a:pt x="21600" y="21594"/>
                </a:lnTo>
                <a:lnTo>
                  <a:pt x="0" y="21594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9" name="Arc 51"/>
          <p:cNvSpPr>
            <a:spLocks/>
          </p:cNvSpPr>
          <p:nvPr/>
        </p:nvSpPr>
        <p:spPr bwMode="auto">
          <a:xfrm rot="10800000">
            <a:off x="4341813" y="3303588"/>
            <a:ext cx="147637" cy="222250"/>
          </a:xfrm>
          <a:custGeom>
            <a:avLst/>
            <a:gdLst>
              <a:gd name="T0" fmla="*/ 0 w 21835"/>
              <a:gd name="T1" fmla="*/ 10 h 21600"/>
              <a:gd name="T2" fmla="*/ 147637 w 21835"/>
              <a:gd name="T3" fmla="*/ 222250 h 21600"/>
              <a:gd name="T4" fmla="*/ 1589 w 21835"/>
              <a:gd name="T5" fmla="*/ 222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835" h="21600" fill="none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</a:path>
              <a:path w="21835" h="21600" stroke="0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  <a:lnTo>
                  <a:pt x="235" y="21600"/>
                </a:lnTo>
                <a:lnTo>
                  <a:pt x="0" y="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0" name="Arc 52"/>
          <p:cNvSpPr>
            <a:spLocks/>
          </p:cNvSpPr>
          <p:nvPr/>
        </p:nvSpPr>
        <p:spPr bwMode="auto">
          <a:xfrm>
            <a:off x="4960938" y="3913188"/>
            <a:ext cx="146050" cy="222250"/>
          </a:xfrm>
          <a:custGeom>
            <a:avLst/>
            <a:gdLst>
              <a:gd name="T0" fmla="*/ 0 w 21600"/>
              <a:gd name="T1" fmla="*/ 222250 h 21599"/>
              <a:gd name="T2" fmla="*/ 144461 w 21600"/>
              <a:gd name="T3" fmla="*/ 0 h 21599"/>
              <a:gd name="T4" fmla="*/ 146050 w 21600"/>
              <a:gd name="T5" fmla="*/ 222250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1" name="Arc 53"/>
          <p:cNvSpPr>
            <a:spLocks/>
          </p:cNvSpPr>
          <p:nvPr/>
        </p:nvSpPr>
        <p:spPr bwMode="auto">
          <a:xfrm rot="10800000">
            <a:off x="4951413" y="4141788"/>
            <a:ext cx="147637" cy="222250"/>
          </a:xfrm>
          <a:custGeom>
            <a:avLst/>
            <a:gdLst>
              <a:gd name="T0" fmla="*/ 0 w 21835"/>
              <a:gd name="T1" fmla="*/ 10 h 21600"/>
              <a:gd name="T2" fmla="*/ 147637 w 21835"/>
              <a:gd name="T3" fmla="*/ 222250 h 21600"/>
              <a:gd name="T4" fmla="*/ 1589 w 21835"/>
              <a:gd name="T5" fmla="*/ 222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835" h="21600" fill="none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</a:path>
              <a:path w="21835" h="21600" stroke="0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  <a:lnTo>
                  <a:pt x="235" y="21600"/>
                </a:lnTo>
                <a:lnTo>
                  <a:pt x="0" y="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2" name="Arc 54"/>
          <p:cNvSpPr>
            <a:spLocks/>
          </p:cNvSpPr>
          <p:nvPr/>
        </p:nvSpPr>
        <p:spPr bwMode="auto">
          <a:xfrm>
            <a:off x="2065338" y="3455988"/>
            <a:ext cx="146050" cy="222250"/>
          </a:xfrm>
          <a:custGeom>
            <a:avLst/>
            <a:gdLst>
              <a:gd name="T0" fmla="*/ 0 w 21600"/>
              <a:gd name="T1" fmla="*/ 222250 h 21599"/>
              <a:gd name="T2" fmla="*/ 144461 w 21600"/>
              <a:gd name="T3" fmla="*/ 0 h 21599"/>
              <a:gd name="T4" fmla="*/ 146050 w 21600"/>
              <a:gd name="T5" fmla="*/ 222250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61"/>
                  <a:pt x="9528" y="129"/>
                  <a:pt x="21365" y="0"/>
                </a:cubicBez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3" name="Arc 55"/>
          <p:cNvSpPr>
            <a:spLocks/>
          </p:cNvSpPr>
          <p:nvPr/>
        </p:nvSpPr>
        <p:spPr bwMode="auto">
          <a:xfrm rot="10800000">
            <a:off x="2055813" y="3684588"/>
            <a:ext cx="147637" cy="222250"/>
          </a:xfrm>
          <a:custGeom>
            <a:avLst/>
            <a:gdLst>
              <a:gd name="T0" fmla="*/ 0 w 21835"/>
              <a:gd name="T1" fmla="*/ 10 h 21600"/>
              <a:gd name="T2" fmla="*/ 147637 w 21835"/>
              <a:gd name="T3" fmla="*/ 222250 h 21600"/>
              <a:gd name="T4" fmla="*/ 1589 w 21835"/>
              <a:gd name="T5" fmla="*/ 222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835" h="21600" fill="none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</a:path>
              <a:path w="21835" h="21600" stroke="0" extrusionOk="0">
                <a:moveTo>
                  <a:pt x="0" y="1"/>
                </a:moveTo>
                <a:cubicBezTo>
                  <a:pt x="78" y="0"/>
                  <a:pt x="156" y="-1"/>
                  <a:pt x="235" y="0"/>
                </a:cubicBezTo>
                <a:cubicBezTo>
                  <a:pt x="12164" y="0"/>
                  <a:pt x="21835" y="9670"/>
                  <a:pt x="21835" y="21600"/>
                </a:cubicBezTo>
                <a:lnTo>
                  <a:pt x="235" y="21600"/>
                </a:lnTo>
                <a:lnTo>
                  <a:pt x="0" y="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4" name="Rectangle 56"/>
          <p:cNvSpPr>
            <a:spLocks noChangeArrowheads="1"/>
          </p:cNvSpPr>
          <p:nvPr/>
        </p:nvSpPr>
        <p:spPr bwMode="auto">
          <a:xfrm>
            <a:off x="6310313" y="3295650"/>
            <a:ext cx="6413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∨</a:t>
            </a:r>
          </a:p>
        </p:txBody>
      </p:sp>
      <p:sp>
        <p:nvSpPr>
          <p:cNvPr id="37945" name="Rectangle 57"/>
          <p:cNvSpPr>
            <a:spLocks noChangeArrowheads="1"/>
          </p:cNvSpPr>
          <p:nvPr/>
        </p:nvSpPr>
        <p:spPr bwMode="auto">
          <a:xfrm>
            <a:off x="3795713" y="2914650"/>
            <a:ext cx="6413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∧</a:t>
            </a:r>
          </a:p>
        </p:txBody>
      </p:sp>
      <p:sp>
        <p:nvSpPr>
          <p:cNvPr id="37946" name="Rectangle 58"/>
          <p:cNvSpPr>
            <a:spLocks noChangeArrowheads="1"/>
          </p:cNvSpPr>
          <p:nvPr/>
        </p:nvSpPr>
        <p:spPr bwMode="auto">
          <a:xfrm>
            <a:off x="4405313" y="3752850"/>
            <a:ext cx="6413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∧</a:t>
            </a:r>
          </a:p>
        </p:txBody>
      </p:sp>
      <p:sp>
        <p:nvSpPr>
          <p:cNvPr id="37947" name="Rectangle 59"/>
          <p:cNvSpPr>
            <a:spLocks noChangeArrowheads="1"/>
          </p:cNvSpPr>
          <p:nvPr/>
        </p:nvSpPr>
        <p:spPr bwMode="auto">
          <a:xfrm>
            <a:off x="6005513" y="5353050"/>
            <a:ext cx="6413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∧</a:t>
            </a:r>
          </a:p>
        </p:txBody>
      </p:sp>
      <p:sp>
        <p:nvSpPr>
          <p:cNvPr id="37948" name="Rectangle 60"/>
          <p:cNvSpPr>
            <a:spLocks noChangeArrowheads="1"/>
          </p:cNvSpPr>
          <p:nvPr/>
        </p:nvSpPr>
        <p:spPr bwMode="auto">
          <a:xfrm>
            <a:off x="1585913" y="3371850"/>
            <a:ext cx="6413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∧</a:t>
            </a:r>
          </a:p>
        </p:txBody>
      </p:sp>
      <p:sp>
        <p:nvSpPr>
          <p:cNvPr id="37949" name="Freeform 61"/>
          <p:cNvSpPr>
            <a:spLocks/>
          </p:cNvSpPr>
          <p:nvPr/>
        </p:nvSpPr>
        <p:spPr bwMode="auto">
          <a:xfrm>
            <a:off x="2800350" y="1981200"/>
            <a:ext cx="325438" cy="249238"/>
          </a:xfrm>
          <a:custGeom>
            <a:avLst/>
            <a:gdLst>
              <a:gd name="T0" fmla="*/ 19050 w 205"/>
              <a:gd name="T1" fmla="*/ 247650 h 157"/>
              <a:gd name="T2" fmla="*/ 0 w 205"/>
              <a:gd name="T3" fmla="*/ 190500 h 157"/>
              <a:gd name="T4" fmla="*/ 57150 w 205"/>
              <a:gd name="T5" fmla="*/ 152400 h 157"/>
              <a:gd name="T6" fmla="*/ 114300 w 205"/>
              <a:gd name="T7" fmla="*/ 152400 h 157"/>
              <a:gd name="T8" fmla="*/ 171450 w 205"/>
              <a:gd name="T9" fmla="*/ 152400 h 157"/>
              <a:gd name="T10" fmla="*/ 228600 w 205"/>
              <a:gd name="T11" fmla="*/ 171450 h 157"/>
              <a:gd name="T12" fmla="*/ 285750 w 205"/>
              <a:gd name="T13" fmla="*/ 171450 h 157"/>
              <a:gd name="T14" fmla="*/ 323850 w 205"/>
              <a:gd name="T15" fmla="*/ 114300 h 157"/>
              <a:gd name="T16" fmla="*/ 323850 w 205"/>
              <a:gd name="T17" fmla="*/ 57150 h 157"/>
              <a:gd name="T18" fmla="*/ 323850 w 205"/>
              <a:gd name="T19" fmla="*/ 0 h 15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5" h="157">
                <a:moveTo>
                  <a:pt x="12" y="156"/>
                </a:moveTo>
                <a:lnTo>
                  <a:pt x="0" y="120"/>
                </a:lnTo>
                <a:lnTo>
                  <a:pt x="36" y="96"/>
                </a:lnTo>
                <a:lnTo>
                  <a:pt x="72" y="96"/>
                </a:lnTo>
                <a:lnTo>
                  <a:pt x="108" y="96"/>
                </a:lnTo>
                <a:lnTo>
                  <a:pt x="144" y="108"/>
                </a:lnTo>
                <a:lnTo>
                  <a:pt x="180" y="108"/>
                </a:lnTo>
                <a:lnTo>
                  <a:pt x="204" y="72"/>
                </a:lnTo>
                <a:lnTo>
                  <a:pt x="204" y="36"/>
                </a:lnTo>
                <a:lnTo>
                  <a:pt x="204" y="0"/>
                </a:lnTo>
              </a:path>
            </a:pathLst>
          </a:custGeom>
          <a:noFill/>
          <a:ln w="28575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50" name="Freeform 62"/>
          <p:cNvSpPr>
            <a:spLocks/>
          </p:cNvSpPr>
          <p:nvPr/>
        </p:nvSpPr>
        <p:spPr bwMode="auto">
          <a:xfrm>
            <a:off x="1752600" y="4972050"/>
            <a:ext cx="230188" cy="458788"/>
          </a:xfrm>
          <a:custGeom>
            <a:avLst/>
            <a:gdLst>
              <a:gd name="T0" fmla="*/ 0 w 145"/>
              <a:gd name="T1" fmla="*/ 457200 h 289"/>
              <a:gd name="T2" fmla="*/ 38100 w 145"/>
              <a:gd name="T3" fmla="*/ 400050 h 289"/>
              <a:gd name="T4" fmla="*/ 0 w 145"/>
              <a:gd name="T5" fmla="*/ 342900 h 289"/>
              <a:gd name="T6" fmla="*/ 0 w 145"/>
              <a:gd name="T7" fmla="*/ 285750 h 289"/>
              <a:gd name="T8" fmla="*/ 0 w 145"/>
              <a:gd name="T9" fmla="*/ 228600 h 289"/>
              <a:gd name="T10" fmla="*/ 57150 w 145"/>
              <a:gd name="T11" fmla="*/ 209550 h 289"/>
              <a:gd name="T12" fmla="*/ 114300 w 145"/>
              <a:gd name="T13" fmla="*/ 209550 h 289"/>
              <a:gd name="T14" fmla="*/ 171450 w 145"/>
              <a:gd name="T15" fmla="*/ 209550 h 289"/>
              <a:gd name="T16" fmla="*/ 228600 w 145"/>
              <a:gd name="T17" fmla="*/ 209550 h 289"/>
              <a:gd name="T18" fmla="*/ 228600 w 145"/>
              <a:gd name="T19" fmla="*/ 152400 h 289"/>
              <a:gd name="T20" fmla="*/ 228600 w 145"/>
              <a:gd name="T21" fmla="*/ 95250 h 289"/>
              <a:gd name="T22" fmla="*/ 228600 w 145"/>
              <a:gd name="T23" fmla="*/ 38100 h 289"/>
              <a:gd name="T24" fmla="*/ 171450 w 145"/>
              <a:gd name="T25" fmla="*/ 0 h 28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5" h="289">
                <a:moveTo>
                  <a:pt x="0" y="288"/>
                </a:moveTo>
                <a:lnTo>
                  <a:pt x="24" y="252"/>
                </a:lnTo>
                <a:lnTo>
                  <a:pt x="0" y="216"/>
                </a:lnTo>
                <a:lnTo>
                  <a:pt x="0" y="180"/>
                </a:lnTo>
                <a:lnTo>
                  <a:pt x="0" y="144"/>
                </a:lnTo>
                <a:lnTo>
                  <a:pt x="36" y="132"/>
                </a:lnTo>
                <a:lnTo>
                  <a:pt x="72" y="132"/>
                </a:lnTo>
                <a:lnTo>
                  <a:pt x="108" y="132"/>
                </a:lnTo>
                <a:lnTo>
                  <a:pt x="144" y="132"/>
                </a:lnTo>
                <a:lnTo>
                  <a:pt x="144" y="96"/>
                </a:lnTo>
                <a:lnTo>
                  <a:pt x="144" y="60"/>
                </a:lnTo>
                <a:lnTo>
                  <a:pt x="144" y="24"/>
                </a:lnTo>
                <a:lnTo>
                  <a:pt x="108" y="0"/>
                </a:lnTo>
              </a:path>
            </a:pathLst>
          </a:custGeom>
          <a:noFill/>
          <a:ln w="28575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51" name="Freeform 63"/>
          <p:cNvSpPr>
            <a:spLocks/>
          </p:cNvSpPr>
          <p:nvPr/>
        </p:nvSpPr>
        <p:spPr bwMode="auto">
          <a:xfrm>
            <a:off x="3124200" y="3829050"/>
            <a:ext cx="458788" cy="153988"/>
          </a:xfrm>
          <a:custGeom>
            <a:avLst/>
            <a:gdLst>
              <a:gd name="T0" fmla="*/ 0 w 289"/>
              <a:gd name="T1" fmla="*/ 152400 h 97"/>
              <a:gd name="T2" fmla="*/ 38100 w 289"/>
              <a:gd name="T3" fmla="*/ 95250 h 97"/>
              <a:gd name="T4" fmla="*/ 38100 w 289"/>
              <a:gd name="T5" fmla="*/ 38100 h 97"/>
              <a:gd name="T6" fmla="*/ 95250 w 289"/>
              <a:gd name="T7" fmla="*/ 0 h 97"/>
              <a:gd name="T8" fmla="*/ 152400 w 289"/>
              <a:gd name="T9" fmla="*/ 0 h 97"/>
              <a:gd name="T10" fmla="*/ 209550 w 289"/>
              <a:gd name="T11" fmla="*/ 38100 h 97"/>
              <a:gd name="T12" fmla="*/ 247650 w 289"/>
              <a:gd name="T13" fmla="*/ 95250 h 97"/>
              <a:gd name="T14" fmla="*/ 304800 w 289"/>
              <a:gd name="T15" fmla="*/ 114300 h 97"/>
              <a:gd name="T16" fmla="*/ 361950 w 289"/>
              <a:gd name="T17" fmla="*/ 133350 h 97"/>
              <a:gd name="T18" fmla="*/ 419100 w 289"/>
              <a:gd name="T19" fmla="*/ 114300 h 97"/>
              <a:gd name="T20" fmla="*/ 438150 w 289"/>
              <a:gd name="T21" fmla="*/ 57150 h 97"/>
              <a:gd name="T22" fmla="*/ 457200 w 289"/>
              <a:gd name="T23" fmla="*/ 0 h 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9" h="97">
                <a:moveTo>
                  <a:pt x="0" y="96"/>
                </a:moveTo>
                <a:lnTo>
                  <a:pt x="24" y="60"/>
                </a:lnTo>
                <a:lnTo>
                  <a:pt x="24" y="24"/>
                </a:lnTo>
                <a:lnTo>
                  <a:pt x="60" y="0"/>
                </a:lnTo>
                <a:lnTo>
                  <a:pt x="96" y="0"/>
                </a:lnTo>
                <a:lnTo>
                  <a:pt x="132" y="24"/>
                </a:lnTo>
                <a:lnTo>
                  <a:pt x="156" y="60"/>
                </a:lnTo>
                <a:lnTo>
                  <a:pt x="192" y="72"/>
                </a:lnTo>
                <a:lnTo>
                  <a:pt x="228" y="84"/>
                </a:lnTo>
                <a:lnTo>
                  <a:pt x="264" y="72"/>
                </a:lnTo>
                <a:lnTo>
                  <a:pt x="276" y="36"/>
                </a:lnTo>
                <a:lnTo>
                  <a:pt x="288" y="0"/>
                </a:lnTo>
              </a:path>
            </a:pathLst>
          </a:custGeom>
          <a:noFill/>
          <a:ln w="28575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52" name="Freeform 64"/>
          <p:cNvSpPr>
            <a:spLocks/>
          </p:cNvSpPr>
          <p:nvPr/>
        </p:nvSpPr>
        <p:spPr bwMode="auto">
          <a:xfrm>
            <a:off x="4171950" y="5124450"/>
            <a:ext cx="515938" cy="287338"/>
          </a:xfrm>
          <a:custGeom>
            <a:avLst/>
            <a:gdLst>
              <a:gd name="T0" fmla="*/ 19050 w 325"/>
              <a:gd name="T1" fmla="*/ 76200 h 181"/>
              <a:gd name="T2" fmla="*/ 0 w 325"/>
              <a:gd name="T3" fmla="*/ 19050 h 181"/>
              <a:gd name="T4" fmla="*/ 57150 w 325"/>
              <a:gd name="T5" fmla="*/ 0 h 181"/>
              <a:gd name="T6" fmla="*/ 114300 w 325"/>
              <a:gd name="T7" fmla="*/ 0 h 181"/>
              <a:gd name="T8" fmla="*/ 171450 w 325"/>
              <a:gd name="T9" fmla="*/ 0 h 181"/>
              <a:gd name="T10" fmla="*/ 190500 w 325"/>
              <a:gd name="T11" fmla="*/ 57150 h 181"/>
              <a:gd name="T12" fmla="*/ 190500 w 325"/>
              <a:gd name="T13" fmla="*/ 114300 h 181"/>
              <a:gd name="T14" fmla="*/ 209550 w 325"/>
              <a:gd name="T15" fmla="*/ 171450 h 181"/>
              <a:gd name="T16" fmla="*/ 247650 w 325"/>
              <a:gd name="T17" fmla="*/ 228600 h 181"/>
              <a:gd name="T18" fmla="*/ 285750 w 325"/>
              <a:gd name="T19" fmla="*/ 285750 h 181"/>
              <a:gd name="T20" fmla="*/ 342900 w 325"/>
              <a:gd name="T21" fmla="*/ 285750 h 181"/>
              <a:gd name="T22" fmla="*/ 400050 w 325"/>
              <a:gd name="T23" fmla="*/ 285750 h 181"/>
              <a:gd name="T24" fmla="*/ 457200 w 325"/>
              <a:gd name="T25" fmla="*/ 285750 h 181"/>
              <a:gd name="T26" fmla="*/ 476250 w 325"/>
              <a:gd name="T27" fmla="*/ 228600 h 181"/>
              <a:gd name="T28" fmla="*/ 514350 w 325"/>
              <a:gd name="T29" fmla="*/ 171450 h 18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25" h="181">
                <a:moveTo>
                  <a:pt x="12" y="48"/>
                </a:moveTo>
                <a:lnTo>
                  <a:pt x="0" y="12"/>
                </a:lnTo>
                <a:lnTo>
                  <a:pt x="36" y="0"/>
                </a:lnTo>
                <a:lnTo>
                  <a:pt x="72" y="0"/>
                </a:lnTo>
                <a:lnTo>
                  <a:pt x="108" y="0"/>
                </a:lnTo>
                <a:lnTo>
                  <a:pt x="120" y="36"/>
                </a:lnTo>
                <a:lnTo>
                  <a:pt x="120" y="72"/>
                </a:lnTo>
                <a:lnTo>
                  <a:pt x="132" y="108"/>
                </a:lnTo>
                <a:lnTo>
                  <a:pt x="156" y="144"/>
                </a:lnTo>
                <a:lnTo>
                  <a:pt x="180" y="180"/>
                </a:lnTo>
                <a:lnTo>
                  <a:pt x="216" y="180"/>
                </a:lnTo>
                <a:lnTo>
                  <a:pt x="252" y="180"/>
                </a:lnTo>
                <a:lnTo>
                  <a:pt x="288" y="180"/>
                </a:lnTo>
                <a:lnTo>
                  <a:pt x="300" y="144"/>
                </a:lnTo>
                <a:lnTo>
                  <a:pt x="324" y="108"/>
                </a:lnTo>
              </a:path>
            </a:pathLst>
          </a:custGeom>
          <a:noFill/>
          <a:ln w="28575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990600" y="6172200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4000" b="1">
                <a:solidFill>
                  <a:srgbClr val="FC0128"/>
                </a:solidFill>
                <a:latin typeface="仿宋体" charset="0"/>
              </a:rPr>
              <a:t>因</a:t>
            </a:r>
            <a:endParaRPr lang="zh-CN" altLang="en-US" sz="4000" b="1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7164388" y="6119813"/>
            <a:ext cx="693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latin typeface="仿宋体" charset="0"/>
              </a:rPr>
              <a:t>果</a:t>
            </a:r>
            <a:endParaRPr lang="zh-CN" altLang="en-US" sz="3600" b="1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296988" y="9525"/>
            <a:ext cx="73120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把因果图转换为判定表</a:t>
            </a:r>
            <a:endParaRPr lang="zh-CN" altLang="en-US" sz="36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82550" y="603250"/>
            <a:ext cx="905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82550" y="1233488"/>
            <a:ext cx="7454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82550" y="3956050"/>
            <a:ext cx="7454900" cy="0"/>
          </a:xfrm>
          <a:prstGeom prst="line">
            <a:avLst/>
          </a:prstGeom>
          <a:noFill/>
          <a:ln w="12700">
            <a:solidFill>
              <a:srgbClr val="7B00E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76200" y="603250"/>
            <a:ext cx="20224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组合条件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2286000" y="685800"/>
            <a:ext cx="0" cy="616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1295400" y="1212850"/>
            <a:ext cx="0" cy="509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77788" y="1570038"/>
            <a:ext cx="1446212" cy="112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条件</a:t>
            </a:r>
          </a:p>
          <a:p>
            <a:pPr algn="l" eaLnBrk="0" hangingPunct="0"/>
            <a:r>
              <a:rPr lang="en-US" altLang="zh-CN" sz="2000" b="1">
                <a:solidFill>
                  <a:srgbClr val="FC0128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400" b="1">
                <a:solidFill>
                  <a:srgbClr val="FC0128"/>
                </a:solidFill>
                <a:latin typeface="黑体" pitchFamily="49" charset="-122"/>
                <a:ea typeface="黑体" pitchFamily="49" charset="-122"/>
              </a:rPr>
              <a:t>原因</a:t>
            </a:r>
            <a:r>
              <a:rPr lang="en-US" altLang="zh-CN" sz="2000" b="1">
                <a:solidFill>
                  <a:srgbClr val="FC0128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20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4237038"/>
            <a:ext cx="1600200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动作</a:t>
            </a:r>
          </a:p>
          <a:p>
            <a:pPr algn="l" eaLnBrk="0" hangingPunct="0"/>
            <a:r>
              <a:rPr lang="en-US" altLang="zh-CN" sz="2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4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结果</a:t>
            </a:r>
            <a:r>
              <a:rPr lang="en-US" altLang="zh-CN" sz="2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1509713" y="3879850"/>
            <a:ext cx="41116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A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1509713" y="4413250"/>
            <a:ext cx="41116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1509713" y="5022850"/>
            <a:ext cx="41116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C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1509713" y="10604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rgbClr val="FC0128"/>
                </a:solidFill>
                <a:latin typeface="仿宋体" charset="0"/>
              </a:rPr>
              <a:t>1</a:t>
            </a: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1509713" y="15938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rgbClr val="FC0128"/>
                </a:solidFill>
                <a:latin typeface="仿宋体" charset="0"/>
              </a:rPr>
              <a:t>2</a:t>
            </a: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1509713" y="21272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rgbClr val="FC0128"/>
                </a:solidFill>
                <a:latin typeface="仿宋体" charset="0"/>
              </a:rPr>
              <a:t>3</a:t>
            </a: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5791200" y="685800"/>
            <a:ext cx="0" cy="616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7543800" y="527050"/>
            <a:ext cx="0" cy="632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6705600" y="685800"/>
            <a:ext cx="0" cy="616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flipH="1">
            <a:off x="4038600" y="685800"/>
            <a:ext cx="0" cy="616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3124200" y="685800"/>
            <a:ext cx="0" cy="616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4876800" y="685800"/>
            <a:ext cx="0" cy="616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2424113" y="5270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1"/>
                </a:solidFill>
                <a:latin typeface="仿宋体" charset="0"/>
              </a:rPr>
              <a:t>1</a:t>
            </a:r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3338513" y="5270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1"/>
                </a:solidFill>
                <a:latin typeface="仿宋体" charset="0"/>
              </a:rPr>
              <a:t>2</a:t>
            </a:r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4176713" y="5270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1"/>
                </a:solidFill>
                <a:latin typeface="仿宋体" charset="0"/>
              </a:rPr>
              <a:t>3</a:t>
            </a:r>
          </a:p>
        </p:txBody>
      </p: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5014913" y="5270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1"/>
                </a:solidFill>
                <a:latin typeface="仿宋体" charset="0"/>
              </a:rPr>
              <a:t>4</a:t>
            </a:r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6005513" y="5270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1"/>
                </a:solidFill>
                <a:latin typeface="仿宋体" charset="0"/>
              </a:rPr>
              <a:t>5</a:t>
            </a:r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6843713" y="5270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1"/>
                </a:solidFill>
                <a:latin typeface="仿宋体" charset="0"/>
              </a:rPr>
              <a:t>6</a:t>
            </a:r>
          </a:p>
        </p:txBody>
      </p:sp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2424113" y="10604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1</a:t>
            </a:r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2424113" y="15938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2424113" y="21272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1</a:t>
            </a:r>
          </a:p>
        </p:txBody>
      </p:sp>
      <p:sp>
        <p:nvSpPr>
          <p:cNvPr id="38944" name="Rectangle 32"/>
          <p:cNvSpPr>
            <a:spLocks noChangeArrowheads="1"/>
          </p:cNvSpPr>
          <p:nvPr/>
        </p:nvSpPr>
        <p:spPr bwMode="auto">
          <a:xfrm>
            <a:off x="3338513" y="10604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1</a:t>
            </a:r>
          </a:p>
        </p:txBody>
      </p:sp>
      <p:sp>
        <p:nvSpPr>
          <p:cNvPr id="38945" name="Rectangle 33"/>
          <p:cNvSpPr>
            <a:spLocks noChangeArrowheads="1"/>
          </p:cNvSpPr>
          <p:nvPr/>
        </p:nvSpPr>
        <p:spPr bwMode="auto">
          <a:xfrm>
            <a:off x="3338513" y="15938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3338513" y="21272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47" name="Rectangle 35"/>
          <p:cNvSpPr>
            <a:spLocks noChangeArrowheads="1"/>
          </p:cNvSpPr>
          <p:nvPr/>
        </p:nvSpPr>
        <p:spPr bwMode="auto">
          <a:xfrm>
            <a:off x="4176713" y="10604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4176713" y="15938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1</a:t>
            </a:r>
          </a:p>
        </p:txBody>
      </p:sp>
      <p:sp>
        <p:nvSpPr>
          <p:cNvPr id="38949" name="Rectangle 37"/>
          <p:cNvSpPr>
            <a:spLocks noChangeArrowheads="1"/>
          </p:cNvSpPr>
          <p:nvPr/>
        </p:nvSpPr>
        <p:spPr bwMode="auto">
          <a:xfrm>
            <a:off x="5091113" y="15938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1</a:t>
            </a:r>
          </a:p>
        </p:txBody>
      </p:sp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5091113" y="10604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51" name="Rectangle 39"/>
          <p:cNvSpPr>
            <a:spLocks noChangeArrowheads="1"/>
          </p:cNvSpPr>
          <p:nvPr/>
        </p:nvSpPr>
        <p:spPr bwMode="auto">
          <a:xfrm>
            <a:off x="6005513" y="10604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52" name="Rectangle 40"/>
          <p:cNvSpPr>
            <a:spLocks noChangeArrowheads="1"/>
          </p:cNvSpPr>
          <p:nvPr/>
        </p:nvSpPr>
        <p:spPr bwMode="auto">
          <a:xfrm>
            <a:off x="6843713" y="10604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53" name="Rectangle 41"/>
          <p:cNvSpPr>
            <a:spLocks noChangeArrowheads="1"/>
          </p:cNvSpPr>
          <p:nvPr/>
        </p:nvSpPr>
        <p:spPr bwMode="auto">
          <a:xfrm>
            <a:off x="6005513" y="15938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1</a:t>
            </a:r>
          </a:p>
        </p:txBody>
      </p:sp>
      <p:sp>
        <p:nvSpPr>
          <p:cNvPr id="38954" name="Rectangle 42"/>
          <p:cNvSpPr>
            <a:spLocks noChangeArrowheads="1"/>
          </p:cNvSpPr>
          <p:nvPr/>
        </p:nvSpPr>
        <p:spPr bwMode="auto">
          <a:xfrm>
            <a:off x="6843713" y="15938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1</a:t>
            </a:r>
          </a:p>
        </p:txBody>
      </p:sp>
      <p:sp>
        <p:nvSpPr>
          <p:cNvPr id="38955" name="Rectangle 43"/>
          <p:cNvSpPr>
            <a:spLocks noChangeArrowheads="1"/>
          </p:cNvSpPr>
          <p:nvPr/>
        </p:nvSpPr>
        <p:spPr bwMode="auto">
          <a:xfrm>
            <a:off x="4176713" y="38798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56" name="Rectangle 44"/>
          <p:cNvSpPr>
            <a:spLocks noChangeArrowheads="1"/>
          </p:cNvSpPr>
          <p:nvPr/>
        </p:nvSpPr>
        <p:spPr bwMode="auto">
          <a:xfrm>
            <a:off x="5091113" y="38798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57" name="Rectangle 45"/>
          <p:cNvSpPr>
            <a:spLocks noChangeArrowheads="1"/>
          </p:cNvSpPr>
          <p:nvPr/>
        </p:nvSpPr>
        <p:spPr bwMode="auto">
          <a:xfrm>
            <a:off x="6005513" y="38798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58" name="Rectangle 46"/>
          <p:cNvSpPr>
            <a:spLocks noChangeArrowheads="1"/>
          </p:cNvSpPr>
          <p:nvPr/>
        </p:nvSpPr>
        <p:spPr bwMode="auto">
          <a:xfrm>
            <a:off x="6843713" y="38798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59" name="Rectangle 47"/>
          <p:cNvSpPr>
            <a:spLocks noChangeArrowheads="1"/>
          </p:cNvSpPr>
          <p:nvPr/>
        </p:nvSpPr>
        <p:spPr bwMode="auto">
          <a:xfrm>
            <a:off x="4176713" y="44132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1</a:t>
            </a:r>
          </a:p>
        </p:txBody>
      </p:sp>
      <p:sp>
        <p:nvSpPr>
          <p:cNvPr id="38960" name="Rectangle 48"/>
          <p:cNvSpPr>
            <a:spLocks noChangeArrowheads="1"/>
          </p:cNvSpPr>
          <p:nvPr/>
        </p:nvSpPr>
        <p:spPr bwMode="auto">
          <a:xfrm>
            <a:off x="5091113" y="44132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61" name="Rectangle 49"/>
          <p:cNvSpPr>
            <a:spLocks noChangeArrowheads="1"/>
          </p:cNvSpPr>
          <p:nvPr/>
        </p:nvSpPr>
        <p:spPr bwMode="auto">
          <a:xfrm>
            <a:off x="6005513" y="44132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62" name="Rectangle 50"/>
          <p:cNvSpPr>
            <a:spLocks noChangeArrowheads="1"/>
          </p:cNvSpPr>
          <p:nvPr/>
        </p:nvSpPr>
        <p:spPr bwMode="auto">
          <a:xfrm>
            <a:off x="6843713" y="44132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63" name="Rectangle 51"/>
          <p:cNvSpPr>
            <a:spLocks noChangeArrowheads="1"/>
          </p:cNvSpPr>
          <p:nvPr/>
        </p:nvSpPr>
        <p:spPr bwMode="auto">
          <a:xfrm>
            <a:off x="4176713" y="50228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64" name="Rectangle 52"/>
          <p:cNvSpPr>
            <a:spLocks noChangeArrowheads="1"/>
          </p:cNvSpPr>
          <p:nvPr/>
        </p:nvSpPr>
        <p:spPr bwMode="auto">
          <a:xfrm>
            <a:off x="5091113" y="50228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1</a:t>
            </a:r>
          </a:p>
        </p:txBody>
      </p:sp>
      <p:sp>
        <p:nvSpPr>
          <p:cNvPr id="38965" name="Rectangle 53"/>
          <p:cNvSpPr>
            <a:spLocks noChangeArrowheads="1"/>
          </p:cNvSpPr>
          <p:nvPr/>
        </p:nvSpPr>
        <p:spPr bwMode="auto">
          <a:xfrm>
            <a:off x="6005513" y="50228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1</a:t>
            </a:r>
          </a:p>
        </p:txBody>
      </p:sp>
      <p:sp>
        <p:nvSpPr>
          <p:cNvPr id="38966" name="Rectangle 54"/>
          <p:cNvSpPr>
            <a:spLocks noChangeArrowheads="1"/>
          </p:cNvSpPr>
          <p:nvPr/>
        </p:nvSpPr>
        <p:spPr bwMode="auto">
          <a:xfrm>
            <a:off x="6843713" y="50228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67" name="Rectangle 55"/>
          <p:cNvSpPr>
            <a:spLocks noChangeArrowheads="1"/>
          </p:cNvSpPr>
          <p:nvPr/>
        </p:nvSpPr>
        <p:spPr bwMode="auto">
          <a:xfrm>
            <a:off x="1509713" y="26606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rgbClr val="FC0128"/>
                </a:solidFill>
                <a:latin typeface="仿宋体" charset="0"/>
              </a:rPr>
              <a:t>4</a:t>
            </a:r>
          </a:p>
        </p:txBody>
      </p:sp>
      <p:sp>
        <p:nvSpPr>
          <p:cNvPr id="38968" name="Rectangle 56"/>
          <p:cNvSpPr>
            <a:spLocks noChangeArrowheads="1"/>
          </p:cNvSpPr>
          <p:nvPr/>
        </p:nvSpPr>
        <p:spPr bwMode="auto">
          <a:xfrm>
            <a:off x="4176713" y="26606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1</a:t>
            </a:r>
          </a:p>
        </p:txBody>
      </p:sp>
      <p:sp>
        <p:nvSpPr>
          <p:cNvPr id="38969" name="Rectangle 57"/>
          <p:cNvSpPr>
            <a:spLocks noChangeArrowheads="1"/>
          </p:cNvSpPr>
          <p:nvPr/>
        </p:nvSpPr>
        <p:spPr bwMode="auto">
          <a:xfrm>
            <a:off x="5091113" y="26606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70" name="Rectangle 58"/>
          <p:cNvSpPr>
            <a:spLocks noChangeArrowheads="1"/>
          </p:cNvSpPr>
          <p:nvPr/>
        </p:nvSpPr>
        <p:spPr bwMode="auto">
          <a:xfrm>
            <a:off x="6005513" y="26606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1</a:t>
            </a:r>
          </a:p>
        </p:txBody>
      </p:sp>
      <p:sp>
        <p:nvSpPr>
          <p:cNvPr id="38971" name="Rectangle 59"/>
          <p:cNvSpPr>
            <a:spLocks noChangeArrowheads="1"/>
          </p:cNvSpPr>
          <p:nvPr/>
        </p:nvSpPr>
        <p:spPr bwMode="auto">
          <a:xfrm>
            <a:off x="6843713" y="26606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72" name="Rectangle 60"/>
          <p:cNvSpPr>
            <a:spLocks noChangeArrowheads="1"/>
          </p:cNvSpPr>
          <p:nvPr/>
        </p:nvSpPr>
        <p:spPr bwMode="auto">
          <a:xfrm>
            <a:off x="1509713" y="31940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rgbClr val="FC0128"/>
                </a:solidFill>
                <a:latin typeface="仿宋体" charset="0"/>
              </a:rPr>
              <a:t>5</a:t>
            </a:r>
          </a:p>
        </p:txBody>
      </p:sp>
      <p:sp>
        <p:nvSpPr>
          <p:cNvPr id="38973" name="Rectangle 61"/>
          <p:cNvSpPr>
            <a:spLocks noChangeArrowheads="1"/>
          </p:cNvSpPr>
          <p:nvPr/>
        </p:nvSpPr>
        <p:spPr bwMode="auto">
          <a:xfrm>
            <a:off x="4176713" y="31940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74" name="Rectangle 62"/>
          <p:cNvSpPr>
            <a:spLocks noChangeArrowheads="1"/>
          </p:cNvSpPr>
          <p:nvPr/>
        </p:nvSpPr>
        <p:spPr bwMode="auto">
          <a:xfrm>
            <a:off x="5091113" y="31940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75" name="Rectangle 63"/>
          <p:cNvSpPr>
            <a:spLocks noChangeArrowheads="1"/>
          </p:cNvSpPr>
          <p:nvPr/>
        </p:nvSpPr>
        <p:spPr bwMode="auto">
          <a:xfrm>
            <a:off x="6005513" y="31940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1</a:t>
            </a:r>
          </a:p>
        </p:txBody>
      </p:sp>
      <p:sp>
        <p:nvSpPr>
          <p:cNvPr id="38976" name="Rectangle 64"/>
          <p:cNvSpPr>
            <a:spLocks noChangeArrowheads="1"/>
          </p:cNvSpPr>
          <p:nvPr/>
        </p:nvSpPr>
        <p:spPr bwMode="auto">
          <a:xfrm>
            <a:off x="6843713" y="31940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1</a:t>
            </a:r>
          </a:p>
        </p:txBody>
      </p:sp>
      <p:sp>
        <p:nvSpPr>
          <p:cNvPr id="38977" name="Rectangle 65"/>
          <p:cNvSpPr>
            <a:spLocks noChangeArrowheads="1"/>
          </p:cNvSpPr>
          <p:nvPr/>
        </p:nvSpPr>
        <p:spPr bwMode="auto">
          <a:xfrm>
            <a:off x="1509713" y="5632450"/>
            <a:ext cx="41116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</a:t>
            </a:r>
          </a:p>
        </p:txBody>
      </p:sp>
      <p:sp>
        <p:nvSpPr>
          <p:cNvPr id="38978" name="Rectangle 66"/>
          <p:cNvSpPr>
            <a:spLocks noChangeArrowheads="1"/>
          </p:cNvSpPr>
          <p:nvPr/>
        </p:nvSpPr>
        <p:spPr bwMode="auto">
          <a:xfrm>
            <a:off x="4176713" y="56324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79" name="Rectangle 67"/>
          <p:cNvSpPr>
            <a:spLocks noChangeArrowheads="1"/>
          </p:cNvSpPr>
          <p:nvPr/>
        </p:nvSpPr>
        <p:spPr bwMode="auto">
          <a:xfrm>
            <a:off x="5091113" y="56324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80" name="Rectangle 68"/>
          <p:cNvSpPr>
            <a:spLocks noChangeArrowheads="1"/>
          </p:cNvSpPr>
          <p:nvPr/>
        </p:nvSpPr>
        <p:spPr bwMode="auto">
          <a:xfrm>
            <a:off x="6005513" y="56324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81" name="Rectangle 69"/>
          <p:cNvSpPr>
            <a:spLocks noChangeArrowheads="1"/>
          </p:cNvSpPr>
          <p:nvPr/>
        </p:nvSpPr>
        <p:spPr bwMode="auto">
          <a:xfrm>
            <a:off x="6843713" y="56324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1</a:t>
            </a:r>
          </a:p>
        </p:txBody>
      </p:sp>
      <p:sp>
        <p:nvSpPr>
          <p:cNvPr id="38982" name="Line 70"/>
          <p:cNvSpPr>
            <a:spLocks noChangeShapeType="1"/>
          </p:cNvSpPr>
          <p:nvPr/>
        </p:nvSpPr>
        <p:spPr bwMode="auto">
          <a:xfrm>
            <a:off x="1301750" y="1684338"/>
            <a:ext cx="623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3" name="Line 71"/>
          <p:cNvSpPr>
            <a:spLocks noChangeShapeType="1"/>
          </p:cNvSpPr>
          <p:nvPr/>
        </p:nvSpPr>
        <p:spPr bwMode="auto">
          <a:xfrm>
            <a:off x="1301750" y="2217738"/>
            <a:ext cx="623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4" name="Line 72"/>
          <p:cNvSpPr>
            <a:spLocks noChangeShapeType="1"/>
          </p:cNvSpPr>
          <p:nvPr/>
        </p:nvSpPr>
        <p:spPr bwMode="auto">
          <a:xfrm>
            <a:off x="1301750" y="2751138"/>
            <a:ext cx="623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5" name="Line 73"/>
          <p:cNvSpPr>
            <a:spLocks noChangeShapeType="1"/>
          </p:cNvSpPr>
          <p:nvPr/>
        </p:nvSpPr>
        <p:spPr bwMode="auto">
          <a:xfrm>
            <a:off x="1301750" y="3346450"/>
            <a:ext cx="623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6" name="Rectangle 74"/>
          <p:cNvSpPr>
            <a:spLocks noChangeArrowheads="1"/>
          </p:cNvSpPr>
          <p:nvPr/>
        </p:nvSpPr>
        <p:spPr bwMode="auto">
          <a:xfrm>
            <a:off x="2424113" y="38798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1</a:t>
            </a:r>
          </a:p>
        </p:txBody>
      </p:sp>
      <p:sp>
        <p:nvSpPr>
          <p:cNvPr id="38987" name="Rectangle 75"/>
          <p:cNvSpPr>
            <a:spLocks noChangeArrowheads="1"/>
          </p:cNvSpPr>
          <p:nvPr/>
        </p:nvSpPr>
        <p:spPr bwMode="auto">
          <a:xfrm>
            <a:off x="3338513" y="3883025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88" name="Rectangle 76"/>
          <p:cNvSpPr>
            <a:spLocks noChangeArrowheads="1"/>
          </p:cNvSpPr>
          <p:nvPr/>
        </p:nvSpPr>
        <p:spPr bwMode="auto">
          <a:xfrm>
            <a:off x="2424113" y="44132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89" name="Rectangle 77"/>
          <p:cNvSpPr>
            <a:spLocks noChangeArrowheads="1"/>
          </p:cNvSpPr>
          <p:nvPr/>
        </p:nvSpPr>
        <p:spPr bwMode="auto">
          <a:xfrm>
            <a:off x="3338513" y="44132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1</a:t>
            </a:r>
          </a:p>
        </p:txBody>
      </p:sp>
      <p:sp>
        <p:nvSpPr>
          <p:cNvPr id="38990" name="Rectangle 78"/>
          <p:cNvSpPr>
            <a:spLocks noChangeArrowheads="1"/>
          </p:cNvSpPr>
          <p:nvPr/>
        </p:nvSpPr>
        <p:spPr bwMode="auto">
          <a:xfrm>
            <a:off x="2424113" y="50228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91" name="Rectangle 79"/>
          <p:cNvSpPr>
            <a:spLocks noChangeArrowheads="1"/>
          </p:cNvSpPr>
          <p:nvPr/>
        </p:nvSpPr>
        <p:spPr bwMode="auto">
          <a:xfrm>
            <a:off x="3338513" y="50228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92" name="Rectangle 80"/>
          <p:cNvSpPr>
            <a:spLocks noChangeArrowheads="1"/>
          </p:cNvSpPr>
          <p:nvPr/>
        </p:nvSpPr>
        <p:spPr bwMode="auto">
          <a:xfrm>
            <a:off x="2424113" y="56324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93" name="Rectangle 81"/>
          <p:cNvSpPr>
            <a:spLocks noChangeArrowheads="1"/>
          </p:cNvSpPr>
          <p:nvPr/>
        </p:nvSpPr>
        <p:spPr bwMode="auto">
          <a:xfrm>
            <a:off x="3338513" y="5632450"/>
            <a:ext cx="460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CN" sz="3600" b="1">
                <a:solidFill>
                  <a:schemeClr val="tx2"/>
                </a:solidFill>
                <a:latin typeface="仿宋体" charset="0"/>
              </a:rPr>
              <a:t>0</a:t>
            </a:r>
          </a:p>
        </p:txBody>
      </p:sp>
      <p:sp>
        <p:nvSpPr>
          <p:cNvPr id="38994" name="Line 82"/>
          <p:cNvSpPr>
            <a:spLocks noChangeShapeType="1"/>
          </p:cNvSpPr>
          <p:nvPr/>
        </p:nvSpPr>
        <p:spPr bwMode="auto">
          <a:xfrm>
            <a:off x="1301750" y="4503738"/>
            <a:ext cx="623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5" name="Line 83"/>
          <p:cNvSpPr>
            <a:spLocks noChangeShapeType="1"/>
          </p:cNvSpPr>
          <p:nvPr/>
        </p:nvSpPr>
        <p:spPr bwMode="auto">
          <a:xfrm>
            <a:off x="1301750" y="5113338"/>
            <a:ext cx="623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6" name="Line 84"/>
          <p:cNvSpPr>
            <a:spLocks noChangeShapeType="1"/>
          </p:cNvSpPr>
          <p:nvPr/>
        </p:nvSpPr>
        <p:spPr bwMode="auto">
          <a:xfrm>
            <a:off x="1301750" y="5784850"/>
            <a:ext cx="623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7" name="Line 85"/>
          <p:cNvSpPr>
            <a:spLocks noChangeShapeType="1"/>
          </p:cNvSpPr>
          <p:nvPr/>
        </p:nvSpPr>
        <p:spPr bwMode="auto">
          <a:xfrm>
            <a:off x="76200" y="6318250"/>
            <a:ext cx="7454900" cy="0"/>
          </a:xfrm>
          <a:prstGeom prst="line">
            <a:avLst/>
          </a:prstGeom>
          <a:noFill/>
          <a:ln w="12700">
            <a:solidFill>
              <a:srgbClr val="7B00E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8" name="Rectangle 86"/>
          <p:cNvSpPr>
            <a:spLocks noChangeArrowheads="1"/>
          </p:cNvSpPr>
          <p:nvPr/>
        </p:nvSpPr>
        <p:spPr bwMode="auto">
          <a:xfrm>
            <a:off x="152400" y="621030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测试用例</a:t>
            </a: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11188" y="3683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zh-CN" altLang="en-US" sz="4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黑盒测试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1476375" y="2070100"/>
            <a:ext cx="4953000" cy="4419600"/>
            <a:chOff x="1152" y="1248"/>
            <a:chExt cx="3120" cy="2784"/>
          </a:xfrm>
        </p:grpSpPr>
        <p:sp>
          <p:nvSpPr>
            <p:cNvPr id="5124" name="Oval 4"/>
            <p:cNvSpPr>
              <a:spLocks noChangeArrowheads="1"/>
            </p:cNvSpPr>
            <p:nvPr/>
          </p:nvSpPr>
          <p:spPr bwMode="auto">
            <a:xfrm>
              <a:off x="1296" y="1248"/>
              <a:ext cx="2976" cy="672"/>
            </a:xfrm>
            <a:prstGeom prst="ellipse">
              <a:avLst/>
            </a:prstGeom>
            <a:solidFill>
              <a:srgbClr val="00CC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</p:spPr>
          <p:txBody>
            <a:bodyPr wrap="none" lIns="87313" tIns="42863" rIns="87313" bIns="42863" anchorCtr="1">
              <a:flatTx/>
            </a:bodyPr>
            <a:lstStyle/>
            <a:p>
              <a:pPr defTabSz="858838" eaLnBrk="0" hangingPunct="0"/>
              <a:r>
                <a:rPr lang="en-US" altLang="zh-CN" sz="2400">
                  <a:solidFill>
                    <a:schemeClr val="tx1"/>
                  </a:solidFill>
                  <a:latin typeface="Arial" pitchFamily="34" charset="0"/>
                </a:rPr>
                <a:t>Input Set</a:t>
              </a:r>
              <a:r>
                <a:rPr lang="en-US" altLang="zh-CN" sz="1800">
                  <a:solidFill>
                    <a:schemeClr val="bg1"/>
                  </a:solidFill>
                  <a:latin typeface="Arial" pitchFamily="34" charset="0"/>
                </a:rPr>
                <a:t>               </a:t>
              </a:r>
            </a:p>
          </p:txBody>
        </p:sp>
        <p:sp>
          <p:nvSpPr>
            <p:cNvPr id="5125" name="Oval 5"/>
            <p:cNvSpPr>
              <a:spLocks noChangeArrowheads="1"/>
            </p:cNvSpPr>
            <p:nvPr/>
          </p:nvSpPr>
          <p:spPr bwMode="auto">
            <a:xfrm>
              <a:off x="2928" y="1440"/>
              <a:ext cx="841" cy="348"/>
            </a:xfrm>
            <a:prstGeom prst="ellipse">
              <a:avLst/>
            </a:prstGeom>
            <a:solidFill>
              <a:schemeClr val="accent2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lIns="87313" tIns="42863" rIns="87313" bIns="42863" anchor="ctr">
              <a:flatTx/>
            </a:bodyPr>
            <a:lstStyle/>
            <a:p>
              <a:pPr defTabSz="858838" eaLnBrk="0" hangingPunct="0"/>
              <a:r>
                <a:rPr lang="en-US" altLang="zh-CN">
                  <a:solidFill>
                    <a:schemeClr val="bg1"/>
                  </a:solidFill>
                  <a:latin typeface="Arial" pitchFamily="34" charset="0"/>
                </a:rPr>
                <a:t>Input</a:t>
              </a:r>
              <a:r>
                <a:rPr lang="en-US" altLang="zh-CN" baseline="-25000">
                  <a:solidFill>
                    <a:schemeClr val="bg1"/>
                  </a:solidFill>
                  <a:latin typeface="Arial" pitchFamily="34" charset="0"/>
                </a:rPr>
                <a:t>i</a:t>
              </a:r>
            </a:p>
          </p:txBody>
        </p:sp>
        <p:sp>
          <p:nvSpPr>
            <p:cNvPr id="5126" name="Oval 6"/>
            <p:cNvSpPr>
              <a:spLocks noChangeArrowheads="1"/>
            </p:cNvSpPr>
            <p:nvPr/>
          </p:nvSpPr>
          <p:spPr bwMode="auto">
            <a:xfrm>
              <a:off x="1152" y="3072"/>
              <a:ext cx="3072" cy="960"/>
            </a:xfrm>
            <a:prstGeom prst="ellipse">
              <a:avLst/>
            </a:prstGeom>
            <a:solidFill>
              <a:srgbClr val="00CC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</p:spPr>
          <p:txBody>
            <a:bodyPr wrap="none" lIns="87313" tIns="42863" rIns="87313" bIns="42863" anchor="ctr" anchorCtr="1">
              <a:flatTx/>
            </a:bodyPr>
            <a:lstStyle/>
            <a:p>
              <a:pPr defTabSz="858838" eaLnBrk="0" hangingPunct="0"/>
              <a:r>
                <a:rPr lang="en-US" altLang="zh-CN" sz="2400">
                  <a:solidFill>
                    <a:schemeClr val="tx1"/>
                  </a:solidFill>
                  <a:latin typeface="Arial" pitchFamily="34" charset="0"/>
                </a:rPr>
                <a:t>Output Set</a:t>
              </a:r>
              <a:r>
                <a:rPr lang="en-US" altLang="zh-CN" sz="1800">
                  <a:solidFill>
                    <a:schemeClr val="bg1"/>
                  </a:solidFill>
                  <a:latin typeface="Arial" pitchFamily="34" charset="0"/>
                </a:rPr>
                <a:t>               </a:t>
              </a:r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auto">
            <a:xfrm>
              <a:off x="2855" y="3312"/>
              <a:ext cx="1012" cy="528"/>
            </a:xfrm>
            <a:prstGeom prst="ellipse">
              <a:avLst/>
            </a:prstGeom>
            <a:solidFill>
              <a:schemeClr val="accent2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lIns="87313" tIns="42863" rIns="87313" bIns="42863">
              <a:flatTx/>
            </a:bodyPr>
            <a:lstStyle/>
            <a:p>
              <a:pPr defTabSz="858838" eaLnBrk="0" hangingPunct="0"/>
              <a:r>
                <a:rPr lang="en-US" altLang="zh-CN">
                  <a:solidFill>
                    <a:schemeClr val="bg1"/>
                  </a:solidFill>
                  <a:latin typeface="Arial" pitchFamily="34" charset="0"/>
                </a:rPr>
                <a:t>Anomalous</a:t>
              </a:r>
            </a:p>
            <a:p>
              <a:pPr defTabSz="858838" eaLnBrk="0" hangingPunct="0"/>
              <a:r>
                <a:rPr lang="en-US" altLang="zh-CN">
                  <a:solidFill>
                    <a:schemeClr val="bg1"/>
                  </a:solidFill>
                  <a:latin typeface="Arial" pitchFamily="34" charset="0"/>
                </a:rPr>
                <a:t>Output</a:t>
              </a:r>
              <a:r>
                <a:rPr lang="en-US" altLang="zh-CN" baseline="-25000">
                  <a:solidFill>
                    <a:schemeClr val="bg1"/>
                  </a:solidFill>
                  <a:latin typeface="Arial" pitchFamily="34" charset="0"/>
                </a:rPr>
                <a:t>i</a:t>
              </a:r>
            </a:p>
          </p:txBody>
        </p:sp>
        <p:sp>
          <p:nvSpPr>
            <p:cNvPr id="5128" name="AutoShape 8"/>
            <p:cNvSpPr>
              <a:spLocks noChangeArrowheads="1"/>
            </p:cNvSpPr>
            <p:nvPr/>
          </p:nvSpPr>
          <p:spPr bwMode="auto">
            <a:xfrm>
              <a:off x="3312" y="2736"/>
              <a:ext cx="144" cy="528"/>
            </a:xfrm>
            <a:prstGeom prst="downArrow">
              <a:avLst>
                <a:gd name="adj1" fmla="val 50000"/>
                <a:gd name="adj2" fmla="val 9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1728" y="2304"/>
              <a:ext cx="2208" cy="528"/>
            </a:xfrm>
            <a:prstGeom prst="rect">
              <a:avLst/>
            </a:prstGeom>
            <a:solidFill>
              <a:srgbClr val="CC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99FF"/>
              </a:extrusionClr>
            </a:sp3d>
          </p:spPr>
          <p:txBody>
            <a:bodyPr wrap="none" lIns="87313" tIns="42863" rIns="87313" bIns="42863" anchor="ctr">
              <a:flatTx/>
            </a:bodyPr>
            <a:lstStyle/>
            <a:p>
              <a:pPr defTabSz="858838" eaLnBrk="0" hangingPunct="0"/>
              <a:r>
                <a:rPr lang="en-US" altLang="zh-CN" sz="2400">
                  <a:solidFill>
                    <a:schemeClr val="bg1"/>
                  </a:solidFill>
                  <a:latin typeface="Arial" pitchFamily="34" charset="0"/>
                </a:rPr>
                <a:t>Component</a:t>
              </a:r>
              <a:endParaRPr lang="en-US" altLang="zh-CN" sz="180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5130" name="AutoShape 10"/>
            <p:cNvSpPr>
              <a:spLocks noChangeArrowheads="1"/>
            </p:cNvSpPr>
            <p:nvPr/>
          </p:nvSpPr>
          <p:spPr bwMode="auto">
            <a:xfrm>
              <a:off x="3312" y="1776"/>
              <a:ext cx="144" cy="432"/>
            </a:xfrm>
            <a:prstGeom prst="down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88" y="15875"/>
            <a:ext cx="90646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为判定表每一列设计一个测试用例</a:t>
            </a:r>
            <a:r>
              <a:rPr lang="en-US" altLang="zh-CN" sz="3200" b="1" i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:</a:t>
            </a: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6350" y="1981200"/>
            <a:ext cx="905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2286000"/>
            <a:ext cx="8775700" cy="307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列     居民电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,90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度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/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月          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A</a:t>
            </a:r>
          </a:p>
          <a:p>
            <a:pPr algn="l" eaLnBrk="0" hangingPunct="0"/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2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列     居民电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,110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度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/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月         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B</a:t>
            </a:r>
          </a:p>
          <a:p>
            <a:pPr algn="l" eaLnBrk="0" hangingPunct="0"/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3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列  动力电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非高峰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,8000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度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/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月    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B</a:t>
            </a:r>
          </a:p>
          <a:p>
            <a:pPr algn="l" eaLnBrk="0" hangingPunct="0"/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4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列  动力电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非高峰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,1.2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万度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/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月   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C</a:t>
            </a:r>
          </a:p>
          <a:p>
            <a:pPr algn="l" eaLnBrk="0" hangingPunct="0"/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5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列  动力电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,  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高峰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,0.9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万度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/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月   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C</a:t>
            </a:r>
          </a:p>
          <a:p>
            <a:pPr algn="l" eaLnBrk="0" hangingPunct="0"/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6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列  动力电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,  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高峰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,1.1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万度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/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月   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D</a:t>
            </a:r>
          </a:p>
          <a:p>
            <a:pPr algn="l" eaLnBrk="0" hangingPunct="0"/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             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588" y="777875"/>
            <a:ext cx="90646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条件       测试用例          预期结果</a:t>
            </a:r>
          </a:p>
          <a:p>
            <a:pPr algn="l" eaLnBrk="0" hangingPunct="0"/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组合      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输入数据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)        (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输出动作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</p:spTree>
  </p:cSld>
  <p:clrMapOvr>
    <a:masterClrMapping/>
  </p:clrMapOvr>
  <p:transition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25192" y="1773238"/>
            <a:ext cx="8618807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6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Manual software testing and producing a test report is </a:t>
            </a:r>
            <a:r>
              <a:rPr lang="en-US" altLang="zh-CN" sz="2800" b="1" dirty="0">
                <a:solidFill>
                  <a:srgbClr val="0000FF"/>
                </a:solidFill>
              </a:rPr>
              <a:t>time consuming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6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 dirty="0">
                <a:solidFill>
                  <a:schemeClr val="tx1"/>
                </a:solidFill>
              </a:rPr>
              <a:t>Software testing has to be repeated after every  change (</a:t>
            </a:r>
            <a:r>
              <a:rPr lang="en-US" altLang="zh-CN" sz="2800" b="1" dirty="0">
                <a:solidFill>
                  <a:srgbClr val="0000FF"/>
                </a:solidFill>
              </a:rPr>
              <a:t>regression testing</a:t>
            </a:r>
            <a:r>
              <a:rPr lang="en-US" altLang="zh-CN" sz="2800" b="1" dirty="0">
                <a:solidFill>
                  <a:schemeClr val="tx1"/>
                </a:solidFill>
              </a:rPr>
              <a:t>)</a:t>
            </a:r>
          </a:p>
          <a:p>
            <a:pPr algn="l">
              <a:lnSpc>
                <a:spcPct val="16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 dirty="0">
                <a:solidFill>
                  <a:schemeClr val="tx1"/>
                </a:solidFill>
              </a:rPr>
              <a:t> Write test drivers that can run automatically</a:t>
            </a:r>
            <a:r>
              <a:rPr lang="en-US" altLang="zh-CN" sz="3200" b="1" dirty="0">
                <a:solidFill>
                  <a:schemeClr val="tx1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525193" y="413665"/>
            <a:ext cx="6342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000" b="1" dirty="0">
                <a:solidFill>
                  <a:srgbClr val="0000FF"/>
                </a:solidFill>
                <a:cs typeface="Times New Roman" pitchFamily="18" charset="0"/>
              </a:rPr>
              <a:t>Automating software testing</a:t>
            </a:r>
          </a:p>
        </p:txBody>
      </p:sp>
    </p:spTree>
  </p:cSld>
  <p:clrMapOvr>
    <a:masterClrMapping/>
  </p:clrMapOvr>
  <p:transition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808A517-1316-445C-B8E4-F695B74150AF}" type="slidenum">
              <a:rPr lang="zh-CN" altLang="en-US" sz="1200" b="1" smtClean="0">
                <a:solidFill>
                  <a:schemeClr val="tx1"/>
                </a:solidFill>
                <a:cs typeface="Times New Roman" pitchFamily="18" charset="0"/>
              </a:rPr>
              <a:pPr eaLnBrk="1" hangingPunct="1"/>
              <a:t>5</a:t>
            </a:fld>
            <a:endParaRPr lang="en-US" altLang="zh-CN" sz="1200" b="1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5148263" y="1808163"/>
            <a:ext cx="399573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b="1">
                <a:cs typeface="Times New Roman" pitchFamily="18" charset="0"/>
              </a:rPr>
              <a:t>又称：</a:t>
            </a:r>
            <a:r>
              <a:rPr lang="zh-CN" altLang="en-US" sz="2400" b="1" i="1">
                <a:solidFill>
                  <a:schemeClr val="tx2"/>
                </a:solidFill>
                <a:ea typeface="黑体" pitchFamily="49" charset="-122"/>
                <a:cs typeface="Times New Roman" pitchFamily="18" charset="0"/>
              </a:rPr>
              <a:t> 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cs typeface="Times New Roman" pitchFamily="18" charset="0"/>
              </a:rPr>
              <a:t>输入</a:t>
            </a:r>
            <a:r>
              <a:rPr lang="en-US" altLang="zh-CN" sz="2400" b="1">
                <a:solidFill>
                  <a:schemeClr val="tx1"/>
                </a:solidFill>
                <a:cs typeface="Times New Roman" pitchFamily="18" charset="0"/>
              </a:rPr>
              <a:t>/</a:t>
            </a:r>
            <a:r>
              <a:rPr lang="zh-CN" altLang="en-US" sz="2400" b="1">
                <a:solidFill>
                  <a:schemeClr val="tx1"/>
                </a:solidFill>
                <a:cs typeface="Times New Roman" pitchFamily="18" charset="0"/>
              </a:rPr>
              <a:t>输出测试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cs typeface="Times New Roman" pitchFamily="18" charset="0"/>
              </a:rPr>
              <a:t>外部测试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cs typeface="Times New Roman" pitchFamily="18" charset="0"/>
              </a:rPr>
              <a:t>功能测试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cs typeface="Times New Roman" pitchFamily="18" charset="0"/>
              </a:rPr>
              <a:t>数据驱动测试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cs typeface="Times New Roman" pitchFamily="18" charset="0"/>
              </a:rPr>
              <a:t>基于规格说明书的测试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577850" y="1854200"/>
            <a:ext cx="50292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>
                <a:cs typeface="Times New Roman" pitchFamily="18" charset="0"/>
              </a:rPr>
              <a:t>also named:</a:t>
            </a:r>
            <a:r>
              <a:rPr lang="en-US" altLang="zh-CN" sz="2400" b="1" i="1">
                <a:solidFill>
                  <a:schemeClr val="tx2"/>
                </a:solidFill>
                <a:ea typeface="黑体" pitchFamily="49" charset="-122"/>
                <a:cs typeface="Times New Roman" pitchFamily="18" charset="0"/>
              </a:rPr>
              <a:t> 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1">
                <a:solidFill>
                  <a:schemeClr val="tx1"/>
                </a:solidFill>
                <a:cs typeface="Times New Roman" pitchFamily="18" charset="0"/>
              </a:rPr>
              <a:t>input/output test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1">
                <a:solidFill>
                  <a:schemeClr val="tx1"/>
                </a:solidFill>
                <a:cs typeface="Times New Roman" pitchFamily="18" charset="0"/>
              </a:rPr>
              <a:t>external test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1">
                <a:solidFill>
                  <a:schemeClr val="tx1"/>
                </a:solidFill>
                <a:cs typeface="Times New Roman" pitchFamily="18" charset="0"/>
              </a:rPr>
              <a:t>functional test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1">
                <a:solidFill>
                  <a:schemeClr val="tx1"/>
                </a:solidFill>
                <a:cs typeface="Times New Roman" pitchFamily="18" charset="0"/>
              </a:rPr>
              <a:t>data driven test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1">
                <a:solidFill>
                  <a:schemeClr val="tx1"/>
                </a:solidFill>
                <a:cs typeface="Times New Roman" pitchFamily="18" charset="0"/>
              </a:rPr>
              <a:t>specification based test</a:t>
            </a:r>
          </a:p>
          <a:p>
            <a:pPr marL="469900" indent="-469900" algn="l" eaLnBrk="0" hangingPunct="0">
              <a:buClr>
                <a:schemeClr val="accent2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566738" y="32385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zh-CN" altLang="en-US" sz="4000" b="1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黑盒测试</a:t>
            </a:r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22288" y="458788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zh-CN" altLang="en-GB" sz="4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黑盒测试的特点</a:t>
            </a:r>
            <a:endParaRPr lang="zh-CN" altLang="en-US" sz="4000" b="1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22288" y="1763712"/>
            <a:ext cx="8621712" cy="481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57200" indent="-457200" algn="l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o"/>
            </a:pPr>
            <a:r>
              <a:rPr lang="en-US" altLang="zh-CN" sz="2800" b="1" dirty="0">
                <a:solidFill>
                  <a:schemeClr val="tx1"/>
                </a:solidFill>
              </a:rPr>
              <a:t>Attempts to find errors in the following categories</a:t>
            </a:r>
          </a:p>
          <a:p>
            <a:pPr marL="857250" lvl="1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chemeClr val="tx1"/>
                </a:solidFill>
              </a:rPr>
              <a:t>Incorrect or missing functions</a:t>
            </a:r>
          </a:p>
          <a:p>
            <a:pPr marL="857250" lvl="1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chemeClr val="tx1"/>
                </a:solidFill>
              </a:rPr>
              <a:t>Interface errors</a:t>
            </a:r>
          </a:p>
          <a:p>
            <a:pPr marL="857250" lvl="1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chemeClr val="tx1"/>
                </a:solidFill>
              </a:rPr>
              <a:t>Errors in data structures or external database access</a:t>
            </a:r>
          </a:p>
          <a:p>
            <a:pPr marL="857250" lvl="1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chemeClr val="tx1"/>
                </a:solidFill>
              </a:rPr>
              <a:t>Behavior or performance errors</a:t>
            </a:r>
          </a:p>
          <a:p>
            <a:pPr marL="857250" lvl="1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chemeClr val="tx1"/>
                </a:solidFill>
              </a:rPr>
              <a:t>Initialization or termination errors</a:t>
            </a:r>
          </a:p>
          <a:p>
            <a:pPr marL="457200" indent="-457200" algn="l" eaLnBrk="0" hangingPunct="0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o"/>
            </a:pPr>
            <a:r>
              <a:rPr lang="en-US" altLang="zh-CN" sz="2800" b="1" dirty="0">
                <a:solidFill>
                  <a:schemeClr val="tx1"/>
                </a:solidFill>
              </a:rPr>
              <a:t>Black box testing is performed during later stages of software testing</a:t>
            </a:r>
          </a:p>
          <a:p>
            <a:pPr marL="457200" indent="-457200" algn="l" eaLnBrk="0" hangingPunct="0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o"/>
            </a:pPr>
            <a:r>
              <a:rPr lang="en-US" altLang="zh-CN" sz="2800" b="1" dirty="0">
                <a:solidFill>
                  <a:schemeClr val="tx1"/>
                </a:solidFill>
              </a:rPr>
              <a:t>easy to put in practice</a:t>
            </a:r>
          </a:p>
          <a:p>
            <a:pPr marL="457200" indent="-457200" algn="l" eaLnBrk="0" hangingPunct="0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o"/>
            </a:pPr>
            <a:r>
              <a:rPr lang="en-US" altLang="zh-CN" sz="2800" b="1" dirty="0">
                <a:solidFill>
                  <a:schemeClr val="tx1"/>
                </a:solidFill>
              </a:rPr>
              <a:t>easy to understand </a:t>
            </a:r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25463" y="1763713"/>
            <a:ext cx="512603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: </a:t>
            </a:r>
            <a:r>
              <a:rPr lang="zh-CN" altLang="en-US" sz="2400" b="1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输入三角形三条边长</a:t>
            </a:r>
            <a:r>
              <a:rPr lang="en-US" altLang="zh-CN" sz="2400" b="1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判断是否可构成合法的三角形？</a:t>
            </a:r>
            <a:endParaRPr lang="en-US" altLang="zh-CN" sz="2400" b="1" dirty="0">
              <a:solidFill>
                <a:schemeClr val="tx1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53213" y="2689225"/>
            <a:ext cx="1041400" cy="1498600"/>
          </a:xfrm>
          <a:prstGeom prst="rect">
            <a:avLst/>
          </a:prstGeom>
          <a:solidFill>
            <a:srgbClr val="8080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>
              <a:ea typeface="+mn-ea"/>
              <a:cs typeface="Times New Roman" pitchFamily="18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107113" y="2971800"/>
            <a:ext cx="520700" cy="9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ea typeface="+mn-ea"/>
              <a:cs typeface="Times New Roman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119813" y="3819525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ea typeface="+mn-ea"/>
              <a:cs typeface="Times New Roman" pitchFamily="18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740650" y="3438525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ea typeface="+mn-ea"/>
              <a:cs typeface="Times New Roman" pitchFamily="18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119813" y="3362325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ea typeface="+mn-ea"/>
              <a:cs typeface="Times New Roman" pitchFamily="18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28663" y="4737100"/>
            <a:ext cx="4068762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defRPr/>
            </a:pPr>
            <a:r>
              <a:rPr kumimoji="1" lang="en-US" altLang="zh-CN" sz="3200" b="1" dirty="0">
                <a:solidFill>
                  <a:schemeClr val="tx2"/>
                </a:solidFill>
                <a:ea typeface="+mn-ea"/>
                <a:cs typeface="Times New Roman" pitchFamily="18" charset="0"/>
              </a:rPr>
              <a:t>2</a:t>
            </a:r>
            <a:r>
              <a:rPr kumimoji="1" lang="en-US" altLang="zh-CN" sz="3200" b="1" baseline="30000" dirty="0">
                <a:solidFill>
                  <a:schemeClr val="tx2"/>
                </a:solidFill>
                <a:ea typeface="+mn-ea"/>
                <a:cs typeface="Times New Roman" pitchFamily="18" charset="0"/>
              </a:rPr>
              <a:t>16</a:t>
            </a:r>
            <a:r>
              <a:rPr kumimoji="1" lang="en-US" altLang="zh-CN" sz="3200" b="1" dirty="0">
                <a:solidFill>
                  <a:schemeClr val="tx2"/>
                </a:solidFill>
                <a:ea typeface="+mn-ea"/>
                <a:cs typeface="Times New Roman" pitchFamily="18" charset="0"/>
              </a:rPr>
              <a:t>×2</a:t>
            </a:r>
            <a:r>
              <a:rPr kumimoji="1" lang="en-US" altLang="zh-CN" sz="3200" b="1" baseline="30000" dirty="0">
                <a:solidFill>
                  <a:schemeClr val="tx2"/>
                </a:solidFill>
                <a:ea typeface="+mn-ea"/>
                <a:cs typeface="Times New Roman" pitchFamily="18" charset="0"/>
              </a:rPr>
              <a:t>16</a:t>
            </a:r>
            <a:r>
              <a:rPr kumimoji="1" lang="en-US" altLang="zh-CN" sz="3200" b="1" dirty="0">
                <a:solidFill>
                  <a:schemeClr val="tx2"/>
                </a:solidFill>
                <a:ea typeface="+mn-ea"/>
                <a:cs typeface="Times New Roman" pitchFamily="18" charset="0"/>
              </a:rPr>
              <a:t>×2</a:t>
            </a:r>
            <a:r>
              <a:rPr kumimoji="1" lang="en-US" altLang="zh-CN" sz="3200" b="1" baseline="30000" dirty="0">
                <a:solidFill>
                  <a:schemeClr val="tx2"/>
                </a:solidFill>
                <a:ea typeface="+mn-ea"/>
                <a:cs typeface="Times New Roman" pitchFamily="18" charset="0"/>
              </a:rPr>
              <a:t>16</a:t>
            </a:r>
            <a:r>
              <a:rPr kumimoji="1" lang="en-US" altLang="zh-CN" sz="3200" b="1" dirty="0">
                <a:solidFill>
                  <a:schemeClr val="tx2"/>
                </a:solidFill>
                <a:ea typeface="+mn-ea"/>
                <a:cs typeface="Times New Roman" pitchFamily="18" charset="0"/>
              </a:rPr>
              <a:t> ≈3×10</a:t>
            </a:r>
            <a:r>
              <a:rPr kumimoji="1" lang="en-US" altLang="zh-CN" sz="3200" b="1" baseline="30000" dirty="0">
                <a:solidFill>
                  <a:schemeClr val="tx2"/>
                </a:solidFill>
                <a:ea typeface="+mn-ea"/>
                <a:cs typeface="Times New Roman" pitchFamily="18" charset="0"/>
              </a:rPr>
              <a:t>14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6094413" y="2109788"/>
            <a:ext cx="1627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zh-CN" altLang="en-US" sz="2800" b="1">
                <a:solidFill>
                  <a:schemeClr val="tx2"/>
                </a:solidFill>
                <a:ea typeface="+mn-ea"/>
                <a:cs typeface="Times New Roman" pitchFamily="18" charset="0"/>
              </a:rPr>
              <a:t>黑盒测试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96863" y="3683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>
              <a:defRPr/>
            </a:pPr>
            <a:r>
              <a:rPr lang="en-US" altLang="zh-CN" sz="40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Exhaustive black-box testing (infeasible)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5715000" y="3581400"/>
            <a:ext cx="366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3200" b="1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c</a:t>
            </a:r>
            <a:endParaRPr lang="en-US" altLang="zh-CN" sz="1800" b="1" dirty="0">
              <a:solidFill>
                <a:schemeClr val="tx1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5697538" y="2620963"/>
            <a:ext cx="392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3200" b="1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a</a:t>
            </a:r>
            <a:endParaRPr lang="en-US" altLang="zh-CN" sz="1800" b="1" dirty="0">
              <a:solidFill>
                <a:schemeClr val="tx1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5726113" y="31242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3200" b="1">
                <a:solidFill>
                  <a:schemeClr val="tx1"/>
                </a:solidFill>
                <a:ea typeface="+mn-ea"/>
                <a:cs typeface="Times New Roman" pitchFamily="18" charset="0"/>
              </a:rPr>
              <a:t>b</a:t>
            </a:r>
            <a:endParaRPr lang="en-US" altLang="zh-CN" sz="1800" b="1">
              <a:solidFill>
                <a:schemeClr val="tx1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657225" y="5568950"/>
            <a:ext cx="71564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defRPr/>
            </a:pPr>
            <a:r>
              <a:rPr lang="zh-CN" altLang="en-US" sz="2800" b="1" dirty="0">
                <a:ea typeface="+mn-ea"/>
                <a:cs typeface="Times New Roman" pitchFamily="18" charset="0"/>
              </a:rPr>
              <a:t>执行时间</a:t>
            </a:r>
            <a:r>
              <a:rPr lang="en-US" altLang="zh-CN" sz="2800" b="1" dirty="0">
                <a:solidFill>
                  <a:schemeClr val="accent2"/>
                </a:solidFill>
                <a:ea typeface="+mn-ea"/>
                <a:cs typeface="Times New Roman" pitchFamily="18" charset="0"/>
              </a:rPr>
              <a:t>: </a:t>
            </a:r>
            <a:r>
              <a:rPr lang="zh-CN" altLang="en-US" sz="2800" b="1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设测试一次需</a:t>
            </a:r>
            <a:r>
              <a:rPr lang="en-US" altLang="zh-CN" sz="2800" b="1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1ms</a:t>
            </a:r>
            <a:r>
              <a:rPr lang="zh-CN" altLang="en-US" sz="2800" b="1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，共需一万年</a:t>
            </a:r>
            <a:r>
              <a:rPr lang="en-US" altLang="zh-CN" sz="2800" b="1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.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7812088" y="3608388"/>
            <a:ext cx="13319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400" b="1">
                <a:ea typeface="+mn-ea"/>
                <a:cs typeface="Times New Roman" pitchFamily="18" charset="0"/>
              </a:rPr>
              <a:t>合法的三角形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57225" y="3108325"/>
            <a:ext cx="382428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kumimoji="1" lang="zh-CN" altLang="en-US" sz="2400" b="1" dirty="0">
                <a:ea typeface="+mn-ea"/>
                <a:cs typeface="Times New Roman" pitchFamily="18" charset="0"/>
              </a:rPr>
              <a:t>设</a:t>
            </a:r>
            <a:r>
              <a:rPr kumimoji="1" lang="en-US" altLang="zh-CN" sz="2400" b="1" dirty="0">
                <a:ea typeface="+mn-ea"/>
                <a:cs typeface="Times New Roman" pitchFamily="18" charset="0"/>
              </a:rPr>
              <a:t>a, </a:t>
            </a:r>
            <a:r>
              <a:rPr kumimoji="1" lang="en-US" altLang="zh-CN" sz="2400" b="1" dirty="0" err="1">
                <a:ea typeface="+mn-ea"/>
                <a:cs typeface="Times New Roman" pitchFamily="18" charset="0"/>
              </a:rPr>
              <a:t>b,c</a:t>
            </a:r>
            <a:r>
              <a:rPr kumimoji="1" lang="en-US" altLang="zh-CN" sz="2400" b="1" dirty="0">
                <a:ea typeface="+mn-ea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ea typeface="+mn-ea"/>
                <a:cs typeface="Times New Roman" pitchFamily="18" charset="0"/>
              </a:rPr>
              <a:t>为</a:t>
            </a:r>
            <a:r>
              <a:rPr kumimoji="1" lang="en-US" altLang="zh-CN" sz="2400" b="1" dirty="0">
                <a:ea typeface="+mn-ea"/>
                <a:cs typeface="Times New Roman" pitchFamily="18" charset="0"/>
              </a:rPr>
              <a:t>16</a:t>
            </a:r>
            <a:r>
              <a:rPr kumimoji="1" lang="zh-CN" altLang="en-US" sz="2400" b="1" dirty="0">
                <a:ea typeface="+mn-ea"/>
                <a:cs typeface="Times New Roman" pitchFamily="18" charset="0"/>
              </a:rPr>
              <a:t>位</a:t>
            </a:r>
            <a:r>
              <a:rPr kumimoji="1" lang="en-US" altLang="zh-CN" sz="2400" b="1" dirty="0">
                <a:ea typeface="+mn-ea"/>
                <a:cs typeface="Times New Roman" pitchFamily="18" charset="0"/>
              </a:rPr>
              <a:t>2</a:t>
            </a:r>
            <a:r>
              <a:rPr kumimoji="1" lang="zh-CN" altLang="en-US" sz="2400" b="1" dirty="0">
                <a:ea typeface="+mn-ea"/>
                <a:cs typeface="Times New Roman" pitchFamily="18" charset="0"/>
              </a:rPr>
              <a:t>进制数</a:t>
            </a:r>
            <a:endParaRPr kumimoji="1" lang="en-US" altLang="zh-CN" sz="2400" b="1" dirty="0">
              <a:ea typeface="+mn-ea"/>
              <a:cs typeface="Times New Roman" pitchFamily="18" charset="0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可用的测试用例数为：</a:t>
            </a:r>
            <a:endParaRPr kumimoji="1" lang="zh-CN" altLang="en-US" sz="2400" b="1" dirty="0"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31800" y="368300"/>
            <a:ext cx="8712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en-US" altLang="zh-CN" sz="4000" b="1">
                <a:solidFill>
                  <a:srgbClr val="0000FF"/>
                </a:solidFill>
                <a:cs typeface="Times New Roman" pitchFamily="18" charset="0"/>
              </a:rPr>
              <a:t>Test case design in black-box testing</a:t>
            </a:r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611188" y="2095500"/>
            <a:ext cx="21034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 algn="l"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sz="2800" b="1" dirty="0">
                <a:solidFill>
                  <a:schemeClr val="tx1"/>
                </a:solidFill>
                <a:cs typeface="Times New Roman" pitchFamily="18" charset="0"/>
              </a:rPr>
              <a:t>Methods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: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01675" y="2798763"/>
            <a:ext cx="77724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304925" lvl="2" indent="-395288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>
                <a:solidFill>
                  <a:schemeClr val="tx1"/>
                </a:solidFill>
                <a:cs typeface="Times New Roman" pitchFamily="18" charset="0"/>
              </a:rPr>
              <a:t>equivalence class partitioning</a:t>
            </a:r>
          </a:p>
          <a:p>
            <a:pPr marL="1304925" lvl="2" indent="-395288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>
                <a:solidFill>
                  <a:schemeClr val="tx1"/>
                </a:solidFill>
                <a:cs typeface="Times New Roman" pitchFamily="18" charset="0"/>
              </a:rPr>
              <a:t>boundary-value testing</a:t>
            </a:r>
          </a:p>
          <a:p>
            <a:pPr marL="1304925" lvl="2" indent="-395288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>
                <a:solidFill>
                  <a:schemeClr val="tx1"/>
                </a:solidFill>
                <a:cs typeface="Times New Roman" pitchFamily="18" charset="0"/>
              </a:rPr>
              <a:t>error guessing, random testing</a:t>
            </a:r>
          </a:p>
          <a:p>
            <a:pPr marL="1304925" lvl="2" indent="-395288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>
                <a:solidFill>
                  <a:schemeClr val="tx1"/>
                </a:solidFill>
                <a:cs typeface="Times New Roman" pitchFamily="18" charset="0"/>
              </a:rPr>
              <a:t>cause and effect diagram</a:t>
            </a: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360363" y="188913"/>
            <a:ext cx="89820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defRPr/>
            </a:pPr>
            <a:r>
              <a:rPr lang="zh-CN" altLang="en-US" sz="3800" dirty="0">
                <a:solidFill>
                  <a:schemeClr val="tx2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altLang="zh-CN" sz="4000" b="1" dirty="0">
                <a:solidFill>
                  <a:srgbClr val="0000FF"/>
                </a:solidFill>
                <a:cs typeface="Times New Roman" pitchFamily="18" charset="0"/>
              </a:rPr>
              <a:t>Equivalence class partitioning</a:t>
            </a:r>
            <a:endParaRPr lang="zh-CN" altLang="en-US" sz="3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714375" y="4059238"/>
            <a:ext cx="77724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Answer: </a:t>
            </a:r>
            <a:r>
              <a:rPr lang="en-US" altLang="zh-CN" sz="28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An example, at first.</a:t>
            </a:r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701675" y="2984500"/>
            <a:ext cx="5003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Why equivalence partitioning ?</a:t>
            </a:r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455613" y="1989138"/>
            <a:ext cx="2809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ea typeface="+mn-ea"/>
                <a:cs typeface="Times New Roman" pitchFamily="18" charset="0"/>
              </a:rPr>
              <a:t>等价类划分法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/>
      <p:bldP spid="355332" grpId="0"/>
    </p:bldLst>
  </p:timing>
</p:sld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7278</TotalTime>
  <Pages>0</Pages>
  <Words>2668</Words>
  <Characters>0</Characters>
  <Application>Microsoft Office PowerPoint</Application>
  <DocSecurity>0</DocSecurity>
  <PresentationFormat>全屏显示(4:3)</PresentationFormat>
  <Lines>0</Lines>
  <Paragraphs>609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Monotype Sorts</vt:lpstr>
      <vt:lpstr>仿宋体</vt:lpstr>
      <vt:lpstr>黑体</vt:lpstr>
      <vt:lpstr>华文楷体</vt:lpstr>
      <vt:lpstr>宋体</vt:lpstr>
      <vt:lpstr>Arial</vt:lpstr>
      <vt:lpstr>Arial Narrow</vt:lpstr>
      <vt:lpstr>Calibri</vt:lpstr>
      <vt:lpstr>Times New Roman</vt:lpstr>
      <vt:lpstr>Verdana</vt:lpstr>
      <vt:lpstr>Wingdings</vt:lpstr>
      <vt:lpstr>2_Profile</vt:lpstr>
      <vt:lpstr>3_Profile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HP</cp:lastModifiedBy>
  <cp:revision>820</cp:revision>
  <cp:lastPrinted>1899-12-30T00:00:00Z</cp:lastPrinted>
  <dcterms:created xsi:type="dcterms:W3CDTF">2008-08-06T12:32:32Z</dcterms:created>
  <dcterms:modified xsi:type="dcterms:W3CDTF">2021-05-25T12:24:35Z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