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56"/>
  </p:notesMasterIdLst>
  <p:handoutMasterIdLst>
    <p:handoutMasterId r:id="rId57"/>
  </p:handoutMasterIdLst>
  <p:sldIdLst>
    <p:sldId id="698" r:id="rId3"/>
    <p:sldId id="699" r:id="rId4"/>
    <p:sldId id="700" r:id="rId5"/>
    <p:sldId id="701" r:id="rId6"/>
    <p:sldId id="703" r:id="rId7"/>
    <p:sldId id="708" r:id="rId8"/>
    <p:sldId id="709" r:id="rId9"/>
    <p:sldId id="710" r:id="rId10"/>
    <p:sldId id="786" r:id="rId11"/>
    <p:sldId id="787" r:id="rId12"/>
    <p:sldId id="711" r:id="rId13"/>
    <p:sldId id="785" r:id="rId14"/>
    <p:sldId id="788" r:id="rId15"/>
    <p:sldId id="715" r:id="rId16"/>
    <p:sldId id="783" r:id="rId17"/>
    <p:sldId id="717" r:id="rId18"/>
    <p:sldId id="718" r:id="rId19"/>
    <p:sldId id="719" r:id="rId20"/>
    <p:sldId id="721" r:id="rId21"/>
    <p:sldId id="722" r:id="rId22"/>
    <p:sldId id="723" r:id="rId23"/>
    <p:sldId id="725" r:id="rId24"/>
    <p:sldId id="726" r:id="rId25"/>
    <p:sldId id="727" r:id="rId26"/>
    <p:sldId id="728" r:id="rId27"/>
    <p:sldId id="729" r:id="rId28"/>
    <p:sldId id="730" r:id="rId29"/>
    <p:sldId id="731" r:id="rId30"/>
    <p:sldId id="732" r:id="rId31"/>
    <p:sldId id="733" r:id="rId32"/>
    <p:sldId id="734" r:id="rId33"/>
    <p:sldId id="736" r:id="rId34"/>
    <p:sldId id="737" r:id="rId35"/>
    <p:sldId id="738" r:id="rId36"/>
    <p:sldId id="741" r:id="rId37"/>
    <p:sldId id="789" r:id="rId38"/>
    <p:sldId id="742" r:id="rId39"/>
    <p:sldId id="790" r:id="rId40"/>
    <p:sldId id="791" r:id="rId41"/>
    <p:sldId id="792" r:id="rId42"/>
    <p:sldId id="793" r:id="rId43"/>
    <p:sldId id="795" r:id="rId44"/>
    <p:sldId id="744" r:id="rId45"/>
    <p:sldId id="794" r:id="rId46"/>
    <p:sldId id="747" r:id="rId47"/>
    <p:sldId id="748" r:id="rId48"/>
    <p:sldId id="750" r:id="rId49"/>
    <p:sldId id="751" r:id="rId50"/>
    <p:sldId id="752" r:id="rId51"/>
    <p:sldId id="753" r:id="rId52"/>
    <p:sldId id="754" r:id="rId53"/>
    <p:sldId id="755" r:id="rId54"/>
    <p:sldId id="756" r:id="rId55"/>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1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1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1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1600" b="1"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99"/>
    <a:srgbClr val="CCFFFF"/>
    <a:srgbClr val="8597E3"/>
    <a:srgbClr val="CCECFF"/>
    <a:srgbClr val="000099"/>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6" d="100"/>
          <a:sy n="96" d="100"/>
        </p:scale>
        <p:origin x="1230" y="84"/>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37127A20-7210-416E-9E40-7545C6F0FA23}" type="datetimeFigureOut">
              <a:rPr lang="zh-CN" altLang="en-US"/>
              <a:pPr>
                <a:defRPr/>
              </a:pPr>
              <a:t>2020/5/19</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0D4A6B19-3799-4FFF-8134-D512821D67D1}" type="slidenum">
              <a:rPr lang="zh-CN" altLang="en-US"/>
              <a:pPr>
                <a:defRPr/>
              </a:pPr>
              <a:t>‹#›</a:t>
            </a:fld>
            <a:endParaRPr lang="zh-CN" altLang="en-US"/>
          </a:p>
        </p:txBody>
      </p:sp>
    </p:spTree>
    <p:extLst>
      <p:ext uri="{BB962C8B-B14F-4D97-AF65-F5344CB8AC3E}">
        <p14:creationId xmlns:p14="http://schemas.microsoft.com/office/powerpoint/2010/main" val="3225495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F3B97458-F17D-4F7D-A0E9-AB8B9B464B82}" type="datetimeFigureOut">
              <a:rPr lang="zh-CN" altLang="en-US"/>
              <a:pPr>
                <a:defRPr/>
              </a:pPr>
              <a:t>2020/5/19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C2A94FDB-A01A-4D64-B3AE-33EBF8FEE7B5}" type="slidenum">
              <a:rPr lang="zh-CN" altLang="en-US"/>
              <a:pPr>
                <a:defRPr/>
              </a:pPr>
              <a:t>‹#›</a:t>
            </a:fld>
            <a:endParaRPr lang="zh-CN" altLang="en-US"/>
          </a:p>
        </p:txBody>
      </p:sp>
    </p:spTree>
    <p:extLst>
      <p:ext uri="{BB962C8B-B14F-4D97-AF65-F5344CB8AC3E}">
        <p14:creationId xmlns:p14="http://schemas.microsoft.com/office/powerpoint/2010/main" val="42886267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A94FDB-A01A-4D64-B3AE-33EBF8FEE7B5}" type="slidenum">
              <a:rPr lang="zh-CN" altLang="en-US" smtClean="0"/>
              <a:pPr>
                <a:defRPr/>
              </a:pPr>
              <a:t>36</a:t>
            </a:fld>
            <a:endParaRPr lang="zh-CN" altLang="en-US"/>
          </a:p>
        </p:txBody>
      </p:sp>
    </p:spTree>
    <p:extLst>
      <p:ext uri="{BB962C8B-B14F-4D97-AF65-F5344CB8AC3E}">
        <p14:creationId xmlns:p14="http://schemas.microsoft.com/office/powerpoint/2010/main" val="129440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A94FDB-A01A-4D64-B3AE-33EBF8FEE7B5}" type="slidenum">
              <a:rPr lang="zh-CN" altLang="en-US" smtClean="0"/>
              <a:pPr>
                <a:defRPr/>
              </a:pPr>
              <a:t>40</a:t>
            </a:fld>
            <a:endParaRPr lang="zh-CN" altLang="en-US"/>
          </a:p>
        </p:txBody>
      </p:sp>
    </p:spTree>
    <p:extLst>
      <p:ext uri="{BB962C8B-B14F-4D97-AF65-F5344CB8AC3E}">
        <p14:creationId xmlns:p14="http://schemas.microsoft.com/office/powerpoint/2010/main" val="127246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00766396"/>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8495446"/>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9766005"/>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287463"/>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340865F2-F5C6-4F97-A86F-2AE85AE38890}" type="slidenum">
              <a:rPr lang="zh-CN" altLang="en-US"/>
              <a:pPr>
                <a:defRPr/>
              </a:pPr>
              <a:t>‹#›</a:t>
            </a:fld>
            <a:endParaRPr lang="en-US" altLang="zh-CN"/>
          </a:p>
        </p:txBody>
      </p:sp>
    </p:spTree>
    <p:extLst>
      <p:ext uri="{BB962C8B-B14F-4D97-AF65-F5344CB8AC3E}">
        <p14:creationId xmlns:p14="http://schemas.microsoft.com/office/powerpoint/2010/main" val="413818120"/>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8578C9AE-8F66-4ED7-B877-FC848E85F48D}" type="slidenum">
              <a:rPr lang="zh-CN" altLang="en-US"/>
              <a:pPr>
                <a:defRPr/>
              </a:pPr>
              <a:t>‹#›</a:t>
            </a:fld>
            <a:endParaRPr lang="en-US" altLang="zh-CN"/>
          </a:p>
        </p:txBody>
      </p:sp>
    </p:spTree>
    <p:extLst>
      <p:ext uri="{BB962C8B-B14F-4D97-AF65-F5344CB8AC3E}">
        <p14:creationId xmlns:p14="http://schemas.microsoft.com/office/powerpoint/2010/main" val="1987796799"/>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28AB523F-E96E-4D93-8AA9-8DDF851284AC}" type="slidenum">
              <a:rPr lang="zh-CN" altLang="en-US"/>
              <a:pPr>
                <a:defRPr/>
              </a:pPr>
              <a:t>‹#›</a:t>
            </a:fld>
            <a:endParaRPr lang="en-US" altLang="zh-CN"/>
          </a:p>
        </p:txBody>
      </p:sp>
    </p:spTree>
    <p:extLst>
      <p:ext uri="{BB962C8B-B14F-4D97-AF65-F5344CB8AC3E}">
        <p14:creationId xmlns:p14="http://schemas.microsoft.com/office/powerpoint/2010/main" val="144245962"/>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C82D5720-0270-4F30-ACD2-CF06F35ED6BA}" type="slidenum">
              <a:rPr lang="zh-CN" altLang="en-US"/>
              <a:pPr>
                <a:defRPr/>
              </a:pPr>
              <a:t>‹#›</a:t>
            </a:fld>
            <a:endParaRPr lang="en-US" altLang="zh-CN"/>
          </a:p>
        </p:txBody>
      </p:sp>
    </p:spTree>
    <p:extLst>
      <p:ext uri="{BB962C8B-B14F-4D97-AF65-F5344CB8AC3E}">
        <p14:creationId xmlns:p14="http://schemas.microsoft.com/office/powerpoint/2010/main" val="2083833227"/>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pPr>
              <a:defRPr/>
            </a:pPr>
            <a:fld id="{EE886167-2AAB-4FFB-9339-680475D333EF}" type="slidenum">
              <a:rPr lang="zh-CN" altLang="en-US"/>
              <a:pPr>
                <a:defRPr/>
              </a:pPr>
              <a:t>‹#›</a:t>
            </a:fld>
            <a:endParaRPr lang="en-US" altLang="zh-CN"/>
          </a:p>
        </p:txBody>
      </p:sp>
    </p:spTree>
    <p:extLst>
      <p:ext uri="{BB962C8B-B14F-4D97-AF65-F5344CB8AC3E}">
        <p14:creationId xmlns:p14="http://schemas.microsoft.com/office/powerpoint/2010/main" val="4127278963"/>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92FA9701-0D86-4388-B23B-02BA2DF7D90D}" type="slidenum">
              <a:rPr lang="zh-CN" altLang="en-US"/>
              <a:pPr>
                <a:defRPr/>
              </a:pPr>
              <a:t>‹#›</a:t>
            </a:fld>
            <a:endParaRPr lang="en-US" altLang="zh-CN"/>
          </a:p>
        </p:txBody>
      </p:sp>
    </p:spTree>
    <p:extLst>
      <p:ext uri="{BB962C8B-B14F-4D97-AF65-F5344CB8AC3E}">
        <p14:creationId xmlns:p14="http://schemas.microsoft.com/office/powerpoint/2010/main" val="2195584676"/>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8746C8CE-70BC-4621-A9DC-08DE1DCB51EC}" type="slidenum">
              <a:rPr lang="zh-CN" altLang="en-US"/>
              <a:pPr>
                <a:defRPr/>
              </a:pPr>
              <a:t>‹#›</a:t>
            </a:fld>
            <a:endParaRPr lang="en-US" altLang="zh-CN"/>
          </a:p>
        </p:txBody>
      </p:sp>
    </p:spTree>
    <p:extLst>
      <p:ext uri="{BB962C8B-B14F-4D97-AF65-F5344CB8AC3E}">
        <p14:creationId xmlns:p14="http://schemas.microsoft.com/office/powerpoint/2010/main" val="957670984"/>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04105401"/>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9FAED3F-8E88-4C12-B1C5-E96DFCACEC49}" type="slidenum">
              <a:rPr lang="zh-CN" altLang="en-US"/>
              <a:pPr>
                <a:defRPr/>
              </a:pPr>
              <a:t>‹#›</a:t>
            </a:fld>
            <a:endParaRPr lang="en-US" altLang="zh-CN"/>
          </a:p>
        </p:txBody>
      </p:sp>
    </p:spTree>
    <p:extLst>
      <p:ext uri="{BB962C8B-B14F-4D97-AF65-F5344CB8AC3E}">
        <p14:creationId xmlns:p14="http://schemas.microsoft.com/office/powerpoint/2010/main" val="1104961995"/>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9CE32D5-C183-4A01-AF89-BB3FDB280D2D}" type="slidenum">
              <a:rPr lang="zh-CN" altLang="en-US"/>
              <a:pPr>
                <a:defRPr/>
              </a:pPr>
              <a:t>‹#›</a:t>
            </a:fld>
            <a:endParaRPr lang="en-US" altLang="zh-CN"/>
          </a:p>
        </p:txBody>
      </p:sp>
    </p:spTree>
    <p:extLst>
      <p:ext uri="{BB962C8B-B14F-4D97-AF65-F5344CB8AC3E}">
        <p14:creationId xmlns:p14="http://schemas.microsoft.com/office/powerpoint/2010/main" val="3844720042"/>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5500C917-E304-47EA-A1B3-0507871B1A19}" type="slidenum">
              <a:rPr lang="zh-CN" altLang="en-US"/>
              <a:pPr>
                <a:defRPr/>
              </a:pPr>
              <a:t>‹#›</a:t>
            </a:fld>
            <a:endParaRPr lang="en-US" altLang="zh-CN"/>
          </a:p>
        </p:txBody>
      </p:sp>
    </p:spTree>
    <p:extLst>
      <p:ext uri="{BB962C8B-B14F-4D97-AF65-F5344CB8AC3E}">
        <p14:creationId xmlns:p14="http://schemas.microsoft.com/office/powerpoint/2010/main" val="720366802"/>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812D3583-0E38-4C5A-BDB9-E52885A44B4E}" type="slidenum">
              <a:rPr lang="zh-CN" altLang="en-US"/>
              <a:pPr>
                <a:defRPr/>
              </a:pPr>
              <a:t>‹#›</a:t>
            </a:fld>
            <a:endParaRPr lang="en-US" altLang="zh-CN"/>
          </a:p>
        </p:txBody>
      </p:sp>
    </p:spTree>
    <p:extLst>
      <p:ext uri="{BB962C8B-B14F-4D97-AF65-F5344CB8AC3E}">
        <p14:creationId xmlns:p14="http://schemas.microsoft.com/office/powerpoint/2010/main" val="3432039962"/>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0FE12041-53BF-4BD8-AEAB-92058311D626}" type="slidenum">
              <a:rPr lang="zh-CN" altLang="en-US"/>
              <a:pPr>
                <a:defRPr/>
              </a:pPr>
              <a:t>‹#›</a:t>
            </a:fld>
            <a:endParaRPr lang="en-US" altLang="zh-CN"/>
          </a:p>
        </p:txBody>
      </p:sp>
    </p:spTree>
    <p:extLst>
      <p:ext uri="{BB962C8B-B14F-4D97-AF65-F5344CB8AC3E}">
        <p14:creationId xmlns:p14="http://schemas.microsoft.com/office/powerpoint/2010/main" val="3334842256"/>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86F76DA-FCB2-4CFB-ABEA-EF5B2A8D9E3B}" type="slidenum">
              <a:rPr lang="zh-CN" altLang="en-US"/>
              <a:pPr>
                <a:defRPr/>
              </a:pPr>
              <a:t>‹#›</a:t>
            </a:fld>
            <a:endParaRPr lang="en-US" altLang="zh-CN"/>
          </a:p>
        </p:txBody>
      </p:sp>
    </p:spTree>
    <p:extLst>
      <p:ext uri="{BB962C8B-B14F-4D97-AF65-F5344CB8AC3E}">
        <p14:creationId xmlns:p14="http://schemas.microsoft.com/office/powerpoint/2010/main" val="3888113040"/>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BB5339E2-BB87-4BBC-BF44-E960AF50A2A9}" type="slidenum">
              <a:rPr lang="zh-CN" altLang="en-US"/>
              <a:pPr>
                <a:defRPr/>
              </a:pPr>
              <a:t>‹#›</a:t>
            </a:fld>
            <a:endParaRPr lang="en-US" altLang="zh-CN"/>
          </a:p>
        </p:txBody>
      </p:sp>
    </p:spTree>
    <p:extLst>
      <p:ext uri="{BB962C8B-B14F-4D97-AF65-F5344CB8AC3E}">
        <p14:creationId xmlns:p14="http://schemas.microsoft.com/office/powerpoint/2010/main" val="299130552"/>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1316350"/>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0368611"/>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9555963"/>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42621980"/>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773144"/>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93898094"/>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23471141"/>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0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en-US" sz="2400" b="0">
              <a:solidFill>
                <a:schemeClr val="tx1"/>
              </a:solidFill>
            </a:endParaRPr>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defRPr>
            </a:lvl1pPr>
          </a:lstStyle>
          <a:p>
            <a:pPr>
              <a:defRPr/>
            </a:pPr>
            <a:fld id="{B99A0116-782C-42D6-86FC-BA9972FA8E2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0" y="1268413"/>
            <a:ext cx="8964613"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r>
              <a:rPr lang="en-US" altLang="zh-CN" sz="4400">
                <a:latin typeface="Arial" charset="0"/>
                <a:cs typeface="Times New Roman" pitchFamily="18" charset="0"/>
              </a:rPr>
              <a:t>CHAPTER 7</a:t>
            </a:r>
          </a:p>
          <a:p>
            <a:pPr eaLnBrk="1" hangingPunct="1">
              <a:spcBef>
                <a:spcPct val="50000"/>
              </a:spcBef>
            </a:pPr>
            <a:r>
              <a:rPr lang="en-US" altLang="zh-CN" sz="4400">
                <a:solidFill>
                  <a:srgbClr val="0000FF"/>
                </a:solidFill>
                <a:latin typeface="Arial" charset="0"/>
                <a:cs typeface="Times New Roman" pitchFamily="18" charset="0"/>
              </a:rPr>
              <a:t>Software Testing</a:t>
            </a:r>
          </a:p>
        </p:txBody>
      </p:sp>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38692" y="413665"/>
            <a:ext cx="58785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单元测试：路径测试</a:t>
            </a:r>
          </a:p>
        </p:txBody>
      </p:sp>
      <p:sp>
        <p:nvSpPr>
          <p:cNvPr id="4" name="Rectangle 3"/>
          <p:cNvSpPr>
            <a:spLocks noChangeArrowheads="1"/>
          </p:cNvSpPr>
          <p:nvPr/>
        </p:nvSpPr>
        <p:spPr bwMode="auto">
          <a:xfrm>
            <a:off x="323850" y="1763713"/>
            <a:ext cx="882015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35000"/>
              </a:lnSpc>
              <a:spcBef>
                <a:spcPct val="20000"/>
              </a:spcBef>
              <a:buClr>
                <a:srgbClr val="FF0066"/>
              </a:buClr>
              <a:buFont typeface="Wingdings" pitchFamily="2" charset="2"/>
              <a:buChar char="ü"/>
            </a:pPr>
            <a:r>
              <a:rPr lang="zh-CN" altLang="en-US" sz="2800" dirty="0">
                <a:solidFill>
                  <a:schemeClr val="tx1"/>
                </a:solidFill>
                <a:latin typeface="+mn-ea"/>
                <a:ea typeface="+mn-ea"/>
              </a:rPr>
              <a:t>选择适当的测试用例，对模块中重要的执行路径进行测试。</a:t>
            </a:r>
          </a:p>
          <a:p>
            <a:pPr marL="469900" indent="-469900" algn="l" eaLnBrk="0" hangingPunct="0">
              <a:lnSpc>
                <a:spcPct val="135000"/>
              </a:lnSpc>
              <a:spcBef>
                <a:spcPct val="20000"/>
              </a:spcBef>
              <a:buClr>
                <a:srgbClr val="FF0066"/>
              </a:buClr>
              <a:buFont typeface="Wingdings" pitchFamily="2" charset="2"/>
              <a:buChar char="ü"/>
            </a:pPr>
            <a:r>
              <a:rPr lang="zh-CN" altLang="en-US" sz="2800" dirty="0">
                <a:solidFill>
                  <a:schemeClr val="tx1"/>
                </a:solidFill>
                <a:latin typeface="+mn-ea"/>
                <a:ea typeface="+mn-ea"/>
              </a:rPr>
              <a:t>应当设计测试用例，查找由于错误的计算、不正确的比较，或不正常的控制流而导致的错误。</a:t>
            </a:r>
          </a:p>
          <a:p>
            <a:pPr marL="469900" indent="-469900" algn="l" eaLnBrk="0" hangingPunct="0">
              <a:lnSpc>
                <a:spcPct val="135000"/>
              </a:lnSpc>
              <a:spcBef>
                <a:spcPct val="20000"/>
              </a:spcBef>
              <a:buClr>
                <a:srgbClr val="FF0066"/>
              </a:buClr>
              <a:buFont typeface="Wingdings" pitchFamily="2" charset="2"/>
              <a:buChar char="ü"/>
            </a:pPr>
            <a:r>
              <a:rPr lang="zh-CN" altLang="en-US" sz="2800" dirty="0">
                <a:solidFill>
                  <a:schemeClr val="tx1"/>
                </a:solidFill>
                <a:latin typeface="+mn-ea"/>
                <a:ea typeface="+mn-ea"/>
              </a:rPr>
              <a:t>对基本执行路径和循环进行测试可以发现大量的路径错误。</a:t>
            </a:r>
          </a:p>
        </p:txBody>
      </p:sp>
    </p:spTree>
    <p:extLst>
      <p:ext uri="{BB962C8B-B14F-4D97-AF65-F5344CB8AC3E}">
        <p14:creationId xmlns:p14="http://schemas.microsoft.com/office/powerpoint/2010/main" val="227406600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21550" y="458788"/>
            <a:ext cx="60753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单元测试：模块接口</a:t>
            </a:r>
          </a:p>
        </p:txBody>
      </p:sp>
      <p:sp>
        <p:nvSpPr>
          <p:cNvPr id="11267" name="Rectangle 3"/>
          <p:cNvSpPr>
            <a:spLocks noChangeArrowheads="1"/>
          </p:cNvSpPr>
          <p:nvPr/>
        </p:nvSpPr>
        <p:spPr bwMode="auto">
          <a:xfrm>
            <a:off x="161925" y="1898650"/>
            <a:ext cx="89820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20000"/>
              </a:lnSpc>
              <a:spcBef>
                <a:spcPts val="1200"/>
              </a:spcBef>
              <a:buClr>
                <a:schemeClr val="accent2"/>
              </a:buClr>
              <a:buFont typeface="Wingdings" pitchFamily="2" charset="2"/>
              <a:buNone/>
            </a:pPr>
            <a:r>
              <a:rPr lang="zh-CN" altLang="en-US" sz="3400" dirty="0">
                <a:solidFill>
                  <a:schemeClr val="tx1"/>
                </a:solidFill>
                <a:latin typeface="+mn-ea"/>
                <a:ea typeface="+mn-ea"/>
              </a:rPr>
              <a:t>  </a:t>
            </a:r>
            <a:r>
              <a:rPr lang="zh-CN" altLang="en-US" sz="2800" dirty="0">
                <a:solidFill>
                  <a:schemeClr val="tx1"/>
                </a:solidFill>
                <a:latin typeface="+mn-ea"/>
                <a:ea typeface="+mn-ea"/>
              </a:rPr>
              <a:t>在单元测试的开始，应对通过被测模块的</a:t>
            </a:r>
            <a:r>
              <a:rPr lang="zh-CN" altLang="en-US" sz="2800" dirty="0">
                <a:latin typeface="+mn-ea"/>
                <a:ea typeface="+mn-ea"/>
              </a:rPr>
              <a:t>数据流进行测试</a:t>
            </a:r>
            <a:r>
              <a:rPr lang="zh-CN" altLang="en-US" sz="2800" dirty="0">
                <a:solidFill>
                  <a:schemeClr val="tx1"/>
                </a:solidFill>
                <a:latin typeface="+mn-ea"/>
                <a:ea typeface="+mn-ea"/>
              </a:rPr>
              <a:t>。测试项目包括：</a:t>
            </a:r>
          </a:p>
          <a:p>
            <a:pPr marL="908050" lvl="1" indent="-436563" algn="l" eaLnBrk="0" hangingPunct="0">
              <a:lnSpc>
                <a:spcPct val="120000"/>
              </a:lnSpc>
              <a:spcBef>
                <a:spcPts val="1200"/>
              </a:spcBef>
              <a:buClr>
                <a:srgbClr val="FF0000"/>
              </a:buClr>
              <a:buFont typeface="Wingdings" pitchFamily="2" charset="2"/>
              <a:buChar char="ü"/>
            </a:pPr>
            <a:r>
              <a:rPr lang="zh-CN" altLang="en-US" sz="2800" dirty="0">
                <a:solidFill>
                  <a:schemeClr val="tx1"/>
                </a:solidFill>
                <a:latin typeface="+mn-ea"/>
                <a:ea typeface="+mn-ea"/>
              </a:rPr>
              <a:t> 调用本模块的输入参数是否正确；</a:t>
            </a:r>
          </a:p>
          <a:p>
            <a:pPr marL="908050" lvl="1" indent="-436563" algn="l" eaLnBrk="0" hangingPunct="0">
              <a:lnSpc>
                <a:spcPct val="120000"/>
              </a:lnSpc>
              <a:spcBef>
                <a:spcPts val="1200"/>
              </a:spcBef>
              <a:buClr>
                <a:srgbClr val="FF0000"/>
              </a:buClr>
              <a:buFont typeface="Wingdings" pitchFamily="2" charset="2"/>
              <a:buChar char="ü"/>
            </a:pPr>
            <a:r>
              <a:rPr lang="zh-CN" altLang="en-US" sz="2800" dirty="0">
                <a:solidFill>
                  <a:schemeClr val="tx1"/>
                </a:solidFill>
                <a:latin typeface="+mn-ea"/>
                <a:ea typeface="+mn-ea"/>
              </a:rPr>
              <a:t> 本模块调用子模块时传给子模块的参数是否</a:t>
            </a:r>
            <a:r>
              <a:rPr lang="zh-CN" altLang="en-US" sz="2800" dirty="0" smtClean="0">
                <a:solidFill>
                  <a:schemeClr val="tx1"/>
                </a:solidFill>
                <a:latin typeface="+mn-ea"/>
                <a:ea typeface="+mn-ea"/>
              </a:rPr>
              <a:t>正确</a:t>
            </a:r>
            <a:r>
              <a:rPr lang="en-US" altLang="zh-CN" sz="2800" dirty="0" smtClean="0">
                <a:solidFill>
                  <a:schemeClr val="tx1"/>
                </a:solidFill>
                <a:latin typeface="+mn-ea"/>
                <a:ea typeface="+mn-ea"/>
              </a:rPr>
              <a:t>;</a:t>
            </a:r>
            <a:endParaRPr lang="zh-CN" altLang="en-US" sz="2800" dirty="0">
              <a:solidFill>
                <a:schemeClr val="tx1"/>
              </a:solidFill>
              <a:latin typeface="+mn-ea"/>
              <a:ea typeface="+mn-ea"/>
            </a:endParaRPr>
          </a:p>
          <a:p>
            <a:pPr marL="908050" lvl="1" indent="-436563" algn="l" eaLnBrk="0" hangingPunct="0">
              <a:lnSpc>
                <a:spcPct val="120000"/>
              </a:lnSpc>
              <a:spcBef>
                <a:spcPts val="1200"/>
              </a:spcBef>
              <a:buClr>
                <a:srgbClr val="FF0000"/>
              </a:buClr>
              <a:buFont typeface="Wingdings" pitchFamily="2" charset="2"/>
              <a:buChar char="ü"/>
            </a:pPr>
            <a:r>
              <a:rPr lang="zh-CN" altLang="en-US" sz="2800" dirty="0">
                <a:solidFill>
                  <a:schemeClr val="tx1"/>
                </a:solidFill>
                <a:latin typeface="+mn-ea"/>
                <a:ea typeface="+mn-ea"/>
              </a:rPr>
              <a:t> 全局量的定义在各模块中是否一致；</a:t>
            </a:r>
          </a:p>
          <a:p>
            <a:pPr marL="908050" lvl="1" indent="-436563" algn="l" eaLnBrk="0" hangingPunct="0">
              <a:lnSpc>
                <a:spcPct val="120000"/>
              </a:lnSpc>
              <a:spcBef>
                <a:spcPts val="1200"/>
              </a:spcBef>
              <a:buClr>
                <a:srgbClr val="FF0000"/>
              </a:buClr>
              <a:buFont typeface="Wingdings" pitchFamily="2" charset="2"/>
              <a:buChar char="ü"/>
            </a:pPr>
            <a:r>
              <a:rPr lang="zh-CN" altLang="en-US" sz="2800" dirty="0">
                <a:solidFill>
                  <a:schemeClr val="tx1"/>
                </a:solidFill>
                <a:latin typeface="+mn-ea"/>
                <a:ea typeface="+mn-ea"/>
              </a:rPr>
              <a:t> 单元内外交流数据时，测试要更</a:t>
            </a:r>
            <a:r>
              <a:rPr lang="zh-CN" altLang="en-US" sz="2800" dirty="0" smtClean="0">
                <a:solidFill>
                  <a:schemeClr val="tx1"/>
                </a:solidFill>
                <a:latin typeface="+mn-ea"/>
                <a:ea typeface="+mn-ea"/>
              </a:rPr>
              <a:t>细致</a:t>
            </a:r>
            <a:r>
              <a:rPr lang="en-US" altLang="zh-CN" sz="2800" dirty="0" smtClean="0">
                <a:solidFill>
                  <a:schemeClr val="tx1"/>
                </a:solidFill>
                <a:latin typeface="+mn-ea"/>
                <a:ea typeface="+mn-ea"/>
              </a:rPr>
              <a:t>;</a:t>
            </a:r>
            <a:endParaRPr lang="zh-CN" altLang="en-US" sz="2800" dirty="0">
              <a:solidFill>
                <a:schemeClr val="tx1"/>
              </a:solidFill>
              <a:latin typeface="+mn-ea"/>
              <a:ea typeface="+mn-ea"/>
            </a:endParaRPr>
          </a:p>
        </p:txBody>
      </p:sp>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521550" y="413665"/>
            <a:ext cx="60753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单元测试：模块接口</a:t>
            </a:r>
          </a:p>
        </p:txBody>
      </p:sp>
      <p:sp>
        <p:nvSpPr>
          <p:cNvPr id="4" name="Rectangle 2"/>
          <p:cNvSpPr>
            <a:spLocks noChangeArrowheads="1"/>
          </p:cNvSpPr>
          <p:nvPr/>
        </p:nvSpPr>
        <p:spPr bwMode="auto">
          <a:xfrm>
            <a:off x="432293" y="1853825"/>
            <a:ext cx="8685212"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rgbClr val="FF0000"/>
              </a:buClr>
              <a:buFont typeface="Wingdings" panose="05000000000000000000" pitchFamily="2" charset="2"/>
              <a:buChar char="Ø"/>
            </a:pPr>
            <a:r>
              <a:rPr lang="zh-CN" altLang="en-US" sz="2800" dirty="0">
                <a:latin typeface="Verdana" pitchFamily="34" charset="0"/>
                <a:ea typeface="楷体_GB2312" pitchFamily="49" charset="-122"/>
              </a:rPr>
              <a:t>单元内</a:t>
            </a:r>
            <a:r>
              <a:rPr lang="zh-CN" altLang="en-US" sz="2800" dirty="0" smtClean="0">
                <a:latin typeface="Verdana" pitchFamily="34" charset="0"/>
                <a:ea typeface="楷体_GB2312" pitchFamily="49" charset="-122"/>
              </a:rPr>
              <a:t>外交</a:t>
            </a:r>
            <a:r>
              <a:rPr lang="zh-CN" altLang="en-US" sz="2800" dirty="0">
                <a:latin typeface="Verdana" pitchFamily="34" charset="0"/>
                <a:ea typeface="楷体_GB2312" pitchFamily="49" charset="-122"/>
              </a:rPr>
              <a:t>互</a:t>
            </a:r>
            <a:r>
              <a:rPr lang="zh-CN" altLang="en-US" sz="2800" dirty="0" smtClean="0">
                <a:latin typeface="Verdana" pitchFamily="34" charset="0"/>
                <a:ea typeface="楷体_GB2312" pitchFamily="49" charset="-122"/>
              </a:rPr>
              <a:t>时</a:t>
            </a:r>
            <a:r>
              <a:rPr lang="zh-CN" altLang="en-US" sz="2800" dirty="0">
                <a:latin typeface="Verdana" pitchFamily="34" charset="0"/>
                <a:ea typeface="楷体_GB2312" pitchFamily="49" charset="-122"/>
              </a:rPr>
              <a:t>要考虑：</a:t>
            </a:r>
          </a:p>
          <a:p>
            <a:pPr marL="908050" lvl="1" indent="-436563" algn="l" eaLnBrk="0" hangingPunct="0">
              <a:lnSpc>
                <a:spcPct val="130000"/>
              </a:lnSpc>
              <a:spcBef>
                <a:spcPct val="20000"/>
              </a:spcBef>
              <a:buClr>
                <a:srgbClr val="FF0000"/>
              </a:buClr>
              <a:buFont typeface="Wingdings" pitchFamily="2" charset="2"/>
              <a:buChar char="ü"/>
            </a:pPr>
            <a:r>
              <a:rPr lang="zh-CN" altLang="en-US" sz="2800" dirty="0">
                <a:solidFill>
                  <a:schemeClr val="tx1"/>
                </a:solidFill>
                <a:latin typeface="+mn-ea"/>
                <a:ea typeface="+mn-ea"/>
              </a:rPr>
              <a:t> 文件属性是否正确；</a:t>
            </a:r>
          </a:p>
          <a:p>
            <a:pPr marL="908050" lvl="1" indent="-436563" algn="l" eaLnBrk="0" hangingPunct="0">
              <a:lnSpc>
                <a:spcPct val="130000"/>
              </a:lnSpc>
              <a:spcBef>
                <a:spcPct val="20000"/>
              </a:spcBef>
              <a:buClr>
                <a:srgbClr val="FF0000"/>
              </a:buClr>
              <a:buFont typeface="Wingdings" pitchFamily="2" charset="2"/>
              <a:buChar char="ü"/>
            </a:pPr>
            <a:r>
              <a:rPr lang="zh-CN" altLang="en-US" sz="2800" dirty="0">
                <a:solidFill>
                  <a:schemeClr val="tx1"/>
                </a:solidFill>
                <a:latin typeface="+mn-ea"/>
                <a:ea typeface="+mn-ea"/>
              </a:rPr>
              <a:t> </a:t>
            </a:r>
            <a:r>
              <a:rPr lang="en-US" altLang="zh-CN" sz="2800" dirty="0">
                <a:solidFill>
                  <a:schemeClr val="tx1"/>
                </a:solidFill>
                <a:latin typeface="+mn-ea"/>
                <a:ea typeface="+mn-ea"/>
              </a:rPr>
              <a:t>OPEN</a:t>
            </a:r>
            <a:r>
              <a:rPr lang="zh-CN" altLang="en-US" sz="2800" dirty="0">
                <a:solidFill>
                  <a:schemeClr val="tx1"/>
                </a:solidFill>
                <a:latin typeface="+mn-ea"/>
                <a:ea typeface="+mn-ea"/>
              </a:rPr>
              <a:t>与</a:t>
            </a:r>
            <a:r>
              <a:rPr lang="en-US" altLang="zh-CN" sz="2800" dirty="0">
                <a:solidFill>
                  <a:schemeClr val="tx1"/>
                </a:solidFill>
                <a:latin typeface="+mn-ea"/>
                <a:ea typeface="+mn-ea"/>
              </a:rPr>
              <a:t>CLOSE</a:t>
            </a:r>
            <a:r>
              <a:rPr lang="zh-CN" altLang="en-US" sz="2800" dirty="0">
                <a:solidFill>
                  <a:schemeClr val="tx1"/>
                </a:solidFill>
                <a:latin typeface="+mn-ea"/>
                <a:ea typeface="+mn-ea"/>
              </a:rPr>
              <a:t>语句是否正确；</a:t>
            </a:r>
          </a:p>
          <a:p>
            <a:pPr marL="908050" lvl="1" indent="-436563" algn="l" eaLnBrk="0" hangingPunct="0">
              <a:lnSpc>
                <a:spcPct val="130000"/>
              </a:lnSpc>
              <a:spcBef>
                <a:spcPct val="20000"/>
              </a:spcBef>
              <a:buClr>
                <a:srgbClr val="FF0000"/>
              </a:buClr>
              <a:buFont typeface="Wingdings" pitchFamily="2" charset="2"/>
              <a:buChar char="ü"/>
            </a:pPr>
            <a:r>
              <a:rPr lang="zh-CN" altLang="en-US" sz="2800" dirty="0">
                <a:solidFill>
                  <a:schemeClr val="tx1"/>
                </a:solidFill>
                <a:latin typeface="+mn-ea"/>
                <a:ea typeface="+mn-ea"/>
              </a:rPr>
              <a:t> 缓冲区容量与记录长度是否匹配；</a:t>
            </a:r>
          </a:p>
          <a:p>
            <a:pPr marL="908050" lvl="1" indent="-436563" algn="l" eaLnBrk="0" hangingPunct="0">
              <a:lnSpc>
                <a:spcPct val="130000"/>
              </a:lnSpc>
              <a:spcBef>
                <a:spcPct val="20000"/>
              </a:spcBef>
              <a:buClr>
                <a:srgbClr val="FF0000"/>
              </a:buClr>
              <a:buFont typeface="Wingdings" pitchFamily="2" charset="2"/>
              <a:buChar char="ü"/>
            </a:pPr>
            <a:r>
              <a:rPr lang="zh-CN" altLang="en-US" sz="2800" dirty="0">
                <a:solidFill>
                  <a:schemeClr val="tx1"/>
                </a:solidFill>
                <a:latin typeface="+mn-ea"/>
                <a:ea typeface="+mn-ea"/>
              </a:rPr>
              <a:t> 在进行读写操作之前是否打开了文件；</a:t>
            </a:r>
          </a:p>
          <a:p>
            <a:pPr marL="908050" lvl="1" indent="-436563" algn="l" eaLnBrk="0" hangingPunct="0">
              <a:lnSpc>
                <a:spcPct val="130000"/>
              </a:lnSpc>
              <a:spcBef>
                <a:spcPct val="20000"/>
              </a:spcBef>
              <a:buClr>
                <a:srgbClr val="FF0000"/>
              </a:buClr>
              <a:buFont typeface="Wingdings" pitchFamily="2" charset="2"/>
              <a:buChar char="ü"/>
            </a:pPr>
            <a:r>
              <a:rPr lang="zh-CN" altLang="en-US" sz="2800" dirty="0">
                <a:solidFill>
                  <a:schemeClr val="tx1"/>
                </a:solidFill>
                <a:latin typeface="+mn-ea"/>
                <a:ea typeface="+mn-ea"/>
              </a:rPr>
              <a:t> 在结束文件处理时是否关闭了文件；</a:t>
            </a:r>
          </a:p>
          <a:p>
            <a:pPr marL="908050" lvl="1" indent="-436563" algn="l" eaLnBrk="0" hangingPunct="0">
              <a:lnSpc>
                <a:spcPct val="130000"/>
              </a:lnSpc>
              <a:spcBef>
                <a:spcPct val="20000"/>
              </a:spcBef>
              <a:buClr>
                <a:srgbClr val="FF0000"/>
              </a:buClr>
              <a:buFont typeface="Wingdings" pitchFamily="2" charset="2"/>
              <a:buChar char="ü"/>
            </a:pPr>
            <a:r>
              <a:rPr lang="zh-CN" altLang="en-US" sz="2800" dirty="0">
                <a:solidFill>
                  <a:schemeClr val="tx1"/>
                </a:solidFill>
                <a:latin typeface="+mn-ea"/>
                <a:ea typeface="+mn-ea"/>
              </a:rPr>
              <a:t> 正文书写／输入错误，</a:t>
            </a:r>
          </a:p>
          <a:p>
            <a:pPr marL="908050" lvl="1" indent="-436563" algn="l" eaLnBrk="0" hangingPunct="0">
              <a:lnSpc>
                <a:spcPct val="130000"/>
              </a:lnSpc>
              <a:spcBef>
                <a:spcPct val="20000"/>
              </a:spcBef>
              <a:buClr>
                <a:srgbClr val="FF0000"/>
              </a:buClr>
              <a:buFont typeface="Wingdings" pitchFamily="2" charset="2"/>
              <a:buChar char="ü"/>
            </a:pPr>
            <a:r>
              <a:rPr lang="zh-CN" altLang="en-US" sz="2800" dirty="0">
                <a:solidFill>
                  <a:schemeClr val="tx1"/>
                </a:solidFill>
                <a:latin typeface="+mn-ea"/>
                <a:ea typeface="+mn-ea"/>
              </a:rPr>
              <a:t> </a:t>
            </a:r>
            <a:r>
              <a:rPr lang="en-US" altLang="zh-CN" sz="2800" dirty="0">
                <a:solidFill>
                  <a:schemeClr val="tx1"/>
                </a:solidFill>
                <a:latin typeface="+mn-ea"/>
                <a:ea typeface="+mn-ea"/>
              </a:rPr>
              <a:t>I</a:t>
            </a:r>
            <a:r>
              <a:rPr lang="zh-CN" altLang="en-US" sz="2800" dirty="0">
                <a:solidFill>
                  <a:schemeClr val="tx1"/>
                </a:solidFill>
                <a:latin typeface="+mn-ea"/>
                <a:ea typeface="+mn-ea"/>
              </a:rPr>
              <a:t>／</a:t>
            </a:r>
            <a:r>
              <a:rPr lang="en-US" altLang="zh-CN" sz="2800" dirty="0">
                <a:solidFill>
                  <a:schemeClr val="tx1"/>
                </a:solidFill>
                <a:latin typeface="+mn-ea"/>
                <a:ea typeface="+mn-ea"/>
              </a:rPr>
              <a:t>O</a:t>
            </a:r>
            <a:r>
              <a:rPr lang="zh-CN" altLang="en-US" sz="2800" dirty="0">
                <a:solidFill>
                  <a:schemeClr val="tx1"/>
                </a:solidFill>
                <a:latin typeface="+mn-ea"/>
                <a:ea typeface="+mn-ea"/>
              </a:rPr>
              <a:t>错误是否检查并做了处理。</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66555" y="461755"/>
            <a:ext cx="52466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单元测试：边界条件</a:t>
            </a:r>
          </a:p>
        </p:txBody>
      </p:sp>
      <p:sp>
        <p:nvSpPr>
          <p:cNvPr id="4" name="Rectangle 3"/>
          <p:cNvSpPr>
            <a:spLocks noChangeArrowheads="1"/>
          </p:cNvSpPr>
          <p:nvPr/>
        </p:nvSpPr>
        <p:spPr bwMode="auto">
          <a:xfrm>
            <a:off x="521550" y="1763713"/>
            <a:ext cx="799483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50000"/>
              </a:lnSpc>
              <a:spcBef>
                <a:spcPts val="0"/>
              </a:spcBef>
              <a:spcAft>
                <a:spcPts val="1200"/>
              </a:spcAft>
              <a:buClr>
                <a:srgbClr val="FF0066"/>
              </a:buClr>
              <a:buFont typeface="Wingdings" pitchFamily="2" charset="2"/>
              <a:buChar char="ü"/>
            </a:pPr>
            <a:r>
              <a:rPr lang="zh-CN" altLang="en-US" sz="2800" dirty="0">
                <a:solidFill>
                  <a:schemeClr val="tx1"/>
                </a:solidFill>
                <a:latin typeface="+mn-ea"/>
                <a:ea typeface="+mn-ea"/>
              </a:rPr>
              <a:t>注意数据流、控制流中刚好等于、大于或小于确定的比较值时出错的可能性。对这些地方要仔细地选择测试用例，认真加以测试。</a:t>
            </a:r>
          </a:p>
          <a:p>
            <a:pPr marL="469900" indent="-469900" algn="l" eaLnBrk="0" hangingPunct="0">
              <a:lnSpc>
                <a:spcPct val="150000"/>
              </a:lnSpc>
              <a:spcBef>
                <a:spcPct val="20000"/>
              </a:spcBef>
              <a:buClr>
                <a:srgbClr val="FF0066"/>
              </a:buClr>
              <a:buFont typeface="Wingdings" pitchFamily="2" charset="2"/>
              <a:buChar char="ü"/>
            </a:pPr>
            <a:r>
              <a:rPr lang="zh-CN" altLang="en-US" sz="2800" dirty="0">
                <a:solidFill>
                  <a:schemeClr val="tx1"/>
                </a:solidFill>
                <a:latin typeface="+mn-ea"/>
                <a:ea typeface="+mn-ea"/>
              </a:rPr>
              <a:t>如果对模块运行时间有要求的话，还要专门进行关键路径测试，以确定最坏情况下和平均意义下影响模块运行时间的因素。</a:t>
            </a:r>
          </a:p>
        </p:txBody>
      </p:sp>
    </p:spTree>
    <p:extLst>
      <p:ext uri="{BB962C8B-B14F-4D97-AF65-F5344CB8AC3E}">
        <p14:creationId xmlns:p14="http://schemas.microsoft.com/office/powerpoint/2010/main" val="1492535768"/>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566555" y="458788"/>
            <a:ext cx="62499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单元测试：错误处理</a:t>
            </a:r>
          </a:p>
        </p:txBody>
      </p:sp>
      <p:sp>
        <p:nvSpPr>
          <p:cNvPr id="366595" name="Rectangle 3"/>
          <p:cNvSpPr>
            <a:spLocks noChangeArrowheads="1"/>
          </p:cNvSpPr>
          <p:nvPr/>
        </p:nvSpPr>
        <p:spPr bwMode="auto">
          <a:xfrm>
            <a:off x="657225" y="1854200"/>
            <a:ext cx="82804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50000"/>
              </a:lnSpc>
              <a:spcBef>
                <a:spcPct val="20000"/>
              </a:spcBef>
              <a:buClr>
                <a:srgbClr val="FF0066"/>
              </a:buClr>
              <a:buFont typeface="Wingdings" pitchFamily="2" charset="2"/>
              <a:buChar char="ü"/>
            </a:pPr>
            <a:r>
              <a:rPr lang="zh-CN" altLang="en-US" sz="2800" dirty="0">
                <a:solidFill>
                  <a:schemeClr val="tx1"/>
                </a:solidFill>
                <a:latin typeface="+mn-ea"/>
                <a:ea typeface="+mn-ea"/>
              </a:rPr>
              <a:t>出错的描述是否难以理解</a:t>
            </a:r>
          </a:p>
          <a:p>
            <a:pPr marL="469900" indent="-469900" algn="l" eaLnBrk="0" hangingPunct="0">
              <a:lnSpc>
                <a:spcPct val="150000"/>
              </a:lnSpc>
              <a:spcBef>
                <a:spcPct val="20000"/>
              </a:spcBef>
              <a:buClr>
                <a:srgbClr val="FF0066"/>
              </a:buClr>
              <a:buFont typeface="Wingdings" pitchFamily="2" charset="2"/>
              <a:buChar char="ü"/>
            </a:pPr>
            <a:r>
              <a:rPr lang="zh-CN" altLang="en-US" sz="2800" dirty="0">
                <a:solidFill>
                  <a:schemeClr val="tx1"/>
                </a:solidFill>
                <a:latin typeface="+mn-ea"/>
                <a:ea typeface="+mn-ea"/>
              </a:rPr>
              <a:t>出错的描述是否能够对错误定位</a:t>
            </a:r>
          </a:p>
          <a:p>
            <a:pPr marL="469900" indent="-469900" algn="l" eaLnBrk="0" hangingPunct="0">
              <a:lnSpc>
                <a:spcPct val="150000"/>
              </a:lnSpc>
              <a:spcBef>
                <a:spcPct val="20000"/>
              </a:spcBef>
              <a:buClr>
                <a:srgbClr val="FF0066"/>
              </a:buClr>
              <a:buFont typeface="Wingdings" pitchFamily="2" charset="2"/>
              <a:buChar char="ü"/>
            </a:pPr>
            <a:r>
              <a:rPr lang="zh-CN" altLang="en-US" sz="2800" dirty="0">
                <a:solidFill>
                  <a:schemeClr val="tx1"/>
                </a:solidFill>
                <a:latin typeface="+mn-ea"/>
                <a:ea typeface="+mn-ea"/>
              </a:rPr>
              <a:t>显示的错误与实际的错误是否相符</a:t>
            </a:r>
          </a:p>
          <a:p>
            <a:pPr marL="469900" indent="-469900" algn="l" eaLnBrk="0" hangingPunct="0">
              <a:lnSpc>
                <a:spcPct val="150000"/>
              </a:lnSpc>
              <a:spcBef>
                <a:spcPct val="20000"/>
              </a:spcBef>
              <a:buClr>
                <a:srgbClr val="FF0066"/>
              </a:buClr>
              <a:buFont typeface="Wingdings" pitchFamily="2" charset="2"/>
              <a:buChar char="ü"/>
            </a:pPr>
            <a:r>
              <a:rPr lang="zh-CN" altLang="en-US" sz="2800" dirty="0">
                <a:solidFill>
                  <a:schemeClr val="tx1"/>
                </a:solidFill>
                <a:latin typeface="+mn-ea"/>
                <a:ea typeface="+mn-ea"/>
              </a:rPr>
              <a:t>对错误条件的处理正确与否</a:t>
            </a:r>
          </a:p>
          <a:p>
            <a:pPr marL="469900" indent="-469900" algn="l" eaLnBrk="0" hangingPunct="0">
              <a:lnSpc>
                <a:spcPct val="150000"/>
              </a:lnSpc>
              <a:spcBef>
                <a:spcPct val="20000"/>
              </a:spcBef>
              <a:buClr>
                <a:srgbClr val="FF0066"/>
              </a:buClr>
              <a:buFont typeface="Wingdings" pitchFamily="2" charset="2"/>
              <a:buChar char="ü"/>
            </a:pPr>
            <a:r>
              <a:rPr lang="zh-CN" altLang="en-US" sz="2800" dirty="0">
                <a:solidFill>
                  <a:schemeClr val="tx1"/>
                </a:solidFill>
                <a:latin typeface="+mn-ea"/>
                <a:ea typeface="+mn-ea"/>
              </a:rPr>
              <a:t>在对错误进行处理之前，错误条件是否已经引起系统的干预等</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blinds(horizontal)">
                                      <p:cBhvr>
                                        <p:cTn id="7" dur="500"/>
                                        <p:tgtEl>
                                          <p:spTgt spid="366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6595"/>
                                        </p:tgtEl>
                                        <p:attrNameLst>
                                          <p:attrName>style.visibility</p:attrName>
                                        </p:attrNameLst>
                                      </p:cBhvr>
                                      <p:to>
                                        <p:strVal val="visible"/>
                                      </p:to>
                                    </p:set>
                                    <p:anim calcmode="lin" valueType="num">
                                      <p:cBhvr additive="base">
                                        <p:cTn id="12" dur="500" fill="hold"/>
                                        <p:tgtEl>
                                          <p:spTgt spid="366595"/>
                                        </p:tgtEl>
                                        <p:attrNameLst>
                                          <p:attrName>ppt_x</p:attrName>
                                        </p:attrNameLst>
                                      </p:cBhvr>
                                      <p:tavLst>
                                        <p:tav tm="0">
                                          <p:val>
                                            <p:strVal val="#ppt_x"/>
                                          </p:val>
                                        </p:tav>
                                        <p:tav tm="100000">
                                          <p:val>
                                            <p:strVal val="#ppt_x"/>
                                          </p:val>
                                        </p:tav>
                                      </p:tavLst>
                                    </p:anim>
                                    <p:anim calcmode="lin" valueType="num">
                                      <p:cBhvr additive="base">
                                        <p:cTn id="13" dur="500" fill="hold"/>
                                        <p:tgtEl>
                                          <p:spTgt spid="3665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p:bldP spid="3665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566555" y="323655"/>
            <a:ext cx="441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单元测试环境</a:t>
            </a:r>
          </a:p>
        </p:txBody>
      </p:sp>
      <p:sp>
        <p:nvSpPr>
          <p:cNvPr id="439301" name="Rectangle 5"/>
          <p:cNvSpPr>
            <a:spLocks noChangeArrowheads="1"/>
          </p:cNvSpPr>
          <p:nvPr/>
        </p:nvSpPr>
        <p:spPr bwMode="auto">
          <a:xfrm>
            <a:off x="522288" y="1719263"/>
            <a:ext cx="7402989" cy="523220"/>
          </a:xfrm>
          <a:prstGeom prst="rect">
            <a:avLst/>
          </a:prstGeom>
          <a:noFill/>
          <a:ln w="9525" algn="ctr">
            <a:noFill/>
            <a:miter lim="800000"/>
            <a:headEnd/>
            <a:tailEnd/>
          </a:ln>
          <a:effectLst/>
        </p:spPr>
        <p:txBody>
          <a:bodyPr wrap="none">
            <a:spAutoFit/>
          </a:bodyPr>
          <a:lstStyle/>
          <a:p>
            <a:pPr algn="l">
              <a:defRPr/>
            </a:pPr>
            <a:r>
              <a:rPr lang="en-US" altLang="zh-CN" sz="2800" dirty="0">
                <a:solidFill>
                  <a:schemeClr val="tx1"/>
                </a:solidFill>
                <a:ea typeface="+mn-ea"/>
                <a:cs typeface="Times New Roman" panose="02020603050405020304" pitchFamily="18" charset="0"/>
              </a:rPr>
              <a:t>C</a:t>
            </a:r>
            <a:r>
              <a:rPr lang="zh-CN" altLang="en-US" sz="2800" dirty="0">
                <a:solidFill>
                  <a:schemeClr val="tx1"/>
                </a:solidFill>
                <a:ea typeface="+mn-ea"/>
                <a:cs typeface="Times New Roman" panose="02020603050405020304" pitchFamily="18" charset="0"/>
              </a:rPr>
              <a:t>语言程序中的一个函数如何测试？ </a:t>
            </a:r>
            <a:r>
              <a:rPr lang="en-US" altLang="zh-CN" sz="2800" dirty="0">
                <a:solidFill>
                  <a:schemeClr val="tx1"/>
                </a:solidFill>
                <a:ea typeface="+mn-ea"/>
                <a:cs typeface="Times New Roman" panose="02020603050405020304" pitchFamily="18" charset="0"/>
              </a:rPr>
              <a:t>Java</a:t>
            </a:r>
            <a:r>
              <a:rPr lang="zh-CN" altLang="en-US" sz="2800" dirty="0">
                <a:solidFill>
                  <a:schemeClr val="tx1"/>
                </a:solidFill>
                <a:ea typeface="+mn-ea"/>
                <a:cs typeface="Times New Roman" panose="02020603050405020304" pitchFamily="18" charset="0"/>
              </a:rPr>
              <a:t>中？</a:t>
            </a:r>
          </a:p>
        </p:txBody>
      </p:sp>
      <p:sp>
        <p:nvSpPr>
          <p:cNvPr id="439302" name="Rectangle 6"/>
          <p:cNvSpPr>
            <a:spLocks noChangeArrowheads="1"/>
          </p:cNvSpPr>
          <p:nvPr/>
        </p:nvSpPr>
        <p:spPr bwMode="auto">
          <a:xfrm>
            <a:off x="476250" y="2528888"/>
            <a:ext cx="3869906" cy="2677656"/>
          </a:xfrm>
          <a:prstGeom prst="rect">
            <a:avLst/>
          </a:prstGeom>
          <a:noFill/>
          <a:ln w="9525" algn="ctr">
            <a:noFill/>
            <a:miter lim="800000"/>
            <a:headEnd/>
            <a:tailEnd/>
          </a:ln>
          <a:effectLst/>
        </p:spPr>
        <p:txBody>
          <a:bodyPr wrap="none">
            <a:spAutoFit/>
          </a:bodyPr>
          <a:lstStyle/>
          <a:p>
            <a:pPr algn="l">
              <a:defRPr/>
            </a:pPr>
            <a:r>
              <a:rPr lang="en-US" altLang="zh-CN" sz="2800">
                <a:solidFill>
                  <a:schemeClr val="tx1"/>
                </a:solidFill>
                <a:ea typeface="华文楷体" pitchFamily="2" charset="-122"/>
                <a:cs typeface="Times New Roman" panose="02020603050405020304" pitchFamily="18" charset="0"/>
              </a:rPr>
              <a:t>main( )</a:t>
            </a:r>
          </a:p>
          <a:p>
            <a:pPr algn="l">
              <a:defRPr/>
            </a:pPr>
            <a:r>
              <a:rPr lang="en-US" altLang="zh-CN" sz="2800">
                <a:solidFill>
                  <a:schemeClr val="tx1"/>
                </a:solidFill>
                <a:ea typeface="华文楷体" pitchFamily="2" charset="-122"/>
                <a:cs typeface="Times New Roman" panose="02020603050405020304" pitchFamily="18" charset="0"/>
              </a:rPr>
              <a:t>{</a:t>
            </a:r>
          </a:p>
          <a:p>
            <a:pPr algn="l">
              <a:defRPr/>
            </a:pPr>
            <a:r>
              <a:rPr lang="en-US" altLang="zh-CN" sz="2800">
                <a:solidFill>
                  <a:schemeClr val="tx1"/>
                </a:solidFill>
                <a:ea typeface="华文楷体" pitchFamily="2" charset="-122"/>
                <a:cs typeface="Times New Roman" panose="02020603050405020304" pitchFamily="18" charset="0"/>
              </a:rPr>
              <a:t>       ……</a:t>
            </a:r>
          </a:p>
          <a:p>
            <a:pPr algn="l">
              <a:defRPr/>
            </a:pPr>
            <a:r>
              <a:rPr lang="en-US" altLang="zh-CN" sz="2800">
                <a:solidFill>
                  <a:schemeClr val="tx1"/>
                </a:solidFill>
                <a:ea typeface="华文楷体" pitchFamily="2" charset="-122"/>
                <a:cs typeface="Times New Roman" panose="02020603050405020304" pitchFamily="18" charset="0"/>
              </a:rPr>
              <a:t>       </a:t>
            </a:r>
            <a:r>
              <a:rPr lang="en-US" altLang="zh-CN" sz="2800">
                <a:ea typeface="华文楷体" pitchFamily="2" charset="-122"/>
                <a:cs typeface="Times New Roman" panose="02020603050405020304" pitchFamily="18" charset="0"/>
              </a:rPr>
              <a:t>root(a, b, c, x1, x2);</a:t>
            </a:r>
            <a:r>
              <a:rPr lang="en-US" altLang="zh-CN" sz="2800">
                <a:solidFill>
                  <a:schemeClr val="tx1"/>
                </a:solidFill>
                <a:ea typeface="华文楷体" pitchFamily="2" charset="-122"/>
                <a:cs typeface="Times New Roman" panose="02020603050405020304" pitchFamily="18" charset="0"/>
              </a:rPr>
              <a:t> </a:t>
            </a:r>
          </a:p>
          <a:p>
            <a:pPr algn="l">
              <a:defRPr/>
            </a:pPr>
            <a:r>
              <a:rPr lang="en-US" altLang="zh-CN" sz="2800">
                <a:solidFill>
                  <a:schemeClr val="tx1"/>
                </a:solidFill>
                <a:ea typeface="华文楷体" pitchFamily="2" charset="-122"/>
                <a:cs typeface="Times New Roman" panose="02020603050405020304" pitchFamily="18" charset="0"/>
              </a:rPr>
              <a:t>       ……</a:t>
            </a:r>
          </a:p>
          <a:p>
            <a:pPr algn="l">
              <a:defRPr/>
            </a:pPr>
            <a:r>
              <a:rPr lang="en-US" altLang="zh-CN" sz="2800">
                <a:solidFill>
                  <a:schemeClr val="tx1"/>
                </a:solidFill>
                <a:ea typeface="华文楷体" pitchFamily="2" charset="-122"/>
                <a:cs typeface="Times New Roman" panose="02020603050405020304" pitchFamily="18" charset="0"/>
              </a:rPr>
              <a:t>}</a:t>
            </a:r>
          </a:p>
        </p:txBody>
      </p:sp>
      <p:sp>
        <p:nvSpPr>
          <p:cNvPr id="439303" name="Rectangle 7"/>
          <p:cNvSpPr>
            <a:spLocks noChangeArrowheads="1"/>
          </p:cNvSpPr>
          <p:nvPr/>
        </p:nvSpPr>
        <p:spPr bwMode="auto">
          <a:xfrm>
            <a:off x="5021263" y="2214563"/>
            <a:ext cx="3341812" cy="4524315"/>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a typeface="华文楷体" pitchFamily="2" charset="-122"/>
                <a:cs typeface="Times New Roman" panose="02020603050405020304" pitchFamily="18" charset="0"/>
              </a:rPr>
              <a:t>main( )</a:t>
            </a:r>
          </a:p>
          <a:p>
            <a:pPr algn="l">
              <a:defRPr/>
            </a:pPr>
            <a:r>
              <a:rPr lang="en-US" altLang="zh-CN" sz="2400">
                <a:solidFill>
                  <a:schemeClr val="tx1"/>
                </a:solidFill>
                <a:ea typeface="华文楷体" pitchFamily="2" charset="-122"/>
                <a:cs typeface="Times New Roman" panose="02020603050405020304" pitchFamily="18" charset="0"/>
              </a:rPr>
              <a:t>{</a:t>
            </a:r>
          </a:p>
          <a:p>
            <a:pPr algn="l">
              <a:defRPr/>
            </a:pPr>
            <a:r>
              <a:rPr lang="en-US" altLang="zh-CN" sz="2400">
                <a:solidFill>
                  <a:schemeClr val="tx1"/>
                </a:solidFill>
                <a:ea typeface="华文楷体" pitchFamily="2" charset="-122"/>
                <a:cs typeface="Times New Roman" panose="02020603050405020304" pitchFamily="18" charset="0"/>
              </a:rPr>
              <a:t>       </a:t>
            </a:r>
            <a:r>
              <a:rPr lang="en-US" altLang="zh-CN" sz="2400">
                <a:solidFill>
                  <a:srgbClr val="0000FF"/>
                </a:solidFill>
                <a:ea typeface="华文楷体" pitchFamily="2" charset="-122"/>
                <a:cs typeface="Times New Roman" panose="02020603050405020304" pitchFamily="18" charset="0"/>
              </a:rPr>
              <a:t>/*</a:t>
            </a:r>
          </a:p>
          <a:p>
            <a:pPr algn="l">
              <a:defRPr/>
            </a:pPr>
            <a:r>
              <a:rPr lang="en-US" altLang="zh-CN" sz="2400">
                <a:solidFill>
                  <a:srgbClr val="0000FF"/>
                </a:solidFill>
                <a:ea typeface="华文楷体" pitchFamily="2" charset="-122"/>
                <a:cs typeface="Times New Roman" panose="02020603050405020304" pitchFamily="18" charset="0"/>
              </a:rPr>
              <a:t>       ……</a:t>
            </a:r>
          </a:p>
          <a:p>
            <a:pPr algn="l">
              <a:defRPr/>
            </a:pPr>
            <a:r>
              <a:rPr lang="en-US" altLang="zh-CN" sz="2400">
                <a:solidFill>
                  <a:srgbClr val="0000FF"/>
                </a:solidFill>
                <a:ea typeface="华文楷体" pitchFamily="2" charset="-122"/>
                <a:cs typeface="Times New Roman" panose="02020603050405020304" pitchFamily="18" charset="0"/>
              </a:rPr>
              <a:t>      */</a:t>
            </a:r>
          </a:p>
          <a:p>
            <a:pPr algn="l">
              <a:defRPr/>
            </a:pPr>
            <a:r>
              <a:rPr lang="en-US" altLang="zh-CN" sz="2400">
                <a:solidFill>
                  <a:schemeClr val="tx1"/>
                </a:solidFill>
                <a:ea typeface="华文楷体" pitchFamily="2" charset="-122"/>
                <a:cs typeface="Times New Roman" panose="02020603050405020304" pitchFamily="18" charset="0"/>
              </a:rPr>
              <a:t>       </a:t>
            </a:r>
            <a:r>
              <a:rPr lang="en-US" altLang="zh-CN" sz="2400">
                <a:ea typeface="华文楷体" pitchFamily="2" charset="-122"/>
                <a:cs typeface="Times New Roman" panose="02020603050405020304" pitchFamily="18" charset="0"/>
              </a:rPr>
              <a:t>a=1; b=2; c=1;</a:t>
            </a:r>
          </a:p>
          <a:p>
            <a:pPr algn="l">
              <a:defRPr/>
            </a:pPr>
            <a:r>
              <a:rPr lang="en-US" altLang="zh-CN" sz="2400">
                <a:solidFill>
                  <a:schemeClr val="tx1"/>
                </a:solidFill>
                <a:ea typeface="华文楷体" pitchFamily="2" charset="-122"/>
                <a:cs typeface="Times New Roman" panose="02020603050405020304" pitchFamily="18" charset="0"/>
              </a:rPr>
              <a:t>       root(a, b, c, x1, x2); </a:t>
            </a:r>
          </a:p>
          <a:p>
            <a:pPr algn="l">
              <a:defRPr/>
            </a:pPr>
            <a:r>
              <a:rPr lang="en-US" altLang="zh-CN" sz="2400">
                <a:solidFill>
                  <a:schemeClr val="tx1"/>
                </a:solidFill>
                <a:ea typeface="华文楷体" pitchFamily="2" charset="-122"/>
                <a:cs typeface="Times New Roman" panose="02020603050405020304" pitchFamily="18" charset="0"/>
              </a:rPr>
              <a:t>       </a:t>
            </a:r>
            <a:r>
              <a:rPr lang="en-US" altLang="zh-CN" sz="2400">
                <a:ea typeface="华文楷体" pitchFamily="2" charset="-122"/>
                <a:cs typeface="Times New Roman" panose="02020603050405020304" pitchFamily="18" charset="0"/>
              </a:rPr>
              <a:t>printf(x1, x2)</a:t>
            </a:r>
            <a:endParaRPr lang="zh-CN" altLang="en-US" sz="2400">
              <a:ea typeface="华文楷体" pitchFamily="2" charset="-122"/>
              <a:cs typeface="Times New Roman" panose="02020603050405020304" pitchFamily="18" charset="0"/>
            </a:endParaRPr>
          </a:p>
          <a:p>
            <a:pPr algn="l">
              <a:defRPr/>
            </a:pPr>
            <a:r>
              <a:rPr lang="en-US" altLang="zh-CN" sz="2400">
                <a:solidFill>
                  <a:srgbClr val="0000FF"/>
                </a:solidFill>
                <a:ea typeface="华文楷体" pitchFamily="2" charset="-122"/>
                <a:cs typeface="Times New Roman" panose="02020603050405020304" pitchFamily="18" charset="0"/>
              </a:rPr>
              <a:t>      /*</a:t>
            </a:r>
            <a:r>
              <a:rPr lang="zh-CN" altLang="en-US" sz="2400">
                <a:solidFill>
                  <a:srgbClr val="0000FF"/>
                </a:solidFill>
                <a:ea typeface="华文楷体" pitchFamily="2" charset="-122"/>
                <a:cs typeface="Times New Roman" panose="02020603050405020304" pitchFamily="18" charset="0"/>
              </a:rPr>
              <a:t> </a:t>
            </a:r>
          </a:p>
          <a:p>
            <a:pPr algn="l">
              <a:defRPr/>
            </a:pPr>
            <a:r>
              <a:rPr lang="en-US" altLang="zh-CN" sz="2400">
                <a:solidFill>
                  <a:srgbClr val="0000FF"/>
                </a:solidFill>
                <a:ea typeface="华文楷体" pitchFamily="2" charset="-122"/>
                <a:cs typeface="Times New Roman" panose="02020603050405020304" pitchFamily="18" charset="0"/>
              </a:rPr>
              <a:t>      ……</a:t>
            </a:r>
          </a:p>
          <a:p>
            <a:pPr algn="l">
              <a:defRPr/>
            </a:pPr>
            <a:r>
              <a:rPr lang="en-US" altLang="zh-CN" sz="2400">
                <a:solidFill>
                  <a:srgbClr val="0000FF"/>
                </a:solidFill>
                <a:ea typeface="华文楷体" pitchFamily="2" charset="-122"/>
                <a:cs typeface="Times New Roman" panose="02020603050405020304" pitchFamily="18" charset="0"/>
              </a:rPr>
              <a:t>     */</a:t>
            </a:r>
          </a:p>
          <a:p>
            <a:pPr algn="l">
              <a:defRPr/>
            </a:pPr>
            <a:r>
              <a:rPr lang="en-US" altLang="zh-CN" sz="2400">
                <a:solidFill>
                  <a:schemeClr val="tx1"/>
                </a:solidFill>
                <a:ea typeface="华文楷体" pitchFamily="2" charset="-122"/>
                <a:cs typeface="Times New Roman" panose="02020603050405020304" pitchFamily="18" charset="0"/>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301"/>
                                        </p:tgtEl>
                                        <p:attrNameLst>
                                          <p:attrName>style.visibility</p:attrName>
                                        </p:attrNameLst>
                                      </p:cBhvr>
                                      <p:to>
                                        <p:strVal val="visible"/>
                                      </p:to>
                                    </p:set>
                                    <p:animEffect transition="in" filter="blinds(horizontal)">
                                      <p:cBhvr>
                                        <p:cTn id="7" dur="500"/>
                                        <p:tgtEl>
                                          <p:spTgt spid="439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302"/>
                                        </p:tgtEl>
                                        <p:attrNameLst>
                                          <p:attrName>style.visibility</p:attrName>
                                        </p:attrNameLst>
                                      </p:cBhvr>
                                      <p:to>
                                        <p:strVal val="visible"/>
                                      </p:to>
                                    </p:set>
                                    <p:animEffect transition="in" filter="blinds(horizontal)">
                                      <p:cBhvr>
                                        <p:cTn id="12" dur="500"/>
                                        <p:tgtEl>
                                          <p:spTgt spid="439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303"/>
                                        </p:tgtEl>
                                        <p:attrNameLst>
                                          <p:attrName>style.visibility</p:attrName>
                                        </p:attrNameLst>
                                      </p:cBhvr>
                                      <p:to>
                                        <p:strVal val="visible"/>
                                      </p:to>
                                    </p:set>
                                    <p:animEffect transition="in" filter="blinds(horizontal)">
                                      <p:cBhvr>
                                        <p:cTn id="17" dur="500"/>
                                        <p:tgtEl>
                                          <p:spTgt spid="439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1" grpId="0"/>
      <p:bldP spid="439302" grpId="0"/>
      <p:bldP spid="4393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521550" y="368660"/>
            <a:ext cx="441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4000" dirty="0">
                <a:solidFill>
                  <a:srgbClr val="0000FF"/>
                </a:solidFill>
                <a:ea typeface="黑体" pitchFamily="49" charset="-122"/>
                <a:cs typeface="Times New Roman" panose="02020603050405020304" pitchFamily="18" charset="0"/>
              </a:rPr>
              <a:t>单元测试环境</a:t>
            </a:r>
          </a:p>
        </p:txBody>
      </p:sp>
      <p:sp>
        <p:nvSpPr>
          <p:cNvPr id="368643" name="Rectangle 3"/>
          <p:cNvSpPr>
            <a:spLocks noChangeArrowheads="1"/>
          </p:cNvSpPr>
          <p:nvPr/>
        </p:nvSpPr>
        <p:spPr bwMode="auto">
          <a:xfrm>
            <a:off x="507369" y="1739900"/>
            <a:ext cx="5594801" cy="523220"/>
          </a:xfrm>
          <a:prstGeom prst="rect">
            <a:avLst/>
          </a:prstGeom>
          <a:noFill/>
          <a:ln w="9525" algn="ctr">
            <a:noFill/>
            <a:miter lim="800000"/>
            <a:headEnd/>
            <a:tailEnd/>
          </a:ln>
          <a:effectLst/>
        </p:spPr>
        <p:txBody>
          <a:bodyPr wrap="none">
            <a:spAutoFit/>
          </a:bodyPr>
          <a:lstStyle/>
          <a:p>
            <a:pPr algn="l">
              <a:defRPr/>
            </a:pPr>
            <a:r>
              <a:rPr lang="zh-CN" altLang="en-US" sz="2800" dirty="0">
                <a:ea typeface="+mn-ea"/>
                <a:cs typeface="Times New Roman" panose="02020603050405020304" pitchFamily="18" charset="0"/>
              </a:rPr>
              <a:t>模块</a:t>
            </a:r>
            <a:r>
              <a:rPr lang="zh-CN" altLang="en-US" sz="2800" dirty="0">
                <a:solidFill>
                  <a:schemeClr val="tx1"/>
                </a:solidFill>
                <a:ea typeface="+mn-ea"/>
                <a:cs typeface="Times New Roman" panose="02020603050405020304" pitchFamily="18" charset="0"/>
              </a:rPr>
              <a:t>并不一定是一个独立的程序。</a:t>
            </a:r>
          </a:p>
        </p:txBody>
      </p:sp>
      <p:sp>
        <p:nvSpPr>
          <p:cNvPr id="18436" name="Rectangle 4"/>
          <p:cNvSpPr>
            <a:spLocks noChangeArrowheads="1"/>
          </p:cNvSpPr>
          <p:nvPr/>
        </p:nvSpPr>
        <p:spPr bwMode="auto">
          <a:xfrm>
            <a:off x="503555" y="2484438"/>
            <a:ext cx="7758855" cy="523220"/>
          </a:xfrm>
          <a:prstGeom prst="rect">
            <a:avLst/>
          </a:prstGeom>
          <a:noFill/>
          <a:ln w="9525" algn="ctr">
            <a:noFill/>
            <a:miter lim="800000"/>
            <a:headEnd/>
            <a:tailEnd/>
          </a:ln>
        </p:spPr>
        <p:txBody>
          <a:bodyPr wrap="none">
            <a:spAutoFit/>
          </a:bodyPr>
          <a:lstStyle/>
          <a:p>
            <a:pPr algn="l">
              <a:defRPr/>
            </a:pPr>
            <a:r>
              <a:rPr lang="zh-CN" altLang="en-US" sz="2800" dirty="0">
                <a:ea typeface="+mn-ea"/>
                <a:cs typeface="Times New Roman" panose="02020603050405020304" pitchFamily="18" charset="0"/>
              </a:rPr>
              <a:t>辅助</a:t>
            </a:r>
            <a:r>
              <a:rPr lang="zh-CN" altLang="en-US" sz="2800" dirty="0" smtClean="0">
                <a:ea typeface="+mn-ea"/>
                <a:cs typeface="Times New Roman" panose="02020603050405020304" pitchFamily="18" charset="0"/>
              </a:rPr>
              <a:t>模块</a:t>
            </a:r>
            <a:r>
              <a:rPr lang="zh-CN" altLang="en-US" sz="2800" dirty="0" smtClean="0">
                <a:solidFill>
                  <a:schemeClr val="tx1"/>
                </a:solidFill>
                <a:ea typeface="+mn-ea"/>
                <a:cs typeface="Times New Roman" panose="02020603050405020304" pitchFamily="18" charset="0"/>
              </a:rPr>
              <a:t>，模拟</a:t>
            </a:r>
            <a:r>
              <a:rPr lang="zh-CN" altLang="en-US" sz="2800" dirty="0">
                <a:solidFill>
                  <a:schemeClr val="tx1"/>
                </a:solidFill>
                <a:ea typeface="+mn-ea"/>
                <a:cs typeface="Times New Roman" panose="02020603050405020304" pitchFamily="18" charset="0"/>
              </a:rPr>
              <a:t>与被测模块相联系的其它模块。</a:t>
            </a:r>
          </a:p>
        </p:txBody>
      </p:sp>
      <p:sp>
        <p:nvSpPr>
          <p:cNvPr id="368645" name="Rectangle 5"/>
          <p:cNvSpPr>
            <a:spLocks noChangeArrowheads="1"/>
          </p:cNvSpPr>
          <p:nvPr/>
        </p:nvSpPr>
        <p:spPr bwMode="auto">
          <a:xfrm>
            <a:off x="0" y="3294063"/>
            <a:ext cx="8478838" cy="523220"/>
          </a:xfrm>
          <a:prstGeom prst="rect">
            <a:avLst/>
          </a:prstGeom>
          <a:noFill/>
          <a:ln w="9525" algn="ctr">
            <a:noFill/>
            <a:miter lim="800000"/>
            <a:headEnd/>
            <a:tailEnd/>
          </a:ln>
          <a:effectLst/>
        </p:spPr>
        <p:txBody>
          <a:bodyPr>
            <a:spAutoFit/>
          </a:bodyPr>
          <a:lstStyle/>
          <a:p>
            <a:pPr lvl="1" algn="l">
              <a:defRPr/>
            </a:pPr>
            <a:r>
              <a:rPr lang="zh-CN" altLang="en-US" sz="2800" dirty="0">
                <a:ea typeface="+mn-ea"/>
                <a:cs typeface="Times New Roman" panose="02020603050405020304" pitchFamily="18" charset="0"/>
              </a:rPr>
              <a:t>驱动模块 </a:t>
            </a:r>
            <a:r>
              <a:rPr lang="en-US" altLang="zh-CN" sz="2800" dirty="0">
                <a:ea typeface="+mn-ea"/>
                <a:cs typeface="Times New Roman" panose="02020603050405020304" pitchFamily="18" charset="0"/>
              </a:rPr>
              <a:t>(driver) </a:t>
            </a:r>
            <a:r>
              <a:rPr lang="zh-CN" altLang="en-US" sz="2800" dirty="0">
                <a:ea typeface="+mn-ea"/>
                <a:cs typeface="Times New Roman" panose="02020603050405020304" pitchFamily="18" charset="0"/>
              </a:rPr>
              <a:t>， 桩模块 </a:t>
            </a:r>
            <a:r>
              <a:rPr lang="en-US" altLang="zh-CN" sz="2800" dirty="0">
                <a:ea typeface="+mn-ea"/>
                <a:cs typeface="Times New Roman" panose="02020603050405020304" pitchFamily="18" charset="0"/>
              </a:rPr>
              <a:t>(stub) ── </a:t>
            </a:r>
            <a:r>
              <a:rPr lang="zh-CN" altLang="en-US" sz="2800" dirty="0">
                <a:ea typeface="+mn-ea"/>
                <a:cs typeface="Times New Roman" panose="02020603050405020304" pitchFamily="18" charset="0"/>
              </a:rPr>
              <a:t>存根模块</a:t>
            </a:r>
            <a:r>
              <a:rPr lang="zh-CN" altLang="en-US" sz="2800" dirty="0">
                <a:solidFill>
                  <a:srgbClr val="FF3300"/>
                </a:solidFill>
                <a:ea typeface="+mn-ea"/>
                <a:cs typeface="Times New Roman" panose="02020603050405020304" pitchFamily="18" charset="0"/>
              </a:rPr>
              <a:t>   </a:t>
            </a:r>
          </a:p>
        </p:txBody>
      </p:sp>
      <p:sp>
        <p:nvSpPr>
          <p:cNvPr id="368646" name="Rectangle 6"/>
          <p:cNvSpPr>
            <a:spLocks noChangeArrowheads="1"/>
          </p:cNvSpPr>
          <p:nvPr/>
        </p:nvSpPr>
        <p:spPr bwMode="auto">
          <a:xfrm>
            <a:off x="521550" y="4419600"/>
            <a:ext cx="86224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r>
              <a:rPr lang="zh-CN" altLang="en-US" sz="2800" dirty="0">
                <a:ea typeface="+mn-ea"/>
                <a:cs typeface="Times New Roman" panose="02020603050405020304" pitchFamily="18" charset="0"/>
              </a:rPr>
              <a:t>驱动模块</a:t>
            </a:r>
            <a:r>
              <a:rPr lang="zh-CN" altLang="en-US" sz="2800" dirty="0">
                <a:solidFill>
                  <a:srgbClr val="FF3300"/>
                </a:solidFill>
                <a:ea typeface="+mn-ea"/>
                <a:cs typeface="Times New Roman" panose="02020603050405020304" pitchFamily="18" charset="0"/>
              </a:rPr>
              <a:t> </a:t>
            </a:r>
            <a:r>
              <a:rPr lang="zh-CN" altLang="en-US" sz="2800" dirty="0">
                <a:solidFill>
                  <a:schemeClr val="tx1"/>
                </a:solidFill>
                <a:ea typeface="+mn-ea"/>
                <a:cs typeface="Times New Roman" panose="02020603050405020304" pitchFamily="18" charset="0"/>
              </a:rPr>
              <a:t> ── </a:t>
            </a:r>
            <a:r>
              <a:rPr lang="zh-CN" altLang="en-US" sz="2800" dirty="0" smtClean="0">
                <a:solidFill>
                  <a:schemeClr val="tx1"/>
                </a:solidFill>
                <a:ea typeface="+mn-ea"/>
                <a:cs typeface="Times New Roman" panose="02020603050405020304" pitchFamily="18" charset="0"/>
              </a:rPr>
              <a:t>相当于被测</a:t>
            </a:r>
            <a:r>
              <a:rPr lang="zh-CN" altLang="en-US" sz="2800" dirty="0">
                <a:solidFill>
                  <a:schemeClr val="tx1"/>
                </a:solidFill>
                <a:ea typeface="+mn-ea"/>
                <a:cs typeface="Times New Roman" panose="02020603050405020304" pitchFamily="18" charset="0"/>
              </a:rPr>
              <a:t>模块的主程序。它接收测试数据，把这些数据传送</a:t>
            </a:r>
            <a:r>
              <a:rPr lang="zh-CN" altLang="en-US" sz="2800" dirty="0" smtClean="0">
                <a:solidFill>
                  <a:schemeClr val="tx1"/>
                </a:solidFill>
                <a:ea typeface="+mn-ea"/>
                <a:cs typeface="Times New Roman" panose="02020603050405020304" pitchFamily="18" charset="0"/>
              </a:rPr>
              <a:t>给被测</a:t>
            </a:r>
            <a:r>
              <a:rPr lang="zh-CN" altLang="en-US" sz="2800" dirty="0">
                <a:solidFill>
                  <a:schemeClr val="tx1"/>
                </a:solidFill>
                <a:ea typeface="+mn-ea"/>
                <a:cs typeface="Times New Roman" panose="02020603050405020304" pitchFamily="18" charset="0"/>
              </a:rPr>
              <a:t>模块，最后再输出实测结果。</a:t>
            </a:r>
          </a:p>
        </p:txBody>
      </p:sp>
      <p:sp>
        <p:nvSpPr>
          <p:cNvPr id="368647" name="Rectangle 7"/>
          <p:cNvSpPr>
            <a:spLocks noChangeArrowheads="1"/>
          </p:cNvSpPr>
          <p:nvPr/>
        </p:nvSpPr>
        <p:spPr bwMode="auto">
          <a:xfrm>
            <a:off x="521550" y="5903230"/>
            <a:ext cx="8622450" cy="946150"/>
          </a:xfrm>
          <a:prstGeom prst="rect">
            <a:avLst/>
          </a:prstGeom>
          <a:noFill/>
          <a:ln w="9525" algn="ctr">
            <a:noFill/>
            <a:miter lim="800000"/>
            <a:headEnd/>
            <a:tailEnd/>
          </a:ln>
          <a:effectLst/>
        </p:spPr>
        <p:txBody>
          <a:bodyPr wrap="square">
            <a:spAutoFit/>
          </a:bodyPr>
          <a:lstStyle/>
          <a:p>
            <a:pPr algn="l">
              <a:spcBef>
                <a:spcPct val="50000"/>
              </a:spcBef>
              <a:defRPr/>
            </a:pPr>
            <a:r>
              <a:rPr lang="zh-CN" altLang="en-US" sz="2800" dirty="0">
                <a:ea typeface="+mn-ea"/>
                <a:cs typeface="Times New Roman" panose="02020603050405020304" pitchFamily="18" charset="0"/>
              </a:rPr>
              <a:t>桩模块 </a:t>
            </a:r>
            <a:r>
              <a:rPr lang="en-US" altLang="zh-CN" sz="2800" dirty="0">
                <a:ea typeface="+mn-ea"/>
                <a:cs typeface="Times New Roman" panose="02020603050405020304" pitchFamily="18" charset="0"/>
              </a:rPr>
              <a:t>(stub)</a:t>
            </a:r>
            <a:r>
              <a:rPr lang="en-US" altLang="zh-CN" sz="2800" dirty="0">
                <a:solidFill>
                  <a:schemeClr val="tx1"/>
                </a:solidFill>
                <a:ea typeface="+mn-ea"/>
                <a:cs typeface="Times New Roman" panose="02020603050405020304" pitchFamily="18" charset="0"/>
              </a:rPr>
              <a:t> ── </a:t>
            </a:r>
            <a:r>
              <a:rPr lang="zh-CN" altLang="en-US" sz="2800" dirty="0">
                <a:solidFill>
                  <a:schemeClr val="tx1"/>
                </a:solidFill>
                <a:ea typeface="+mn-ea"/>
                <a:cs typeface="Times New Roman" panose="02020603050405020304" pitchFamily="18" charset="0"/>
              </a:rPr>
              <a:t>存根模块。用以</a:t>
            </a:r>
            <a:r>
              <a:rPr lang="zh-CN" altLang="en-US" sz="2800" dirty="0" smtClean="0">
                <a:solidFill>
                  <a:schemeClr val="tx1"/>
                </a:solidFill>
                <a:ea typeface="+mn-ea"/>
                <a:cs typeface="Times New Roman" panose="02020603050405020304" pitchFamily="18" charset="0"/>
              </a:rPr>
              <a:t>代替被测</a:t>
            </a:r>
            <a:r>
              <a:rPr lang="zh-CN" altLang="en-US" sz="2800" dirty="0">
                <a:solidFill>
                  <a:schemeClr val="tx1"/>
                </a:solidFill>
                <a:ea typeface="+mn-ea"/>
                <a:cs typeface="Times New Roman" panose="02020603050405020304" pitchFamily="18" charset="0"/>
              </a:rPr>
              <a:t>模块调用的子模块。</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2"/>
                                        </p:tgtEl>
                                        <p:attrNameLst>
                                          <p:attrName>style.visibility</p:attrName>
                                        </p:attrNameLst>
                                      </p:cBhvr>
                                      <p:to>
                                        <p:strVal val="visible"/>
                                      </p:to>
                                    </p:set>
                                    <p:animEffect transition="in" filter="blinds(horizontal)">
                                      <p:cBhvr>
                                        <p:cTn id="7" dur="500"/>
                                        <p:tgtEl>
                                          <p:spTgt spid="368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8643"/>
                                        </p:tgtEl>
                                        <p:attrNameLst>
                                          <p:attrName>style.visibility</p:attrName>
                                        </p:attrNameLst>
                                      </p:cBhvr>
                                      <p:to>
                                        <p:strVal val="visible"/>
                                      </p:to>
                                    </p:set>
                                    <p:anim calcmode="lin" valueType="num">
                                      <p:cBhvr additive="base">
                                        <p:cTn id="12" dur="500" fill="hold"/>
                                        <p:tgtEl>
                                          <p:spTgt spid="368643"/>
                                        </p:tgtEl>
                                        <p:attrNameLst>
                                          <p:attrName>ppt_x</p:attrName>
                                        </p:attrNameLst>
                                      </p:cBhvr>
                                      <p:tavLst>
                                        <p:tav tm="0">
                                          <p:val>
                                            <p:strVal val="#ppt_x"/>
                                          </p:val>
                                        </p:tav>
                                        <p:tav tm="100000">
                                          <p:val>
                                            <p:strVal val="#ppt_x"/>
                                          </p:val>
                                        </p:tav>
                                      </p:tavLst>
                                    </p:anim>
                                    <p:anim calcmode="lin" valueType="num">
                                      <p:cBhvr additive="base">
                                        <p:cTn id="13" dur="500" fill="hold"/>
                                        <p:tgtEl>
                                          <p:spTgt spid="36864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436"/>
                                        </p:tgtEl>
                                        <p:attrNameLst>
                                          <p:attrName>style.visibility</p:attrName>
                                        </p:attrNameLst>
                                      </p:cBhvr>
                                      <p:to>
                                        <p:strVal val="visible"/>
                                      </p:to>
                                    </p:set>
                                    <p:anim calcmode="lin" valueType="num">
                                      <p:cBhvr additive="base">
                                        <p:cTn id="18" dur="500" fill="hold"/>
                                        <p:tgtEl>
                                          <p:spTgt spid="18436"/>
                                        </p:tgtEl>
                                        <p:attrNameLst>
                                          <p:attrName>ppt_x</p:attrName>
                                        </p:attrNameLst>
                                      </p:cBhvr>
                                      <p:tavLst>
                                        <p:tav tm="0">
                                          <p:val>
                                            <p:strVal val="#ppt_x"/>
                                          </p:val>
                                        </p:tav>
                                        <p:tav tm="100000">
                                          <p:val>
                                            <p:strVal val="#ppt_x"/>
                                          </p:val>
                                        </p:tav>
                                      </p:tavLst>
                                    </p:anim>
                                    <p:anim calcmode="lin" valueType="num">
                                      <p:cBhvr additive="base">
                                        <p:cTn id="19"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68645"/>
                                        </p:tgtEl>
                                        <p:attrNameLst>
                                          <p:attrName>style.visibility</p:attrName>
                                        </p:attrNameLst>
                                      </p:cBhvr>
                                      <p:to>
                                        <p:strVal val="visible"/>
                                      </p:to>
                                    </p:set>
                                    <p:anim calcmode="lin" valueType="num">
                                      <p:cBhvr additive="base">
                                        <p:cTn id="24" dur="500" fill="hold"/>
                                        <p:tgtEl>
                                          <p:spTgt spid="368645"/>
                                        </p:tgtEl>
                                        <p:attrNameLst>
                                          <p:attrName>ppt_x</p:attrName>
                                        </p:attrNameLst>
                                      </p:cBhvr>
                                      <p:tavLst>
                                        <p:tav tm="0">
                                          <p:val>
                                            <p:strVal val="#ppt_x"/>
                                          </p:val>
                                        </p:tav>
                                        <p:tav tm="100000">
                                          <p:val>
                                            <p:strVal val="#ppt_x"/>
                                          </p:val>
                                        </p:tav>
                                      </p:tavLst>
                                    </p:anim>
                                    <p:anim calcmode="lin" valueType="num">
                                      <p:cBhvr additive="base">
                                        <p:cTn id="25" dur="500" fill="hold"/>
                                        <p:tgtEl>
                                          <p:spTgt spid="36864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68646"/>
                                        </p:tgtEl>
                                        <p:attrNameLst>
                                          <p:attrName>style.visibility</p:attrName>
                                        </p:attrNameLst>
                                      </p:cBhvr>
                                      <p:to>
                                        <p:strVal val="visible"/>
                                      </p:to>
                                    </p:set>
                                    <p:anim calcmode="lin" valueType="num">
                                      <p:cBhvr additive="base">
                                        <p:cTn id="30" dur="500" fill="hold"/>
                                        <p:tgtEl>
                                          <p:spTgt spid="368646"/>
                                        </p:tgtEl>
                                        <p:attrNameLst>
                                          <p:attrName>ppt_x</p:attrName>
                                        </p:attrNameLst>
                                      </p:cBhvr>
                                      <p:tavLst>
                                        <p:tav tm="0">
                                          <p:val>
                                            <p:strVal val="#ppt_x"/>
                                          </p:val>
                                        </p:tav>
                                        <p:tav tm="100000">
                                          <p:val>
                                            <p:strVal val="#ppt_x"/>
                                          </p:val>
                                        </p:tav>
                                      </p:tavLst>
                                    </p:anim>
                                    <p:anim calcmode="lin" valueType="num">
                                      <p:cBhvr additive="base">
                                        <p:cTn id="31" dur="500" fill="hold"/>
                                        <p:tgtEl>
                                          <p:spTgt spid="368646"/>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68647"/>
                                        </p:tgtEl>
                                        <p:attrNameLst>
                                          <p:attrName>style.visibility</p:attrName>
                                        </p:attrNameLst>
                                      </p:cBhvr>
                                      <p:to>
                                        <p:strVal val="visible"/>
                                      </p:to>
                                    </p:set>
                                    <p:anim calcmode="lin" valueType="num">
                                      <p:cBhvr additive="base">
                                        <p:cTn id="36" dur="500" fill="hold"/>
                                        <p:tgtEl>
                                          <p:spTgt spid="368647"/>
                                        </p:tgtEl>
                                        <p:attrNameLst>
                                          <p:attrName>ppt_x</p:attrName>
                                        </p:attrNameLst>
                                      </p:cBhvr>
                                      <p:tavLst>
                                        <p:tav tm="0">
                                          <p:val>
                                            <p:strVal val="#ppt_x"/>
                                          </p:val>
                                        </p:tav>
                                        <p:tav tm="100000">
                                          <p:val>
                                            <p:strVal val="#ppt_x"/>
                                          </p:val>
                                        </p:tav>
                                      </p:tavLst>
                                    </p:anim>
                                    <p:anim calcmode="lin" valueType="num">
                                      <p:cBhvr additive="base">
                                        <p:cTn id="37" dur="500" fill="hold"/>
                                        <p:tgtEl>
                                          <p:spTgt spid="368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p:bldP spid="368643" grpId="0"/>
      <p:bldP spid="18436" grpId="0"/>
      <p:bldP spid="368645" grpId="0"/>
      <p:bldP spid="368646" grpId="0"/>
      <p:bldP spid="3686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022975" y="953725"/>
            <a:ext cx="315188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eaLnBrk="0" hangingPunct="0"/>
            <a:endParaRPr lang="zh-CN" altLang="en-US" sz="2400" b="0" dirty="0">
              <a:solidFill>
                <a:srgbClr val="FF6600"/>
              </a:solidFill>
            </a:endParaRPr>
          </a:p>
          <a:p>
            <a:pPr algn="l" eaLnBrk="0" hangingPunct="0">
              <a:lnSpc>
                <a:spcPct val="120000"/>
              </a:lnSpc>
              <a:buClr>
                <a:srgbClr val="FF0000"/>
              </a:buClr>
              <a:buFont typeface="Wingdings" pitchFamily="2" charset="2"/>
              <a:buChar char="ü"/>
            </a:pPr>
            <a:r>
              <a:rPr lang="en-US" altLang="zh-CN" sz="2400" dirty="0">
                <a:solidFill>
                  <a:schemeClr val="tx1"/>
                </a:solidFill>
              </a:rPr>
              <a:t>interface</a:t>
            </a:r>
          </a:p>
          <a:p>
            <a:pPr algn="l" eaLnBrk="0" hangingPunct="0">
              <a:lnSpc>
                <a:spcPct val="120000"/>
              </a:lnSpc>
              <a:buClr>
                <a:srgbClr val="FF0000"/>
              </a:buClr>
              <a:buFont typeface="Wingdings" pitchFamily="2" charset="2"/>
              <a:buChar char="ü"/>
            </a:pPr>
            <a:r>
              <a:rPr lang="en-US" altLang="zh-CN" sz="2400" dirty="0">
                <a:solidFill>
                  <a:schemeClr val="tx1"/>
                </a:solidFill>
              </a:rPr>
              <a:t>local data structures</a:t>
            </a:r>
          </a:p>
          <a:p>
            <a:pPr algn="l" eaLnBrk="0" hangingPunct="0">
              <a:lnSpc>
                <a:spcPct val="120000"/>
              </a:lnSpc>
              <a:buClr>
                <a:srgbClr val="FF0000"/>
              </a:buClr>
              <a:buFont typeface="Wingdings" pitchFamily="2" charset="2"/>
              <a:buChar char="ü"/>
            </a:pPr>
            <a:r>
              <a:rPr lang="en-US" altLang="zh-CN" sz="2400" dirty="0">
                <a:solidFill>
                  <a:schemeClr val="tx1"/>
                </a:solidFill>
              </a:rPr>
              <a:t>boundary conditions</a:t>
            </a:r>
          </a:p>
          <a:p>
            <a:pPr algn="l" eaLnBrk="0" hangingPunct="0">
              <a:lnSpc>
                <a:spcPct val="120000"/>
              </a:lnSpc>
              <a:buClr>
                <a:srgbClr val="FF0000"/>
              </a:buClr>
              <a:buFont typeface="Wingdings" pitchFamily="2" charset="2"/>
              <a:buChar char="ü"/>
            </a:pPr>
            <a:r>
              <a:rPr lang="en-US" altLang="zh-CN" sz="2400" dirty="0">
                <a:solidFill>
                  <a:schemeClr val="tx1"/>
                </a:solidFill>
              </a:rPr>
              <a:t>independent paths</a:t>
            </a:r>
          </a:p>
          <a:p>
            <a:pPr algn="l" eaLnBrk="0" hangingPunct="0">
              <a:lnSpc>
                <a:spcPct val="120000"/>
              </a:lnSpc>
              <a:buClr>
                <a:srgbClr val="FF0000"/>
              </a:buClr>
              <a:buFont typeface="Wingdings" pitchFamily="2" charset="2"/>
              <a:buChar char="ü"/>
            </a:pPr>
            <a:r>
              <a:rPr lang="en-US" altLang="zh-CN" sz="2400" dirty="0">
                <a:solidFill>
                  <a:schemeClr val="tx1"/>
                </a:solidFill>
              </a:rPr>
              <a:t>error handling paths</a:t>
            </a:r>
            <a:endParaRPr lang="en-US" altLang="zh-CN" sz="2400" b="0" dirty="0">
              <a:solidFill>
                <a:schemeClr val="tx1"/>
              </a:solidFill>
            </a:endParaRPr>
          </a:p>
          <a:p>
            <a:pPr algn="l" eaLnBrk="0" hangingPunct="0">
              <a:buClr>
                <a:srgbClr val="FF0000"/>
              </a:buClr>
              <a:buFont typeface="Wingdings" pitchFamily="2" charset="2"/>
              <a:buChar char="ü"/>
            </a:pPr>
            <a:endParaRPr lang="zh-CN" altLang="en-US" sz="2400" b="0" i="1" dirty="0">
              <a:solidFill>
                <a:schemeClr val="tx1"/>
              </a:solidFill>
            </a:endParaRPr>
          </a:p>
        </p:txBody>
      </p:sp>
      <p:sp>
        <p:nvSpPr>
          <p:cNvPr id="19459" name="Text Box 3"/>
          <p:cNvSpPr txBox="1">
            <a:spLocks noChangeArrowheads="1"/>
          </p:cNvSpPr>
          <p:nvPr/>
        </p:nvSpPr>
        <p:spPr bwMode="auto">
          <a:xfrm>
            <a:off x="2840038" y="1624013"/>
            <a:ext cx="1903412" cy="11271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r>
              <a:rPr lang="en-US" altLang="zh-CN" sz="3200">
                <a:solidFill>
                  <a:schemeClr val="tx1"/>
                </a:solidFill>
                <a:latin typeface="Arial Narrow" pitchFamily="34" charset="0"/>
              </a:rPr>
              <a:t>Driver</a:t>
            </a:r>
            <a:endParaRPr lang="en-US" altLang="zh-CN" sz="2400" b="0">
              <a:solidFill>
                <a:schemeClr val="tx1"/>
              </a:solidFill>
              <a:latin typeface="Arial Narrow" pitchFamily="34" charset="0"/>
            </a:endParaRPr>
          </a:p>
          <a:p>
            <a:pPr algn="l">
              <a:spcBef>
                <a:spcPct val="50000"/>
              </a:spcBef>
            </a:pPr>
            <a:r>
              <a:rPr lang="en-US" altLang="zh-CN" sz="2400" b="0">
                <a:solidFill>
                  <a:schemeClr val="tx1"/>
                </a:solidFill>
                <a:latin typeface="Arial Narrow" pitchFamily="34" charset="0"/>
              </a:rPr>
              <a:t>main program</a:t>
            </a:r>
          </a:p>
        </p:txBody>
      </p:sp>
      <p:sp>
        <p:nvSpPr>
          <p:cNvPr id="19460" name="Text Box 4"/>
          <p:cNvSpPr txBox="1">
            <a:spLocks noChangeArrowheads="1"/>
          </p:cNvSpPr>
          <p:nvPr/>
        </p:nvSpPr>
        <p:spPr bwMode="auto">
          <a:xfrm>
            <a:off x="755650" y="3328988"/>
            <a:ext cx="2260600" cy="1220787"/>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r>
              <a:rPr lang="en-US" altLang="zh-CN" sz="3200">
                <a:solidFill>
                  <a:schemeClr val="tx1"/>
                </a:solidFill>
                <a:latin typeface="Arial Narrow" pitchFamily="34" charset="0"/>
              </a:rPr>
              <a:t>Unit/Module</a:t>
            </a:r>
            <a:endParaRPr lang="en-US" altLang="zh-CN" sz="2400" b="0">
              <a:solidFill>
                <a:schemeClr val="tx1"/>
              </a:solidFill>
              <a:latin typeface="Arial Narrow" pitchFamily="34" charset="0"/>
            </a:endParaRPr>
          </a:p>
          <a:p>
            <a:pPr algn="l">
              <a:spcBef>
                <a:spcPct val="50000"/>
              </a:spcBef>
            </a:pPr>
            <a:r>
              <a:rPr lang="en-US" altLang="zh-CN" sz="2800">
                <a:solidFill>
                  <a:schemeClr val="tx1"/>
                </a:solidFill>
                <a:latin typeface="Arial Narrow" pitchFamily="34" charset="0"/>
              </a:rPr>
              <a:t>to be tested</a:t>
            </a:r>
            <a:endParaRPr lang="en-US" altLang="zh-CN" sz="2400" b="0">
              <a:solidFill>
                <a:schemeClr val="tx1"/>
              </a:solidFill>
              <a:latin typeface="Arial Narrow" pitchFamily="34" charset="0"/>
            </a:endParaRPr>
          </a:p>
        </p:txBody>
      </p:sp>
      <p:sp>
        <p:nvSpPr>
          <p:cNvPr id="19461" name="Text Box 5"/>
          <p:cNvSpPr txBox="1">
            <a:spLocks noChangeArrowheads="1"/>
          </p:cNvSpPr>
          <p:nvPr/>
        </p:nvSpPr>
        <p:spPr bwMode="auto">
          <a:xfrm>
            <a:off x="231775" y="5232400"/>
            <a:ext cx="1585913" cy="57943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r>
              <a:rPr lang="en-US" altLang="zh-CN" sz="3200">
                <a:solidFill>
                  <a:schemeClr val="tx1"/>
                </a:solidFill>
                <a:latin typeface="Arial Narrow" pitchFamily="34" charset="0"/>
              </a:rPr>
              <a:t>Stub</a:t>
            </a:r>
            <a:endParaRPr lang="en-US" altLang="zh-CN" sz="2400" b="0">
              <a:solidFill>
                <a:schemeClr val="tx1"/>
              </a:solidFill>
              <a:latin typeface="Arial Narrow" pitchFamily="34" charset="0"/>
            </a:endParaRPr>
          </a:p>
        </p:txBody>
      </p:sp>
      <p:sp>
        <p:nvSpPr>
          <p:cNvPr id="19462" name="Text Box 6"/>
          <p:cNvSpPr txBox="1">
            <a:spLocks noChangeArrowheads="1"/>
          </p:cNvSpPr>
          <p:nvPr/>
        </p:nvSpPr>
        <p:spPr bwMode="auto">
          <a:xfrm>
            <a:off x="2306638" y="5226050"/>
            <a:ext cx="1585912" cy="57943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r>
              <a:rPr lang="en-US" altLang="zh-CN" sz="3200">
                <a:solidFill>
                  <a:schemeClr val="tx1"/>
                </a:solidFill>
                <a:latin typeface="Arial Narrow" pitchFamily="34" charset="0"/>
              </a:rPr>
              <a:t>Stub</a:t>
            </a:r>
            <a:endParaRPr lang="en-US" altLang="zh-CN" sz="2400" b="0">
              <a:solidFill>
                <a:schemeClr val="tx1"/>
              </a:solidFill>
              <a:latin typeface="Arial Narrow" pitchFamily="34" charset="0"/>
            </a:endParaRPr>
          </a:p>
        </p:txBody>
      </p:sp>
      <p:sp>
        <p:nvSpPr>
          <p:cNvPr id="19463" name="Line 7"/>
          <p:cNvSpPr>
            <a:spLocks noChangeShapeType="1"/>
          </p:cNvSpPr>
          <p:nvPr/>
        </p:nvSpPr>
        <p:spPr bwMode="auto">
          <a:xfrm>
            <a:off x="1965325" y="4530725"/>
            <a:ext cx="989013" cy="6540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8"/>
          <p:cNvSpPr>
            <a:spLocks noChangeShapeType="1"/>
          </p:cNvSpPr>
          <p:nvPr/>
        </p:nvSpPr>
        <p:spPr bwMode="auto">
          <a:xfrm flipH="1">
            <a:off x="1031875" y="4549775"/>
            <a:ext cx="900113" cy="67151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Line 9"/>
          <p:cNvSpPr>
            <a:spLocks noChangeShapeType="1"/>
          </p:cNvSpPr>
          <p:nvPr/>
        </p:nvSpPr>
        <p:spPr bwMode="auto">
          <a:xfrm flipH="1">
            <a:off x="1974850" y="2751138"/>
            <a:ext cx="1358900" cy="61753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Line 10"/>
          <p:cNvSpPr>
            <a:spLocks noChangeShapeType="1"/>
          </p:cNvSpPr>
          <p:nvPr/>
        </p:nvSpPr>
        <p:spPr bwMode="auto">
          <a:xfrm>
            <a:off x="4481513" y="2751138"/>
            <a:ext cx="0" cy="3140075"/>
          </a:xfrm>
          <a:prstGeom prst="line">
            <a:avLst/>
          </a:prstGeom>
          <a:noFill/>
          <a:ln w="76200">
            <a:solidFill>
              <a:srgbClr val="FF00FF"/>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7" name="Rectangle 11"/>
          <p:cNvSpPr>
            <a:spLocks noChangeArrowheads="1"/>
          </p:cNvSpPr>
          <p:nvPr/>
        </p:nvSpPr>
        <p:spPr bwMode="auto">
          <a:xfrm>
            <a:off x="3727450" y="5910263"/>
            <a:ext cx="1746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eaLnBrk="0" hangingPunct="0"/>
            <a:r>
              <a:rPr lang="en-US" altLang="zh-CN" sz="2800" i="1">
                <a:solidFill>
                  <a:srgbClr val="0000FF"/>
                </a:solidFill>
              </a:rPr>
              <a:t>RESULTS</a:t>
            </a:r>
            <a:endParaRPr lang="en-US" altLang="zh-CN" sz="2400" b="0" i="1">
              <a:solidFill>
                <a:srgbClr val="0000FF"/>
              </a:solidFill>
            </a:endParaRPr>
          </a:p>
        </p:txBody>
      </p:sp>
      <p:sp>
        <p:nvSpPr>
          <p:cNvPr id="19468" name="Text Box 12"/>
          <p:cNvSpPr txBox="1">
            <a:spLocks noChangeArrowheads="1"/>
          </p:cNvSpPr>
          <p:nvPr/>
        </p:nvSpPr>
        <p:spPr bwMode="auto">
          <a:xfrm>
            <a:off x="6181725" y="5697538"/>
            <a:ext cx="2662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r>
              <a:rPr lang="en-US" altLang="zh-CN" sz="3200">
                <a:solidFill>
                  <a:schemeClr val="tx1"/>
                </a:solidFill>
                <a:latin typeface="Arial Narrow" pitchFamily="34" charset="0"/>
              </a:rPr>
              <a:t>Test cases</a:t>
            </a:r>
            <a:endParaRPr lang="en-US" altLang="zh-CN" sz="2400" b="0">
              <a:solidFill>
                <a:schemeClr val="tx1"/>
              </a:solidFill>
              <a:latin typeface="Arial Narrow" pitchFamily="34" charset="0"/>
            </a:endParaRPr>
          </a:p>
        </p:txBody>
      </p:sp>
      <p:sp>
        <p:nvSpPr>
          <p:cNvPr id="19469" name="Text Box 13"/>
          <p:cNvSpPr txBox="1">
            <a:spLocks noChangeArrowheads="1"/>
          </p:cNvSpPr>
          <p:nvPr/>
        </p:nvSpPr>
        <p:spPr bwMode="auto">
          <a:xfrm>
            <a:off x="5581650" y="4560888"/>
            <a:ext cx="2662238" cy="4572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endParaRPr lang="zh-CN" altLang="en-US" sz="2400" b="0">
              <a:solidFill>
                <a:schemeClr val="tx1"/>
              </a:solidFill>
              <a:latin typeface="Arial Narrow" pitchFamily="34" charset="0"/>
            </a:endParaRPr>
          </a:p>
        </p:txBody>
      </p:sp>
      <p:sp>
        <p:nvSpPr>
          <p:cNvPr id="19470" name="Text Box 14"/>
          <p:cNvSpPr txBox="1">
            <a:spLocks noChangeArrowheads="1"/>
          </p:cNvSpPr>
          <p:nvPr/>
        </p:nvSpPr>
        <p:spPr bwMode="auto">
          <a:xfrm>
            <a:off x="5805488" y="4678363"/>
            <a:ext cx="2662237"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endParaRPr lang="zh-CN" altLang="en-US" sz="2400" b="0">
              <a:solidFill>
                <a:schemeClr val="tx1"/>
              </a:solidFill>
              <a:latin typeface="Arial Narrow" pitchFamily="34" charset="0"/>
            </a:endParaRPr>
          </a:p>
        </p:txBody>
      </p:sp>
      <p:sp>
        <p:nvSpPr>
          <p:cNvPr id="19471" name="Text Box 15"/>
          <p:cNvSpPr txBox="1">
            <a:spLocks noChangeArrowheads="1"/>
          </p:cNvSpPr>
          <p:nvPr/>
        </p:nvSpPr>
        <p:spPr bwMode="auto">
          <a:xfrm>
            <a:off x="6034088" y="4854575"/>
            <a:ext cx="2662237" cy="457200"/>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endParaRPr lang="zh-CN" altLang="en-US" sz="2400" b="0">
              <a:solidFill>
                <a:schemeClr val="tx1"/>
              </a:solidFill>
              <a:latin typeface="Arial Narrow" pitchFamily="34" charset="0"/>
            </a:endParaRPr>
          </a:p>
        </p:txBody>
      </p:sp>
      <p:sp>
        <p:nvSpPr>
          <p:cNvPr id="19472" name="Text Box 16"/>
          <p:cNvSpPr txBox="1">
            <a:spLocks noChangeArrowheads="1"/>
          </p:cNvSpPr>
          <p:nvPr/>
        </p:nvSpPr>
        <p:spPr bwMode="auto">
          <a:xfrm>
            <a:off x="6227763" y="5011738"/>
            <a:ext cx="2662237" cy="457200"/>
          </a:xfrm>
          <a:prstGeom prst="rect">
            <a:avLst/>
          </a:prstGeom>
          <a:solidFill>
            <a:srgbClr val="9933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endParaRPr lang="zh-CN" altLang="en-US" sz="2400" b="0">
              <a:solidFill>
                <a:schemeClr val="tx1"/>
              </a:solidFill>
              <a:latin typeface="Arial Narrow" pitchFamily="34" charset="0"/>
            </a:endParaRPr>
          </a:p>
        </p:txBody>
      </p:sp>
      <p:sp>
        <p:nvSpPr>
          <p:cNvPr id="19473" name="Text Box 17"/>
          <p:cNvSpPr txBox="1">
            <a:spLocks noChangeArrowheads="1"/>
          </p:cNvSpPr>
          <p:nvPr/>
        </p:nvSpPr>
        <p:spPr bwMode="auto">
          <a:xfrm>
            <a:off x="6481763" y="5224463"/>
            <a:ext cx="2662237" cy="457200"/>
          </a:xfrm>
          <a:prstGeom prst="rect">
            <a:avLst/>
          </a:prstGeom>
          <a:solidFill>
            <a:srgbClr val="99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spcBef>
                <a:spcPct val="50000"/>
              </a:spcBef>
            </a:pPr>
            <a:endParaRPr lang="zh-CN" altLang="en-US" sz="2400" b="0">
              <a:solidFill>
                <a:schemeClr val="tx1"/>
              </a:solidFill>
              <a:latin typeface="Arial Narrow" pitchFamily="34" charset="0"/>
            </a:endParaRPr>
          </a:p>
        </p:txBody>
      </p:sp>
      <p:sp>
        <p:nvSpPr>
          <p:cNvPr id="19474" name="Line 18"/>
          <p:cNvSpPr>
            <a:spLocks noChangeShapeType="1"/>
          </p:cNvSpPr>
          <p:nvPr/>
        </p:nvSpPr>
        <p:spPr bwMode="auto">
          <a:xfrm flipH="1" flipV="1">
            <a:off x="5967413" y="728663"/>
            <a:ext cx="36512" cy="3863975"/>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5" name="Line 19"/>
          <p:cNvSpPr>
            <a:spLocks noChangeShapeType="1"/>
          </p:cNvSpPr>
          <p:nvPr/>
        </p:nvSpPr>
        <p:spPr bwMode="auto">
          <a:xfrm flipV="1">
            <a:off x="4000500" y="663575"/>
            <a:ext cx="15875" cy="1006475"/>
          </a:xfrm>
          <a:prstGeom prst="line">
            <a:avLst/>
          </a:prstGeom>
          <a:noFill/>
          <a:ln w="76200">
            <a:solidFill>
              <a:srgbClr val="FF00FF"/>
            </a:solidFill>
            <a:round/>
            <a:headEnd type="triangle" w="lg"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6" name="Line 20"/>
          <p:cNvSpPr>
            <a:spLocks noChangeShapeType="1"/>
          </p:cNvSpPr>
          <p:nvPr/>
        </p:nvSpPr>
        <p:spPr bwMode="auto">
          <a:xfrm flipH="1" flipV="1">
            <a:off x="3992563" y="711200"/>
            <a:ext cx="2019300" cy="17463"/>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7" name="Rectangle 21"/>
          <p:cNvSpPr>
            <a:spLocks noChangeArrowheads="1"/>
          </p:cNvSpPr>
          <p:nvPr/>
        </p:nvSpPr>
        <p:spPr bwMode="auto">
          <a:xfrm>
            <a:off x="0" y="0"/>
            <a:ext cx="8964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just"/>
            <a:r>
              <a:rPr lang="en-US" altLang="zh-CN" sz="4000">
                <a:solidFill>
                  <a:srgbClr val="0000FF"/>
                </a:solidFill>
                <a:cs typeface="Times New Roman" pitchFamily="18" charset="0"/>
              </a:rPr>
              <a:t>(Unit) Testing environment</a:t>
            </a:r>
          </a:p>
        </p:txBody>
      </p:sp>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11560" y="413665"/>
            <a:ext cx="35301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集成</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组装测试</a:t>
            </a:r>
          </a:p>
        </p:txBody>
      </p:sp>
      <p:pic>
        <p:nvPicPr>
          <p:cNvPr id="2048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3114675"/>
            <a:ext cx="6831012"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484" name="Rectangle 4"/>
          <p:cNvSpPr>
            <a:spLocks noChangeArrowheads="1"/>
          </p:cNvSpPr>
          <p:nvPr/>
        </p:nvSpPr>
        <p:spPr bwMode="auto">
          <a:xfrm>
            <a:off x="476250" y="1673225"/>
            <a:ext cx="831691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en-US" altLang="zh-CN" sz="2800" dirty="0">
                <a:solidFill>
                  <a:schemeClr val="tx1"/>
                </a:solidFill>
                <a:cs typeface="Times New Roman" panose="02020603050405020304" pitchFamily="18" charset="0"/>
              </a:rPr>
              <a:t>Why integration testing?</a:t>
            </a:r>
          </a:p>
          <a:p>
            <a:pPr algn="l"/>
            <a:r>
              <a:rPr lang="en-US" altLang="zh-CN" sz="2800" dirty="0">
                <a:solidFill>
                  <a:schemeClr val="tx1"/>
                </a:solidFill>
                <a:cs typeface="Times New Roman" panose="02020603050405020304" pitchFamily="18" charset="0"/>
              </a:rPr>
              <a:t>        If all units work individually, why doubt that</a:t>
            </a:r>
          </a:p>
          <a:p>
            <a:pPr algn="l"/>
            <a:r>
              <a:rPr lang="en-US" altLang="zh-CN" sz="2800" dirty="0">
                <a:solidFill>
                  <a:schemeClr val="tx1"/>
                </a:solidFill>
                <a:cs typeface="Times New Roman" panose="02020603050405020304" pitchFamily="18" charset="0"/>
              </a:rPr>
              <a:t>they work together?</a:t>
            </a:r>
          </a:p>
        </p:txBody>
      </p:sp>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ChangeArrowheads="1"/>
          </p:cNvSpPr>
          <p:nvPr/>
        </p:nvSpPr>
        <p:spPr bwMode="auto">
          <a:xfrm>
            <a:off x="18510" y="1989138"/>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l">
              <a:buClr>
                <a:srgbClr val="FF0000"/>
              </a:buClr>
              <a:buFont typeface="Wingdings" pitchFamily="2" charset="2"/>
              <a:buChar char="ü"/>
            </a:pPr>
            <a:r>
              <a:rPr lang="zh-CN" altLang="en-US" sz="2400">
                <a:solidFill>
                  <a:schemeClr val="tx1"/>
                </a:solidFill>
                <a:latin typeface="+mn-ea"/>
                <a:ea typeface="+mn-ea"/>
              </a:rPr>
              <a:t>在把各个模块连接起来的时侯，穿越模块接口的数据是否会丢失</a:t>
            </a:r>
          </a:p>
        </p:txBody>
      </p:sp>
      <p:sp>
        <p:nvSpPr>
          <p:cNvPr id="372739" name="Rectangle 3"/>
          <p:cNvSpPr>
            <a:spLocks noChangeArrowheads="1"/>
          </p:cNvSpPr>
          <p:nvPr/>
        </p:nvSpPr>
        <p:spPr bwMode="auto">
          <a:xfrm>
            <a:off x="566555" y="413665"/>
            <a:ext cx="4770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集成测试考虑的问题</a:t>
            </a:r>
          </a:p>
        </p:txBody>
      </p:sp>
      <p:sp>
        <p:nvSpPr>
          <p:cNvPr id="372740" name="Rectangle 4"/>
          <p:cNvSpPr>
            <a:spLocks noChangeArrowheads="1"/>
          </p:cNvSpPr>
          <p:nvPr/>
        </p:nvSpPr>
        <p:spPr bwMode="auto">
          <a:xfrm>
            <a:off x="18510" y="27543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l">
              <a:buClr>
                <a:srgbClr val="FF0000"/>
              </a:buClr>
              <a:buFont typeface="Wingdings" pitchFamily="2" charset="2"/>
              <a:buChar char="ü"/>
            </a:pPr>
            <a:r>
              <a:rPr lang="zh-CN" altLang="en-US" sz="2400">
                <a:solidFill>
                  <a:schemeClr val="tx1"/>
                </a:solidFill>
                <a:latin typeface="+mn-ea"/>
                <a:ea typeface="+mn-ea"/>
              </a:rPr>
              <a:t>一个模块的功能是否会对另一个模块的功能产生不利的影响</a:t>
            </a:r>
          </a:p>
        </p:txBody>
      </p:sp>
      <p:sp>
        <p:nvSpPr>
          <p:cNvPr id="372742" name="Rectangle 6"/>
          <p:cNvSpPr>
            <a:spLocks noChangeArrowheads="1"/>
          </p:cNvSpPr>
          <p:nvPr/>
        </p:nvSpPr>
        <p:spPr bwMode="auto">
          <a:xfrm>
            <a:off x="18510" y="3473450"/>
            <a:ext cx="7233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buClr>
                <a:srgbClr val="FF0000"/>
              </a:buClr>
              <a:buFont typeface="Wingdings" pitchFamily="2" charset="2"/>
              <a:buChar char="ü"/>
            </a:pPr>
            <a:r>
              <a:rPr lang="zh-CN" altLang="en-US" sz="2400">
                <a:solidFill>
                  <a:schemeClr val="tx1"/>
                </a:solidFill>
                <a:latin typeface="+mn-ea"/>
                <a:ea typeface="+mn-ea"/>
              </a:rPr>
              <a:t>各个子功能组合起来，能否达到预期要求的父功能</a:t>
            </a:r>
          </a:p>
        </p:txBody>
      </p:sp>
      <p:sp>
        <p:nvSpPr>
          <p:cNvPr id="372743" name="Rectangle 7"/>
          <p:cNvSpPr>
            <a:spLocks noChangeArrowheads="1"/>
          </p:cNvSpPr>
          <p:nvPr/>
        </p:nvSpPr>
        <p:spPr bwMode="auto">
          <a:xfrm>
            <a:off x="18510" y="4149725"/>
            <a:ext cx="896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buClr>
                <a:srgbClr val="FF0000"/>
              </a:buClr>
              <a:buFont typeface="Wingdings" pitchFamily="2" charset="2"/>
              <a:buChar char="ü"/>
            </a:pPr>
            <a:r>
              <a:rPr lang="zh-CN" altLang="en-US" sz="2400">
                <a:solidFill>
                  <a:schemeClr val="tx1"/>
                </a:solidFill>
                <a:latin typeface="+mn-ea"/>
                <a:ea typeface="+mn-ea"/>
              </a:rPr>
              <a:t>全局数据结构是否有问题</a:t>
            </a:r>
          </a:p>
        </p:txBody>
      </p:sp>
      <p:sp>
        <p:nvSpPr>
          <p:cNvPr id="372744" name="Rectangle 8"/>
          <p:cNvSpPr>
            <a:spLocks noChangeArrowheads="1"/>
          </p:cNvSpPr>
          <p:nvPr/>
        </p:nvSpPr>
        <p:spPr bwMode="auto">
          <a:xfrm>
            <a:off x="18510" y="5805488"/>
            <a:ext cx="914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l">
              <a:buClr>
                <a:srgbClr val="FF0000"/>
              </a:buClr>
              <a:buFont typeface="Wingdings" pitchFamily="2" charset="2"/>
              <a:buChar char="ü"/>
            </a:pPr>
            <a:r>
              <a:rPr lang="zh-CN" altLang="en-US" sz="2400" dirty="0">
                <a:solidFill>
                  <a:schemeClr val="tx1"/>
                </a:solidFill>
                <a:latin typeface="+mn-ea"/>
                <a:ea typeface="+mn-ea"/>
              </a:rPr>
              <a:t>在单元测试的同时可进行组装测试，发现并排除在模块连接中可能出现的问题，最终构成要求的软件系统</a:t>
            </a:r>
          </a:p>
        </p:txBody>
      </p:sp>
      <p:sp>
        <p:nvSpPr>
          <p:cNvPr id="372745" name="Rectangle 9"/>
          <p:cNvSpPr>
            <a:spLocks noChangeArrowheads="1"/>
          </p:cNvSpPr>
          <p:nvPr/>
        </p:nvSpPr>
        <p:spPr bwMode="auto">
          <a:xfrm>
            <a:off x="18510" y="479742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l">
              <a:buClr>
                <a:srgbClr val="FF0000"/>
              </a:buClr>
              <a:buFont typeface="Wingdings" pitchFamily="2" charset="2"/>
              <a:buChar char="ü"/>
            </a:pPr>
            <a:r>
              <a:rPr lang="zh-CN" altLang="en-US" sz="2400">
                <a:solidFill>
                  <a:schemeClr val="tx1"/>
                </a:solidFill>
                <a:latin typeface="+mn-ea"/>
                <a:ea typeface="+mn-ea"/>
              </a:rPr>
              <a:t>单个模块的误差累积起来，是否会放大，从而达到不能接受的程度</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2739"/>
                                        </p:tgtEl>
                                        <p:attrNameLst>
                                          <p:attrName>style.visibility</p:attrName>
                                        </p:attrNameLst>
                                      </p:cBhvr>
                                      <p:to>
                                        <p:strVal val="visible"/>
                                      </p:to>
                                    </p:set>
                                    <p:animEffect transition="in" filter="blinds(horizontal)">
                                      <p:cBhvr>
                                        <p:cTn id="7" dur="500"/>
                                        <p:tgtEl>
                                          <p:spTgt spid="372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2738"/>
                                        </p:tgtEl>
                                        <p:attrNameLst>
                                          <p:attrName>style.visibility</p:attrName>
                                        </p:attrNameLst>
                                      </p:cBhvr>
                                      <p:to>
                                        <p:strVal val="visible"/>
                                      </p:to>
                                    </p:set>
                                    <p:anim calcmode="lin" valueType="num">
                                      <p:cBhvr additive="base">
                                        <p:cTn id="12" dur="500" fill="hold"/>
                                        <p:tgtEl>
                                          <p:spTgt spid="372738"/>
                                        </p:tgtEl>
                                        <p:attrNameLst>
                                          <p:attrName>ppt_x</p:attrName>
                                        </p:attrNameLst>
                                      </p:cBhvr>
                                      <p:tavLst>
                                        <p:tav tm="0">
                                          <p:val>
                                            <p:strVal val="#ppt_x"/>
                                          </p:val>
                                        </p:tav>
                                        <p:tav tm="100000">
                                          <p:val>
                                            <p:strVal val="#ppt_x"/>
                                          </p:val>
                                        </p:tav>
                                      </p:tavLst>
                                    </p:anim>
                                    <p:anim calcmode="lin" valueType="num">
                                      <p:cBhvr additive="base">
                                        <p:cTn id="13" dur="500" fill="hold"/>
                                        <p:tgtEl>
                                          <p:spTgt spid="37273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2740"/>
                                        </p:tgtEl>
                                        <p:attrNameLst>
                                          <p:attrName>style.visibility</p:attrName>
                                        </p:attrNameLst>
                                      </p:cBhvr>
                                      <p:to>
                                        <p:strVal val="visible"/>
                                      </p:to>
                                    </p:set>
                                    <p:anim calcmode="lin" valueType="num">
                                      <p:cBhvr additive="base">
                                        <p:cTn id="18" dur="500" fill="hold"/>
                                        <p:tgtEl>
                                          <p:spTgt spid="372740"/>
                                        </p:tgtEl>
                                        <p:attrNameLst>
                                          <p:attrName>ppt_x</p:attrName>
                                        </p:attrNameLst>
                                      </p:cBhvr>
                                      <p:tavLst>
                                        <p:tav tm="0">
                                          <p:val>
                                            <p:strVal val="#ppt_x"/>
                                          </p:val>
                                        </p:tav>
                                        <p:tav tm="100000">
                                          <p:val>
                                            <p:strVal val="#ppt_x"/>
                                          </p:val>
                                        </p:tav>
                                      </p:tavLst>
                                    </p:anim>
                                    <p:anim calcmode="lin" valueType="num">
                                      <p:cBhvr additive="base">
                                        <p:cTn id="19" dur="500" fill="hold"/>
                                        <p:tgtEl>
                                          <p:spTgt spid="37274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2742"/>
                                        </p:tgtEl>
                                        <p:attrNameLst>
                                          <p:attrName>style.visibility</p:attrName>
                                        </p:attrNameLst>
                                      </p:cBhvr>
                                      <p:to>
                                        <p:strVal val="visible"/>
                                      </p:to>
                                    </p:set>
                                    <p:anim calcmode="lin" valueType="num">
                                      <p:cBhvr additive="base">
                                        <p:cTn id="24" dur="500" fill="hold"/>
                                        <p:tgtEl>
                                          <p:spTgt spid="372742"/>
                                        </p:tgtEl>
                                        <p:attrNameLst>
                                          <p:attrName>ppt_x</p:attrName>
                                        </p:attrNameLst>
                                      </p:cBhvr>
                                      <p:tavLst>
                                        <p:tav tm="0">
                                          <p:val>
                                            <p:strVal val="#ppt_x"/>
                                          </p:val>
                                        </p:tav>
                                        <p:tav tm="100000">
                                          <p:val>
                                            <p:strVal val="#ppt_x"/>
                                          </p:val>
                                        </p:tav>
                                      </p:tavLst>
                                    </p:anim>
                                    <p:anim calcmode="lin" valueType="num">
                                      <p:cBhvr additive="base">
                                        <p:cTn id="25" dur="500" fill="hold"/>
                                        <p:tgtEl>
                                          <p:spTgt spid="37274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2743"/>
                                        </p:tgtEl>
                                        <p:attrNameLst>
                                          <p:attrName>style.visibility</p:attrName>
                                        </p:attrNameLst>
                                      </p:cBhvr>
                                      <p:to>
                                        <p:strVal val="visible"/>
                                      </p:to>
                                    </p:set>
                                    <p:anim calcmode="lin" valueType="num">
                                      <p:cBhvr additive="base">
                                        <p:cTn id="30" dur="500" fill="hold"/>
                                        <p:tgtEl>
                                          <p:spTgt spid="372743"/>
                                        </p:tgtEl>
                                        <p:attrNameLst>
                                          <p:attrName>ppt_x</p:attrName>
                                        </p:attrNameLst>
                                      </p:cBhvr>
                                      <p:tavLst>
                                        <p:tav tm="0">
                                          <p:val>
                                            <p:strVal val="#ppt_x"/>
                                          </p:val>
                                        </p:tav>
                                        <p:tav tm="100000">
                                          <p:val>
                                            <p:strVal val="#ppt_x"/>
                                          </p:val>
                                        </p:tav>
                                      </p:tavLst>
                                    </p:anim>
                                    <p:anim calcmode="lin" valueType="num">
                                      <p:cBhvr additive="base">
                                        <p:cTn id="31" dur="500" fill="hold"/>
                                        <p:tgtEl>
                                          <p:spTgt spid="37274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72745"/>
                                        </p:tgtEl>
                                        <p:attrNameLst>
                                          <p:attrName>style.visibility</p:attrName>
                                        </p:attrNameLst>
                                      </p:cBhvr>
                                      <p:to>
                                        <p:strVal val="visible"/>
                                      </p:to>
                                    </p:set>
                                    <p:anim calcmode="lin" valueType="num">
                                      <p:cBhvr additive="base">
                                        <p:cTn id="36" dur="500" fill="hold"/>
                                        <p:tgtEl>
                                          <p:spTgt spid="372745"/>
                                        </p:tgtEl>
                                        <p:attrNameLst>
                                          <p:attrName>ppt_x</p:attrName>
                                        </p:attrNameLst>
                                      </p:cBhvr>
                                      <p:tavLst>
                                        <p:tav tm="0">
                                          <p:val>
                                            <p:strVal val="#ppt_x"/>
                                          </p:val>
                                        </p:tav>
                                        <p:tav tm="100000">
                                          <p:val>
                                            <p:strVal val="#ppt_x"/>
                                          </p:val>
                                        </p:tav>
                                      </p:tavLst>
                                    </p:anim>
                                    <p:anim calcmode="lin" valueType="num">
                                      <p:cBhvr additive="base">
                                        <p:cTn id="37" dur="500" fill="hold"/>
                                        <p:tgtEl>
                                          <p:spTgt spid="37274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72744"/>
                                        </p:tgtEl>
                                        <p:attrNameLst>
                                          <p:attrName>style.visibility</p:attrName>
                                        </p:attrNameLst>
                                      </p:cBhvr>
                                      <p:to>
                                        <p:strVal val="visible"/>
                                      </p:to>
                                    </p:set>
                                    <p:anim calcmode="lin" valueType="num">
                                      <p:cBhvr additive="base">
                                        <p:cTn id="42" dur="500" fill="hold"/>
                                        <p:tgtEl>
                                          <p:spTgt spid="372744"/>
                                        </p:tgtEl>
                                        <p:attrNameLst>
                                          <p:attrName>ppt_x</p:attrName>
                                        </p:attrNameLst>
                                      </p:cBhvr>
                                      <p:tavLst>
                                        <p:tav tm="0">
                                          <p:val>
                                            <p:strVal val="#ppt_x"/>
                                          </p:val>
                                        </p:tav>
                                        <p:tav tm="100000">
                                          <p:val>
                                            <p:strVal val="#ppt_x"/>
                                          </p:val>
                                        </p:tav>
                                      </p:tavLst>
                                    </p:anim>
                                    <p:anim calcmode="lin" valueType="num">
                                      <p:cBhvr additive="base">
                                        <p:cTn id="43" dur="500" fill="hold"/>
                                        <p:tgtEl>
                                          <p:spTgt spid="3727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p:bldP spid="372739" grpId="0"/>
      <p:bldP spid="372740" grpId="0"/>
      <p:bldP spid="372742" grpId="0"/>
      <p:bldP spid="372743" grpId="0"/>
      <p:bldP spid="372744" grpId="0"/>
      <p:bldP spid="3727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476250" y="1854200"/>
            <a:ext cx="8505825" cy="4807470"/>
          </a:xfrm>
          <a:prstGeom prst="rect">
            <a:avLst/>
          </a:prstGeom>
          <a:noFill/>
          <a:ln w="9525">
            <a:noFill/>
            <a:miter lim="800000"/>
            <a:headEnd/>
            <a:tailEnd/>
          </a:ln>
          <a:effectLst/>
        </p:spPr>
        <p:txBody>
          <a:bodyPr>
            <a:spAutoFit/>
          </a:bodyPr>
          <a:lstStyle/>
          <a:p>
            <a:pPr marL="342900" indent="-342900" algn="l" eaLnBrk="0" hangingPunct="0">
              <a:lnSpc>
                <a:spcPct val="90000"/>
              </a:lnSpc>
              <a:spcBef>
                <a:spcPts val="0"/>
              </a:spcBef>
              <a:spcAft>
                <a:spcPts val="1200"/>
              </a:spcAft>
              <a:buClr>
                <a:srgbClr val="FF0000"/>
              </a:buClr>
              <a:buFont typeface="Wingdings" pitchFamily="2" charset="2"/>
              <a:buChar char="o"/>
              <a:defRPr/>
            </a:pPr>
            <a:r>
              <a:rPr lang="zh-CN" altLang="en-US" sz="2800" dirty="0">
                <a:solidFill>
                  <a:schemeClr val="tx1"/>
                </a:solidFill>
                <a:latin typeface="+mj-ea"/>
                <a:ea typeface="+mj-ea"/>
              </a:rPr>
              <a:t>软件测试的过程</a:t>
            </a:r>
            <a:r>
              <a:rPr lang="en-US" altLang="zh-CN" sz="2800" dirty="0">
                <a:solidFill>
                  <a:schemeClr val="tx1"/>
                </a:solidFill>
                <a:latin typeface="+mj-ea"/>
                <a:ea typeface="+mj-ea"/>
              </a:rPr>
              <a:t>,</a:t>
            </a:r>
            <a:r>
              <a:rPr lang="zh-CN" altLang="en-US" sz="2800" dirty="0">
                <a:latin typeface="+mj-ea"/>
                <a:ea typeface="+mj-ea"/>
              </a:rPr>
              <a:t>即软件集成、形成过程</a:t>
            </a:r>
          </a:p>
          <a:p>
            <a:pPr marL="1714500" lvl="3" indent="-342900" algn="l" eaLnBrk="0" hangingPunct="0">
              <a:lnSpc>
                <a:spcPct val="125000"/>
              </a:lnSpc>
              <a:spcBef>
                <a:spcPct val="20000"/>
              </a:spcBef>
              <a:buClr>
                <a:srgbClr val="FF0000"/>
              </a:buClr>
              <a:buFont typeface="Wingdings" pitchFamily="2" charset="2"/>
              <a:buChar char="ü"/>
              <a:defRPr/>
            </a:pPr>
            <a:r>
              <a:rPr lang="zh-CN" altLang="en-US" sz="2400" dirty="0">
                <a:solidFill>
                  <a:schemeClr val="tx1"/>
                </a:solidFill>
                <a:latin typeface="华文楷体" pitchFamily="2" charset="-122"/>
                <a:ea typeface="华文楷体" pitchFamily="2" charset="-122"/>
              </a:rPr>
              <a:t>   </a:t>
            </a:r>
            <a:r>
              <a:rPr lang="zh-CN" altLang="en-US" sz="2400" dirty="0" smtClean="0">
                <a:solidFill>
                  <a:schemeClr val="tx1"/>
                </a:solidFill>
                <a:latin typeface="华文楷体" pitchFamily="2" charset="-122"/>
                <a:ea typeface="华文楷体" pitchFamily="2" charset="-122"/>
              </a:rPr>
              <a:t> </a:t>
            </a:r>
            <a:r>
              <a:rPr lang="zh-CN" altLang="en-US" sz="2400" dirty="0" smtClean="0">
                <a:solidFill>
                  <a:schemeClr val="tx1"/>
                </a:solidFill>
                <a:latin typeface="+mn-ea"/>
                <a:ea typeface="+mn-ea"/>
              </a:rPr>
              <a:t>单元测试</a:t>
            </a:r>
            <a:endParaRPr lang="zh-CN" altLang="en-US" sz="2400" dirty="0">
              <a:solidFill>
                <a:schemeClr val="tx1"/>
              </a:solidFill>
              <a:latin typeface="+mn-ea"/>
              <a:ea typeface="+mn-ea"/>
            </a:endParaRPr>
          </a:p>
          <a:p>
            <a:pPr marL="1714500" lvl="3" indent="-342900" algn="l" eaLnBrk="0" hangingPunct="0">
              <a:lnSpc>
                <a:spcPct val="125000"/>
              </a:lnSpc>
              <a:spcBef>
                <a:spcPct val="20000"/>
              </a:spcBef>
              <a:buClr>
                <a:srgbClr val="FF0000"/>
              </a:buClr>
              <a:buFont typeface="Wingdings" pitchFamily="2" charset="2"/>
              <a:buChar char="ü"/>
              <a:defRPr/>
            </a:pPr>
            <a:r>
              <a:rPr lang="zh-CN" altLang="en-US" sz="2400" dirty="0">
                <a:solidFill>
                  <a:schemeClr val="tx1"/>
                </a:solidFill>
                <a:latin typeface="+mn-ea"/>
                <a:ea typeface="+mn-ea"/>
              </a:rPr>
              <a:t>  </a:t>
            </a:r>
            <a:r>
              <a:rPr lang="zh-CN" altLang="en-US" sz="2400" dirty="0" smtClean="0">
                <a:solidFill>
                  <a:schemeClr val="tx1"/>
                </a:solidFill>
                <a:latin typeface="+mn-ea"/>
                <a:ea typeface="+mn-ea"/>
              </a:rPr>
              <a:t>集成测试</a:t>
            </a:r>
            <a:endParaRPr lang="zh-CN" altLang="en-US" sz="2400" dirty="0">
              <a:solidFill>
                <a:schemeClr val="tx1"/>
              </a:solidFill>
              <a:latin typeface="+mn-ea"/>
              <a:ea typeface="+mn-ea"/>
            </a:endParaRPr>
          </a:p>
          <a:p>
            <a:pPr marL="1714500" lvl="3" indent="-342900" algn="l" eaLnBrk="0" hangingPunct="0">
              <a:lnSpc>
                <a:spcPct val="125000"/>
              </a:lnSpc>
              <a:spcBef>
                <a:spcPct val="20000"/>
              </a:spcBef>
              <a:buClr>
                <a:srgbClr val="FF0000"/>
              </a:buClr>
              <a:buFont typeface="Wingdings" pitchFamily="2" charset="2"/>
              <a:buChar char="ü"/>
              <a:defRPr/>
            </a:pPr>
            <a:r>
              <a:rPr lang="zh-CN" altLang="en-US" sz="2400" dirty="0">
                <a:solidFill>
                  <a:schemeClr val="tx1"/>
                </a:solidFill>
                <a:latin typeface="+mn-ea"/>
                <a:ea typeface="+mn-ea"/>
              </a:rPr>
              <a:t>  </a:t>
            </a:r>
            <a:r>
              <a:rPr lang="zh-CN" altLang="en-US" sz="2400" dirty="0" smtClean="0">
                <a:solidFill>
                  <a:schemeClr val="tx1"/>
                </a:solidFill>
                <a:latin typeface="+mn-ea"/>
                <a:ea typeface="+mn-ea"/>
              </a:rPr>
              <a:t>确认</a:t>
            </a:r>
            <a:r>
              <a:rPr lang="zh-CN" altLang="en-US" sz="2400" dirty="0">
                <a:solidFill>
                  <a:schemeClr val="tx1"/>
                </a:solidFill>
                <a:latin typeface="+mn-ea"/>
                <a:ea typeface="+mn-ea"/>
              </a:rPr>
              <a:t>测试</a:t>
            </a:r>
          </a:p>
          <a:p>
            <a:pPr marL="1714500" lvl="3" indent="-342900" algn="l" eaLnBrk="0" hangingPunct="0">
              <a:lnSpc>
                <a:spcPct val="125000"/>
              </a:lnSpc>
              <a:spcBef>
                <a:spcPct val="20000"/>
              </a:spcBef>
              <a:buClr>
                <a:srgbClr val="FF0000"/>
              </a:buClr>
              <a:buFont typeface="Wingdings" pitchFamily="2" charset="2"/>
              <a:buChar char="ü"/>
              <a:defRPr/>
            </a:pPr>
            <a:r>
              <a:rPr lang="zh-CN" altLang="en-US" sz="2400" dirty="0">
                <a:solidFill>
                  <a:schemeClr val="tx1"/>
                </a:solidFill>
                <a:latin typeface="+mn-ea"/>
                <a:ea typeface="+mn-ea"/>
              </a:rPr>
              <a:t>  </a:t>
            </a:r>
            <a:r>
              <a:rPr lang="zh-CN" altLang="en-US" sz="2400" dirty="0" smtClean="0">
                <a:solidFill>
                  <a:schemeClr val="tx1"/>
                </a:solidFill>
                <a:latin typeface="+mn-ea"/>
                <a:ea typeface="+mn-ea"/>
              </a:rPr>
              <a:t>系统测试</a:t>
            </a:r>
            <a:endParaRPr lang="zh-CN" altLang="en-US" sz="2400" dirty="0">
              <a:solidFill>
                <a:schemeClr val="tx1"/>
              </a:solidFill>
              <a:latin typeface="+mn-ea"/>
              <a:ea typeface="+mn-ea"/>
            </a:endParaRPr>
          </a:p>
          <a:p>
            <a:pPr marL="342900" indent="-342900" algn="l" eaLnBrk="0" hangingPunct="0">
              <a:lnSpc>
                <a:spcPct val="90000"/>
              </a:lnSpc>
              <a:spcBef>
                <a:spcPct val="20000"/>
              </a:spcBef>
              <a:buClr>
                <a:srgbClr val="FF0000"/>
              </a:buClr>
              <a:buFont typeface="Wingdings" pitchFamily="2" charset="2"/>
              <a:buChar char="o"/>
              <a:defRPr/>
            </a:pPr>
            <a:r>
              <a:rPr lang="zh-CN" altLang="en-US" sz="2800" dirty="0">
                <a:solidFill>
                  <a:schemeClr val="tx1"/>
                </a:solidFill>
                <a:latin typeface="+mj-ea"/>
                <a:ea typeface="+mj-ea"/>
              </a:rPr>
              <a:t>软件可靠性和测试终止的条件</a:t>
            </a:r>
          </a:p>
          <a:p>
            <a:pPr marL="342900" indent="-342900" algn="l" eaLnBrk="0" hangingPunct="0">
              <a:lnSpc>
                <a:spcPct val="90000"/>
              </a:lnSpc>
              <a:spcBef>
                <a:spcPct val="20000"/>
              </a:spcBef>
              <a:buClr>
                <a:srgbClr val="FF0000"/>
              </a:buClr>
              <a:defRPr/>
            </a:pPr>
            <a:endParaRPr lang="zh-CN" altLang="en-US" sz="2800" b="0" dirty="0">
              <a:solidFill>
                <a:schemeClr val="tx1"/>
              </a:solidFill>
              <a:latin typeface="华文楷体" pitchFamily="2" charset="-122"/>
              <a:ea typeface="华文楷体" pitchFamily="2" charset="-122"/>
            </a:endParaRPr>
          </a:p>
          <a:p>
            <a:pPr marL="342900" indent="-342900" algn="l" eaLnBrk="0" hangingPunct="0">
              <a:lnSpc>
                <a:spcPct val="90000"/>
              </a:lnSpc>
              <a:spcBef>
                <a:spcPct val="20000"/>
              </a:spcBef>
              <a:buClr>
                <a:srgbClr val="FF0000"/>
              </a:buClr>
              <a:buFont typeface="Wingdings" pitchFamily="2" charset="2"/>
              <a:buChar char="o"/>
              <a:defRPr/>
            </a:pPr>
            <a:r>
              <a:rPr lang="zh-CN" altLang="en-US" sz="2800" dirty="0">
                <a:solidFill>
                  <a:schemeClr val="tx1"/>
                </a:solidFill>
                <a:latin typeface="+mj-ea"/>
                <a:ea typeface="+mj-ea"/>
              </a:rPr>
              <a:t>调试</a:t>
            </a:r>
          </a:p>
          <a:p>
            <a:pPr marL="342900" indent="-342900" algn="l" eaLnBrk="0" hangingPunct="0">
              <a:lnSpc>
                <a:spcPct val="90000"/>
              </a:lnSpc>
              <a:spcBef>
                <a:spcPct val="20000"/>
              </a:spcBef>
              <a:defRPr/>
            </a:pPr>
            <a:endParaRPr lang="zh-CN" altLang="en-US" sz="1800" dirty="0">
              <a:solidFill>
                <a:schemeClr val="tx1"/>
              </a:solidFill>
              <a:latin typeface="Arial" charset="0"/>
            </a:endParaRPr>
          </a:p>
          <a:p>
            <a:pPr marL="342900" indent="-342900" algn="l" eaLnBrk="0" hangingPunct="0">
              <a:lnSpc>
                <a:spcPct val="90000"/>
              </a:lnSpc>
              <a:spcBef>
                <a:spcPct val="20000"/>
              </a:spcBef>
              <a:defRPr/>
            </a:pPr>
            <a:endParaRPr lang="zh-CN" altLang="en-US" sz="1800" b="0" dirty="0">
              <a:solidFill>
                <a:schemeClr val="tx1"/>
              </a:solidFill>
              <a:latin typeface="Arial" charset="0"/>
            </a:endParaRPr>
          </a:p>
        </p:txBody>
      </p:sp>
      <p:sp>
        <p:nvSpPr>
          <p:cNvPr id="3075" name="Rectangle 3"/>
          <p:cNvSpPr>
            <a:spLocks noChangeArrowheads="1"/>
          </p:cNvSpPr>
          <p:nvPr/>
        </p:nvSpPr>
        <p:spPr bwMode="auto">
          <a:xfrm>
            <a:off x="611560" y="503675"/>
            <a:ext cx="1638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dirty="0">
                <a:solidFill>
                  <a:srgbClr val="0000FF"/>
                </a:solidFill>
                <a:cs typeface="Times New Roman" pitchFamily="18" charset="0"/>
              </a:rPr>
              <a:t>Outline</a:t>
            </a:r>
          </a:p>
        </p:txBody>
      </p:sp>
    </p:spTree>
  </p:cSld>
  <p:clrMapOvr>
    <a:masterClrMapping/>
  </p:clrMapOvr>
  <p:transition>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55650" y="1916113"/>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Char char="o"/>
            </a:pPr>
            <a:endParaRPr lang="zh-CN" altLang="en-US" sz="3900">
              <a:solidFill>
                <a:schemeClr val="tx1"/>
              </a:solidFill>
              <a:latin typeface="黑体" pitchFamily="2" charset="-122"/>
              <a:ea typeface="楷体_GB2312" pitchFamily="49" charset="-122"/>
            </a:endParaRPr>
          </a:p>
          <a:p>
            <a:pPr marL="469900" indent="-469900" algn="l" eaLnBrk="0" hangingPunct="0">
              <a:spcBef>
                <a:spcPct val="20000"/>
              </a:spcBef>
              <a:buClr>
                <a:schemeClr val="accent2"/>
              </a:buClr>
              <a:buFont typeface="Wingdings" pitchFamily="2" charset="2"/>
              <a:buChar char="o"/>
            </a:pPr>
            <a:endParaRPr lang="zh-CN" altLang="en-US" sz="3000">
              <a:solidFill>
                <a:schemeClr val="tx1"/>
              </a:solidFill>
              <a:latin typeface="Verdana" pitchFamily="34" charset="0"/>
              <a:ea typeface="楷体_GB2312" pitchFamily="49" charset="-122"/>
            </a:endParaRPr>
          </a:p>
        </p:txBody>
      </p:sp>
      <p:sp>
        <p:nvSpPr>
          <p:cNvPr id="373763" name="Rectangle 3"/>
          <p:cNvSpPr>
            <a:spLocks noChangeArrowheads="1"/>
          </p:cNvSpPr>
          <p:nvPr/>
        </p:nvSpPr>
        <p:spPr bwMode="auto">
          <a:xfrm>
            <a:off x="341313" y="1898650"/>
            <a:ext cx="8964612" cy="220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gn="l">
              <a:lnSpc>
                <a:spcPct val="130000"/>
              </a:lnSpc>
              <a:buClr>
                <a:srgbClr val="FF0000"/>
              </a:buClr>
              <a:buFont typeface="Wingdings" panose="05000000000000000000" pitchFamily="2" charset="2"/>
              <a:buChar char="Ø"/>
            </a:pPr>
            <a:r>
              <a:rPr lang="zh-CN" altLang="en-US" sz="2800" dirty="0">
                <a:solidFill>
                  <a:srgbClr val="0000FF"/>
                </a:solidFill>
                <a:latin typeface="+mn-ea"/>
                <a:ea typeface="+mn-ea"/>
              </a:rPr>
              <a:t>模块组装集成有两种方式</a:t>
            </a:r>
            <a:r>
              <a:rPr lang="zh-CN" altLang="en-US" sz="2800" dirty="0">
                <a:solidFill>
                  <a:schemeClr val="tx1"/>
                </a:solidFill>
                <a:latin typeface="+mn-ea"/>
                <a:ea typeface="+mn-ea"/>
              </a:rPr>
              <a:t>：</a:t>
            </a:r>
          </a:p>
          <a:p>
            <a:pPr lvl="2" algn="l">
              <a:lnSpc>
                <a:spcPct val="140000"/>
              </a:lnSpc>
              <a:buClr>
                <a:srgbClr val="FF0000"/>
              </a:buClr>
              <a:buFont typeface="Wingdings" pitchFamily="2" charset="2"/>
              <a:buChar char="ü"/>
            </a:pPr>
            <a:r>
              <a:rPr lang="zh-CN" altLang="en-US" sz="2400" dirty="0">
                <a:solidFill>
                  <a:schemeClr val="tx1"/>
                </a:solidFill>
                <a:latin typeface="+mn-ea"/>
                <a:ea typeface="+mn-ea"/>
              </a:rPr>
              <a:t> 一次性组装方式</a:t>
            </a:r>
          </a:p>
          <a:p>
            <a:pPr lvl="2" algn="l">
              <a:lnSpc>
                <a:spcPct val="140000"/>
              </a:lnSpc>
              <a:buClr>
                <a:srgbClr val="FF0000"/>
              </a:buClr>
              <a:buFont typeface="Wingdings" pitchFamily="2" charset="2"/>
              <a:buChar char="ü"/>
            </a:pPr>
            <a:r>
              <a:rPr lang="zh-CN" altLang="en-US" sz="2400" dirty="0">
                <a:solidFill>
                  <a:schemeClr val="tx1"/>
                </a:solidFill>
                <a:latin typeface="+mn-ea"/>
                <a:ea typeface="+mn-ea"/>
              </a:rPr>
              <a:t> 增殖式组装方式</a:t>
            </a:r>
            <a:r>
              <a:rPr lang="zh-CN" altLang="en-US" sz="2400" b="0" dirty="0">
                <a:solidFill>
                  <a:schemeClr val="tx1"/>
                </a:solidFill>
                <a:latin typeface="+mn-ea"/>
                <a:ea typeface="+mn-ea"/>
              </a:rPr>
              <a:t/>
            </a:r>
            <a:br>
              <a:rPr lang="zh-CN" altLang="en-US" sz="2400" b="0" dirty="0">
                <a:solidFill>
                  <a:schemeClr val="tx1"/>
                </a:solidFill>
                <a:latin typeface="+mn-ea"/>
                <a:ea typeface="+mn-ea"/>
              </a:rPr>
            </a:br>
            <a:endParaRPr lang="zh-CN" altLang="en-US" sz="2400" b="0" dirty="0">
              <a:solidFill>
                <a:schemeClr val="tx1"/>
              </a:solidFill>
              <a:latin typeface="+mn-ea"/>
              <a:ea typeface="+mn-ea"/>
            </a:endParaRPr>
          </a:p>
        </p:txBody>
      </p:sp>
      <p:sp>
        <p:nvSpPr>
          <p:cNvPr id="373764" name="Rectangle 4"/>
          <p:cNvSpPr>
            <a:spLocks noChangeArrowheads="1"/>
          </p:cNvSpPr>
          <p:nvPr/>
        </p:nvSpPr>
        <p:spPr bwMode="auto">
          <a:xfrm>
            <a:off x="521550" y="458670"/>
            <a:ext cx="375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集成组装的方式</a:t>
            </a:r>
          </a:p>
        </p:txBody>
      </p:sp>
      <p:sp>
        <p:nvSpPr>
          <p:cNvPr id="373765" name="Rectangle 5"/>
          <p:cNvSpPr>
            <a:spLocks noChangeArrowheads="1"/>
          </p:cNvSpPr>
          <p:nvPr/>
        </p:nvSpPr>
        <p:spPr bwMode="auto">
          <a:xfrm>
            <a:off x="296863" y="3968750"/>
            <a:ext cx="6948487"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gn="l">
              <a:lnSpc>
                <a:spcPct val="120000"/>
              </a:lnSpc>
              <a:buClr>
                <a:srgbClr val="FF0000"/>
              </a:buClr>
              <a:buFont typeface="Wingdings" panose="05000000000000000000" pitchFamily="2" charset="2"/>
              <a:buChar char="Ø"/>
            </a:pPr>
            <a:r>
              <a:rPr lang="zh-CN" altLang="en-US" sz="2800" dirty="0">
                <a:solidFill>
                  <a:srgbClr val="0000FF"/>
                </a:solidFill>
                <a:latin typeface="+mn-ea"/>
                <a:ea typeface="+mn-ea"/>
              </a:rPr>
              <a:t>增殖式组装方式：</a:t>
            </a:r>
          </a:p>
          <a:p>
            <a:pPr lvl="2" algn="l">
              <a:lnSpc>
                <a:spcPct val="140000"/>
              </a:lnSpc>
              <a:buClr>
                <a:srgbClr val="FF0000"/>
              </a:buClr>
              <a:buFont typeface="Wingdings" pitchFamily="2" charset="2"/>
              <a:buChar char="ü"/>
            </a:pPr>
            <a:r>
              <a:rPr lang="zh-CN" altLang="en-US" sz="2400" dirty="0">
                <a:solidFill>
                  <a:schemeClr val="tx1"/>
                </a:solidFill>
                <a:latin typeface="+mn-ea"/>
                <a:ea typeface="+mn-ea"/>
              </a:rPr>
              <a:t>自顶向下的增殖方式</a:t>
            </a:r>
          </a:p>
          <a:p>
            <a:pPr lvl="2" algn="l">
              <a:lnSpc>
                <a:spcPct val="140000"/>
              </a:lnSpc>
              <a:buClr>
                <a:srgbClr val="FF0000"/>
              </a:buClr>
              <a:buFont typeface="Wingdings" pitchFamily="2" charset="2"/>
              <a:buChar char="ü"/>
            </a:pPr>
            <a:r>
              <a:rPr lang="zh-CN" altLang="en-US" sz="2400" dirty="0">
                <a:solidFill>
                  <a:schemeClr val="tx1"/>
                </a:solidFill>
                <a:latin typeface="+mn-ea"/>
                <a:ea typeface="+mn-ea"/>
              </a:rPr>
              <a:t>自底向上的增殖方式</a:t>
            </a:r>
          </a:p>
          <a:p>
            <a:pPr lvl="2" algn="l">
              <a:lnSpc>
                <a:spcPct val="140000"/>
              </a:lnSpc>
              <a:buClr>
                <a:srgbClr val="FF0000"/>
              </a:buClr>
              <a:buFont typeface="Wingdings" pitchFamily="2" charset="2"/>
              <a:buChar char="ü"/>
            </a:pPr>
            <a:r>
              <a:rPr lang="zh-CN" altLang="en-US" sz="2400" dirty="0">
                <a:solidFill>
                  <a:schemeClr val="tx1"/>
                </a:solidFill>
                <a:latin typeface="+mn-ea"/>
                <a:ea typeface="+mn-ea"/>
              </a:rPr>
              <a:t>混合增殖式测试</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blinds(horizontal)">
                                      <p:cBhvr>
                                        <p:cTn id="7" dur="500"/>
                                        <p:tgtEl>
                                          <p:spTgt spid="373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3763"/>
                                        </p:tgtEl>
                                        <p:attrNameLst>
                                          <p:attrName>style.visibility</p:attrName>
                                        </p:attrNameLst>
                                      </p:cBhvr>
                                      <p:to>
                                        <p:strVal val="visible"/>
                                      </p:to>
                                    </p:set>
                                    <p:anim calcmode="lin" valueType="num">
                                      <p:cBhvr additive="base">
                                        <p:cTn id="12" dur="500" fill="hold"/>
                                        <p:tgtEl>
                                          <p:spTgt spid="373763"/>
                                        </p:tgtEl>
                                        <p:attrNameLst>
                                          <p:attrName>ppt_x</p:attrName>
                                        </p:attrNameLst>
                                      </p:cBhvr>
                                      <p:tavLst>
                                        <p:tav tm="0">
                                          <p:val>
                                            <p:strVal val="#ppt_x"/>
                                          </p:val>
                                        </p:tav>
                                        <p:tav tm="100000">
                                          <p:val>
                                            <p:strVal val="#ppt_x"/>
                                          </p:val>
                                        </p:tav>
                                      </p:tavLst>
                                    </p:anim>
                                    <p:anim calcmode="lin" valueType="num">
                                      <p:cBhvr additive="base">
                                        <p:cTn id="13" dur="500" fill="hold"/>
                                        <p:tgtEl>
                                          <p:spTgt spid="37376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3765"/>
                                        </p:tgtEl>
                                        <p:attrNameLst>
                                          <p:attrName>style.visibility</p:attrName>
                                        </p:attrNameLst>
                                      </p:cBhvr>
                                      <p:to>
                                        <p:strVal val="visible"/>
                                      </p:to>
                                    </p:set>
                                    <p:anim calcmode="lin" valueType="num">
                                      <p:cBhvr additive="base">
                                        <p:cTn id="18" dur="500" fill="hold"/>
                                        <p:tgtEl>
                                          <p:spTgt spid="373765"/>
                                        </p:tgtEl>
                                        <p:attrNameLst>
                                          <p:attrName>ppt_x</p:attrName>
                                        </p:attrNameLst>
                                      </p:cBhvr>
                                      <p:tavLst>
                                        <p:tav tm="0">
                                          <p:val>
                                            <p:strVal val="#ppt_x"/>
                                          </p:val>
                                        </p:tav>
                                        <p:tav tm="100000">
                                          <p:val>
                                            <p:strVal val="#ppt_x"/>
                                          </p:val>
                                        </p:tav>
                                      </p:tavLst>
                                    </p:anim>
                                    <p:anim calcmode="lin" valueType="num">
                                      <p:cBhvr additive="base">
                                        <p:cTn id="19" dur="500" fill="hold"/>
                                        <p:tgtEl>
                                          <p:spTgt spid="3737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p:bldP spid="373764" grpId="0"/>
      <p:bldP spid="37376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68313" y="333375"/>
            <a:ext cx="84248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4000" dirty="0">
                <a:solidFill>
                  <a:srgbClr val="0000FF"/>
                </a:solidFill>
                <a:latin typeface="黑体" pitchFamily="49" charset="-122"/>
                <a:ea typeface="黑体" pitchFamily="49" charset="-122"/>
                <a:cs typeface="Times New Roman" pitchFamily="18" charset="0"/>
              </a:rPr>
              <a:t>一次性组装方式</a:t>
            </a:r>
            <a:r>
              <a:rPr lang="zh-CN" altLang="en-US" sz="4000" dirty="0">
                <a:solidFill>
                  <a:srgbClr val="0000FF"/>
                </a:solidFill>
                <a:cs typeface="Times New Roman" pitchFamily="18" charset="0"/>
              </a:rPr>
              <a:t> </a:t>
            </a:r>
            <a:r>
              <a:rPr lang="en-US" altLang="zh-CN" sz="4000" dirty="0">
                <a:solidFill>
                  <a:srgbClr val="0000FF"/>
                </a:solidFill>
                <a:cs typeface="Times New Roman" pitchFamily="18" charset="0"/>
              </a:rPr>
              <a:t>(big bang)</a:t>
            </a:r>
          </a:p>
        </p:txBody>
      </p:sp>
      <p:sp>
        <p:nvSpPr>
          <p:cNvPr id="23555" name="Rectangle 3"/>
          <p:cNvSpPr>
            <a:spLocks noChangeArrowheads="1"/>
          </p:cNvSpPr>
          <p:nvPr/>
        </p:nvSpPr>
        <p:spPr bwMode="auto">
          <a:xfrm>
            <a:off x="179388" y="1844675"/>
            <a:ext cx="8964612"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50000"/>
              </a:lnSpc>
              <a:spcBef>
                <a:spcPct val="60000"/>
              </a:spcBef>
              <a:buClr>
                <a:srgbClr val="FF0066"/>
              </a:buClr>
              <a:buFont typeface="Wingdings" pitchFamily="2" charset="2"/>
              <a:buChar char="ü"/>
            </a:pPr>
            <a:r>
              <a:rPr lang="zh-CN" altLang="en-US" sz="2400" dirty="0">
                <a:solidFill>
                  <a:schemeClr val="tx1"/>
                </a:solidFill>
                <a:latin typeface="+mn-ea"/>
                <a:ea typeface="+mn-ea"/>
              </a:rPr>
              <a:t>它是一种非增殖式组装</a:t>
            </a:r>
            <a:r>
              <a:rPr lang="zh-CN" altLang="en-US" sz="2400" dirty="0" smtClean="0">
                <a:solidFill>
                  <a:schemeClr val="tx1"/>
                </a:solidFill>
                <a:latin typeface="+mn-ea"/>
                <a:ea typeface="+mn-ea"/>
              </a:rPr>
              <a:t>方式，也</a:t>
            </a:r>
            <a:r>
              <a:rPr lang="zh-CN" altLang="en-US" sz="2400" dirty="0">
                <a:solidFill>
                  <a:schemeClr val="tx1"/>
                </a:solidFill>
                <a:latin typeface="+mn-ea"/>
                <a:ea typeface="+mn-ea"/>
              </a:rPr>
              <a:t>叫做整体拼装。</a:t>
            </a:r>
          </a:p>
          <a:p>
            <a:pPr marL="469900" indent="-469900" algn="l" eaLnBrk="0" hangingPunct="0">
              <a:lnSpc>
                <a:spcPct val="150000"/>
              </a:lnSpc>
              <a:spcBef>
                <a:spcPct val="60000"/>
              </a:spcBef>
              <a:buClr>
                <a:srgbClr val="FF0066"/>
              </a:buClr>
              <a:buFont typeface="Wingdings" pitchFamily="2" charset="2"/>
              <a:buChar char="ü"/>
            </a:pPr>
            <a:r>
              <a:rPr lang="zh-CN" altLang="en-US" sz="2400" dirty="0">
                <a:solidFill>
                  <a:schemeClr val="tx1"/>
                </a:solidFill>
                <a:latin typeface="+mn-ea"/>
                <a:ea typeface="+mn-ea"/>
              </a:rPr>
              <a:t>使用这种方式，首先对每个模块分别进行模块测试，然后再把所有模块组装在一起进行测试，最终得到要求的软件系统。</a:t>
            </a:r>
          </a:p>
        </p:txBody>
      </p:sp>
      <p:sp>
        <p:nvSpPr>
          <p:cNvPr id="23556" name="Freeform 4"/>
          <p:cNvSpPr>
            <a:spLocks/>
          </p:cNvSpPr>
          <p:nvPr/>
        </p:nvSpPr>
        <p:spPr bwMode="auto">
          <a:xfrm>
            <a:off x="2235200" y="4446588"/>
            <a:ext cx="3784600" cy="1966912"/>
          </a:xfrm>
          <a:custGeom>
            <a:avLst/>
            <a:gdLst>
              <a:gd name="T0" fmla="*/ 0 w 2384"/>
              <a:gd name="T1" fmla="*/ 985380058 h 1239"/>
              <a:gd name="T2" fmla="*/ 322579967 w 2384"/>
              <a:gd name="T3" fmla="*/ 602316358 h 1239"/>
              <a:gd name="T4" fmla="*/ 1471771044 w 2384"/>
              <a:gd name="T5" fmla="*/ 219252757 h 1239"/>
              <a:gd name="T6" fmla="*/ 2016124968 w 2384"/>
              <a:gd name="T7" fmla="*/ 158768997 h 1239"/>
              <a:gd name="T8" fmla="*/ 2147483647 w 2384"/>
              <a:gd name="T9" fmla="*/ 158768997 h 1239"/>
              <a:gd name="T10" fmla="*/ 2147483647 w 2384"/>
              <a:gd name="T11" fmla="*/ 57962787 h 1239"/>
              <a:gd name="T12" fmla="*/ 2147483647 w 2384"/>
              <a:gd name="T13" fmla="*/ 118446523 h 1239"/>
              <a:gd name="T14" fmla="*/ 2147483647 w 2384"/>
              <a:gd name="T15" fmla="*/ 279736468 h 1239"/>
              <a:gd name="T16" fmla="*/ 2147483647 w 2384"/>
              <a:gd name="T17" fmla="*/ 602316358 h 1239"/>
              <a:gd name="T18" fmla="*/ 2147483647 w 2384"/>
              <a:gd name="T19" fmla="*/ 844251400 h 1239"/>
              <a:gd name="T20" fmla="*/ 2147483647 w 2384"/>
              <a:gd name="T21" fmla="*/ 1106347480 h 1239"/>
              <a:gd name="T22" fmla="*/ 2147483647 w 2384"/>
              <a:gd name="T23" fmla="*/ 1590217166 h 1239"/>
              <a:gd name="T24" fmla="*/ 2147483647 w 2384"/>
              <a:gd name="T25" fmla="*/ 2147483647 h 1239"/>
              <a:gd name="T26" fmla="*/ 2147483647 w 2384"/>
              <a:gd name="T27" fmla="*/ 2147483647 h 1239"/>
              <a:gd name="T28" fmla="*/ 2147483647 w 2384"/>
              <a:gd name="T29" fmla="*/ 2147483647 h 1239"/>
              <a:gd name="T30" fmla="*/ 2147483647 w 2384"/>
              <a:gd name="T31" fmla="*/ 2147483647 h 1239"/>
              <a:gd name="T32" fmla="*/ 2147483647 w 2384"/>
              <a:gd name="T33" fmla="*/ 2147483647 h 1239"/>
              <a:gd name="T34" fmla="*/ 2147483647 w 2384"/>
              <a:gd name="T35" fmla="*/ 2147483647 h 1239"/>
              <a:gd name="T36" fmla="*/ 2147483647 w 2384"/>
              <a:gd name="T37" fmla="*/ 2147483647 h 1239"/>
              <a:gd name="T38" fmla="*/ 2147483647 w 2384"/>
              <a:gd name="T39" fmla="*/ 2147483647 h 1239"/>
              <a:gd name="T40" fmla="*/ 2147483647 w 2384"/>
              <a:gd name="T41" fmla="*/ 2147483647 h 1239"/>
              <a:gd name="T42" fmla="*/ 2147483647 w 2384"/>
              <a:gd name="T43" fmla="*/ 2147483647 h 1239"/>
              <a:gd name="T44" fmla="*/ 2147483647 w 2384"/>
              <a:gd name="T45" fmla="*/ 2147483647 h 1239"/>
              <a:gd name="T46" fmla="*/ 2147483647 w 2384"/>
              <a:gd name="T47" fmla="*/ 2147483647 h 1239"/>
              <a:gd name="T48" fmla="*/ 2147483647 w 2384"/>
              <a:gd name="T49" fmla="*/ 2147483647 h 1239"/>
              <a:gd name="T50" fmla="*/ 1370964835 w 2384"/>
              <a:gd name="T51" fmla="*/ 2147483647 h 1239"/>
              <a:gd name="T52" fmla="*/ 1068546209 w 2384"/>
              <a:gd name="T53" fmla="*/ 2147483647 h 1239"/>
              <a:gd name="T54" fmla="*/ 604837451 w 2384"/>
              <a:gd name="T55" fmla="*/ 1832152406 h 1239"/>
              <a:gd name="T56" fmla="*/ 504031242 w 2384"/>
              <a:gd name="T57" fmla="*/ 1731346221 h 1239"/>
              <a:gd name="T58" fmla="*/ 463708758 w 2384"/>
              <a:gd name="T59" fmla="*/ 1670862511 h 1239"/>
              <a:gd name="T60" fmla="*/ 282257484 w 2384"/>
              <a:gd name="T61" fmla="*/ 1529733455 h 1239"/>
              <a:gd name="T62" fmla="*/ 241935000 w 2384"/>
              <a:gd name="T63" fmla="*/ 1469249744 h 1239"/>
              <a:gd name="T64" fmla="*/ 181451225 w 2384"/>
              <a:gd name="T65" fmla="*/ 1428927271 h 1239"/>
              <a:gd name="T66" fmla="*/ 100806234 w 2384"/>
              <a:gd name="T67" fmla="*/ 1328121086 h 1239"/>
              <a:gd name="T68" fmla="*/ 80644992 w 2384"/>
              <a:gd name="T69" fmla="*/ 1267637375 h 1239"/>
              <a:gd name="T70" fmla="*/ 40322496 w 2384"/>
              <a:gd name="T71" fmla="*/ 1207153664 h 1239"/>
              <a:gd name="T72" fmla="*/ 0 w 2384"/>
              <a:gd name="T73" fmla="*/ 1086186243 h 1239"/>
              <a:gd name="T74" fmla="*/ 0 w 2384"/>
              <a:gd name="T75" fmla="*/ 985380058 h 12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84"/>
              <a:gd name="T115" fmla="*/ 0 h 1239"/>
              <a:gd name="T116" fmla="*/ 2384 w 2384"/>
              <a:gd name="T117" fmla="*/ 1239 h 12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84" h="1239">
                <a:moveTo>
                  <a:pt x="0" y="391"/>
                </a:moveTo>
                <a:cubicBezTo>
                  <a:pt x="36" y="337"/>
                  <a:pt x="71" y="273"/>
                  <a:pt x="128" y="239"/>
                </a:cubicBezTo>
                <a:cubicBezTo>
                  <a:pt x="276" y="150"/>
                  <a:pt x="411" y="100"/>
                  <a:pt x="584" y="87"/>
                </a:cubicBezTo>
                <a:cubicBezTo>
                  <a:pt x="660" y="68"/>
                  <a:pt x="715" y="68"/>
                  <a:pt x="800" y="63"/>
                </a:cubicBezTo>
                <a:cubicBezTo>
                  <a:pt x="848" y="47"/>
                  <a:pt x="879" y="47"/>
                  <a:pt x="928" y="63"/>
                </a:cubicBezTo>
                <a:cubicBezTo>
                  <a:pt x="1115" y="54"/>
                  <a:pt x="1301" y="32"/>
                  <a:pt x="1488" y="23"/>
                </a:cubicBezTo>
                <a:cubicBezTo>
                  <a:pt x="1674" y="27"/>
                  <a:pt x="1770" y="0"/>
                  <a:pt x="1912" y="47"/>
                </a:cubicBezTo>
                <a:cubicBezTo>
                  <a:pt x="1944" y="79"/>
                  <a:pt x="1973" y="100"/>
                  <a:pt x="2016" y="111"/>
                </a:cubicBezTo>
                <a:cubicBezTo>
                  <a:pt x="2072" y="145"/>
                  <a:pt x="2114" y="193"/>
                  <a:pt x="2160" y="239"/>
                </a:cubicBezTo>
                <a:cubicBezTo>
                  <a:pt x="2196" y="275"/>
                  <a:pt x="2245" y="306"/>
                  <a:pt x="2288" y="335"/>
                </a:cubicBezTo>
                <a:cubicBezTo>
                  <a:pt x="2310" y="367"/>
                  <a:pt x="2327" y="404"/>
                  <a:pt x="2344" y="439"/>
                </a:cubicBezTo>
                <a:cubicBezTo>
                  <a:pt x="2357" y="503"/>
                  <a:pt x="2368" y="568"/>
                  <a:pt x="2384" y="631"/>
                </a:cubicBezTo>
                <a:cubicBezTo>
                  <a:pt x="2381" y="708"/>
                  <a:pt x="2383" y="786"/>
                  <a:pt x="2376" y="863"/>
                </a:cubicBezTo>
                <a:cubicBezTo>
                  <a:pt x="2363" y="1020"/>
                  <a:pt x="2193" y="1069"/>
                  <a:pt x="2064" y="1087"/>
                </a:cubicBezTo>
                <a:cubicBezTo>
                  <a:pt x="2025" y="1100"/>
                  <a:pt x="1999" y="1104"/>
                  <a:pt x="1968" y="1135"/>
                </a:cubicBezTo>
                <a:cubicBezTo>
                  <a:pt x="1944" y="1159"/>
                  <a:pt x="1928" y="1172"/>
                  <a:pt x="1896" y="1183"/>
                </a:cubicBezTo>
                <a:cubicBezTo>
                  <a:pt x="1885" y="1191"/>
                  <a:pt x="1876" y="1200"/>
                  <a:pt x="1864" y="1207"/>
                </a:cubicBezTo>
                <a:cubicBezTo>
                  <a:pt x="1843" y="1219"/>
                  <a:pt x="1800" y="1239"/>
                  <a:pt x="1800" y="1239"/>
                </a:cubicBezTo>
                <a:cubicBezTo>
                  <a:pt x="1701" y="1236"/>
                  <a:pt x="1603" y="1236"/>
                  <a:pt x="1504" y="1231"/>
                </a:cubicBezTo>
                <a:cubicBezTo>
                  <a:pt x="1464" y="1229"/>
                  <a:pt x="1436" y="1201"/>
                  <a:pt x="1400" y="1191"/>
                </a:cubicBezTo>
                <a:cubicBezTo>
                  <a:pt x="1351" y="1177"/>
                  <a:pt x="1349" y="1181"/>
                  <a:pt x="1280" y="1175"/>
                </a:cubicBezTo>
                <a:cubicBezTo>
                  <a:pt x="1226" y="1153"/>
                  <a:pt x="1179" y="1154"/>
                  <a:pt x="1136" y="1111"/>
                </a:cubicBezTo>
                <a:cubicBezTo>
                  <a:pt x="1121" y="1065"/>
                  <a:pt x="1139" y="1108"/>
                  <a:pt x="1104" y="1063"/>
                </a:cubicBezTo>
                <a:cubicBezTo>
                  <a:pt x="1086" y="1040"/>
                  <a:pt x="1072" y="1015"/>
                  <a:pt x="1056" y="991"/>
                </a:cubicBezTo>
                <a:cubicBezTo>
                  <a:pt x="1020" y="938"/>
                  <a:pt x="925" y="890"/>
                  <a:pt x="872" y="855"/>
                </a:cubicBezTo>
                <a:cubicBezTo>
                  <a:pt x="762" y="861"/>
                  <a:pt x="654" y="873"/>
                  <a:pt x="544" y="887"/>
                </a:cubicBezTo>
                <a:cubicBezTo>
                  <a:pt x="504" y="884"/>
                  <a:pt x="464" y="883"/>
                  <a:pt x="424" y="879"/>
                </a:cubicBezTo>
                <a:cubicBezTo>
                  <a:pt x="335" y="869"/>
                  <a:pt x="303" y="769"/>
                  <a:pt x="240" y="727"/>
                </a:cubicBezTo>
                <a:cubicBezTo>
                  <a:pt x="197" y="663"/>
                  <a:pt x="253" y="740"/>
                  <a:pt x="200" y="687"/>
                </a:cubicBezTo>
                <a:cubicBezTo>
                  <a:pt x="193" y="680"/>
                  <a:pt x="191" y="670"/>
                  <a:pt x="184" y="663"/>
                </a:cubicBezTo>
                <a:cubicBezTo>
                  <a:pt x="164" y="643"/>
                  <a:pt x="136" y="623"/>
                  <a:pt x="112" y="607"/>
                </a:cubicBezTo>
                <a:cubicBezTo>
                  <a:pt x="107" y="599"/>
                  <a:pt x="103" y="590"/>
                  <a:pt x="96" y="583"/>
                </a:cubicBezTo>
                <a:cubicBezTo>
                  <a:pt x="89" y="576"/>
                  <a:pt x="78" y="575"/>
                  <a:pt x="72" y="567"/>
                </a:cubicBezTo>
                <a:cubicBezTo>
                  <a:pt x="28" y="512"/>
                  <a:pt x="109" y="573"/>
                  <a:pt x="40" y="527"/>
                </a:cubicBezTo>
                <a:cubicBezTo>
                  <a:pt x="37" y="519"/>
                  <a:pt x="36" y="511"/>
                  <a:pt x="32" y="503"/>
                </a:cubicBezTo>
                <a:cubicBezTo>
                  <a:pt x="28" y="494"/>
                  <a:pt x="20" y="488"/>
                  <a:pt x="16" y="479"/>
                </a:cubicBezTo>
                <a:cubicBezTo>
                  <a:pt x="9" y="464"/>
                  <a:pt x="0" y="431"/>
                  <a:pt x="0" y="431"/>
                </a:cubicBezTo>
                <a:cubicBezTo>
                  <a:pt x="4" y="407"/>
                  <a:pt x="38" y="314"/>
                  <a:pt x="0" y="391"/>
                </a:cubicBezTo>
                <a:close/>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a typeface="+mn-ea"/>
            </a:endParaRPr>
          </a:p>
        </p:txBody>
      </p:sp>
      <p:sp>
        <p:nvSpPr>
          <p:cNvPr id="23557" name="Oval 5"/>
          <p:cNvSpPr>
            <a:spLocks noChangeArrowheads="1"/>
          </p:cNvSpPr>
          <p:nvPr/>
        </p:nvSpPr>
        <p:spPr bwMode="auto">
          <a:xfrm>
            <a:off x="3041650" y="4959350"/>
            <a:ext cx="180975" cy="225425"/>
          </a:xfrm>
          <a:prstGeom prst="ellipse">
            <a:avLst/>
          </a:prstGeom>
          <a:solidFill>
            <a:schemeClr val="accent1"/>
          </a:solidFill>
          <a:ln w="9525" algn="ctr">
            <a:solidFill>
              <a:schemeClr val="tx1"/>
            </a:solidFill>
            <a:round/>
            <a:headEnd/>
            <a:tailEnd/>
          </a:ln>
        </p:spPr>
        <p:txBody>
          <a:bodyPr wrap="none" anchor="ctr"/>
          <a:lstStyle/>
          <a:p>
            <a:endParaRPr lang="zh-CN" altLang="en-US">
              <a:latin typeface="+mn-ea"/>
              <a:ea typeface="+mn-ea"/>
            </a:endParaRPr>
          </a:p>
        </p:txBody>
      </p:sp>
      <p:sp>
        <p:nvSpPr>
          <p:cNvPr id="23558" name="Oval 6"/>
          <p:cNvSpPr>
            <a:spLocks noChangeArrowheads="1"/>
          </p:cNvSpPr>
          <p:nvPr/>
        </p:nvSpPr>
        <p:spPr bwMode="auto">
          <a:xfrm>
            <a:off x="3851275" y="4868863"/>
            <a:ext cx="134938" cy="315912"/>
          </a:xfrm>
          <a:prstGeom prst="ellipse">
            <a:avLst/>
          </a:prstGeom>
          <a:solidFill>
            <a:schemeClr val="accent1"/>
          </a:solidFill>
          <a:ln w="9525" algn="ctr">
            <a:solidFill>
              <a:schemeClr val="tx1"/>
            </a:solidFill>
            <a:round/>
            <a:headEnd/>
            <a:tailEnd/>
          </a:ln>
        </p:spPr>
        <p:txBody>
          <a:bodyPr wrap="none" anchor="ctr"/>
          <a:lstStyle/>
          <a:p>
            <a:endParaRPr lang="zh-CN" altLang="en-US">
              <a:latin typeface="+mn-ea"/>
              <a:ea typeface="+mn-ea"/>
            </a:endParaRPr>
          </a:p>
        </p:txBody>
      </p:sp>
      <p:sp>
        <p:nvSpPr>
          <p:cNvPr id="23559" name="Oval 7"/>
          <p:cNvSpPr>
            <a:spLocks noChangeArrowheads="1"/>
          </p:cNvSpPr>
          <p:nvPr/>
        </p:nvSpPr>
        <p:spPr bwMode="auto">
          <a:xfrm>
            <a:off x="4076700" y="5499100"/>
            <a:ext cx="180975" cy="269875"/>
          </a:xfrm>
          <a:prstGeom prst="ellipse">
            <a:avLst/>
          </a:prstGeom>
          <a:solidFill>
            <a:schemeClr val="accent1"/>
          </a:solidFill>
          <a:ln w="9525" algn="ctr">
            <a:solidFill>
              <a:schemeClr val="tx1"/>
            </a:solidFill>
            <a:round/>
            <a:headEnd/>
            <a:tailEnd/>
          </a:ln>
        </p:spPr>
        <p:txBody>
          <a:bodyPr wrap="none" anchor="ctr"/>
          <a:lstStyle/>
          <a:p>
            <a:endParaRPr lang="zh-CN" altLang="en-US">
              <a:latin typeface="+mn-ea"/>
              <a:ea typeface="+mn-ea"/>
            </a:endParaRPr>
          </a:p>
        </p:txBody>
      </p:sp>
      <p:sp>
        <p:nvSpPr>
          <p:cNvPr id="23560" name="Oval 8"/>
          <p:cNvSpPr>
            <a:spLocks noChangeArrowheads="1"/>
          </p:cNvSpPr>
          <p:nvPr/>
        </p:nvSpPr>
        <p:spPr bwMode="auto">
          <a:xfrm>
            <a:off x="4616450" y="5003800"/>
            <a:ext cx="404813" cy="180975"/>
          </a:xfrm>
          <a:prstGeom prst="ellipse">
            <a:avLst/>
          </a:prstGeom>
          <a:solidFill>
            <a:schemeClr val="accent1"/>
          </a:solidFill>
          <a:ln w="9525" algn="ctr">
            <a:solidFill>
              <a:schemeClr val="tx1"/>
            </a:solidFill>
            <a:round/>
            <a:headEnd/>
            <a:tailEnd/>
          </a:ln>
        </p:spPr>
        <p:txBody>
          <a:bodyPr wrap="none" anchor="ctr"/>
          <a:lstStyle/>
          <a:p>
            <a:endParaRPr lang="zh-CN" altLang="en-US">
              <a:latin typeface="+mn-ea"/>
              <a:ea typeface="+mn-ea"/>
            </a:endParaRPr>
          </a:p>
        </p:txBody>
      </p:sp>
      <p:sp>
        <p:nvSpPr>
          <p:cNvPr id="23561" name="Oval 9"/>
          <p:cNvSpPr>
            <a:spLocks noChangeArrowheads="1"/>
          </p:cNvSpPr>
          <p:nvPr/>
        </p:nvSpPr>
        <p:spPr bwMode="auto">
          <a:xfrm>
            <a:off x="4976813" y="5589588"/>
            <a:ext cx="404812" cy="225425"/>
          </a:xfrm>
          <a:prstGeom prst="ellipse">
            <a:avLst/>
          </a:prstGeom>
          <a:solidFill>
            <a:schemeClr val="accent1"/>
          </a:solidFill>
          <a:ln w="9525" algn="ctr">
            <a:solidFill>
              <a:schemeClr val="tx1"/>
            </a:solidFill>
            <a:round/>
            <a:headEnd/>
            <a:tailEnd/>
          </a:ln>
        </p:spPr>
        <p:txBody>
          <a:bodyPr wrap="none" anchor="ctr"/>
          <a:lstStyle/>
          <a:p>
            <a:endParaRPr lang="zh-CN" altLang="en-US">
              <a:latin typeface="+mn-ea"/>
              <a:ea typeface="+mn-ea"/>
            </a:endParaRPr>
          </a:p>
        </p:txBody>
      </p:sp>
      <p:sp>
        <p:nvSpPr>
          <p:cNvPr id="23562" name="Oval 10"/>
          <p:cNvSpPr>
            <a:spLocks noChangeArrowheads="1"/>
          </p:cNvSpPr>
          <p:nvPr/>
        </p:nvSpPr>
        <p:spPr bwMode="auto">
          <a:xfrm>
            <a:off x="3402013" y="5408613"/>
            <a:ext cx="90487" cy="225425"/>
          </a:xfrm>
          <a:prstGeom prst="ellipse">
            <a:avLst/>
          </a:prstGeom>
          <a:solidFill>
            <a:schemeClr val="accent1"/>
          </a:solidFill>
          <a:ln w="9525" algn="ctr">
            <a:solidFill>
              <a:schemeClr val="tx1"/>
            </a:solidFill>
            <a:round/>
            <a:headEnd/>
            <a:tailEnd/>
          </a:ln>
        </p:spPr>
        <p:txBody>
          <a:bodyPr wrap="none" anchor="ctr"/>
          <a:lstStyle/>
          <a:p>
            <a:endParaRPr lang="zh-CN" altLang="en-US">
              <a:latin typeface="+mn-ea"/>
              <a:ea typeface="+mn-ea"/>
            </a:endParaRPr>
          </a:p>
        </p:txBody>
      </p:sp>
      <p:sp>
        <p:nvSpPr>
          <p:cNvPr id="23563" name="Oval 11"/>
          <p:cNvSpPr>
            <a:spLocks noChangeArrowheads="1"/>
          </p:cNvSpPr>
          <p:nvPr/>
        </p:nvSpPr>
        <p:spPr bwMode="auto">
          <a:xfrm>
            <a:off x="4662488" y="5949950"/>
            <a:ext cx="134937" cy="88900"/>
          </a:xfrm>
          <a:prstGeom prst="ellipse">
            <a:avLst/>
          </a:prstGeom>
          <a:solidFill>
            <a:schemeClr val="accent1"/>
          </a:solidFill>
          <a:ln w="9525" algn="ctr">
            <a:solidFill>
              <a:schemeClr val="tx1"/>
            </a:solidFill>
            <a:round/>
            <a:headEnd/>
            <a:tailEnd/>
          </a:ln>
        </p:spPr>
        <p:txBody>
          <a:bodyPr wrap="none" anchor="ctr"/>
          <a:lstStyle/>
          <a:p>
            <a:endParaRPr lang="zh-CN" altLang="en-US">
              <a:latin typeface="+mn-ea"/>
              <a:ea typeface="+mn-ea"/>
            </a:endParaRPr>
          </a:p>
        </p:txBody>
      </p:sp>
      <p:sp>
        <p:nvSpPr>
          <p:cNvPr id="23564" name="Oval 12"/>
          <p:cNvSpPr>
            <a:spLocks noChangeArrowheads="1"/>
          </p:cNvSpPr>
          <p:nvPr/>
        </p:nvSpPr>
        <p:spPr bwMode="auto">
          <a:xfrm>
            <a:off x="5516563" y="5049838"/>
            <a:ext cx="180975" cy="223837"/>
          </a:xfrm>
          <a:prstGeom prst="ellipse">
            <a:avLst/>
          </a:prstGeom>
          <a:solidFill>
            <a:schemeClr val="accent1"/>
          </a:solidFill>
          <a:ln w="9525" algn="ctr">
            <a:solidFill>
              <a:schemeClr val="tx1"/>
            </a:solidFill>
            <a:round/>
            <a:headEnd/>
            <a:tailEnd/>
          </a:ln>
        </p:spPr>
        <p:txBody>
          <a:bodyPr wrap="none" anchor="ctr"/>
          <a:lstStyle/>
          <a:p>
            <a:endParaRPr lang="zh-CN" altLang="en-US">
              <a:latin typeface="+mn-ea"/>
              <a:ea typeface="+mn-ea"/>
            </a:endParaRPr>
          </a:p>
        </p:txBody>
      </p:sp>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21550" y="368660"/>
            <a:ext cx="472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smtClean="0">
                <a:solidFill>
                  <a:srgbClr val="0000FF"/>
                </a:solidFill>
                <a:latin typeface="黑体" pitchFamily="49" charset="-122"/>
                <a:ea typeface="黑体" pitchFamily="49" charset="-122"/>
                <a:cs typeface="Times New Roman" pitchFamily="18" charset="0"/>
              </a:rPr>
              <a:t>增</a:t>
            </a:r>
            <a:r>
              <a:rPr lang="zh-CN" altLang="en-US" sz="4000" dirty="0">
                <a:solidFill>
                  <a:srgbClr val="0000FF"/>
                </a:solidFill>
                <a:latin typeface="黑体" pitchFamily="49" charset="-122"/>
                <a:ea typeface="黑体" pitchFamily="49" charset="-122"/>
                <a:cs typeface="Times New Roman" pitchFamily="18" charset="0"/>
              </a:rPr>
              <a:t>量</a:t>
            </a:r>
            <a:r>
              <a:rPr lang="zh-CN" altLang="en-US" sz="4000" dirty="0" smtClean="0">
                <a:solidFill>
                  <a:srgbClr val="0000FF"/>
                </a:solidFill>
                <a:latin typeface="黑体" pitchFamily="49" charset="-122"/>
                <a:ea typeface="黑体" pitchFamily="49" charset="-122"/>
                <a:cs typeface="Times New Roman" pitchFamily="18" charset="0"/>
              </a:rPr>
              <a:t>式</a:t>
            </a:r>
            <a:r>
              <a:rPr lang="zh-CN" altLang="en-US" sz="4000" dirty="0">
                <a:solidFill>
                  <a:srgbClr val="0000FF"/>
                </a:solidFill>
                <a:latin typeface="黑体" pitchFamily="49" charset="-122"/>
                <a:ea typeface="黑体" pitchFamily="49" charset="-122"/>
                <a:cs typeface="Times New Roman" pitchFamily="18" charset="0"/>
              </a:rPr>
              <a:t>组装方式</a:t>
            </a:r>
          </a:p>
        </p:txBody>
      </p:sp>
      <p:sp>
        <p:nvSpPr>
          <p:cNvPr id="24579" name="Rectangle 3"/>
          <p:cNvSpPr>
            <a:spLocks noChangeArrowheads="1"/>
          </p:cNvSpPr>
          <p:nvPr/>
        </p:nvSpPr>
        <p:spPr bwMode="auto">
          <a:xfrm>
            <a:off x="161925" y="1808163"/>
            <a:ext cx="87312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45000"/>
              </a:lnSpc>
              <a:spcBef>
                <a:spcPct val="20000"/>
              </a:spcBef>
              <a:buClr>
                <a:srgbClr val="FF0066"/>
              </a:buClr>
              <a:buFont typeface="Wingdings" pitchFamily="2" charset="2"/>
              <a:buChar char="ü"/>
            </a:pPr>
            <a:r>
              <a:rPr lang="zh-CN" altLang="en-US" sz="2800" dirty="0">
                <a:solidFill>
                  <a:schemeClr val="tx1"/>
                </a:solidFill>
                <a:latin typeface="+mn-ea"/>
                <a:ea typeface="+mn-ea"/>
              </a:rPr>
              <a:t>这种组装方式又称</a:t>
            </a:r>
            <a:r>
              <a:rPr lang="zh-CN" altLang="en-US" sz="2800" dirty="0">
                <a:solidFill>
                  <a:srgbClr val="FF3300"/>
                </a:solidFill>
                <a:latin typeface="+mn-ea"/>
                <a:ea typeface="+mn-ea"/>
              </a:rPr>
              <a:t>渐增式组装</a:t>
            </a:r>
          </a:p>
          <a:p>
            <a:pPr marL="469900" indent="-469900" algn="l" eaLnBrk="0" hangingPunct="0">
              <a:lnSpc>
                <a:spcPct val="145000"/>
              </a:lnSpc>
              <a:spcBef>
                <a:spcPct val="20000"/>
              </a:spcBef>
              <a:buClr>
                <a:srgbClr val="FF0066"/>
              </a:buClr>
              <a:buFont typeface="Wingdings" pitchFamily="2" charset="2"/>
              <a:buChar char="ü"/>
            </a:pPr>
            <a:r>
              <a:rPr lang="zh-CN" altLang="en-US" sz="2800" dirty="0">
                <a:solidFill>
                  <a:schemeClr val="tx1"/>
                </a:solidFill>
                <a:latin typeface="+mn-ea"/>
                <a:ea typeface="+mn-ea"/>
              </a:rPr>
              <a:t>首先对一个个模块进行模块测试，然后将这些模块逐步组装成较大的系统</a:t>
            </a:r>
          </a:p>
          <a:p>
            <a:pPr marL="469900" indent="-469900" algn="l" eaLnBrk="0" hangingPunct="0">
              <a:lnSpc>
                <a:spcPct val="145000"/>
              </a:lnSpc>
              <a:spcBef>
                <a:spcPct val="20000"/>
              </a:spcBef>
              <a:buClr>
                <a:srgbClr val="FF0066"/>
              </a:buClr>
              <a:buFont typeface="Wingdings" pitchFamily="2" charset="2"/>
              <a:buChar char="ü"/>
            </a:pPr>
            <a:r>
              <a:rPr lang="zh-CN" altLang="en-US" sz="2800" dirty="0">
                <a:solidFill>
                  <a:schemeClr val="tx1"/>
                </a:solidFill>
                <a:latin typeface="+mn-ea"/>
                <a:ea typeface="+mn-ea"/>
              </a:rPr>
              <a:t>在组装的过程中，一边连接一边测试，以发现连接过程中产生的问题</a:t>
            </a:r>
          </a:p>
          <a:p>
            <a:pPr marL="469900" indent="-469900" algn="l" eaLnBrk="0" hangingPunct="0">
              <a:lnSpc>
                <a:spcPct val="145000"/>
              </a:lnSpc>
              <a:spcBef>
                <a:spcPct val="20000"/>
              </a:spcBef>
              <a:buClr>
                <a:srgbClr val="FF0066"/>
              </a:buClr>
              <a:buFont typeface="Wingdings" pitchFamily="2" charset="2"/>
              <a:buChar char="ü"/>
            </a:pPr>
            <a:r>
              <a:rPr lang="zh-CN" altLang="en-US" sz="2800" dirty="0">
                <a:solidFill>
                  <a:schemeClr val="tx1"/>
                </a:solidFill>
                <a:latin typeface="+mn-ea"/>
                <a:ea typeface="+mn-ea"/>
              </a:rPr>
              <a:t>通过增殖方式逐步组装成为要求的软件系统。</a:t>
            </a:r>
            <a:r>
              <a:rPr lang="zh-CN" altLang="en-US" sz="3000" dirty="0">
                <a:solidFill>
                  <a:schemeClr val="tx1"/>
                </a:solidFill>
                <a:latin typeface="+mn-ea"/>
                <a:ea typeface="+mn-ea"/>
              </a:rPr>
              <a:t/>
            </a:r>
            <a:br>
              <a:rPr lang="zh-CN" altLang="en-US" sz="3000" dirty="0">
                <a:solidFill>
                  <a:schemeClr val="tx1"/>
                </a:solidFill>
                <a:latin typeface="+mn-ea"/>
                <a:ea typeface="+mn-ea"/>
              </a:rPr>
            </a:br>
            <a:endParaRPr lang="zh-CN" altLang="en-US" sz="3000" dirty="0">
              <a:solidFill>
                <a:schemeClr val="tx1"/>
              </a:solidFill>
              <a:latin typeface="+mn-ea"/>
              <a:ea typeface="+mn-ea"/>
            </a:endParaRPr>
          </a:p>
        </p:txBody>
      </p:sp>
    </p:spTree>
  </p:cSld>
  <p:clrMapOvr>
    <a:masterClrMapping/>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ChangeArrowheads="1"/>
          </p:cNvSpPr>
          <p:nvPr/>
        </p:nvSpPr>
        <p:spPr bwMode="auto">
          <a:xfrm>
            <a:off x="521550" y="340550"/>
            <a:ext cx="571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4000" dirty="0">
                <a:solidFill>
                  <a:srgbClr val="0000FF"/>
                </a:solidFill>
                <a:latin typeface="黑体" pitchFamily="49" charset="-122"/>
                <a:ea typeface="黑体" pitchFamily="49" charset="-122"/>
                <a:cs typeface="Times New Roman" pitchFamily="18" charset="0"/>
              </a:rPr>
              <a:t>自顶向下的</a:t>
            </a:r>
            <a:r>
              <a:rPr lang="zh-CN" altLang="en-US" sz="4000" dirty="0" smtClean="0">
                <a:solidFill>
                  <a:srgbClr val="0000FF"/>
                </a:solidFill>
                <a:latin typeface="黑体" pitchFamily="49" charset="-122"/>
                <a:ea typeface="黑体" pitchFamily="49" charset="-122"/>
                <a:cs typeface="Times New Roman" pitchFamily="18" charset="0"/>
              </a:rPr>
              <a:t>增量方式</a:t>
            </a:r>
            <a:endParaRPr lang="zh-CN" altLang="en-US" sz="4000" dirty="0">
              <a:solidFill>
                <a:srgbClr val="0000FF"/>
              </a:solidFill>
              <a:latin typeface="黑体" pitchFamily="49" charset="-122"/>
              <a:ea typeface="黑体" pitchFamily="49" charset="-122"/>
              <a:cs typeface="Times New Roman" pitchFamily="18" charset="0"/>
            </a:endParaRPr>
          </a:p>
        </p:txBody>
      </p:sp>
      <p:sp>
        <p:nvSpPr>
          <p:cNvPr id="377859" name="Rectangle 3"/>
          <p:cNvSpPr>
            <a:spLocks noChangeArrowheads="1"/>
          </p:cNvSpPr>
          <p:nvPr/>
        </p:nvSpPr>
        <p:spPr bwMode="auto">
          <a:xfrm>
            <a:off x="161925" y="1538288"/>
            <a:ext cx="675005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60000"/>
              </a:lnSpc>
              <a:spcBef>
                <a:spcPct val="20000"/>
              </a:spcBef>
              <a:buClr>
                <a:srgbClr val="FF0066"/>
              </a:buClr>
              <a:buFont typeface="Wingdings" pitchFamily="2" charset="2"/>
              <a:buChar char="ü"/>
            </a:pPr>
            <a:r>
              <a:rPr lang="zh-CN" altLang="en-US" sz="2800">
                <a:solidFill>
                  <a:schemeClr val="tx1"/>
                </a:solidFill>
                <a:latin typeface="+mn-ea"/>
                <a:ea typeface="+mn-ea"/>
              </a:rPr>
              <a:t>这种组装方式将模块按系统程序结构，沿控制层次</a:t>
            </a:r>
            <a:r>
              <a:rPr lang="zh-CN" altLang="en-US" sz="2800">
                <a:latin typeface="+mn-ea"/>
                <a:ea typeface="+mn-ea"/>
              </a:rPr>
              <a:t>自顶向下</a:t>
            </a:r>
            <a:r>
              <a:rPr lang="zh-CN" altLang="en-US" sz="2800">
                <a:solidFill>
                  <a:schemeClr val="tx1"/>
                </a:solidFill>
                <a:latin typeface="+mn-ea"/>
                <a:ea typeface="+mn-ea"/>
              </a:rPr>
              <a:t>进行组装。</a:t>
            </a:r>
          </a:p>
          <a:p>
            <a:pPr marL="469900" indent="-469900" algn="l" eaLnBrk="0" hangingPunct="0">
              <a:lnSpc>
                <a:spcPct val="160000"/>
              </a:lnSpc>
              <a:spcBef>
                <a:spcPct val="20000"/>
              </a:spcBef>
              <a:buClr>
                <a:srgbClr val="FF0066"/>
              </a:buClr>
              <a:buFont typeface="Wingdings" pitchFamily="2" charset="2"/>
              <a:buChar char="ü"/>
            </a:pPr>
            <a:r>
              <a:rPr lang="zh-CN" altLang="en-US" sz="2800">
                <a:solidFill>
                  <a:schemeClr val="tx1"/>
                </a:solidFill>
                <a:latin typeface="+mn-ea"/>
                <a:ea typeface="+mn-ea"/>
              </a:rPr>
              <a:t>自顶向下的增殖方式在测试过程中较早地验证了主要的控制和判断点。</a:t>
            </a:r>
          </a:p>
          <a:p>
            <a:pPr marL="469900" indent="-469900" algn="l" eaLnBrk="0" hangingPunct="0">
              <a:lnSpc>
                <a:spcPct val="160000"/>
              </a:lnSpc>
              <a:spcBef>
                <a:spcPct val="20000"/>
              </a:spcBef>
              <a:buClr>
                <a:srgbClr val="FF0066"/>
              </a:buClr>
              <a:buFont typeface="Wingdings" pitchFamily="2" charset="2"/>
              <a:buChar char="ü"/>
            </a:pPr>
            <a:r>
              <a:rPr lang="zh-CN" altLang="en-US" sz="2800">
                <a:solidFill>
                  <a:schemeClr val="tx1"/>
                </a:solidFill>
                <a:latin typeface="+mn-ea"/>
                <a:ea typeface="+mn-ea"/>
              </a:rPr>
              <a:t>选用按深度方向组装的方式，可以早期实现和验证一个完整的软件功能。</a:t>
            </a:r>
          </a:p>
        </p:txBody>
      </p:sp>
      <p:grpSp>
        <p:nvGrpSpPr>
          <p:cNvPr id="2" name="Group 4"/>
          <p:cNvGrpSpPr>
            <a:grpSpLocks/>
          </p:cNvGrpSpPr>
          <p:nvPr/>
        </p:nvGrpSpPr>
        <p:grpSpPr bwMode="auto">
          <a:xfrm>
            <a:off x="7002463" y="2349500"/>
            <a:ext cx="1873250" cy="2600325"/>
            <a:chOff x="158" y="663"/>
            <a:chExt cx="1180" cy="1638"/>
          </a:xfrm>
        </p:grpSpPr>
        <p:sp>
          <p:nvSpPr>
            <p:cNvPr id="377861" name="Rectangle 5"/>
            <p:cNvSpPr>
              <a:spLocks noChangeArrowheads="1"/>
            </p:cNvSpPr>
            <p:nvPr/>
          </p:nvSpPr>
          <p:spPr bwMode="auto">
            <a:xfrm>
              <a:off x="612" y="663"/>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A</a:t>
              </a:r>
            </a:p>
          </p:txBody>
        </p:sp>
        <p:sp>
          <p:nvSpPr>
            <p:cNvPr id="377862" name="Rectangle 6"/>
            <p:cNvSpPr>
              <a:spLocks noChangeArrowheads="1"/>
            </p:cNvSpPr>
            <p:nvPr/>
          </p:nvSpPr>
          <p:spPr bwMode="auto">
            <a:xfrm>
              <a:off x="158"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B</a:t>
              </a:r>
            </a:p>
          </p:txBody>
        </p:sp>
        <p:sp>
          <p:nvSpPr>
            <p:cNvPr id="377863" name="Rectangle 7"/>
            <p:cNvSpPr>
              <a:spLocks noChangeArrowheads="1"/>
            </p:cNvSpPr>
            <p:nvPr/>
          </p:nvSpPr>
          <p:spPr bwMode="auto">
            <a:xfrm>
              <a:off x="612"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C</a:t>
              </a:r>
            </a:p>
          </p:txBody>
        </p:sp>
        <p:sp>
          <p:nvSpPr>
            <p:cNvPr id="377864" name="Rectangle 8"/>
            <p:cNvSpPr>
              <a:spLocks noChangeArrowheads="1"/>
            </p:cNvSpPr>
            <p:nvPr/>
          </p:nvSpPr>
          <p:spPr bwMode="auto">
            <a:xfrm>
              <a:off x="1066"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D</a:t>
              </a:r>
            </a:p>
          </p:txBody>
        </p:sp>
        <p:sp>
          <p:nvSpPr>
            <p:cNvPr id="377865" name="Rectangle 9"/>
            <p:cNvSpPr>
              <a:spLocks noChangeArrowheads="1"/>
            </p:cNvSpPr>
            <p:nvPr/>
          </p:nvSpPr>
          <p:spPr bwMode="auto">
            <a:xfrm>
              <a:off x="170" y="1962"/>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E</a:t>
              </a:r>
            </a:p>
          </p:txBody>
        </p:sp>
        <p:sp>
          <p:nvSpPr>
            <p:cNvPr id="377866" name="Rectangle 10"/>
            <p:cNvSpPr>
              <a:spLocks noChangeArrowheads="1"/>
            </p:cNvSpPr>
            <p:nvPr/>
          </p:nvSpPr>
          <p:spPr bwMode="auto">
            <a:xfrm>
              <a:off x="1066" y="1962"/>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F</a:t>
              </a:r>
            </a:p>
          </p:txBody>
        </p:sp>
        <p:sp>
          <p:nvSpPr>
            <p:cNvPr id="25611" name="Line 11"/>
            <p:cNvSpPr>
              <a:spLocks noChangeShapeType="1"/>
            </p:cNvSpPr>
            <p:nvPr/>
          </p:nvSpPr>
          <p:spPr bwMode="auto">
            <a:xfrm>
              <a:off x="754" y="998"/>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2" name="Line 12"/>
            <p:cNvSpPr>
              <a:spLocks noChangeShapeType="1"/>
            </p:cNvSpPr>
            <p:nvPr/>
          </p:nvSpPr>
          <p:spPr bwMode="auto">
            <a:xfrm flipH="1">
              <a:off x="300" y="1026"/>
              <a:ext cx="454" cy="284"/>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3" name="Line 13"/>
            <p:cNvSpPr>
              <a:spLocks noChangeShapeType="1"/>
            </p:cNvSpPr>
            <p:nvPr/>
          </p:nvSpPr>
          <p:spPr bwMode="auto">
            <a:xfrm flipH="1" flipV="1">
              <a:off x="754" y="1026"/>
              <a:ext cx="453" cy="284"/>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4" name="Line 14"/>
            <p:cNvSpPr>
              <a:spLocks noChangeShapeType="1"/>
            </p:cNvSpPr>
            <p:nvPr/>
          </p:nvSpPr>
          <p:spPr bwMode="auto">
            <a:xfrm>
              <a:off x="300" y="1650"/>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5" name="Line 15"/>
            <p:cNvSpPr>
              <a:spLocks noChangeShapeType="1"/>
            </p:cNvSpPr>
            <p:nvPr/>
          </p:nvSpPr>
          <p:spPr bwMode="auto">
            <a:xfrm>
              <a:off x="1207" y="1650"/>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animEffect transition="in" filter="blinds(horizontal)">
                                      <p:cBhvr>
                                        <p:cTn id="7" dur="500"/>
                                        <p:tgtEl>
                                          <p:spTgt spid="377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7859"/>
                                        </p:tgtEl>
                                        <p:attrNameLst>
                                          <p:attrName>style.visibility</p:attrName>
                                        </p:attrNameLst>
                                      </p:cBhvr>
                                      <p:to>
                                        <p:strVal val="visible"/>
                                      </p:to>
                                    </p:set>
                                    <p:anim calcmode="lin" valueType="num">
                                      <p:cBhvr additive="base">
                                        <p:cTn id="18" dur="500" fill="hold"/>
                                        <p:tgtEl>
                                          <p:spTgt spid="377859"/>
                                        </p:tgtEl>
                                        <p:attrNameLst>
                                          <p:attrName>ppt_x</p:attrName>
                                        </p:attrNameLst>
                                      </p:cBhvr>
                                      <p:tavLst>
                                        <p:tav tm="0">
                                          <p:val>
                                            <p:strVal val="#ppt_x"/>
                                          </p:val>
                                        </p:tav>
                                        <p:tav tm="100000">
                                          <p:val>
                                            <p:strVal val="#ppt_x"/>
                                          </p:val>
                                        </p:tav>
                                      </p:tavLst>
                                    </p:anim>
                                    <p:anim calcmode="lin" valueType="num">
                                      <p:cBhvr additive="base">
                                        <p:cTn id="19" dur="500" fill="hold"/>
                                        <p:tgtEl>
                                          <p:spTgt spid="377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p:bldP spid="3778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6463"/>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883" name="Rectangle 3"/>
          <p:cNvSpPr>
            <a:spLocks noChangeArrowheads="1"/>
          </p:cNvSpPr>
          <p:nvPr/>
        </p:nvSpPr>
        <p:spPr bwMode="auto">
          <a:xfrm>
            <a:off x="3563938" y="50800"/>
            <a:ext cx="1203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举例</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3"/>
                                        </p:tgtEl>
                                        <p:attrNameLst>
                                          <p:attrName>style.visibility</p:attrName>
                                        </p:attrNameLst>
                                      </p:cBhvr>
                                      <p:to>
                                        <p:strVal val="visible"/>
                                      </p:to>
                                    </p:set>
                                    <p:animEffect transition="in" filter="blinds(horizontal)">
                                      <p:cBhvr>
                                        <p:cTn id="7" dur="500"/>
                                        <p:tgtEl>
                                          <p:spTgt spid="378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78882"/>
                                        </p:tgtEl>
                                        <p:attrNameLst>
                                          <p:attrName>style.visibility</p:attrName>
                                        </p:attrNameLst>
                                      </p:cBhvr>
                                      <p:to>
                                        <p:strVal val="visible"/>
                                      </p:to>
                                    </p:set>
                                    <p:anim calcmode="lin" valueType="num">
                                      <p:cBhvr additive="base">
                                        <p:cTn id="12" dur="500" fill="hold"/>
                                        <p:tgtEl>
                                          <p:spTgt spid="378882"/>
                                        </p:tgtEl>
                                        <p:attrNameLst>
                                          <p:attrName>ppt_x</p:attrName>
                                        </p:attrNameLst>
                                      </p:cBhvr>
                                      <p:tavLst>
                                        <p:tav tm="0">
                                          <p:val>
                                            <p:strVal val="#ppt_x"/>
                                          </p:val>
                                        </p:tav>
                                        <p:tav tm="100000">
                                          <p:val>
                                            <p:strVal val="#ppt_x"/>
                                          </p:val>
                                        </p:tav>
                                      </p:tavLst>
                                    </p:anim>
                                    <p:anim calcmode="lin" valueType="num">
                                      <p:cBhvr additive="base">
                                        <p:cTn id="13" dur="500" fill="hold"/>
                                        <p:tgtEl>
                                          <p:spTgt spid="378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521550" y="416750"/>
            <a:ext cx="586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4000" dirty="0">
                <a:solidFill>
                  <a:srgbClr val="0000FF"/>
                </a:solidFill>
                <a:latin typeface="黑体" pitchFamily="49" charset="-122"/>
                <a:ea typeface="黑体" pitchFamily="49" charset="-122"/>
                <a:cs typeface="Times New Roman" pitchFamily="18" charset="0"/>
              </a:rPr>
              <a:t>自底向上的</a:t>
            </a:r>
            <a:r>
              <a:rPr lang="zh-CN" altLang="en-US" sz="4000" dirty="0" smtClean="0">
                <a:solidFill>
                  <a:srgbClr val="0000FF"/>
                </a:solidFill>
                <a:latin typeface="黑体" pitchFamily="49" charset="-122"/>
                <a:ea typeface="黑体" pitchFamily="49" charset="-122"/>
                <a:cs typeface="Times New Roman" pitchFamily="18" charset="0"/>
              </a:rPr>
              <a:t>增量方式</a:t>
            </a:r>
            <a:endParaRPr lang="zh-CN" altLang="en-US" sz="4000" dirty="0">
              <a:solidFill>
                <a:srgbClr val="0000FF"/>
              </a:solidFill>
              <a:latin typeface="黑体" pitchFamily="49" charset="-122"/>
              <a:ea typeface="黑体" pitchFamily="49" charset="-122"/>
              <a:cs typeface="Times New Roman" pitchFamily="18" charset="0"/>
            </a:endParaRPr>
          </a:p>
        </p:txBody>
      </p:sp>
      <p:sp>
        <p:nvSpPr>
          <p:cNvPr id="379907" name="Rectangle 3"/>
          <p:cNvSpPr>
            <a:spLocks noChangeArrowheads="1"/>
          </p:cNvSpPr>
          <p:nvPr/>
        </p:nvSpPr>
        <p:spPr bwMode="auto">
          <a:xfrm>
            <a:off x="206375" y="1763713"/>
            <a:ext cx="6732588"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20000"/>
              </a:lnSpc>
              <a:spcBef>
                <a:spcPct val="20000"/>
              </a:spcBef>
              <a:buClr>
                <a:srgbClr val="FF0066"/>
              </a:buClr>
              <a:buFont typeface="Wingdings" pitchFamily="2" charset="2"/>
              <a:buChar char="ü"/>
            </a:pPr>
            <a:r>
              <a:rPr lang="zh-CN" altLang="en-US" sz="2800">
                <a:solidFill>
                  <a:schemeClr val="tx1"/>
                </a:solidFill>
                <a:latin typeface="+mn-ea"/>
                <a:ea typeface="+mn-ea"/>
              </a:rPr>
              <a:t>这种组装的方式是从程序模块结构的</a:t>
            </a:r>
            <a:r>
              <a:rPr lang="zh-CN" altLang="en-US" sz="2800">
                <a:latin typeface="+mn-ea"/>
                <a:ea typeface="+mn-ea"/>
              </a:rPr>
              <a:t>最底层</a:t>
            </a:r>
            <a:r>
              <a:rPr lang="zh-CN" altLang="en-US" sz="2800">
                <a:solidFill>
                  <a:schemeClr val="tx1"/>
                </a:solidFill>
                <a:latin typeface="+mn-ea"/>
                <a:ea typeface="+mn-ea"/>
              </a:rPr>
              <a:t>的模块开始组装和测试。</a:t>
            </a:r>
          </a:p>
          <a:p>
            <a:pPr marL="469900" indent="-469900" algn="l" eaLnBrk="0" hangingPunct="0">
              <a:lnSpc>
                <a:spcPct val="120000"/>
              </a:lnSpc>
              <a:spcBef>
                <a:spcPct val="20000"/>
              </a:spcBef>
              <a:buClr>
                <a:srgbClr val="FF0066"/>
              </a:buClr>
              <a:buFont typeface="Wingdings" pitchFamily="2" charset="2"/>
              <a:buChar char="ü"/>
            </a:pPr>
            <a:r>
              <a:rPr lang="zh-CN" altLang="en-US" sz="2800">
                <a:solidFill>
                  <a:schemeClr val="tx1"/>
                </a:solidFill>
                <a:latin typeface="+mn-ea"/>
                <a:ea typeface="+mn-ea"/>
              </a:rPr>
              <a:t>因为模块是自底向上进行组装，对于一个给定层次的模块，它的子模块（包括子模块的所有下属模块）已经组装并测试完成，所以不再需要桩模块。在模块的测试过程中需要从子模块得到的信息可以直接运行子模块得到。</a:t>
            </a:r>
            <a:r>
              <a:rPr lang="zh-CN" altLang="en-US" sz="3400">
                <a:solidFill>
                  <a:schemeClr val="tx1"/>
                </a:solidFill>
                <a:latin typeface="+mn-ea"/>
                <a:ea typeface="+mn-ea"/>
              </a:rPr>
              <a:t/>
            </a:r>
            <a:br>
              <a:rPr lang="zh-CN" altLang="en-US" sz="3400">
                <a:solidFill>
                  <a:schemeClr val="tx1"/>
                </a:solidFill>
                <a:latin typeface="+mn-ea"/>
                <a:ea typeface="+mn-ea"/>
              </a:rPr>
            </a:br>
            <a:endParaRPr lang="zh-CN" altLang="en-US" sz="2600">
              <a:solidFill>
                <a:schemeClr val="tx1"/>
              </a:solidFill>
              <a:latin typeface="+mn-ea"/>
              <a:ea typeface="+mn-ea"/>
            </a:endParaRPr>
          </a:p>
        </p:txBody>
      </p:sp>
      <p:grpSp>
        <p:nvGrpSpPr>
          <p:cNvPr id="2" name="Group 4"/>
          <p:cNvGrpSpPr>
            <a:grpSpLocks/>
          </p:cNvGrpSpPr>
          <p:nvPr/>
        </p:nvGrpSpPr>
        <p:grpSpPr bwMode="auto">
          <a:xfrm>
            <a:off x="7002463" y="2349500"/>
            <a:ext cx="1873250" cy="2600325"/>
            <a:chOff x="158" y="663"/>
            <a:chExt cx="1180" cy="1638"/>
          </a:xfrm>
        </p:grpSpPr>
        <p:sp>
          <p:nvSpPr>
            <p:cNvPr id="379909" name="Rectangle 5"/>
            <p:cNvSpPr>
              <a:spLocks noChangeArrowheads="1"/>
            </p:cNvSpPr>
            <p:nvPr/>
          </p:nvSpPr>
          <p:spPr bwMode="auto">
            <a:xfrm>
              <a:off x="612" y="663"/>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A</a:t>
              </a:r>
            </a:p>
          </p:txBody>
        </p:sp>
        <p:sp>
          <p:nvSpPr>
            <p:cNvPr id="379910" name="Rectangle 6"/>
            <p:cNvSpPr>
              <a:spLocks noChangeArrowheads="1"/>
            </p:cNvSpPr>
            <p:nvPr/>
          </p:nvSpPr>
          <p:spPr bwMode="auto">
            <a:xfrm>
              <a:off x="158"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B</a:t>
              </a:r>
            </a:p>
          </p:txBody>
        </p:sp>
        <p:sp>
          <p:nvSpPr>
            <p:cNvPr id="379911" name="Rectangle 7"/>
            <p:cNvSpPr>
              <a:spLocks noChangeArrowheads="1"/>
            </p:cNvSpPr>
            <p:nvPr/>
          </p:nvSpPr>
          <p:spPr bwMode="auto">
            <a:xfrm>
              <a:off x="612"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C</a:t>
              </a:r>
            </a:p>
          </p:txBody>
        </p:sp>
        <p:sp>
          <p:nvSpPr>
            <p:cNvPr id="379912" name="Rectangle 8"/>
            <p:cNvSpPr>
              <a:spLocks noChangeArrowheads="1"/>
            </p:cNvSpPr>
            <p:nvPr/>
          </p:nvSpPr>
          <p:spPr bwMode="auto">
            <a:xfrm>
              <a:off x="1066"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D</a:t>
              </a:r>
            </a:p>
          </p:txBody>
        </p:sp>
        <p:sp>
          <p:nvSpPr>
            <p:cNvPr id="379913" name="Rectangle 9"/>
            <p:cNvSpPr>
              <a:spLocks noChangeArrowheads="1"/>
            </p:cNvSpPr>
            <p:nvPr/>
          </p:nvSpPr>
          <p:spPr bwMode="auto">
            <a:xfrm>
              <a:off x="170" y="1962"/>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E</a:t>
              </a:r>
            </a:p>
          </p:txBody>
        </p:sp>
        <p:sp>
          <p:nvSpPr>
            <p:cNvPr id="379914" name="Rectangle 10"/>
            <p:cNvSpPr>
              <a:spLocks noChangeArrowheads="1"/>
            </p:cNvSpPr>
            <p:nvPr/>
          </p:nvSpPr>
          <p:spPr bwMode="auto">
            <a:xfrm>
              <a:off x="1066" y="1962"/>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F</a:t>
              </a:r>
            </a:p>
          </p:txBody>
        </p:sp>
        <p:sp>
          <p:nvSpPr>
            <p:cNvPr id="27659" name="Line 11"/>
            <p:cNvSpPr>
              <a:spLocks noChangeShapeType="1"/>
            </p:cNvSpPr>
            <p:nvPr/>
          </p:nvSpPr>
          <p:spPr bwMode="auto">
            <a:xfrm>
              <a:off x="754" y="998"/>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7660" name="Line 12"/>
            <p:cNvSpPr>
              <a:spLocks noChangeShapeType="1"/>
            </p:cNvSpPr>
            <p:nvPr/>
          </p:nvSpPr>
          <p:spPr bwMode="auto">
            <a:xfrm flipH="1">
              <a:off x="300" y="1026"/>
              <a:ext cx="454" cy="284"/>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7661" name="Line 13"/>
            <p:cNvSpPr>
              <a:spLocks noChangeShapeType="1"/>
            </p:cNvSpPr>
            <p:nvPr/>
          </p:nvSpPr>
          <p:spPr bwMode="auto">
            <a:xfrm flipH="1" flipV="1">
              <a:off x="754" y="1026"/>
              <a:ext cx="453" cy="284"/>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7662" name="Line 14"/>
            <p:cNvSpPr>
              <a:spLocks noChangeShapeType="1"/>
            </p:cNvSpPr>
            <p:nvPr/>
          </p:nvSpPr>
          <p:spPr bwMode="auto">
            <a:xfrm>
              <a:off x="300" y="1650"/>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7663" name="Line 15"/>
            <p:cNvSpPr>
              <a:spLocks noChangeShapeType="1"/>
            </p:cNvSpPr>
            <p:nvPr/>
          </p:nvSpPr>
          <p:spPr bwMode="auto">
            <a:xfrm>
              <a:off x="1207" y="1650"/>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blinds(horizontal)">
                                      <p:cBhvr>
                                        <p:cTn id="7" dur="500"/>
                                        <p:tgtEl>
                                          <p:spTgt spid="379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9907"/>
                                        </p:tgtEl>
                                        <p:attrNameLst>
                                          <p:attrName>style.visibility</p:attrName>
                                        </p:attrNameLst>
                                      </p:cBhvr>
                                      <p:to>
                                        <p:strVal val="visible"/>
                                      </p:to>
                                    </p:set>
                                    <p:anim calcmode="lin" valueType="num">
                                      <p:cBhvr additive="base">
                                        <p:cTn id="18" dur="500" fill="hold"/>
                                        <p:tgtEl>
                                          <p:spTgt spid="379907"/>
                                        </p:tgtEl>
                                        <p:attrNameLst>
                                          <p:attrName>ppt_x</p:attrName>
                                        </p:attrNameLst>
                                      </p:cBhvr>
                                      <p:tavLst>
                                        <p:tav tm="0">
                                          <p:val>
                                            <p:strVal val="#ppt_x"/>
                                          </p:val>
                                        </p:tav>
                                        <p:tav tm="100000">
                                          <p:val>
                                            <p:strVal val="#ppt_x"/>
                                          </p:val>
                                        </p:tav>
                                      </p:tavLst>
                                    </p:anim>
                                    <p:anim calcmode="lin" valueType="num">
                                      <p:cBhvr additive="base">
                                        <p:cTn id="19" dur="500" fill="hold"/>
                                        <p:tgtEl>
                                          <p:spTgt spid="379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p:bldP spid="37990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431800" y="4832350"/>
            <a:ext cx="846137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20000"/>
              </a:lnSpc>
              <a:spcBef>
                <a:spcPct val="20000"/>
              </a:spcBef>
              <a:buClr>
                <a:srgbClr val="FF0066"/>
              </a:buClr>
              <a:buFont typeface="Wingdings" pitchFamily="2" charset="2"/>
              <a:buChar char="o"/>
            </a:pPr>
            <a:r>
              <a:rPr lang="zh-CN" altLang="en-US" sz="2400">
                <a:solidFill>
                  <a:schemeClr val="tx1"/>
                </a:solidFill>
                <a:latin typeface="+mn-ea"/>
                <a:ea typeface="+mn-ea"/>
              </a:rPr>
              <a:t>自顶向下增殖的方式和自底向上增殖的方式各有优缺点。</a:t>
            </a:r>
          </a:p>
          <a:p>
            <a:pPr marL="469900" indent="-469900" algn="l" eaLnBrk="0" hangingPunct="0">
              <a:lnSpc>
                <a:spcPct val="120000"/>
              </a:lnSpc>
              <a:spcBef>
                <a:spcPct val="20000"/>
              </a:spcBef>
              <a:buClr>
                <a:srgbClr val="FF0066"/>
              </a:buClr>
              <a:buFont typeface="Wingdings" pitchFamily="2" charset="2"/>
              <a:buChar char="o"/>
            </a:pPr>
            <a:r>
              <a:rPr lang="zh-CN" altLang="en-US" sz="2400">
                <a:solidFill>
                  <a:schemeClr val="tx1"/>
                </a:solidFill>
                <a:latin typeface="+mn-ea"/>
                <a:ea typeface="+mn-ea"/>
              </a:rPr>
              <a:t>一般来讲，一种方式的优点是另一种方式的缺点。</a:t>
            </a:r>
          </a:p>
        </p:txBody>
      </p:sp>
      <p:pic>
        <p:nvPicPr>
          <p:cNvPr id="3809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775"/>
            <a:ext cx="9144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932" name="Rectangle 4"/>
          <p:cNvSpPr>
            <a:spLocks noChangeArrowheads="1"/>
          </p:cNvSpPr>
          <p:nvPr/>
        </p:nvSpPr>
        <p:spPr bwMode="auto">
          <a:xfrm>
            <a:off x="611560" y="458788"/>
            <a:ext cx="1203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举例</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2"/>
                                        </p:tgtEl>
                                        <p:attrNameLst>
                                          <p:attrName>style.visibility</p:attrName>
                                        </p:attrNameLst>
                                      </p:cBhvr>
                                      <p:to>
                                        <p:strVal val="visible"/>
                                      </p:to>
                                    </p:set>
                                    <p:animEffect transition="in" filter="blinds(horizontal)">
                                      <p:cBhvr>
                                        <p:cTn id="7" dur="500"/>
                                        <p:tgtEl>
                                          <p:spTgt spid="380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80931"/>
                                        </p:tgtEl>
                                        <p:attrNameLst>
                                          <p:attrName>style.visibility</p:attrName>
                                        </p:attrNameLst>
                                      </p:cBhvr>
                                      <p:to>
                                        <p:strVal val="visible"/>
                                      </p:to>
                                    </p:set>
                                    <p:anim calcmode="lin" valueType="num">
                                      <p:cBhvr additive="base">
                                        <p:cTn id="12" dur="500" fill="hold"/>
                                        <p:tgtEl>
                                          <p:spTgt spid="380931"/>
                                        </p:tgtEl>
                                        <p:attrNameLst>
                                          <p:attrName>ppt_x</p:attrName>
                                        </p:attrNameLst>
                                      </p:cBhvr>
                                      <p:tavLst>
                                        <p:tav tm="0">
                                          <p:val>
                                            <p:strVal val="#ppt_x"/>
                                          </p:val>
                                        </p:tav>
                                        <p:tav tm="100000">
                                          <p:val>
                                            <p:strVal val="#ppt_x"/>
                                          </p:val>
                                        </p:tav>
                                      </p:tavLst>
                                    </p:anim>
                                    <p:anim calcmode="lin" valueType="num">
                                      <p:cBhvr additive="base">
                                        <p:cTn id="13" dur="500" fill="hold"/>
                                        <p:tgtEl>
                                          <p:spTgt spid="38093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0930"/>
                                        </p:tgtEl>
                                        <p:attrNameLst>
                                          <p:attrName>style.visibility</p:attrName>
                                        </p:attrNameLst>
                                      </p:cBhvr>
                                      <p:to>
                                        <p:strVal val="visible"/>
                                      </p:to>
                                    </p:set>
                                    <p:anim calcmode="lin" valueType="num">
                                      <p:cBhvr additive="base">
                                        <p:cTn id="18" dur="500" fill="hold"/>
                                        <p:tgtEl>
                                          <p:spTgt spid="380930"/>
                                        </p:tgtEl>
                                        <p:attrNameLst>
                                          <p:attrName>ppt_x</p:attrName>
                                        </p:attrNameLst>
                                      </p:cBhvr>
                                      <p:tavLst>
                                        <p:tav tm="0">
                                          <p:val>
                                            <p:strVal val="#ppt_x"/>
                                          </p:val>
                                        </p:tav>
                                        <p:tav tm="100000">
                                          <p:val>
                                            <p:strVal val="#ppt_x"/>
                                          </p:val>
                                        </p:tav>
                                      </p:tavLst>
                                    </p:anim>
                                    <p:anim calcmode="lin" valueType="num">
                                      <p:cBhvr additive="base">
                                        <p:cTn id="19" dur="500" fill="hold"/>
                                        <p:tgtEl>
                                          <p:spTgt spid="380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p:bldP spid="3809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566555" y="458670"/>
            <a:ext cx="7740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zh-CN" altLang="en-US" sz="4000" dirty="0">
                <a:solidFill>
                  <a:srgbClr val="0000FF"/>
                </a:solidFill>
                <a:latin typeface="黑体" pitchFamily="49" charset="-122"/>
                <a:ea typeface="黑体" pitchFamily="49" charset="-122"/>
                <a:cs typeface="Times New Roman" pitchFamily="18" charset="0"/>
              </a:rPr>
              <a:t>比较</a:t>
            </a:r>
            <a:r>
              <a:rPr lang="zh-CN" altLang="en-US" sz="4000" dirty="0" smtClean="0">
                <a:solidFill>
                  <a:srgbClr val="0000FF"/>
                </a:solidFill>
                <a:latin typeface="黑体" pitchFamily="49" charset="-122"/>
                <a:ea typeface="黑体" pitchFamily="49" charset="-122"/>
                <a:cs typeface="Times New Roman" pitchFamily="18" charset="0"/>
              </a:rPr>
              <a:t>两种</a:t>
            </a:r>
            <a:r>
              <a:rPr lang="zh-CN" altLang="en-US" sz="4000" dirty="0">
                <a:solidFill>
                  <a:srgbClr val="0000FF"/>
                </a:solidFill>
                <a:latin typeface="黑体" pitchFamily="49" charset="-122"/>
                <a:ea typeface="黑体" pitchFamily="49" charset="-122"/>
                <a:cs typeface="Times New Roman" pitchFamily="18" charset="0"/>
              </a:rPr>
              <a:t>组装方式</a:t>
            </a:r>
          </a:p>
        </p:txBody>
      </p:sp>
      <p:sp>
        <p:nvSpPr>
          <p:cNvPr id="381955" name="Rectangle 3"/>
          <p:cNvSpPr>
            <a:spLocks noChangeArrowheads="1"/>
          </p:cNvSpPr>
          <p:nvPr/>
        </p:nvSpPr>
        <p:spPr bwMode="auto">
          <a:xfrm>
            <a:off x="2322513" y="1943100"/>
            <a:ext cx="4525962"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lnSpc>
                <a:spcPct val="170000"/>
              </a:lnSpc>
              <a:buClr>
                <a:srgbClr val="FF0000"/>
              </a:buClr>
              <a:buFont typeface="Wingdings" pitchFamily="2" charset="2"/>
              <a:buChar char="ü"/>
            </a:pPr>
            <a:r>
              <a:rPr lang="zh-CN" altLang="en-US" sz="2800">
                <a:solidFill>
                  <a:schemeClr val="tx1"/>
                </a:solidFill>
                <a:latin typeface="+mn-ea"/>
                <a:ea typeface="+mn-ea"/>
              </a:rPr>
              <a:t>驱动程序</a:t>
            </a:r>
          </a:p>
          <a:p>
            <a:pPr algn="l">
              <a:lnSpc>
                <a:spcPct val="170000"/>
              </a:lnSpc>
              <a:buClr>
                <a:srgbClr val="FF0000"/>
              </a:buClr>
              <a:buFont typeface="Wingdings" pitchFamily="2" charset="2"/>
              <a:buChar char="ü"/>
            </a:pPr>
            <a:r>
              <a:rPr lang="zh-CN" altLang="en-US" sz="2800">
                <a:solidFill>
                  <a:schemeClr val="tx1"/>
                </a:solidFill>
                <a:latin typeface="+mn-ea"/>
                <a:ea typeface="+mn-ea"/>
              </a:rPr>
              <a:t>存根程序</a:t>
            </a:r>
          </a:p>
          <a:p>
            <a:pPr algn="l">
              <a:lnSpc>
                <a:spcPct val="170000"/>
              </a:lnSpc>
              <a:buClr>
                <a:srgbClr val="FF0000"/>
              </a:buClr>
              <a:buFont typeface="Wingdings" pitchFamily="2" charset="2"/>
              <a:buChar char="ü"/>
            </a:pPr>
            <a:r>
              <a:rPr lang="zh-CN" altLang="en-US" sz="2800">
                <a:solidFill>
                  <a:schemeClr val="tx1"/>
                </a:solidFill>
                <a:latin typeface="+mn-ea"/>
                <a:ea typeface="+mn-ea"/>
              </a:rPr>
              <a:t>系统整体功能</a:t>
            </a:r>
          </a:p>
          <a:p>
            <a:pPr algn="l">
              <a:lnSpc>
                <a:spcPct val="170000"/>
              </a:lnSpc>
              <a:buClr>
                <a:srgbClr val="FF0000"/>
              </a:buClr>
              <a:buFont typeface="Wingdings" pitchFamily="2" charset="2"/>
              <a:buChar char="ü"/>
            </a:pPr>
            <a:r>
              <a:rPr lang="zh-CN" altLang="en-US" sz="2800">
                <a:solidFill>
                  <a:schemeClr val="tx1"/>
                </a:solidFill>
                <a:latin typeface="+mn-ea"/>
                <a:ea typeface="+mn-ea"/>
              </a:rPr>
              <a:t>低层关键模块</a:t>
            </a:r>
          </a:p>
          <a:p>
            <a:pPr algn="l">
              <a:lnSpc>
                <a:spcPct val="170000"/>
              </a:lnSpc>
              <a:buClr>
                <a:srgbClr val="FF0000"/>
              </a:buClr>
              <a:buFont typeface="Wingdings" pitchFamily="2" charset="2"/>
              <a:buChar char="ü"/>
            </a:pPr>
            <a:r>
              <a:rPr lang="zh-CN" altLang="en-US" sz="2800">
                <a:solidFill>
                  <a:schemeClr val="tx1"/>
                </a:solidFill>
                <a:latin typeface="+mn-ea"/>
                <a:ea typeface="+mn-ea"/>
              </a:rPr>
              <a:t>充分展开测试人力方面</a:t>
            </a:r>
          </a:p>
          <a:p>
            <a:pPr algn="l">
              <a:lnSpc>
                <a:spcPct val="170000"/>
              </a:lnSpc>
              <a:buClr>
                <a:srgbClr val="FF0000"/>
              </a:buClr>
              <a:buFont typeface="Wingdings" pitchFamily="2" charset="2"/>
              <a:buChar char="ü"/>
            </a:pPr>
            <a:r>
              <a:rPr lang="zh-CN" altLang="en-US" sz="2800">
                <a:solidFill>
                  <a:schemeClr val="tx1"/>
                </a:solidFill>
                <a:latin typeface="+mn-ea"/>
                <a:ea typeface="+mn-ea"/>
              </a:rPr>
              <a:t>并行测试</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1954"/>
                                        </p:tgtEl>
                                        <p:attrNameLst>
                                          <p:attrName>style.visibility</p:attrName>
                                        </p:attrNameLst>
                                      </p:cBhvr>
                                      <p:to>
                                        <p:strVal val="visible"/>
                                      </p:to>
                                    </p:set>
                                    <p:animEffect transition="in" filter="blinds(horizontal)">
                                      <p:cBhvr>
                                        <p:cTn id="7" dur="500"/>
                                        <p:tgtEl>
                                          <p:spTgt spid="381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1955"/>
                                        </p:tgtEl>
                                        <p:attrNameLst>
                                          <p:attrName>style.visibility</p:attrName>
                                        </p:attrNameLst>
                                      </p:cBhvr>
                                      <p:to>
                                        <p:strVal val="visible"/>
                                      </p:to>
                                    </p:set>
                                    <p:anim calcmode="lin" valueType="num">
                                      <p:cBhvr additive="base">
                                        <p:cTn id="12" dur="500" fill="hold"/>
                                        <p:tgtEl>
                                          <p:spTgt spid="381955"/>
                                        </p:tgtEl>
                                        <p:attrNameLst>
                                          <p:attrName>ppt_x</p:attrName>
                                        </p:attrNameLst>
                                      </p:cBhvr>
                                      <p:tavLst>
                                        <p:tav tm="0">
                                          <p:val>
                                            <p:strVal val="#ppt_x"/>
                                          </p:val>
                                        </p:tav>
                                        <p:tav tm="100000">
                                          <p:val>
                                            <p:strVal val="#ppt_x"/>
                                          </p:val>
                                        </p:tav>
                                      </p:tavLst>
                                    </p:anim>
                                    <p:anim calcmode="lin" valueType="num">
                                      <p:cBhvr additive="base">
                                        <p:cTn id="13" dur="500" fill="hold"/>
                                        <p:tgtEl>
                                          <p:spTgt spid="381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p:bldP spid="3819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701675" y="414338"/>
            <a:ext cx="609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混合</a:t>
            </a:r>
            <a:r>
              <a:rPr lang="zh-CN" altLang="en-US" sz="4000" dirty="0" smtClean="0">
                <a:solidFill>
                  <a:srgbClr val="0000FF"/>
                </a:solidFill>
                <a:latin typeface="黑体" pitchFamily="49" charset="-122"/>
                <a:ea typeface="黑体" pitchFamily="49" charset="-122"/>
                <a:cs typeface="Times New Roman" pitchFamily="18" charset="0"/>
              </a:rPr>
              <a:t>增量式</a:t>
            </a:r>
            <a:r>
              <a:rPr lang="zh-CN" altLang="en-US" sz="4000" dirty="0">
                <a:solidFill>
                  <a:srgbClr val="0000FF"/>
                </a:solidFill>
                <a:latin typeface="黑体" pitchFamily="49" charset="-122"/>
                <a:ea typeface="黑体" pitchFamily="49" charset="-122"/>
                <a:cs typeface="Times New Roman" pitchFamily="18" charset="0"/>
              </a:rPr>
              <a:t>测试</a:t>
            </a:r>
          </a:p>
        </p:txBody>
      </p:sp>
      <p:sp>
        <p:nvSpPr>
          <p:cNvPr id="382979" name="Rectangle 3"/>
          <p:cNvSpPr>
            <a:spLocks noChangeArrowheads="1"/>
          </p:cNvSpPr>
          <p:nvPr/>
        </p:nvSpPr>
        <p:spPr bwMode="auto">
          <a:xfrm>
            <a:off x="161925" y="1673225"/>
            <a:ext cx="66865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lvl="1" algn="l">
              <a:lnSpc>
                <a:spcPct val="150000"/>
              </a:lnSpc>
              <a:spcBef>
                <a:spcPct val="45000"/>
              </a:spcBef>
              <a:spcAft>
                <a:spcPct val="45000"/>
              </a:spcAft>
              <a:buClr>
                <a:srgbClr val="FF0000"/>
              </a:buClr>
              <a:buFont typeface="Wingdings" pitchFamily="2" charset="2"/>
              <a:buChar char="ü"/>
            </a:pPr>
            <a:r>
              <a:rPr lang="zh-CN" altLang="en-US" sz="2800">
                <a:solidFill>
                  <a:schemeClr val="tx1"/>
                </a:solidFill>
                <a:latin typeface="+mn-ea"/>
                <a:ea typeface="+mn-ea"/>
              </a:rPr>
              <a:t>首先对输入／输出模块和关键算法模块进行测试</a:t>
            </a:r>
            <a:r>
              <a:rPr lang="en-US" altLang="zh-CN" sz="2800">
                <a:solidFill>
                  <a:schemeClr val="tx1"/>
                </a:solidFill>
                <a:latin typeface="+mn-ea"/>
                <a:ea typeface="+mn-ea"/>
              </a:rPr>
              <a:t>;</a:t>
            </a:r>
          </a:p>
          <a:p>
            <a:pPr lvl="1" algn="l">
              <a:lnSpc>
                <a:spcPct val="150000"/>
              </a:lnSpc>
              <a:spcBef>
                <a:spcPct val="45000"/>
              </a:spcBef>
              <a:spcAft>
                <a:spcPct val="45000"/>
              </a:spcAft>
              <a:buClr>
                <a:srgbClr val="FF0000"/>
              </a:buClr>
              <a:buFont typeface="Wingdings" pitchFamily="2" charset="2"/>
              <a:buChar char="ü"/>
            </a:pPr>
            <a:r>
              <a:rPr lang="en-US" altLang="zh-CN" sz="2800">
                <a:solidFill>
                  <a:schemeClr val="tx1"/>
                </a:solidFill>
                <a:latin typeface="+mn-ea"/>
                <a:ea typeface="+mn-ea"/>
              </a:rPr>
              <a:t> </a:t>
            </a:r>
            <a:r>
              <a:rPr lang="zh-CN" altLang="en-US" sz="2800">
                <a:solidFill>
                  <a:schemeClr val="tx1"/>
                </a:solidFill>
                <a:latin typeface="+mn-ea"/>
                <a:ea typeface="+mn-ea"/>
              </a:rPr>
              <a:t>再</a:t>
            </a:r>
            <a:r>
              <a:rPr lang="zh-CN" altLang="en-US" sz="2800">
                <a:latin typeface="+mn-ea"/>
                <a:ea typeface="+mn-ea"/>
              </a:rPr>
              <a:t>自底向上</a:t>
            </a:r>
            <a:r>
              <a:rPr lang="zh-CN" altLang="en-US" sz="2800">
                <a:solidFill>
                  <a:schemeClr val="tx1"/>
                </a:solidFill>
                <a:latin typeface="+mn-ea"/>
                <a:ea typeface="+mn-ea"/>
              </a:rPr>
              <a:t>组装成为功能相当完整且相对独立的子系统</a:t>
            </a:r>
            <a:r>
              <a:rPr lang="en-US" altLang="zh-CN" sz="2800">
                <a:solidFill>
                  <a:schemeClr val="tx1"/>
                </a:solidFill>
                <a:latin typeface="+mn-ea"/>
                <a:ea typeface="+mn-ea"/>
              </a:rPr>
              <a:t>;</a:t>
            </a:r>
          </a:p>
          <a:p>
            <a:pPr lvl="1" algn="l">
              <a:lnSpc>
                <a:spcPct val="150000"/>
              </a:lnSpc>
              <a:spcBef>
                <a:spcPct val="45000"/>
              </a:spcBef>
              <a:spcAft>
                <a:spcPct val="45000"/>
              </a:spcAft>
              <a:buClr>
                <a:srgbClr val="FF0000"/>
              </a:buClr>
              <a:buFont typeface="Wingdings" pitchFamily="2" charset="2"/>
              <a:buChar char="ü"/>
            </a:pPr>
            <a:r>
              <a:rPr lang="en-US" altLang="zh-CN" sz="2800">
                <a:solidFill>
                  <a:schemeClr val="tx1"/>
                </a:solidFill>
                <a:latin typeface="+mn-ea"/>
                <a:ea typeface="+mn-ea"/>
              </a:rPr>
              <a:t> </a:t>
            </a:r>
            <a:r>
              <a:rPr lang="zh-CN" altLang="en-US" sz="2800">
                <a:solidFill>
                  <a:schemeClr val="tx1"/>
                </a:solidFill>
                <a:latin typeface="+mn-ea"/>
                <a:ea typeface="+mn-ea"/>
              </a:rPr>
              <a:t>然后由主模块开始</a:t>
            </a:r>
            <a:r>
              <a:rPr lang="zh-CN" altLang="en-US" sz="2800">
                <a:latin typeface="+mn-ea"/>
                <a:ea typeface="+mn-ea"/>
              </a:rPr>
              <a:t>自顶向下</a:t>
            </a:r>
            <a:r>
              <a:rPr lang="zh-CN" altLang="en-US" sz="2800">
                <a:solidFill>
                  <a:schemeClr val="tx1"/>
                </a:solidFill>
                <a:latin typeface="+mn-ea"/>
                <a:ea typeface="+mn-ea"/>
              </a:rPr>
              <a:t>进行增殖测试。</a:t>
            </a:r>
          </a:p>
        </p:txBody>
      </p:sp>
      <p:grpSp>
        <p:nvGrpSpPr>
          <p:cNvPr id="2" name="Group 4"/>
          <p:cNvGrpSpPr>
            <a:grpSpLocks/>
          </p:cNvGrpSpPr>
          <p:nvPr/>
        </p:nvGrpSpPr>
        <p:grpSpPr bwMode="auto">
          <a:xfrm>
            <a:off x="7002463" y="2349500"/>
            <a:ext cx="1873250" cy="2600325"/>
            <a:chOff x="158" y="663"/>
            <a:chExt cx="1180" cy="1638"/>
          </a:xfrm>
        </p:grpSpPr>
        <p:sp>
          <p:nvSpPr>
            <p:cNvPr id="382981" name="Rectangle 5"/>
            <p:cNvSpPr>
              <a:spLocks noChangeArrowheads="1"/>
            </p:cNvSpPr>
            <p:nvPr/>
          </p:nvSpPr>
          <p:spPr bwMode="auto">
            <a:xfrm>
              <a:off x="612" y="663"/>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A</a:t>
              </a:r>
            </a:p>
          </p:txBody>
        </p:sp>
        <p:sp>
          <p:nvSpPr>
            <p:cNvPr id="382982" name="Rectangle 6"/>
            <p:cNvSpPr>
              <a:spLocks noChangeArrowheads="1"/>
            </p:cNvSpPr>
            <p:nvPr/>
          </p:nvSpPr>
          <p:spPr bwMode="auto">
            <a:xfrm>
              <a:off x="158"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B</a:t>
              </a:r>
            </a:p>
          </p:txBody>
        </p:sp>
        <p:sp>
          <p:nvSpPr>
            <p:cNvPr id="382983" name="Rectangle 7"/>
            <p:cNvSpPr>
              <a:spLocks noChangeArrowheads="1"/>
            </p:cNvSpPr>
            <p:nvPr/>
          </p:nvSpPr>
          <p:spPr bwMode="auto">
            <a:xfrm>
              <a:off x="612"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C</a:t>
              </a:r>
            </a:p>
          </p:txBody>
        </p:sp>
        <p:sp>
          <p:nvSpPr>
            <p:cNvPr id="382984" name="Rectangle 8"/>
            <p:cNvSpPr>
              <a:spLocks noChangeArrowheads="1"/>
            </p:cNvSpPr>
            <p:nvPr/>
          </p:nvSpPr>
          <p:spPr bwMode="auto">
            <a:xfrm>
              <a:off x="1066" y="1298"/>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D</a:t>
              </a:r>
            </a:p>
          </p:txBody>
        </p:sp>
        <p:sp>
          <p:nvSpPr>
            <p:cNvPr id="382985" name="Rectangle 9"/>
            <p:cNvSpPr>
              <a:spLocks noChangeArrowheads="1"/>
            </p:cNvSpPr>
            <p:nvPr/>
          </p:nvSpPr>
          <p:spPr bwMode="auto">
            <a:xfrm>
              <a:off x="170" y="1962"/>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E</a:t>
              </a:r>
            </a:p>
          </p:txBody>
        </p:sp>
        <p:sp>
          <p:nvSpPr>
            <p:cNvPr id="382986" name="Rectangle 10"/>
            <p:cNvSpPr>
              <a:spLocks noChangeArrowheads="1"/>
            </p:cNvSpPr>
            <p:nvPr/>
          </p:nvSpPr>
          <p:spPr bwMode="auto">
            <a:xfrm>
              <a:off x="1066" y="1962"/>
              <a:ext cx="272" cy="339"/>
            </a:xfrm>
            <a:prstGeom prst="rect">
              <a:avLst/>
            </a:prstGeom>
            <a:noFill/>
            <a:ln w="19050" algn="ctr">
              <a:solidFill>
                <a:srgbClr val="0000FF"/>
              </a:solidFill>
              <a:miter lim="800000"/>
              <a:headEnd/>
              <a:tailEnd/>
            </a:ln>
            <a:effectLst/>
          </p:spPr>
          <p:txBody>
            <a:bodyPr>
              <a:spAutoFit/>
            </a:bodyPr>
            <a:lstStyle/>
            <a:p>
              <a:pPr algn="l"/>
              <a:r>
                <a:rPr lang="en-US" altLang="zh-CN" sz="2800">
                  <a:solidFill>
                    <a:schemeClr val="tx1"/>
                  </a:solidFill>
                  <a:effectLst>
                    <a:outerShdw blurRad="38100" dist="38100" dir="2700000" algn="tl">
                      <a:srgbClr val="C0C0C0"/>
                    </a:outerShdw>
                  </a:effectLst>
                  <a:latin typeface="+mn-ea"/>
                  <a:ea typeface="+mn-ea"/>
                </a:rPr>
                <a:t>F</a:t>
              </a:r>
            </a:p>
          </p:txBody>
        </p:sp>
        <p:sp>
          <p:nvSpPr>
            <p:cNvPr id="30733" name="Line 11"/>
            <p:cNvSpPr>
              <a:spLocks noChangeShapeType="1"/>
            </p:cNvSpPr>
            <p:nvPr/>
          </p:nvSpPr>
          <p:spPr bwMode="auto">
            <a:xfrm>
              <a:off x="754" y="998"/>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0734" name="Line 12"/>
            <p:cNvSpPr>
              <a:spLocks noChangeShapeType="1"/>
            </p:cNvSpPr>
            <p:nvPr/>
          </p:nvSpPr>
          <p:spPr bwMode="auto">
            <a:xfrm flipH="1">
              <a:off x="300" y="1026"/>
              <a:ext cx="454" cy="284"/>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0735" name="Line 13"/>
            <p:cNvSpPr>
              <a:spLocks noChangeShapeType="1"/>
            </p:cNvSpPr>
            <p:nvPr/>
          </p:nvSpPr>
          <p:spPr bwMode="auto">
            <a:xfrm flipH="1" flipV="1">
              <a:off x="754" y="1026"/>
              <a:ext cx="453" cy="284"/>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0736" name="Line 14"/>
            <p:cNvSpPr>
              <a:spLocks noChangeShapeType="1"/>
            </p:cNvSpPr>
            <p:nvPr/>
          </p:nvSpPr>
          <p:spPr bwMode="auto">
            <a:xfrm>
              <a:off x="300" y="1650"/>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0737" name="Line 15"/>
            <p:cNvSpPr>
              <a:spLocks noChangeShapeType="1"/>
            </p:cNvSpPr>
            <p:nvPr/>
          </p:nvSpPr>
          <p:spPr bwMode="auto">
            <a:xfrm>
              <a:off x="1207" y="1650"/>
              <a:ext cx="0" cy="31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sp>
        <p:nvSpPr>
          <p:cNvPr id="382992" name="AutoShape 16"/>
          <p:cNvSpPr>
            <a:spLocks noChangeArrowheads="1"/>
          </p:cNvSpPr>
          <p:nvPr/>
        </p:nvSpPr>
        <p:spPr bwMode="auto">
          <a:xfrm>
            <a:off x="7902575" y="1179513"/>
            <a:ext cx="360363" cy="809625"/>
          </a:xfrm>
          <a:prstGeom prst="downArrow">
            <a:avLst>
              <a:gd name="adj1" fmla="val 50000"/>
              <a:gd name="adj2" fmla="val 56167"/>
            </a:avLst>
          </a:prstGeom>
          <a:solidFill>
            <a:srgbClr val="00FF00"/>
          </a:solidFill>
          <a:ln w="12700" algn="ctr">
            <a:solidFill>
              <a:schemeClr val="tx1"/>
            </a:solidFill>
            <a:miter lim="800000"/>
            <a:headEnd/>
            <a:tailEnd/>
          </a:ln>
        </p:spPr>
        <p:txBody>
          <a:bodyPr wrap="none" anchor="ctr"/>
          <a:lstStyle/>
          <a:p>
            <a:endParaRPr lang="zh-CN" altLang="en-US">
              <a:latin typeface="+mn-ea"/>
              <a:ea typeface="+mn-ea"/>
            </a:endParaRPr>
          </a:p>
        </p:txBody>
      </p:sp>
      <p:sp>
        <p:nvSpPr>
          <p:cNvPr id="382993" name="AutoShape 17"/>
          <p:cNvSpPr>
            <a:spLocks noChangeArrowheads="1"/>
          </p:cNvSpPr>
          <p:nvPr/>
        </p:nvSpPr>
        <p:spPr bwMode="auto">
          <a:xfrm>
            <a:off x="7947025" y="5319713"/>
            <a:ext cx="315913" cy="854075"/>
          </a:xfrm>
          <a:prstGeom prst="upArrow">
            <a:avLst>
              <a:gd name="adj1" fmla="val 50000"/>
              <a:gd name="adj2" fmla="val 67588"/>
            </a:avLst>
          </a:prstGeom>
          <a:solidFill>
            <a:srgbClr val="00FF00"/>
          </a:solidFill>
          <a:ln w="12700" algn="ctr">
            <a:solidFill>
              <a:schemeClr val="tx1"/>
            </a:solidFill>
            <a:miter lim="800000"/>
            <a:headEnd/>
            <a:tailEnd/>
          </a:ln>
        </p:spPr>
        <p:txBody>
          <a:bodyPr wrap="none" anchor="ctr"/>
          <a:lstStyle/>
          <a:p>
            <a:endParaRPr lang="zh-CN" altLang="en-US">
              <a:latin typeface="+mn-ea"/>
              <a:ea typeface="+mn-ea"/>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Effect transition="in" filter="blinds(horizontal)">
                                      <p:cBhvr>
                                        <p:cTn id="7" dur="500"/>
                                        <p:tgtEl>
                                          <p:spTgt spid="382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82992"/>
                                        </p:tgtEl>
                                        <p:attrNameLst>
                                          <p:attrName>style.visibility</p:attrName>
                                        </p:attrNameLst>
                                      </p:cBhvr>
                                      <p:to>
                                        <p:strVal val="visible"/>
                                      </p:to>
                                    </p:set>
                                    <p:anim calcmode="lin" valueType="num">
                                      <p:cBhvr additive="base">
                                        <p:cTn id="16" dur="500" fill="hold"/>
                                        <p:tgtEl>
                                          <p:spTgt spid="382992"/>
                                        </p:tgtEl>
                                        <p:attrNameLst>
                                          <p:attrName>ppt_x</p:attrName>
                                        </p:attrNameLst>
                                      </p:cBhvr>
                                      <p:tavLst>
                                        <p:tav tm="0">
                                          <p:val>
                                            <p:strVal val="#ppt_x"/>
                                          </p:val>
                                        </p:tav>
                                        <p:tav tm="100000">
                                          <p:val>
                                            <p:strVal val="#ppt_x"/>
                                          </p:val>
                                        </p:tav>
                                      </p:tavLst>
                                    </p:anim>
                                    <p:anim calcmode="lin" valueType="num">
                                      <p:cBhvr additive="base">
                                        <p:cTn id="17" dur="500" fill="hold"/>
                                        <p:tgtEl>
                                          <p:spTgt spid="38299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82993"/>
                                        </p:tgtEl>
                                        <p:attrNameLst>
                                          <p:attrName>style.visibility</p:attrName>
                                        </p:attrNameLst>
                                      </p:cBhvr>
                                      <p:to>
                                        <p:strVal val="visible"/>
                                      </p:to>
                                    </p:set>
                                    <p:anim calcmode="lin" valueType="num">
                                      <p:cBhvr additive="base">
                                        <p:cTn id="20" dur="500" fill="hold"/>
                                        <p:tgtEl>
                                          <p:spTgt spid="382993"/>
                                        </p:tgtEl>
                                        <p:attrNameLst>
                                          <p:attrName>ppt_x</p:attrName>
                                        </p:attrNameLst>
                                      </p:cBhvr>
                                      <p:tavLst>
                                        <p:tav tm="0">
                                          <p:val>
                                            <p:strVal val="#ppt_x"/>
                                          </p:val>
                                        </p:tav>
                                        <p:tav tm="100000">
                                          <p:val>
                                            <p:strVal val="#ppt_x"/>
                                          </p:val>
                                        </p:tav>
                                      </p:tavLst>
                                    </p:anim>
                                    <p:anim calcmode="lin" valueType="num">
                                      <p:cBhvr additive="base">
                                        <p:cTn id="21" dur="500" fill="hold"/>
                                        <p:tgtEl>
                                          <p:spTgt spid="382993"/>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82979"/>
                                        </p:tgtEl>
                                        <p:attrNameLst>
                                          <p:attrName>style.visibility</p:attrName>
                                        </p:attrNameLst>
                                      </p:cBhvr>
                                      <p:to>
                                        <p:strVal val="visible"/>
                                      </p:to>
                                    </p:set>
                                    <p:anim calcmode="lin" valueType="num">
                                      <p:cBhvr additive="base">
                                        <p:cTn id="26" dur="500" fill="hold"/>
                                        <p:tgtEl>
                                          <p:spTgt spid="382979"/>
                                        </p:tgtEl>
                                        <p:attrNameLst>
                                          <p:attrName>ppt_x</p:attrName>
                                        </p:attrNameLst>
                                      </p:cBhvr>
                                      <p:tavLst>
                                        <p:tav tm="0">
                                          <p:val>
                                            <p:strVal val="#ppt_x"/>
                                          </p:val>
                                        </p:tav>
                                        <p:tav tm="100000">
                                          <p:val>
                                            <p:strVal val="#ppt_x"/>
                                          </p:val>
                                        </p:tav>
                                      </p:tavLst>
                                    </p:anim>
                                    <p:anim calcmode="lin" valueType="num">
                                      <p:cBhvr additive="base">
                                        <p:cTn id="27" dur="500" fill="hold"/>
                                        <p:tgtEl>
                                          <p:spTgt spid="382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p:bldP spid="382979" grpId="0"/>
      <p:bldP spid="382992" grpId="0" animBg="1"/>
      <p:bldP spid="3829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457200" y="458788"/>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确认测试</a:t>
            </a:r>
            <a:r>
              <a:rPr lang="zh-CN" altLang="en-US" sz="4000" dirty="0">
                <a:solidFill>
                  <a:srgbClr val="0000FF"/>
                </a:solidFill>
                <a:cs typeface="Times New Roman" pitchFamily="18" charset="0"/>
              </a:rPr>
              <a:t>（</a:t>
            </a:r>
            <a:r>
              <a:rPr lang="en-US" altLang="zh-CN" sz="4000" dirty="0">
                <a:solidFill>
                  <a:srgbClr val="0000FF"/>
                </a:solidFill>
                <a:cs typeface="Times New Roman" pitchFamily="18" charset="0"/>
              </a:rPr>
              <a:t>Validation Testing</a:t>
            </a:r>
            <a:r>
              <a:rPr lang="zh-CN" altLang="en-US" sz="4000" dirty="0">
                <a:solidFill>
                  <a:srgbClr val="0000FF"/>
                </a:solidFill>
                <a:cs typeface="Times New Roman" pitchFamily="18" charset="0"/>
              </a:rPr>
              <a:t>）</a:t>
            </a:r>
          </a:p>
        </p:txBody>
      </p:sp>
      <p:sp>
        <p:nvSpPr>
          <p:cNvPr id="384003" name="Rectangle 3"/>
          <p:cNvSpPr>
            <a:spLocks noChangeArrowheads="1"/>
          </p:cNvSpPr>
          <p:nvPr/>
        </p:nvSpPr>
        <p:spPr bwMode="auto">
          <a:xfrm>
            <a:off x="0" y="1719263"/>
            <a:ext cx="91440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30000"/>
              </a:lnSpc>
              <a:spcBef>
                <a:spcPts val="0"/>
              </a:spcBef>
              <a:spcAft>
                <a:spcPts val="3000"/>
              </a:spcAft>
              <a:buClr>
                <a:srgbClr val="FF0066"/>
              </a:buClr>
              <a:buFont typeface="Wingdings" pitchFamily="2" charset="2"/>
              <a:buChar char="ü"/>
            </a:pPr>
            <a:r>
              <a:rPr lang="zh-CN" altLang="en-US" sz="2800" dirty="0">
                <a:solidFill>
                  <a:schemeClr val="tx1"/>
                </a:solidFill>
                <a:latin typeface="+mn-ea"/>
                <a:ea typeface="+mn-ea"/>
              </a:rPr>
              <a:t>确认测试又称</a:t>
            </a:r>
            <a:r>
              <a:rPr lang="zh-CN" altLang="en-US" sz="2800" dirty="0">
                <a:latin typeface="+mn-ea"/>
                <a:ea typeface="+mn-ea"/>
              </a:rPr>
              <a:t>有效性测试</a:t>
            </a:r>
            <a:r>
              <a:rPr lang="zh-CN" altLang="en-US" sz="2800" dirty="0">
                <a:solidFill>
                  <a:schemeClr val="tx1"/>
                </a:solidFill>
                <a:latin typeface="+mn-ea"/>
                <a:ea typeface="+mn-ea"/>
              </a:rPr>
              <a:t>。任务是验证软件的功能和性能及其它特性是否与用户的要求一致。</a:t>
            </a:r>
          </a:p>
          <a:p>
            <a:pPr marL="469900" indent="-469900" algn="l" eaLnBrk="0" hangingPunct="0">
              <a:lnSpc>
                <a:spcPct val="130000"/>
              </a:lnSpc>
              <a:spcBef>
                <a:spcPts val="0"/>
              </a:spcBef>
              <a:spcAft>
                <a:spcPts val="3000"/>
              </a:spcAft>
              <a:buClr>
                <a:srgbClr val="FF0066"/>
              </a:buClr>
              <a:buFont typeface="Wingdings" pitchFamily="2" charset="2"/>
              <a:buChar char="ü"/>
            </a:pPr>
            <a:r>
              <a:rPr lang="zh-CN" altLang="en-US" sz="2800" dirty="0">
                <a:solidFill>
                  <a:schemeClr val="tx1"/>
                </a:solidFill>
                <a:latin typeface="+mn-ea"/>
                <a:ea typeface="+mn-ea"/>
              </a:rPr>
              <a:t>对软件的功能和性能要求在软件需求规格说明书中已经明确规定</a:t>
            </a:r>
            <a:r>
              <a:rPr lang="zh-CN" altLang="en-US" sz="2800" dirty="0" smtClean="0">
                <a:solidFill>
                  <a:schemeClr val="tx1"/>
                </a:solidFill>
                <a:latin typeface="+mn-ea"/>
                <a:ea typeface="+mn-ea"/>
              </a:rPr>
              <a:t>。包含</a:t>
            </a:r>
            <a:r>
              <a:rPr lang="zh-CN" altLang="en-US" sz="2800" dirty="0">
                <a:solidFill>
                  <a:schemeClr val="tx1"/>
                </a:solidFill>
                <a:latin typeface="+mn-ea"/>
                <a:ea typeface="+mn-ea"/>
              </a:rPr>
              <a:t>的信息就是软件确认测试的基础。</a:t>
            </a:r>
          </a:p>
        </p:txBody>
      </p:sp>
      <p:sp>
        <p:nvSpPr>
          <p:cNvPr id="384004" name="Rectangle 4"/>
          <p:cNvSpPr>
            <a:spLocks noChangeArrowheads="1"/>
          </p:cNvSpPr>
          <p:nvPr/>
        </p:nvSpPr>
        <p:spPr bwMode="auto">
          <a:xfrm>
            <a:off x="161925" y="4868863"/>
            <a:ext cx="2327275" cy="519112"/>
          </a:xfrm>
          <a:prstGeom prst="rect">
            <a:avLst/>
          </a:prstGeom>
          <a:noFill/>
          <a:ln w="9525" algn="ctr">
            <a:noFill/>
            <a:miter lim="800000"/>
            <a:headEnd/>
            <a:tailEnd/>
          </a:ln>
          <a:effectLst/>
        </p:spPr>
        <p:txBody>
          <a:bodyPr wrap="none">
            <a:spAutoFit/>
          </a:bodyPr>
          <a:lstStyle/>
          <a:p>
            <a:pPr algn="l">
              <a:defRPr/>
            </a:pPr>
            <a:r>
              <a:rPr lang="zh-CN" altLang="en-US" sz="2800" dirty="0">
                <a:latin typeface="+mn-ea"/>
                <a:ea typeface="+mn-ea"/>
              </a:rPr>
              <a:t>主要的工作：</a:t>
            </a:r>
          </a:p>
        </p:txBody>
      </p:sp>
      <p:sp>
        <p:nvSpPr>
          <p:cNvPr id="384005" name="Rectangle 5"/>
          <p:cNvSpPr>
            <a:spLocks noChangeArrowheads="1"/>
          </p:cNvSpPr>
          <p:nvPr/>
        </p:nvSpPr>
        <p:spPr bwMode="auto">
          <a:xfrm>
            <a:off x="2862263" y="4868863"/>
            <a:ext cx="3055645" cy="1815882"/>
          </a:xfrm>
          <a:prstGeom prst="rect">
            <a:avLst/>
          </a:prstGeom>
          <a:noFill/>
          <a:ln w="9525" algn="ctr">
            <a:noFill/>
            <a:miter lim="800000"/>
            <a:headEnd/>
            <a:tailEnd/>
          </a:ln>
          <a:effectLst/>
        </p:spPr>
        <p:txBody>
          <a:bodyPr wrap="none">
            <a:spAutoFit/>
          </a:bodyPr>
          <a:lstStyle/>
          <a:p>
            <a:pPr marL="342900" indent="-342900" algn="l">
              <a:buClr>
                <a:srgbClr val="FF0000"/>
              </a:buClr>
              <a:buFont typeface="Wingdings" pitchFamily="2" charset="2"/>
              <a:buChar char="ü"/>
              <a:defRPr/>
            </a:pPr>
            <a:r>
              <a:rPr lang="zh-CN" altLang="en-US" sz="2800" dirty="0">
                <a:solidFill>
                  <a:schemeClr val="tx1"/>
                </a:solidFill>
                <a:effectLst>
                  <a:outerShdw blurRad="38100" dist="38100" dir="2700000" algn="tl">
                    <a:srgbClr val="C0C0C0"/>
                  </a:outerShdw>
                </a:effectLst>
                <a:latin typeface="+mn-ea"/>
                <a:ea typeface="+mn-ea"/>
              </a:rPr>
              <a:t>有效性测试</a:t>
            </a:r>
          </a:p>
          <a:p>
            <a:pPr marL="342900" indent="-342900" algn="l">
              <a:buClr>
                <a:srgbClr val="FF0000"/>
              </a:buClr>
              <a:buFont typeface="Wingdings" pitchFamily="2" charset="2"/>
              <a:buChar char="ü"/>
              <a:defRPr/>
            </a:pPr>
            <a:r>
              <a:rPr lang="zh-CN" altLang="en-US" sz="2800" dirty="0">
                <a:solidFill>
                  <a:schemeClr val="tx1"/>
                </a:solidFill>
                <a:effectLst>
                  <a:outerShdw blurRad="38100" dist="38100" dir="2700000" algn="tl">
                    <a:srgbClr val="C0C0C0"/>
                  </a:outerShdw>
                </a:effectLst>
                <a:latin typeface="+mn-ea"/>
                <a:ea typeface="+mn-ea"/>
              </a:rPr>
              <a:t>软件配置复查</a:t>
            </a:r>
          </a:p>
          <a:p>
            <a:pPr marL="342900" indent="-342900" algn="l">
              <a:buClr>
                <a:srgbClr val="FF0000"/>
              </a:buClr>
              <a:buFont typeface="Wingdings" pitchFamily="2" charset="2"/>
              <a:buChar char="ü"/>
              <a:defRPr/>
            </a:pPr>
            <a:r>
              <a:rPr lang="en-US" altLang="zh-CN" sz="2800" dirty="0">
                <a:solidFill>
                  <a:schemeClr val="tx1"/>
                </a:solidFill>
                <a:effectLst>
                  <a:outerShdw blurRad="38100" dist="38100" dir="2700000" algn="tl">
                    <a:srgbClr val="C0C0C0"/>
                  </a:outerShdw>
                </a:effectLst>
                <a:latin typeface="+mn-ea"/>
                <a:ea typeface="+mn-ea"/>
              </a:rPr>
              <a:t>α</a:t>
            </a:r>
            <a:r>
              <a:rPr lang="zh-CN" altLang="en-US" sz="2800" dirty="0">
                <a:solidFill>
                  <a:schemeClr val="tx1"/>
                </a:solidFill>
                <a:effectLst>
                  <a:outerShdw blurRad="38100" dist="38100" dir="2700000" algn="tl">
                    <a:srgbClr val="C0C0C0"/>
                  </a:outerShdw>
                </a:effectLst>
                <a:latin typeface="+mn-ea"/>
                <a:ea typeface="+mn-ea"/>
              </a:rPr>
              <a:t>测试和</a:t>
            </a:r>
            <a:r>
              <a:rPr lang="en-US" altLang="zh-CN" sz="2800" dirty="0">
                <a:solidFill>
                  <a:schemeClr val="tx1"/>
                </a:solidFill>
                <a:effectLst>
                  <a:outerShdw blurRad="38100" dist="38100" dir="2700000" algn="tl">
                    <a:srgbClr val="C0C0C0"/>
                  </a:outerShdw>
                </a:effectLst>
                <a:latin typeface="+mn-ea"/>
                <a:ea typeface="+mn-ea"/>
              </a:rPr>
              <a:t>β</a:t>
            </a:r>
            <a:r>
              <a:rPr lang="zh-CN" altLang="en-US" sz="2800" dirty="0">
                <a:solidFill>
                  <a:schemeClr val="tx1"/>
                </a:solidFill>
                <a:effectLst>
                  <a:outerShdw blurRad="38100" dist="38100" dir="2700000" algn="tl">
                    <a:srgbClr val="C0C0C0"/>
                  </a:outerShdw>
                </a:effectLst>
                <a:latin typeface="+mn-ea"/>
                <a:ea typeface="+mn-ea"/>
              </a:rPr>
              <a:t>测试</a:t>
            </a:r>
          </a:p>
          <a:p>
            <a:pPr marL="342900" indent="-342900" algn="l">
              <a:buClr>
                <a:srgbClr val="FF0000"/>
              </a:buClr>
              <a:buFont typeface="Wingdings" pitchFamily="2" charset="2"/>
              <a:buChar char="ü"/>
              <a:defRPr/>
            </a:pPr>
            <a:r>
              <a:rPr lang="zh-CN" altLang="en-US" sz="2800" dirty="0">
                <a:solidFill>
                  <a:schemeClr val="tx1"/>
                </a:solidFill>
                <a:effectLst>
                  <a:outerShdw blurRad="38100" dist="38100" dir="2700000" algn="tl">
                    <a:srgbClr val="C0C0C0"/>
                  </a:outerShdw>
                </a:effectLst>
                <a:latin typeface="+mn-ea"/>
                <a:ea typeface="+mn-ea"/>
              </a:rPr>
              <a:t>验收测试</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Effect transition="in" filter="blinds(horizontal)">
                                      <p:cBhvr>
                                        <p:cTn id="7" dur="500"/>
                                        <p:tgtEl>
                                          <p:spTgt spid="384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4003"/>
                                        </p:tgtEl>
                                        <p:attrNameLst>
                                          <p:attrName>style.visibility</p:attrName>
                                        </p:attrNameLst>
                                      </p:cBhvr>
                                      <p:to>
                                        <p:strVal val="visible"/>
                                      </p:to>
                                    </p:set>
                                    <p:anim calcmode="lin" valueType="num">
                                      <p:cBhvr additive="base">
                                        <p:cTn id="12" dur="500" fill="hold"/>
                                        <p:tgtEl>
                                          <p:spTgt spid="384003"/>
                                        </p:tgtEl>
                                        <p:attrNameLst>
                                          <p:attrName>ppt_x</p:attrName>
                                        </p:attrNameLst>
                                      </p:cBhvr>
                                      <p:tavLst>
                                        <p:tav tm="0">
                                          <p:val>
                                            <p:strVal val="#ppt_x"/>
                                          </p:val>
                                        </p:tav>
                                        <p:tav tm="100000">
                                          <p:val>
                                            <p:strVal val="#ppt_x"/>
                                          </p:val>
                                        </p:tav>
                                      </p:tavLst>
                                    </p:anim>
                                    <p:anim calcmode="lin" valueType="num">
                                      <p:cBhvr additive="base">
                                        <p:cTn id="13" dur="500" fill="hold"/>
                                        <p:tgtEl>
                                          <p:spTgt spid="3840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4004"/>
                                        </p:tgtEl>
                                        <p:attrNameLst>
                                          <p:attrName>style.visibility</p:attrName>
                                        </p:attrNameLst>
                                      </p:cBhvr>
                                      <p:to>
                                        <p:strVal val="visible"/>
                                      </p:to>
                                    </p:set>
                                    <p:anim calcmode="lin" valueType="num">
                                      <p:cBhvr additive="base">
                                        <p:cTn id="18" dur="500" fill="hold"/>
                                        <p:tgtEl>
                                          <p:spTgt spid="384004"/>
                                        </p:tgtEl>
                                        <p:attrNameLst>
                                          <p:attrName>ppt_x</p:attrName>
                                        </p:attrNameLst>
                                      </p:cBhvr>
                                      <p:tavLst>
                                        <p:tav tm="0">
                                          <p:val>
                                            <p:strVal val="#ppt_x"/>
                                          </p:val>
                                        </p:tav>
                                        <p:tav tm="100000">
                                          <p:val>
                                            <p:strVal val="#ppt_x"/>
                                          </p:val>
                                        </p:tav>
                                      </p:tavLst>
                                    </p:anim>
                                    <p:anim calcmode="lin" valueType="num">
                                      <p:cBhvr additive="base">
                                        <p:cTn id="19" dur="500" fill="hold"/>
                                        <p:tgtEl>
                                          <p:spTgt spid="38400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4005"/>
                                        </p:tgtEl>
                                        <p:attrNameLst>
                                          <p:attrName>style.visibility</p:attrName>
                                        </p:attrNameLst>
                                      </p:cBhvr>
                                      <p:to>
                                        <p:strVal val="visible"/>
                                      </p:to>
                                    </p:set>
                                    <p:anim calcmode="lin" valueType="num">
                                      <p:cBhvr additive="base">
                                        <p:cTn id="24" dur="500" fill="hold"/>
                                        <p:tgtEl>
                                          <p:spTgt spid="384005"/>
                                        </p:tgtEl>
                                        <p:attrNameLst>
                                          <p:attrName>ppt_x</p:attrName>
                                        </p:attrNameLst>
                                      </p:cBhvr>
                                      <p:tavLst>
                                        <p:tav tm="0">
                                          <p:val>
                                            <p:strVal val="#ppt_x"/>
                                          </p:val>
                                        </p:tav>
                                        <p:tav tm="100000">
                                          <p:val>
                                            <p:strVal val="#ppt_x"/>
                                          </p:val>
                                        </p:tav>
                                      </p:tavLst>
                                    </p:anim>
                                    <p:anim calcmode="lin" valueType="num">
                                      <p:cBhvr additive="base">
                                        <p:cTn id="25" dur="500" fill="hold"/>
                                        <p:tgtEl>
                                          <p:spTgt spid="384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p:bldP spid="384003" grpId="0"/>
      <p:bldP spid="384004" grpId="0"/>
      <p:bldP spid="3840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17875" y="45867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nchor="b"/>
          <a:lstStyle/>
          <a:p>
            <a:pPr algn="l" eaLnBrk="0" hangingPunct="0"/>
            <a:r>
              <a:rPr lang="en-GB" altLang="zh-CN" sz="4000" dirty="0">
                <a:solidFill>
                  <a:srgbClr val="0000FF"/>
                </a:solidFill>
                <a:cs typeface="Times New Roman" pitchFamily="18" charset="0"/>
              </a:rPr>
              <a:t>Testing process</a:t>
            </a:r>
          </a:p>
        </p:txBody>
      </p:sp>
      <p:pic>
        <p:nvPicPr>
          <p:cNvPr id="409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1795463"/>
            <a:ext cx="869156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1236" name="Rectangle 4"/>
          <p:cNvSpPr>
            <a:spLocks noChangeArrowheads="1"/>
          </p:cNvSpPr>
          <p:nvPr/>
        </p:nvSpPr>
        <p:spPr bwMode="auto">
          <a:xfrm>
            <a:off x="1042988" y="5373688"/>
            <a:ext cx="1612900" cy="519112"/>
          </a:xfrm>
          <a:prstGeom prst="rect">
            <a:avLst/>
          </a:prstGeom>
          <a:noFill/>
          <a:ln w="9525" algn="ctr">
            <a:noFill/>
            <a:miter lim="800000"/>
            <a:headEnd/>
            <a:tailEnd/>
          </a:ln>
          <a:effectLst/>
        </p:spPr>
        <p:txBody>
          <a:bodyPr wrap="none">
            <a:spAutoFit/>
          </a:bodyPr>
          <a:lstStyle/>
          <a:p>
            <a:pPr algn="l">
              <a:defRPr/>
            </a:pPr>
            <a:r>
              <a:rPr lang="zh-CN" altLang="en-US" sz="2800">
                <a:solidFill>
                  <a:schemeClr val="tx1"/>
                </a:solidFill>
                <a:cs typeface="Times New Roman" pitchFamily="18" charset="0"/>
              </a:rPr>
              <a:t>单元测试</a:t>
            </a:r>
          </a:p>
        </p:txBody>
      </p:sp>
      <p:sp>
        <p:nvSpPr>
          <p:cNvPr id="351237" name="Rectangle 5"/>
          <p:cNvSpPr>
            <a:spLocks noChangeArrowheads="1"/>
          </p:cNvSpPr>
          <p:nvPr/>
        </p:nvSpPr>
        <p:spPr bwMode="auto">
          <a:xfrm>
            <a:off x="3779838" y="5373688"/>
            <a:ext cx="1612900" cy="519112"/>
          </a:xfrm>
          <a:prstGeom prst="rect">
            <a:avLst/>
          </a:prstGeom>
          <a:noFill/>
          <a:ln w="9525" algn="ctr">
            <a:noFill/>
            <a:miter lim="800000"/>
            <a:headEnd/>
            <a:tailEnd/>
          </a:ln>
          <a:effectLst/>
        </p:spPr>
        <p:txBody>
          <a:bodyPr wrap="none">
            <a:spAutoFit/>
          </a:bodyPr>
          <a:lstStyle/>
          <a:p>
            <a:pPr algn="l">
              <a:defRPr/>
            </a:pPr>
            <a:r>
              <a:rPr lang="zh-CN" altLang="en-US" sz="2800">
                <a:solidFill>
                  <a:schemeClr val="tx1"/>
                </a:solidFill>
                <a:cs typeface="Times New Roman" pitchFamily="18" charset="0"/>
              </a:rPr>
              <a:t>集成测试</a:t>
            </a:r>
          </a:p>
        </p:txBody>
      </p:sp>
      <p:sp>
        <p:nvSpPr>
          <p:cNvPr id="351238" name="Rectangle 6"/>
          <p:cNvSpPr>
            <a:spLocks noChangeArrowheads="1"/>
          </p:cNvSpPr>
          <p:nvPr/>
        </p:nvSpPr>
        <p:spPr bwMode="auto">
          <a:xfrm>
            <a:off x="6516688" y="5373688"/>
            <a:ext cx="1612900" cy="519112"/>
          </a:xfrm>
          <a:prstGeom prst="rect">
            <a:avLst/>
          </a:prstGeom>
          <a:noFill/>
          <a:ln w="9525" algn="ctr">
            <a:noFill/>
            <a:miter lim="800000"/>
            <a:headEnd/>
            <a:tailEnd/>
          </a:ln>
          <a:effectLst/>
        </p:spPr>
        <p:txBody>
          <a:bodyPr wrap="none">
            <a:spAutoFit/>
          </a:bodyPr>
          <a:lstStyle/>
          <a:p>
            <a:pPr algn="l">
              <a:defRPr/>
            </a:pPr>
            <a:r>
              <a:rPr lang="zh-CN" altLang="en-US" sz="2800">
                <a:solidFill>
                  <a:schemeClr val="tx1"/>
                </a:solidFill>
                <a:cs typeface="Times New Roman" pitchFamily="18" charset="0"/>
              </a:rPr>
              <a:t>用户测试</a:t>
            </a:r>
          </a:p>
        </p:txBody>
      </p:sp>
    </p:spTree>
  </p:cSld>
  <p:clrMapOvr>
    <a:masterClrMapping/>
  </p:clrMapOvr>
  <p:transition>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327025"/>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11188" y="458788"/>
            <a:ext cx="7902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4000" dirty="0">
                <a:solidFill>
                  <a:srgbClr val="0000FF"/>
                </a:solidFill>
                <a:latin typeface="黑体" pitchFamily="49" charset="-122"/>
                <a:ea typeface="黑体" pitchFamily="49" charset="-122"/>
                <a:cs typeface="Times New Roman" pitchFamily="18" charset="0"/>
              </a:rPr>
              <a:t>软件有效性测试（黑盒测试）</a:t>
            </a:r>
          </a:p>
        </p:txBody>
      </p:sp>
      <p:sp>
        <p:nvSpPr>
          <p:cNvPr id="33795" name="Rectangle 3"/>
          <p:cNvSpPr>
            <a:spLocks noChangeArrowheads="1"/>
          </p:cNvSpPr>
          <p:nvPr/>
        </p:nvSpPr>
        <p:spPr bwMode="auto">
          <a:xfrm>
            <a:off x="161925" y="1754188"/>
            <a:ext cx="89820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20000"/>
              </a:lnSpc>
              <a:spcBef>
                <a:spcPct val="20000"/>
              </a:spcBef>
              <a:buClr>
                <a:srgbClr val="FF0066"/>
              </a:buClr>
              <a:buFont typeface="Wingdings" pitchFamily="2" charset="2"/>
              <a:buChar char="ü"/>
            </a:pPr>
            <a:r>
              <a:rPr lang="zh-CN" altLang="en-US" sz="2400">
                <a:solidFill>
                  <a:schemeClr val="tx1"/>
                </a:solidFill>
                <a:latin typeface="+mn-ea"/>
                <a:ea typeface="+mn-ea"/>
              </a:rPr>
              <a:t>有效性测试是在模拟的环境 </a:t>
            </a:r>
            <a:r>
              <a:rPr lang="en-US" altLang="zh-CN" sz="2400">
                <a:solidFill>
                  <a:schemeClr val="tx1"/>
                </a:solidFill>
                <a:latin typeface="+mn-ea"/>
                <a:ea typeface="+mn-ea"/>
              </a:rPr>
              <a:t>(</a:t>
            </a:r>
            <a:r>
              <a:rPr lang="zh-CN" altLang="en-US" sz="2400">
                <a:solidFill>
                  <a:schemeClr val="tx1"/>
                </a:solidFill>
                <a:latin typeface="+mn-ea"/>
                <a:ea typeface="+mn-ea"/>
              </a:rPr>
              <a:t>可能就是开发的环境</a:t>
            </a:r>
            <a:r>
              <a:rPr lang="en-US" altLang="zh-CN" sz="2400">
                <a:solidFill>
                  <a:schemeClr val="tx1"/>
                </a:solidFill>
                <a:latin typeface="+mn-ea"/>
                <a:ea typeface="+mn-ea"/>
              </a:rPr>
              <a:t>) </a:t>
            </a:r>
            <a:r>
              <a:rPr lang="zh-CN" altLang="en-US" sz="2400">
                <a:solidFill>
                  <a:schemeClr val="tx1"/>
                </a:solidFill>
                <a:latin typeface="+mn-ea"/>
                <a:ea typeface="+mn-ea"/>
              </a:rPr>
              <a:t>下，运用黑盒测试的方法，验证被测软件是否满足需求规格说明书列出的需求。</a:t>
            </a:r>
          </a:p>
          <a:p>
            <a:pPr marL="469900" indent="-469900" algn="l" eaLnBrk="0" hangingPunct="0">
              <a:lnSpc>
                <a:spcPct val="120000"/>
              </a:lnSpc>
              <a:spcBef>
                <a:spcPct val="20000"/>
              </a:spcBef>
              <a:buClr>
                <a:srgbClr val="FF0066"/>
              </a:buClr>
              <a:buFont typeface="Wingdings" pitchFamily="2" charset="2"/>
              <a:buChar char="ü"/>
            </a:pPr>
            <a:r>
              <a:rPr lang="zh-CN" altLang="en-US" sz="2400">
                <a:solidFill>
                  <a:schemeClr val="tx1"/>
                </a:solidFill>
                <a:latin typeface="+mn-ea"/>
                <a:ea typeface="+mn-ea"/>
              </a:rPr>
              <a:t>首先制定测试计划，规定要做测试的种类。还需要制定一组测试步骤，描述具体的测试用例。</a:t>
            </a:r>
          </a:p>
          <a:p>
            <a:pPr marL="469900" indent="-469900" algn="l" eaLnBrk="0" hangingPunct="0">
              <a:lnSpc>
                <a:spcPct val="120000"/>
              </a:lnSpc>
              <a:spcBef>
                <a:spcPct val="20000"/>
              </a:spcBef>
              <a:buClr>
                <a:srgbClr val="FF0066"/>
              </a:buClr>
              <a:buFont typeface="Wingdings" pitchFamily="2" charset="2"/>
              <a:buChar char="ü"/>
            </a:pPr>
            <a:r>
              <a:rPr lang="zh-CN" altLang="en-US" sz="2400">
                <a:solidFill>
                  <a:schemeClr val="tx1"/>
                </a:solidFill>
                <a:latin typeface="+mn-ea"/>
                <a:ea typeface="+mn-ea"/>
              </a:rPr>
              <a:t>通过实施预定的测试计划和测试步骤，确定</a:t>
            </a:r>
          </a:p>
          <a:p>
            <a:pPr marL="908050" lvl="1" indent="-436563" algn="l" eaLnBrk="0" hangingPunct="0">
              <a:lnSpc>
                <a:spcPct val="120000"/>
              </a:lnSpc>
              <a:spcBef>
                <a:spcPct val="20000"/>
              </a:spcBef>
              <a:buClr>
                <a:srgbClr val="FF0000"/>
              </a:buClr>
              <a:buSzPct val="70000"/>
              <a:buFont typeface="Wingdings" pitchFamily="2" charset="2"/>
              <a:buChar char="l"/>
            </a:pPr>
            <a:r>
              <a:rPr lang="zh-CN" altLang="en-US" sz="2400">
                <a:solidFill>
                  <a:schemeClr val="tx1"/>
                </a:solidFill>
                <a:latin typeface="+mn-ea"/>
                <a:ea typeface="+mn-ea"/>
              </a:rPr>
              <a:t> 软件的</a:t>
            </a:r>
            <a:r>
              <a:rPr lang="zh-CN" altLang="en-US" sz="2400">
                <a:latin typeface="+mn-ea"/>
                <a:ea typeface="+mn-ea"/>
              </a:rPr>
              <a:t>功能和性能特性</a:t>
            </a:r>
            <a:r>
              <a:rPr lang="zh-CN" altLang="en-US" sz="2400">
                <a:solidFill>
                  <a:schemeClr val="tx1"/>
                </a:solidFill>
                <a:latin typeface="+mn-ea"/>
                <a:ea typeface="+mn-ea"/>
              </a:rPr>
              <a:t>是否与需求相符；</a:t>
            </a:r>
          </a:p>
          <a:p>
            <a:pPr marL="908050" lvl="1" indent="-436563" algn="l" eaLnBrk="0" hangingPunct="0">
              <a:lnSpc>
                <a:spcPct val="120000"/>
              </a:lnSpc>
              <a:spcBef>
                <a:spcPct val="20000"/>
              </a:spcBef>
              <a:buClr>
                <a:srgbClr val="FF0000"/>
              </a:buClr>
              <a:buSzPct val="70000"/>
              <a:buFont typeface="Wingdings" pitchFamily="2" charset="2"/>
              <a:buChar char="l"/>
            </a:pPr>
            <a:r>
              <a:rPr lang="zh-CN" altLang="en-US" sz="2400">
                <a:solidFill>
                  <a:schemeClr val="tx1"/>
                </a:solidFill>
                <a:latin typeface="+mn-ea"/>
                <a:ea typeface="+mn-ea"/>
              </a:rPr>
              <a:t> 所有的</a:t>
            </a:r>
            <a:r>
              <a:rPr lang="zh-CN" altLang="en-US" sz="2400">
                <a:latin typeface="+mn-ea"/>
                <a:ea typeface="+mn-ea"/>
              </a:rPr>
              <a:t>文档</a:t>
            </a:r>
            <a:r>
              <a:rPr lang="zh-CN" altLang="en-US" sz="2400">
                <a:solidFill>
                  <a:schemeClr val="tx1"/>
                </a:solidFill>
                <a:latin typeface="+mn-ea"/>
                <a:ea typeface="+mn-ea"/>
              </a:rPr>
              <a:t>都是正确且便于使用；</a:t>
            </a:r>
          </a:p>
          <a:p>
            <a:pPr marL="908050" lvl="1" indent="-436563" algn="l" eaLnBrk="0" hangingPunct="0">
              <a:lnSpc>
                <a:spcPct val="120000"/>
              </a:lnSpc>
              <a:spcBef>
                <a:spcPct val="20000"/>
              </a:spcBef>
              <a:buClr>
                <a:srgbClr val="FF0000"/>
              </a:buClr>
              <a:buSzPct val="70000"/>
              <a:buFont typeface="Wingdings" pitchFamily="2" charset="2"/>
              <a:buChar char="l"/>
            </a:pPr>
            <a:r>
              <a:rPr lang="zh-CN" altLang="en-US" sz="2400">
                <a:solidFill>
                  <a:schemeClr val="tx1"/>
                </a:solidFill>
                <a:latin typeface="+mn-ea"/>
                <a:ea typeface="+mn-ea"/>
              </a:rPr>
              <a:t> 同时，对其它软件需求，例如可移植性、兼容性、出错自动恢复、可维护性等，也都要进行测试</a:t>
            </a:r>
          </a:p>
          <a:p>
            <a:pPr marL="469900" indent="-469900" algn="l" eaLnBrk="0" hangingPunct="0">
              <a:spcBef>
                <a:spcPct val="20000"/>
              </a:spcBef>
              <a:buClr>
                <a:schemeClr val="accent2"/>
              </a:buClr>
              <a:buFont typeface="Wingdings" pitchFamily="2" charset="2"/>
              <a:buChar char="o"/>
            </a:pPr>
            <a:endParaRPr lang="zh-CN" altLang="en-US" sz="2600">
              <a:solidFill>
                <a:schemeClr val="tx1"/>
              </a:solidFill>
              <a:latin typeface="+mn-ea"/>
              <a:ea typeface="+mn-ea"/>
            </a:endParaRPr>
          </a:p>
        </p:txBody>
      </p:sp>
    </p:spTree>
  </p:cSld>
  <p:clrMapOvr>
    <a:masterClrMapping/>
  </p:clrMapOvr>
  <p:transition>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56565" y="458670"/>
            <a:ext cx="5530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软件配置复查</a:t>
            </a:r>
          </a:p>
        </p:txBody>
      </p:sp>
      <p:sp>
        <p:nvSpPr>
          <p:cNvPr id="35843" name="Rectangle 3"/>
          <p:cNvSpPr>
            <a:spLocks noChangeArrowheads="1"/>
          </p:cNvSpPr>
          <p:nvPr/>
        </p:nvSpPr>
        <p:spPr bwMode="auto">
          <a:xfrm>
            <a:off x="206375" y="1763713"/>
            <a:ext cx="86328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08050" lvl="1" indent="-436563" algn="l" eaLnBrk="0" hangingPunct="0">
              <a:lnSpc>
                <a:spcPct val="110000"/>
              </a:lnSpc>
              <a:spcBef>
                <a:spcPct val="20000"/>
              </a:spcBef>
              <a:buClr>
                <a:srgbClr val="FF0000"/>
              </a:buClr>
              <a:buFont typeface="Wingdings" pitchFamily="2" charset="2"/>
              <a:buChar char="o"/>
            </a:pPr>
            <a:r>
              <a:rPr lang="zh-CN" altLang="en-US" sz="2800" dirty="0">
                <a:solidFill>
                  <a:schemeClr val="tx1"/>
                </a:solidFill>
                <a:latin typeface="Verdana" pitchFamily="34" charset="0"/>
                <a:ea typeface="楷体_GB2312" pitchFamily="49" charset="-122"/>
              </a:rPr>
              <a:t> </a:t>
            </a:r>
            <a:r>
              <a:rPr lang="zh-CN" altLang="en-US" sz="2800" dirty="0">
                <a:solidFill>
                  <a:schemeClr val="tx1"/>
                </a:solidFill>
                <a:latin typeface="+mn-ea"/>
                <a:ea typeface="+mn-ea"/>
              </a:rPr>
              <a:t>软件配置复查的目的是保证</a:t>
            </a:r>
          </a:p>
          <a:p>
            <a:pPr marL="2093913" lvl="4" indent="-398463" algn="l" eaLnBrk="0" hangingPunct="0">
              <a:lnSpc>
                <a:spcPct val="130000"/>
              </a:lnSpc>
              <a:spcBef>
                <a:spcPct val="25000"/>
              </a:spcBef>
              <a:buClr>
                <a:srgbClr val="FF0000"/>
              </a:buClr>
              <a:buFont typeface="Wingdings" pitchFamily="2" charset="2"/>
              <a:buChar char="ü"/>
            </a:pPr>
            <a:r>
              <a:rPr lang="zh-CN" altLang="en-US" sz="2400" dirty="0">
                <a:solidFill>
                  <a:schemeClr val="tx1"/>
                </a:solidFill>
                <a:latin typeface="+mn-ea"/>
                <a:ea typeface="+mn-ea"/>
              </a:rPr>
              <a:t> 软件配置的所有成分都齐全；</a:t>
            </a:r>
          </a:p>
          <a:p>
            <a:pPr marL="2093913" lvl="4" indent="-398463" algn="l" eaLnBrk="0" hangingPunct="0">
              <a:lnSpc>
                <a:spcPct val="130000"/>
              </a:lnSpc>
              <a:spcBef>
                <a:spcPct val="25000"/>
              </a:spcBef>
              <a:buClr>
                <a:srgbClr val="FF0000"/>
              </a:buClr>
              <a:buFont typeface="Wingdings" pitchFamily="2" charset="2"/>
              <a:buChar char="ü"/>
            </a:pPr>
            <a:r>
              <a:rPr lang="zh-CN" altLang="en-US" sz="2400" dirty="0">
                <a:solidFill>
                  <a:schemeClr val="tx1"/>
                </a:solidFill>
                <a:latin typeface="+mn-ea"/>
                <a:ea typeface="+mn-ea"/>
              </a:rPr>
              <a:t> 各方面的质量都符合要求； </a:t>
            </a:r>
          </a:p>
          <a:p>
            <a:pPr marL="2093913" lvl="4" indent="-398463" algn="l" eaLnBrk="0" hangingPunct="0">
              <a:lnSpc>
                <a:spcPct val="130000"/>
              </a:lnSpc>
              <a:spcBef>
                <a:spcPct val="25000"/>
              </a:spcBef>
              <a:buClr>
                <a:srgbClr val="FF0000"/>
              </a:buClr>
              <a:buFont typeface="Wingdings" pitchFamily="2" charset="2"/>
              <a:buChar char="ü"/>
            </a:pPr>
            <a:r>
              <a:rPr lang="zh-CN" altLang="en-US" sz="2400" dirty="0">
                <a:solidFill>
                  <a:schemeClr val="tx1"/>
                </a:solidFill>
                <a:latin typeface="+mn-ea"/>
                <a:ea typeface="+mn-ea"/>
              </a:rPr>
              <a:t> 具有维护阶段所必需的细节；</a:t>
            </a:r>
          </a:p>
          <a:p>
            <a:pPr marL="2093913" lvl="4" indent="-398463" algn="l" eaLnBrk="0" hangingPunct="0">
              <a:lnSpc>
                <a:spcPct val="130000"/>
              </a:lnSpc>
              <a:spcBef>
                <a:spcPct val="25000"/>
              </a:spcBef>
              <a:buClr>
                <a:srgbClr val="FF0000"/>
              </a:buClr>
              <a:buFont typeface="Wingdings" pitchFamily="2" charset="2"/>
              <a:buChar char="ü"/>
            </a:pPr>
            <a:r>
              <a:rPr lang="zh-CN" altLang="en-US" sz="2400" dirty="0">
                <a:solidFill>
                  <a:schemeClr val="tx1"/>
                </a:solidFill>
                <a:latin typeface="+mn-ea"/>
                <a:ea typeface="+mn-ea"/>
              </a:rPr>
              <a:t> 而且已经编排好分类的目录。</a:t>
            </a:r>
          </a:p>
          <a:p>
            <a:pPr marL="908050" lvl="1" indent="-436563" algn="l" eaLnBrk="0" hangingPunct="0">
              <a:lnSpc>
                <a:spcPct val="110000"/>
              </a:lnSpc>
              <a:spcBef>
                <a:spcPct val="20000"/>
              </a:spcBef>
              <a:buClr>
                <a:srgbClr val="FF0000"/>
              </a:buClr>
              <a:buFont typeface="Wingdings" pitchFamily="2" charset="2"/>
              <a:buChar char="o"/>
            </a:pPr>
            <a:r>
              <a:rPr lang="zh-CN" altLang="en-US" sz="2800" dirty="0" smtClean="0">
                <a:solidFill>
                  <a:schemeClr val="tx1"/>
                </a:solidFill>
                <a:latin typeface="+mn-ea"/>
                <a:ea typeface="+mn-ea"/>
              </a:rPr>
              <a:t> 应当</a:t>
            </a:r>
            <a:r>
              <a:rPr lang="zh-CN" altLang="en-US" sz="2800" dirty="0">
                <a:solidFill>
                  <a:schemeClr val="tx1"/>
                </a:solidFill>
                <a:latin typeface="+mn-ea"/>
                <a:ea typeface="+mn-ea"/>
              </a:rPr>
              <a:t>严格遵守用户手册和操作手册中规定的使用步骤，以便检查这些文档资料的完整性和正确性。</a:t>
            </a:r>
          </a:p>
          <a:p>
            <a:pPr marL="908050" lvl="1" indent="-436563" algn="l" eaLnBrk="0" hangingPunct="0">
              <a:lnSpc>
                <a:spcPct val="90000"/>
              </a:lnSpc>
              <a:spcBef>
                <a:spcPct val="20000"/>
              </a:spcBef>
              <a:buClr>
                <a:srgbClr val="FF0000"/>
              </a:buClr>
              <a:buSzPct val="80000"/>
              <a:buFont typeface="Wingdings" pitchFamily="2" charset="2"/>
              <a:buNone/>
            </a:pPr>
            <a:endParaRPr lang="zh-CN" altLang="en-US" sz="2800" b="0" dirty="0">
              <a:solidFill>
                <a:schemeClr val="tx1"/>
              </a:solidFill>
              <a:latin typeface="+mn-ea"/>
              <a:ea typeface="+mn-ea"/>
            </a:endParaRPr>
          </a:p>
        </p:txBody>
      </p:sp>
    </p:spTree>
  </p:cSld>
  <p:clrMapOvr>
    <a:masterClrMapping/>
  </p:clrMapOvr>
  <p:transition>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11560" y="368300"/>
            <a:ext cx="434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38200" indent="-838200" algn="just" eaLnBrk="0" hangingPunct="0"/>
            <a:r>
              <a:rPr lang="en-US" altLang="zh-CN" sz="4000" dirty="0" smtClean="0">
                <a:solidFill>
                  <a:srgbClr val="0000FF"/>
                </a:solidFill>
                <a:ea typeface="黑体" pitchFamily="49" charset="-122"/>
                <a:cs typeface="Times New Roman" pitchFamily="18" charset="0"/>
              </a:rPr>
              <a:t>α </a:t>
            </a:r>
            <a:r>
              <a:rPr lang="zh-CN" altLang="en-US" sz="4000" dirty="0" smtClean="0">
                <a:solidFill>
                  <a:srgbClr val="0000FF"/>
                </a:solidFill>
                <a:ea typeface="黑体" pitchFamily="49" charset="-122"/>
                <a:cs typeface="Times New Roman" pitchFamily="18" charset="0"/>
              </a:rPr>
              <a:t>测试</a:t>
            </a:r>
            <a:endParaRPr lang="zh-CN" altLang="en-US" sz="4000" dirty="0">
              <a:solidFill>
                <a:srgbClr val="0000FF"/>
              </a:solidFill>
              <a:ea typeface="黑体" pitchFamily="49" charset="-122"/>
              <a:cs typeface="Times New Roman" pitchFamily="18" charset="0"/>
            </a:endParaRPr>
          </a:p>
        </p:txBody>
      </p:sp>
      <p:sp>
        <p:nvSpPr>
          <p:cNvPr id="36867" name="Rectangle 3"/>
          <p:cNvSpPr>
            <a:spLocks noChangeArrowheads="1"/>
          </p:cNvSpPr>
          <p:nvPr/>
        </p:nvSpPr>
        <p:spPr bwMode="auto">
          <a:xfrm>
            <a:off x="566554" y="1853362"/>
            <a:ext cx="8577445"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30000"/>
              </a:lnSpc>
              <a:spcBef>
                <a:spcPct val="50000"/>
              </a:spcBef>
              <a:buClr>
                <a:srgbClr val="FF0066"/>
              </a:buClr>
              <a:buFont typeface="Wingdings" pitchFamily="2" charset="2"/>
              <a:buChar char="l"/>
            </a:pPr>
            <a:r>
              <a:rPr lang="en-US" altLang="zh-CN" sz="2400" dirty="0" smtClean="0">
                <a:solidFill>
                  <a:schemeClr val="tx1"/>
                </a:solidFill>
                <a:latin typeface="+mn-ea"/>
                <a:ea typeface="+mn-ea"/>
              </a:rPr>
              <a:t>α</a:t>
            </a:r>
            <a:r>
              <a:rPr lang="zh-CN" altLang="en-US" sz="2400" dirty="0">
                <a:solidFill>
                  <a:schemeClr val="tx1"/>
                </a:solidFill>
                <a:latin typeface="+mn-ea"/>
                <a:ea typeface="+mn-ea"/>
              </a:rPr>
              <a:t>测试是由一个开发者在开发环境下进行的测试，也可以是公司内部的用户在模拟实际操作环境下进行的测试。</a:t>
            </a:r>
          </a:p>
          <a:p>
            <a:pPr marL="469900" indent="-469900" algn="l" eaLnBrk="0" hangingPunct="0">
              <a:lnSpc>
                <a:spcPct val="130000"/>
              </a:lnSpc>
              <a:spcBef>
                <a:spcPct val="50000"/>
              </a:spcBef>
              <a:buClr>
                <a:srgbClr val="FF0066"/>
              </a:buClr>
              <a:buFont typeface="Wingdings" pitchFamily="2" charset="2"/>
              <a:buChar char="l"/>
            </a:pPr>
            <a:r>
              <a:rPr lang="en-US" altLang="zh-CN" sz="2400" dirty="0">
                <a:solidFill>
                  <a:schemeClr val="tx1"/>
                </a:solidFill>
                <a:latin typeface="+mn-ea"/>
                <a:ea typeface="+mn-ea"/>
              </a:rPr>
              <a:t>α</a:t>
            </a:r>
            <a:r>
              <a:rPr lang="zh-CN" altLang="en-US" sz="2400" dirty="0">
                <a:solidFill>
                  <a:schemeClr val="tx1"/>
                </a:solidFill>
                <a:latin typeface="+mn-ea"/>
                <a:ea typeface="+mn-ea"/>
              </a:rPr>
              <a:t>测试的目的是评价软件产品的</a:t>
            </a:r>
            <a:r>
              <a:rPr lang="en-US" altLang="zh-CN" sz="2400" dirty="0">
                <a:solidFill>
                  <a:schemeClr val="tx1"/>
                </a:solidFill>
                <a:latin typeface="+mn-ea"/>
                <a:ea typeface="+mn-ea"/>
              </a:rPr>
              <a:t>FLURPS</a:t>
            </a:r>
            <a:r>
              <a:rPr lang="zh-CN" altLang="en-US" sz="2400" dirty="0">
                <a:solidFill>
                  <a:schemeClr val="tx1"/>
                </a:solidFill>
                <a:latin typeface="+mn-ea"/>
                <a:ea typeface="+mn-ea"/>
              </a:rPr>
              <a:t>（即功能、局域化、可使用性、可靠性、性能和支持）。尤其注重产品的界面和特色。</a:t>
            </a:r>
          </a:p>
          <a:p>
            <a:pPr marL="469900" indent="-469900" algn="l" eaLnBrk="0" hangingPunct="0">
              <a:lnSpc>
                <a:spcPct val="130000"/>
              </a:lnSpc>
              <a:spcBef>
                <a:spcPct val="50000"/>
              </a:spcBef>
              <a:buClr>
                <a:srgbClr val="FF0066"/>
              </a:buClr>
              <a:buFont typeface="Wingdings" pitchFamily="2" charset="2"/>
              <a:buChar char="l"/>
            </a:pPr>
            <a:r>
              <a:rPr lang="en-US" altLang="zh-CN" sz="2400" dirty="0">
                <a:solidFill>
                  <a:schemeClr val="tx1"/>
                </a:solidFill>
                <a:latin typeface="+mn-ea"/>
                <a:ea typeface="+mn-ea"/>
              </a:rPr>
              <a:t>α</a:t>
            </a:r>
            <a:r>
              <a:rPr lang="zh-CN" altLang="en-US" sz="2400" dirty="0">
                <a:solidFill>
                  <a:schemeClr val="tx1"/>
                </a:solidFill>
                <a:latin typeface="+mn-ea"/>
                <a:ea typeface="+mn-ea"/>
              </a:rPr>
              <a:t>测试可以从软件产品编码结束之时开始，或在模块（子系统）测试完成之后开始，也可以在确认测试过程中产品达到一定的稳定和可靠程度之后再开始。</a:t>
            </a:r>
          </a:p>
        </p:txBody>
      </p:sp>
    </p:spTree>
  </p:cSld>
  <p:clrMapOvr>
    <a:masterClrMapping/>
  </p:clrMapOvr>
  <p:transition>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76544" y="1556810"/>
            <a:ext cx="866745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20000"/>
              </a:lnSpc>
              <a:spcBef>
                <a:spcPts val="1000"/>
              </a:spcBef>
              <a:buClr>
                <a:srgbClr val="FF0066"/>
              </a:buClr>
              <a:buFont typeface="Wingdings" pitchFamily="2" charset="2"/>
              <a:buChar char="l"/>
            </a:pPr>
            <a:r>
              <a:rPr lang="en-US" altLang="zh-CN" sz="2400" dirty="0">
                <a:solidFill>
                  <a:schemeClr val="tx1"/>
                </a:solidFill>
                <a:latin typeface="+mn-ea"/>
                <a:ea typeface="+mn-ea"/>
              </a:rPr>
              <a:t>β</a:t>
            </a:r>
            <a:r>
              <a:rPr lang="zh-CN" altLang="en-US" sz="2400" dirty="0">
                <a:solidFill>
                  <a:schemeClr val="tx1"/>
                </a:solidFill>
                <a:latin typeface="+mn-ea"/>
                <a:ea typeface="+mn-ea"/>
              </a:rPr>
              <a:t>测试是由软件的多个</a:t>
            </a:r>
            <a:r>
              <a:rPr lang="zh-CN" altLang="en-US" sz="2400" dirty="0" smtClean="0">
                <a:solidFill>
                  <a:schemeClr val="tx1"/>
                </a:solidFill>
                <a:latin typeface="+mn-ea"/>
                <a:ea typeface="+mn-ea"/>
              </a:rPr>
              <a:t>用户，在</a:t>
            </a:r>
            <a:r>
              <a:rPr lang="zh-CN" altLang="en-US" sz="2400" dirty="0">
                <a:solidFill>
                  <a:schemeClr val="tx1"/>
                </a:solidFill>
                <a:latin typeface="+mn-ea"/>
                <a:ea typeface="+mn-ea"/>
              </a:rPr>
              <a:t>实际使用环境下进行的测试。这些用户返回有关错误信息给开发者。</a:t>
            </a:r>
          </a:p>
          <a:p>
            <a:pPr marL="469900" indent="-469900" algn="l" eaLnBrk="0" hangingPunct="0">
              <a:lnSpc>
                <a:spcPct val="120000"/>
              </a:lnSpc>
              <a:spcBef>
                <a:spcPts val="1000"/>
              </a:spcBef>
              <a:buClr>
                <a:srgbClr val="FF0066"/>
              </a:buClr>
              <a:buFont typeface="Wingdings" pitchFamily="2" charset="2"/>
              <a:buChar char="l"/>
            </a:pPr>
            <a:r>
              <a:rPr lang="zh-CN" altLang="en-US" sz="2400" dirty="0">
                <a:solidFill>
                  <a:schemeClr val="tx1"/>
                </a:solidFill>
                <a:latin typeface="+mn-ea"/>
                <a:ea typeface="+mn-ea"/>
              </a:rPr>
              <a:t>测试时，开发者通常不在测试现场。因而，</a:t>
            </a:r>
            <a:r>
              <a:rPr lang="en-US" altLang="zh-CN" sz="2400" dirty="0">
                <a:solidFill>
                  <a:schemeClr val="tx1"/>
                </a:solidFill>
                <a:latin typeface="+mn-ea"/>
                <a:ea typeface="+mn-ea"/>
              </a:rPr>
              <a:t>β</a:t>
            </a:r>
            <a:r>
              <a:rPr lang="zh-CN" altLang="en-US" sz="2400" dirty="0">
                <a:solidFill>
                  <a:schemeClr val="tx1"/>
                </a:solidFill>
                <a:latin typeface="+mn-ea"/>
                <a:ea typeface="+mn-ea"/>
              </a:rPr>
              <a:t>测试是在开发者无法控制的环境下进行的软件现场应用。</a:t>
            </a:r>
          </a:p>
          <a:p>
            <a:pPr marL="469900" indent="-469900" algn="l" eaLnBrk="0" hangingPunct="0">
              <a:lnSpc>
                <a:spcPct val="120000"/>
              </a:lnSpc>
              <a:spcBef>
                <a:spcPts val="1000"/>
              </a:spcBef>
              <a:buClr>
                <a:srgbClr val="FF0066"/>
              </a:buClr>
              <a:buFont typeface="Wingdings" pitchFamily="2" charset="2"/>
              <a:buChar char="l"/>
            </a:pPr>
            <a:r>
              <a:rPr lang="zh-CN" altLang="en-US" sz="2400" dirty="0">
                <a:solidFill>
                  <a:schemeClr val="tx1"/>
                </a:solidFill>
                <a:latin typeface="+mn-ea"/>
                <a:ea typeface="+mn-ea"/>
              </a:rPr>
              <a:t>在</a:t>
            </a:r>
            <a:r>
              <a:rPr lang="en-US" altLang="zh-CN" sz="2400" dirty="0">
                <a:solidFill>
                  <a:schemeClr val="tx1"/>
                </a:solidFill>
                <a:latin typeface="+mn-ea"/>
                <a:ea typeface="+mn-ea"/>
              </a:rPr>
              <a:t>β</a:t>
            </a:r>
            <a:r>
              <a:rPr lang="zh-CN" altLang="en-US" sz="2400" dirty="0">
                <a:solidFill>
                  <a:schemeClr val="tx1"/>
                </a:solidFill>
                <a:latin typeface="+mn-ea"/>
                <a:ea typeface="+mn-ea"/>
              </a:rPr>
              <a:t>测试中，由用户记下遇到的所有问题，包括真实的以及主观认定的，定期向开发者报告。</a:t>
            </a:r>
          </a:p>
          <a:p>
            <a:pPr marL="469900" indent="-469900" algn="l" eaLnBrk="0" hangingPunct="0">
              <a:lnSpc>
                <a:spcPct val="120000"/>
              </a:lnSpc>
              <a:spcBef>
                <a:spcPts val="1000"/>
              </a:spcBef>
              <a:buClr>
                <a:srgbClr val="FF0066"/>
              </a:buClr>
              <a:buFont typeface="Wingdings" pitchFamily="2" charset="2"/>
              <a:buChar char="l"/>
            </a:pPr>
            <a:r>
              <a:rPr lang="en-US" altLang="zh-CN" sz="2400" dirty="0">
                <a:solidFill>
                  <a:schemeClr val="tx1"/>
                </a:solidFill>
                <a:latin typeface="+mn-ea"/>
                <a:ea typeface="+mn-ea"/>
              </a:rPr>
              <a:t>β</a:t>
            </a:r>
            <a:r>
              <a:rPr lang="zh-CN" altLang="en-US" sz="2400" dirty="0">
                <a:solidFill>
                  <a:schemeClr val="tx1"/>
                </a:solidFill>
                <a:latin typeface="+mn-ea"/>
                <a:ea typeface="+mn-ea"/>
              </a:rPr>
              <a:t>测试主要衡量产品的</a:t>
            </a:r>
            <a:r>
              <a:rPr lang="en-US" altLang="zh-CN" sz="2400" dirty="0">
                <a:solidFill>
                  <a:schemeClr val="tx1"/>
                </a:solidFill>
                <a:latin typeface="+mn-ea"/>
                <a:ea typeface="+mn-ea"/>
              </a:rPr>
              <a:t>FLURPS</a:t>
            </a:r>
            <a:r>
              <a:rPr lang="zh-CN" altLang="en-US" sz="2400" dirty="0">
                <a:solidFill>
                  <a:schemeClr val="tx1"/>
                </a:solidFill>
                <a:latin typeface="+mn-ea"/>
                <a:ea typeface="+mn-ea"/>
              </a:rPr>
              <a:t>。着重于产品的支持性，包括文档、客户培训和支持产品生产能力。</a:t>
            </a:r>
          </a:p>
          <a:p>
            <a:pPr marL="469900" indent="-469900" algn="l" eaLnBrk="0" hangingPunct="0">
              <a:lnSpc>
                <a:spcPct val="120000"/>
              </a:lnSpc>
              <a:spcBef>
                <a:spcPts val="1000"/>
              </a:spcBef>
              <a:buClr>
                <a:srgbClr val="FF0066"/>
              </a:buClr>
              <a:buFont typeface="Wingdings" pitchFamily="2" charset="2"/>
              <a:buChar char="l"/>
            </a:pPr>
            <a:r>
              <a:rPr lang="zh-CN" altLang="en-US" sz="2400" dirty="0">
                <a:solidFill>
                  <a:schemeClr val="tx1"/>
                </a:solidFill>
                <a:latin typeface="+mn-ea"/>
                <a:ea typeface="+mn-ea"/>
              </a:rPr>
              <a:t>只有当</a:t>
            </a:r>
            <a:r>
              <a:rPr lang="en-US" altLang="zh-CN" sz="2400" dirty="0">
                <a:solidFill>
                  <a:schemeClr val="tx1"/>
                </a:solidFill>
                <a:latin typeface="+mn-ea"/>
                <a:ea typeface="+mn-ea"/>
              </a:rPr>
              <a:t>α</a:t>
            </a:r>
            <a:r>
              <a:rPr lang="zh-CN" altLang="en-US" sz="2400" dirty="0">
                <a:solidFill>
                  <a:schemeClr val="tx1"/>
                </a:solidFill>
                <a:latin typeface="+mn-ea"/>
                <a:ea typeface="+mn-ea"/>
              </a:rPr>
              <a:t>测试达到一定的可靠程度时，才能开始</a:t>
            </a:r>
            <a:r>
              <a:rPr lang="en-US" altLang="zh-CN" sz="2400" dirty="0">
                <a:solidFill>
                  <a:schemeClr val="tx1"/>
                </a:solidFill>
                <a:latin typeface="+mn-ea"/>
                <a:ea typeface="+mn-ea"/>
              </a:rPr>
              <a:t>β</a:t>
            </a:r>
            <a:r>
              <a:rPr lang="zh-CN" altLang="en-US" sz="2400" dirty="0">
                <a:solidFill>
                  <a:schemeClr val="tx1"/>
                </a:solidFill>
                <a:latin typeface="+mn-ea"/>
                <a:ea typeface="+mn-ea"/>
              </a:rPr>
              <a:t>测试。它处在整个测试的最后阶段。同时，产品的所有手册文本也应该在此阶段完全定稿。</a:t>
            </a:r>
            <a:r>
              <a:rPr lang="zh-CN" altLang="en-US" sz="2400" b="0" dirty="0">
                <a:solidFill>
                  <a:schemeClr val="tx1"/>
                </a:solidFill>
                <a:latin typeface="+mn-ea"/>
                <a:ea typeface="+mn-ea"/>
              </a:rPr>
              <a:t/>
            </a:r>
            <a:br>
              <a:rPr lang="zh-CN" altLang="en-US" sz="2400" b="0" dirty="0">
                <a:solidFill>
                  <a:schemeClr val="tx1"/>
                </a:solidFill>
                <a:latin typeface="+mn-ea"/>
                <a:ea typeface="+mn-ea"/>
              </a:rPr>
            </a:br>
            <a:endParaRPr lang="zh-CN" altLang="en-US" sz="2400" b="0" dirty="0">
              <a:solidFill>
                <a:schemeClr val="tx1"/>
              </a:solidFill>
              <a:latin typeface="+mn-ea"/>
              <a:ea typeface="+mn-ea"/>
            </a:endParaRPr>
          </a:p>
        </p:txBody>
      </p:sp>
      <p:sp>
        <p:nvSpPr>
          <p:cNvPr id="37891" name="Rectangle 3"/>
          <p:cNvSpPr>
            <a:spLocks noChangeArrowheads="1"/>
          </p:cNvSpPr>
          <p:nvPr/>
        </p:nvSpPr>
        <p:spPr bwMode="auto">
          <a:xfrm>
            <a:off x="611560" y="458788"/>
            <a:ext cx="16129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smtClean="0">
                <a:solidFill>
                  <a:srgbClr val="0000FF"/>
                </a:solidFill>
                <a:ea typeface="黑体" pitchFamily="49" charset="-122"/>
                <a:cs typeface="Times New Roman" pitchFamily="18" charset="0"/>
              </a:rPr>
              <a:t>β </a:t>
            </a:r>
            <a:r>
              <a:rPr lang="zh-CN" altLang="en-US" sz="4000" dirty="0" smtClean="0">
                <a:solidFill>
                  <a:srgbClr val="0000FF"/>
                </a:solidFill>
                <a:ea typeface="黑体" pitchFamily="49" charset="-122"/>
                <a:cs typeface="Times New Roman" pitchFamily="18" charset="0"/>
              </a:rPr>
              <a:t>测试</a:t>
            </a:r>
            <a:endParaRPr lang="zh-CN" altLang="en-US" sz="4000" dirty="0">
              <a:solidFill>
                <a:srgbClr val="0000FF"/>
              </a:solidFill>
              <a:ea typeface="黑体" pitchFamily="49" charset="-122"/>
              <a:cs typeface="Times New Roman" pitchFamily="18" charset="0"/>
            </a:endParaRPr>
          </a:p>
        </p:txBody>
      </p:sp>
    </p:spTree>
  </p:cSld>
  <p:clrMapOvr>
    <a:masterClrMapping/>
  </p:clrMapOvr>
  <p:transition>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21550" y="36866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4000" dirty="0">
                <a:solidFill>
                  <a:srgbClr val="0000FF"/>
                </a:solidFill>
                <a:latin typeface="黑体" pitchFamily="49" charset="-122"/>
                <a:ea typeface="黑体" pitchFamily="49" charset="-122"/>
                <a:cs typeface="Times New Roman" pitchFamily="18" charset="0"/>
              </a:rPr>
              <a:t>系统测试</a:t>
            </a:r>
            <a:r>
              <a:rPr lang="zh-CN" altLang="en-US" sz="4000" dirty="0">
                <a:solidFill>
                  <a:srgbClr val="0000FF"/>
                </a:solidFill>
                <a:cs typeface="Times New Roman" pitchFamily="18" charset="0"/>
              </a:rPr>
              <a:t>（</a:t>
            </a:r>
            <a:r>
              <a:rPr lang="en-US" altLang="zh-CN" sz="4000" dirty="0">
                <a:solidFill>
                  <a:srgbClr val="0000FF"/>
                </a:solidFill>
                <a:cs typeface="Times New Roman" pitchFamily="18" charset="0"/>
              </a:rPr>
              <a:t>System Testing</a:t>
            </a:r>
            <a:r>
              <a:rPr lang="zh-CN" altLang="en-US" sz="4000" dirty="0">
                <a:solidFill>
                  <a:srgbClr val="0000FF"/>
                </a:solidFill>
                <a:cs typeface="Times New Roman" pitchFamily="18" charset="0"/>
              </a:rPr>
              <a:t>）</a:t>
            </a:r>
          </a:p>
        </p:txBody>
      </p:sp>
      <p:sp>
        <p:nvSpPr>
          <p:cNvPr id="39939" name="Rectangle 3"/>
          <p:cNvSpPr>
            <a:spLocks noChangeArrowheads="1"/>
          </p:cNvSpPr>
          <p:nvPr/>
        </p:nvSpPr>
        <p:spPr bwMode="auto">
          <a:xfrm>
            <a:off x="611560" y="1808820"/>
            <a:ext cx="8139590" cy="481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30000"/>
              </a:lnSpc>
              <a:spcBef>
                <a:spcPts val="0"/>
              </a:spcBef>
              <a:spcAft>
                <a:spcPts val="1200"/>
              </a:spcAft>
              <a:buClr>
                <a:srgbClr val="FF0066"/>
              </a:buClr>
              <a:buFont typeface="Wingdings" pitchFamily="2" charset="2"/>
              <a:buChar char="ü"/>
            </a:pPr>
            <a:r>
              <a:rPr lang="zh-CN" altLang="en-US" sz="2800" dirty="0">
                <a:latin typeface="+mn-ea"/>
                <a:ea typeface="+mn-ea"/>
              </a:rPr>
              <a:t>系统测试</a:t>
            </a:r>
            <a:r>
              <a:rPr lang="zh-CN" altLang="en-US" sz="2800" dirty="0">
                <a:solidFill>
                  <a:schemeClr val="tx1"/>
                </a:solidFill>
                <a:latin typeface="+mn-ea"/>
                <a:ea typeface="+mn-ea"/>
              </a:rPr>
              <a:t>，是将通过确认测试的软件，作为整个基于计算机系统的一个元素，与计算机硬件、外设、某些支持软件、数据和人员等其它系统元素结合在一起，</a:t>
            </a:r>
            <a:r>
              <a:rPr lang="zh-CN" altLang="en-US" sz="2800" dirty="0">
                <a:solidFill>
                  <a:srgbClr val="0000FF"/>
                </a:solidFill>
                <a:latin typeface="+mn-ea"/>
                <a:ea typeface="+mn-ea"/>
              </a:rPr>
              <a:t>在实际运行环境下</a:t>
            </a:r>
            <a:r>
              <a:rPr lang="zh-CN" altLang="en-US" sz="2800" dirty="0">
                <a:solidFill>
                  <a:schemeClr val="tx1"/>
                </a:solidFill>
                <a:latin typeface="+mn-ea"/>
                <a:ea typeface="+mn-ea"/>
              </a:rPr>
              <a:t>，对计算机系统进行一系列的组装测试和确认测试。</a:t>
            </a:r>
          </a:p>
          <a:p>
            <a:pPr marL="469900" indent="-469900" algn="l" eaLnBrk="0" hangingPunct="0">
              <a:lnSpc>
                <a:spcPct val="130000"/>
              </a:lnSpc>
              <a:spcBef>
                <a:spcPct val="20000"/>
              </a:spcBef>
              <a:buClr>
                <a:srgbClr val="FF0066"/>
              </a:buClr>
              <a:buFont typeface="Wingdings" pitchFamily="2" charset="2"/>
              <a:buChar char="ü"/>
            </a:pPr>
            <a:r>
              <a:rPr lang="zh-CN" altLang="en-US" sz="2800" dirty="0">
                <a:latin typeface="+mn-ea"/>
                <a:ea typeface="+mn-ea"/>
              </a:rPr>
              <a:t>系统测试的目的</a:t>
            </a:r>
            <a:r>
              <a:rPr lang="zh-CN" altLang="en-US" sz="2800" dirty="0">
                <a:solidFill>
                  <a:schemeClr val="tx1"/>
                </a:solidFill>
                <a:latin typeface="+mn-ea"/>
                <a:ea typeface="+mn-ea"/>
              </a:rPr>
              <a:t>在于通过与系统的需求定义作比较</a:t>
            </a:r>
            <a:r>
              <a:rPr lang="en-US" altLang="zh-CN" sz="2800" dirty="0">
                <a:solidFill>
                  <a:schemeClr val="tx1"/>
                </a:solidFill>
                <a:latin typeface="+mn-ea"/>
                <a:ea typeface="+mn-ea"/>
              </a:rPr>
              <a:t>,  </a:t>
            </a:r>
            <a:r>
              <a:rPr lang="zh-CN" altLang="en-US" sz="2800" dirty="0">
                <a:solidFill>
                  <a:schemeClr val="tx1"/>
                </a:solidFill>
                <a:latin typeface="+mn-ea"/>
                <a:ea typeface="+mn-ea"/>
              </a:rPr>
              <a:t>发现软件与系统的定义不符合或与之矛盾的地方。</a:t>
            </a:r>
          </a:p>
        </p:txBody>
      </p:sp>
    </p:spTree>
  </p:cSld>
  <p:clrMapOvr>
    <a:masterClrMapping/>
  </p:clrMapOvr>
  <p:transition>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566520" y="1763815"/>
            <a:ext cx="8235950" cy="999313"/>
          </a:xfrm>
          <a:prstGeom prst="rect">
            <a:avLst/>
          </a:prstGeom>
          <a:noFill/>
          <a:ln w="9525" algn="ctr">
            <a:noFill/>
            <a:miter lim="800000"/>
            <a:headEnd/>
            <a:tailEnd/>
          </a:ln>
          <a:effectLst/>
        </p:spPr>
        <p:txBody>
          <a:bodyPr>
            <a:spAutoFit/>
          </a:bodyPr>
          <a:lstStyle/>
          <a:p>
            <a:pPr algn="l">
              <a:lnSpc>
                <a:spcPct val="130000"/>
              </a:lnSpc>
              <a:defRPr/>
            </a:pPr>
            <a:r>
              <a:rPr lang="zh-CN" altLang="en-US" sz="2400" dirty="0">
                <a:solidFill>
                  <a:schemeClr val="tx1"/>
                </a:solidFill>
                <a:latin typeface="Arial" charset="0"/>
              </a:rPr>
              <a:t>功能测试是在规定的一段时间内运行软件系统的所有功能，以验证这个软件系统有无严重错误</a:t>
            </a:r>
            <a:r>
              <a:rPr lang="zh-CN" altLang="en-US" sz="2400" b="0" dirty="0">
                <a:solidFill>
                  <a:schemeClr val="tx1"/>
                </a:solidFill>
                <a:effectLst>
                  <a:outerShdw blurRad="38100" dist="38100" dir="2700000" algn="tl">
                    <a:srgbClr val="C0C0C0"/>
                  </a:outerShdw>
                </a:effectLst>
                <a:latin typeface="Arial" charset="0"/>
              </a:rPr>
              <a:t>。</a:t>
            </a:r>
          </a:p>
        </p:txBody>
      </p:sp>
      <p:sp>
        <p:nvSpPr>
          <p:cNvPr id="9" name="Rectangle 3"/>
          <p:cNvSpPr>
            <a:spLocks noChangeArrowheads="1"/>
          </p:cNvSpPr>
          <p:nvPr/>
        </p:nvSpPr>
        <p:spPr bwMode="auto">
          <a:xfrm>
            <a:off x="566555" y="413665"/>
            <a:ext cx="66223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smtClean="0">
                <a:solidFill>
                  <a:srgbClr val="0000FF"/>
                </a:solidFill>
                <a:latin typeface="黑体" pitchFamily="49" charset="-122"/>
                <a:ea typeface="黑体" pitchFamily="49" charset="-122"/>
                <a:cs typeface="Times New Roman" pitchFamily="18" charset="0"/>
              </a:rPr>
              <a:t>功能测试  </a:t>
            </a:r>
            <a:r>
              <a:rPr lang="en-US" altLang="zh-CN" sz="4000" dirty="0" smtClean="0">
                <a:solidFill>
                  <a:srgbClr val="0000FF"/>
                </a:solidFill>
                <a:latin typeface="黑体" pitchFamily="49" charset="-122"/>
                <a:ea typeface="黑体" pitchFamily="49" charset="-122"/>
                <a:cs typeface="Times New Roman" pitchFamily="18" charset="0"/>
              </a:rPr>
              <a:t>vs.  </a:t>
            </a:r>
            <a:r>
              <a:rPr lang="zh-CN" altLang="en-US" sz="4000" dirty="0" smtClean="0">
                <a:solidFill>
                  <a:srgbClr val="0000FF"/>
                </a:solidFill>
                <a:latin typeface="黑体" pitchFamily="49" charset="-122"/>
                <a:ea typeface="黑体" pitchFamily="49" charset="-122"/>
                <a:cs typeface="Times New Roman" pitchFamily="18" charset="0"/>
              </a:rPr>
              <a:t>非功能测试</a:t>
            </a:r>
            <a:endParaRPr lang="zh-CN" altLang="en-US" sz="4000" dirty="0">
              <a:solidFill>
                <a:srgbClr val="0000FF"/>
              </a:solidFill>
              <a:latin typeface="黑体" pitchFamily="49" charset="-122"/>
              <a:ea typeface="黑体" pitchFamily="49" charset="-122"/>
              <a:cs typeface="Times New Roman" pitchFamily="18" charset="0"/>
            </a:endParaRPr>
          </a:p>
        </p:txBody>
      </p:sp>
      <p:sp>
        <p:nvSpPr>
          <p:cNvPr id="10" name="内容占位符 2"/>
          <p:cNvSpPr txBox="1">
            <a:spLocks/>
          </p:cNvSpPr>
          <p:nvPr/>
        </p:nvSpPr>
        <p:spPr>
          <a:xfrm>
            <a:off x="617874" y="2933945"/>
            <a:ext cx="8364615" cy="22502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smtClean="0"/>
              <a:t>如果一个软件各个功能的运行结果完全符合需求，是否就没问题了？</a:t>
            </a:r>
          </a:p>
          <a:p>
            <a:pPr lvl="1">
              <a:buFont typeface="Wingdings" panose="05000000000000000000" pitchFamily="2" charset="2"/>
              <a:buChar char="ü"/>
            </a:pPr>
            <a:r>
              <a:rPr lang="en-US" altLang="zh-CN" sz="2400" kern="0" dirty="0" smtClean="0"/>
              <a:t>ATM</a:t>
            </a:r>
            <a:r>
              <a:rPr lang="zh-CN" altLang="en-US" sz="2400" kern="0" dirty="0" smtClean="0"/>
              <a:t>存取款机系统</a:t>
            </a:r>
            <a:endParaRPr lang="en-US" altLang="zh-CN" sz="2400" kern="0" dirty="0" smtClean="0"/>
          </a:p>
          <a:p>
            <a:pPr lvl="1">
              <a:buFont typeface="Wingdings" panose="05000000000000000000" pitchFamily="2" charset="2"/>
              <a:buChar char="ü"/>
            </a:pPr>
            <a:r>
              <a:rPr lang="zh-CN" altLang="en-US" sz="2400" kern="0" dirty="0" smtClean="0"/>
              <a:t>课程注册管理系统</a:t>
            </a:r>
            <a:endParaRPr lang="en-US" altLang="zh-CN" sz="2400" kern="0" dirty="0" smtClean="0"/>
          </a:p>
          <a:p>
            <a:pPr lvl="1">
              <a:buFont typeface="Wingdings" panose="05000000000000000000" pitchFamily="2" charset="2"/>
              <a:buChar char="ü"/>
            </a:pPr>
            <a:r>
              <a:rPr lang="zh-CN" altLang="en-US" sz="2400" kern="0" dirty="0" smtClean="0"/>
              <a:t>月球车控制软件</a:t>
            </a:r>
            <a:endParaRPr lang="zh-CN" altLang="en-US" sz="2400" kern="0" dirty="0" smtClean="0"/>
          </a:p>
        </p:txBody>
      </p:sp>
      <p:sp>
        <p:nvSpPr>
          <p:cNvPr id="11" name="TextBox 4"/>
          <p:cNvSpPr txBox="1"/>
          <p:nvPr/>
        </p:nvSpPr>
        <p:spPr>
          <a:xfrm>
            <a:off x="795486" y="5355012"/>
            <a:ext cx="8010889" cy="584775"/>
          </a:xfrm>
          <a:prstGeom prst="rect">
            <a:avLst/>
          </a:prstGeom>
          <a:solidFill>
            <a:schemeClr val="bg1"/>
          </a:solidFill>
          <a:ln>
            <a:solidFill>
              <a:schemeClr val="bg1"/>
            </a:solidFill>
          </a:ln>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zh-CN" altLang="en-US" sz="3200" b="1" dirty="0">
                <a:solidFill>
                  <a:srgbClr val="C00000"/>
                </a:solidFill>
                <a:latin typeface="微软雅黑" pitchFamily="34" charset="-122"/>
                <a:ea typeface="微软雅黑" pitchFamily="34" charset="-122"/>
              </a:rPr>
              <a:t>软件非功能特性能否满足要求非常重要！</a:t>
            </a:r>
            <a:endParaRPr lang="en-US" altLang="zh-CN" sz="3200" b="1" dirty="0">
              <a:solidFill>
                <a:srgbClr val="C00000"/>
              </a:solidFill>
              <a:latin typeface="微软雅黑" pitchFamily="34" charset="-122"/>
              <a:ea typeface="微软雅黑" pitchFamily="34" charset="-122"/>
            </a:endParaRPr>
          </a:p>
        </p:txBody>
      </p:sp>
      <p:sp>
        <p:nvSpPr>
          <p:cNvPr id="12" name="矩形 11"/>
          <p:cNvSpPr/>
          <p:nvPr/>
        </p:nvSpPr>
        <p:spPr>
          <a:xfrm>
            <a:off x="781755" y="6264315"/>
            <a:ext cx="4825360" cy="461665"/>
          </a:xfrm>
          <a:prstGeom prst="rect">
            <a:avLst/>
          </a:prstGeom>
        </p:spPr>
        <p:txBody>
          <a:bodyPr wrap="none">
            <a:spAutoFit/>
          </a:bodyPr>
          <a:lstStyle/>
          <a:p>
            <a:pPr>
              <a:spcBef>
                <a:spcPts val="1800"/>
              </a:spcBef>
            </a:pPr>
            <a:r>
              <a:rPr lang="zh-CN" altLang="en-US" sz="2400" dirty="0">
                <a:solidFill>
                  <a:srgbClr val="0000FF"/>
                </a:solidFill>
              </a:rPr>
              <a:t>需要对哪些非功能特性进行测试？</a:t>
            </a:r>
            <a:endParaRPr lang="en-US" altLang="zh-CN" sz="2400" dirty="0">
              <a:solidFill>
                <a:srgbClr val="0000FF"/>
              </a:solidFill>
            </a:endParaRPr>
          </a:p>
        </p:txBody>
      </p:sp>
    </p:spTree>
    <p:extLst>
      <p:ext uri="{BB962C8B-B14F-4D97-AF65-F5344CB8AC3E}">
        <p14:creationId xmlns:p14="http://schemas.microsoft.com/office/powerpoint/2010/main" val="295028868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07575" y="458670"/>
            <a:ext cx="6089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4000" dirty="0">
                <a:solidFill>
                  <a:srgbClr val="0000FF"/>
                </a:solidFill>
                <a:latin typeface="黑体" pitchFamily="49" charset="-122"/>
                <a:ea typeface="黑体" pitchFamily="49" charset="-122"/>
                <a:cs typeface="Times New Roman" pitchFamily="18" charset="0"/>
              </a:rPr>
              <a:t>其它测试</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40963" name="Rectangle 3"/>
          <p:cNvSpPr>
            <a:spLocks noChangeArrowheads="1"/>
          </p:cNvSpPr>
          <p:nvPr/>
        </p:nvSpPr>
        <p:spPr bwMode="auto">
          <a:xfrm>
            <a:off x="539750" y="2060575"/>
            <a:ext cx="7467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Char char="o"/>
            </a:pPr>
            <a:endParaRPr lang="zh-CN" altLang="en-US" sz="3400">
              <a:solidFill>
                <a:schemeClr val="tx1"/>
              </a:solidFill>
              <a:latin typeface="Verdana" pitchFamily="34" charset="0"/>
              <a:ea typeface="楷体_GB2312" pitchFamily="49" charset="-122"/>
            </a:endParaRPr>
          </a:p>
          <a:p>
            <a:pPr marL="469900" indent="-469900" algn="l" eaLnBrk="0" hangingPunct="0">
              <a:spcBef>
                <a:spcPct val="20000"/>
              </a:spcBef>
              <a:buClr>
                <a:schemeClr val="accent2"/>
              </a:buClr>
              <a:buFont typeface="Wingdings" pitchFamily="2" charset="2"/>
              <a:buNone/>
            </a:pPr>
            <a:r>
              <a:rPr lang="zh-CN" altLang="en-US" sz="3400">
                <a:solidFill>
                  <a:schemeClr val="tx1"/>
                </a:solidFill>
                <a:latin typeface="Verdana" pitchFamily="34" charset="0"/>
                <a:ea typeface="楷体_GB2312" pitchFamily="49" charset="-122"/>
              </a:rPr>
              <a:t/>
            </a:r>
            <a:br>
              <a:rPr lang="zh-CN" altLang="en-US" sz="3400">
                <a:solidFill>
                  <a:schemeClr val="tx1"/>
                </a:solidFill>
                <a:latin typeface="Verdana" pitchFamily="34" charset="0"/>
                <a:ea typeface="楷体_GB2312" pitchFamily="49" charset="-122"/>
              </a:rPr>
            </a:br>
            <a:endParaRPr lang="zh-CN" altLang="en-US" sz="2600">
              <a:solidFill>
                <a:schemeClr val="tx1"/>
              </a:solidFill>
              <a:latin typeface="Verdana" pitchFamily="34" charset="0"/>
              <a:ea typeface="楷体_GB2312" pitchFamily="49" charset="-122"/>
            </a:endParaRPr>
          </a:p>
        </p:txBody>
      </p:sp>
      <p:sp>
        <p:nvSpPr>
          <p:cNvPr id="40964" name="Rectangle 4"/>
          <p:cNvSpPr>
            <a:spLocks noChangeArrowheads="1"/>
          </p:cNvSpPr>
          <p:nvPr/>
        </p:nvSpPr>
        <p:spPr bwMode="auto">
          <a:xfrm>
            <a:off x="250825" y="1681163"/>
            <a:ext cx="34305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457200" indent="-457200" algn="l">
              <a:buClr>
                <a:srgbClr val="FF0000"/>
              </a:buClr>
              <a:buFont typeface="Wingdings" pitchFamily="2" charset="2"/>
              <a:buChar char="Ø"/>
            </a:pPr>
            <a:r>
              <a:rPr lang="zh-CN" altLang="en-US" sz="2800" dirty="0">
                <a:solidFill>
                  <a:schemeClr val="tx1"/>
                </a:solidFill>
                <a:latin typeface="Arial" charset="0"/>
              </a:rPr>
              <a:t>关心和关注的</a:t>
            </a:r>
          </a:p>
          <a:p>
            <a:pPr algn="l"/>
            <a:r>
              <a:rPr lang="zh-CN" altLang="en-US" sz="2800" dirty="0">
                <a:solidFill>
                  <a:schemeClr val="tx1"/>
                </a:solidFill>
                <a:latin typeface="Arial" charset="0"/>
              </a:rPr>
              <a:t>一组功能和性能类型</a:t>
            </a:r>
          </a:p>
        </p:txBody>
      </p:sp>
      <p:sp>
        <p:nvSpPr>
          <p:cNvPr id="40965" name="Rectangle 5"/>
          <p:cNvSpPr>
            <a:spLocks noChangeArrowheads="1"/>
          </p:cNvSpPr>
          <p:nvPr/>
        </p:nvSpPr>
        <p:spPr bwMode="auto">
          <a:xfrm>
            <a:off x="4032250" y="1673805"/>
            <a:ext cx="228299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buClr>
                <a:srgbClr val="FF0000"/>
              </a:buClr>
            </a:pPr>
            <a:endParaRPr lang="zh-CN" altLang="en-US" sz="2400" dirty="0">
              <a:solidFill>
                <a:schemeClr val="tx1"/>
              </a:solidFill>
              <a:latin typeface="+mn-ea"/>
              <a:ea typeface="+mn-ea"/>
            </a:endParaRPr>
          </a:p>
          <a:p>
            <a:pPr algn="l">
              <a:buClr>
                <a:srgbClr val="FF0000"/>
              </a:buClr>
              <a:buFont typeface="Wingdings" pitchFamily="2" charset="2"/>
              <a:buChar char="ü"/>
            </a:pPr>
            <a:r>
              <a:rPr lang="zh-CN" altLang="en-US" sz="2400" dirty="0">
                <a:solidFill>
                  <a:schemeClr val="tx1"/>
                </a:solidFill>
                <a:latin typeface="+mn-ea"/>
                <a:ea typeface="+mn-ea"/>
              </a:rPr>
              <a:t>可靠性测试</a:t>
            </a:r>
          </a:p>
          <a:p>
            <a:pPr algn="l">
              <a:buClr>
                <a:srgbClr val="FF0000"/>
              </a:buClr>
              <a:buFont typeface="Wingdings" pitchFamily="2" charset="2"/>
              <a:buChar char="ü"/>
            </a:pPr>
            <a:r>
              <a:rPr lang="zh-CN" altLang="en-US" sz="2400" dirty="0">
                <a:solidFill>
                  <a:schemeClr val="tx1"/>
                </a:solidFill>
                <a:latin typeface="+mn-ea"/>
                <a:ea typeface="+mn-ea"/>
              </a:rPr>
              <a:t>强度测试</a:t>
            </a:r>
          </a:p>
          <a:p>
            <a:pPr algn="l">
              <a:buClr>
                <a:srgbClr val="FF0000"/>
              </a:buClr>
              <a:buFont typeface="Wingdings" pitchFamily="2" charset="2"/>
              <a:buChar char="ü"/>
            </a:pPr>
            <a:r>
              <a:rPr lang="zh-CN" altLang="en-US" sz="2400" dirty="0">
                <a:solidFill>
                  <a:schemeClr val="tx1"/>
                </a:solidFill>
                <a:latin typeface="+mn-ea"/>
                <a:ea typeface="+mn-ea"/>
              </a:rPr>
              <a:t>性能测试</a:t>
            </a:r>
          </a:p>
          <a:p>
            <a:pPr algn="l">
              <a:buClr>
                <a:srgbClr val="FF0000"/>
              </a:buClr>
              <a:buFont typeface="Wingdings" pitchFamily="2" charset="2"/>
              <a:buChar char="ü"/>
            </a:pPr>
            <a:r>
              <a:rPr lang="zh-CN" altLang="en-US" sz="2400" dirty="0">
                <a:solidFill>
                  <a:srgbClr val="0000FF"/>
                </a:solidFill>
                <a:latin typeface="+mn-ea"/>
                <a:ea typeface="+mn-ea"/>
              </a:rPr>
              <a:t>恢复测试</a:t>
            </a:r>
          </a:p>
          <a:p>
            <a:pPr algn="l">
              <a:buClr>
                <a:srgbClr val="FF0000"/>
              </a:buClr>
              <a:buFont typeface="Wingdings" pitchFamily="2" charset="2"/>
              <a:buChar char="ü"/>
            </a:pPr>
            <a:r>
              <a:rPr lang="zh-CN" altLang="en-US" sz="2400" dirty="0">
                <a:solidFill>
                  <a:srgbClr val="0000FF"/>
                </a:solidFill>
                <a:latin typeface="+mn-ea"/>
                <a:ea typeface="+mn-ea"/>
              </a:rPr>
              <a:t>配置测试</a:t>
            </a:r>
          </a:p>
          <a:p>
            <a:pPr algn="l">
              <a:buClr>
                <a:srgbClr val="FF0000"/>
              </a:buClr>
              <a:buFont typeface="Wingdings" pitchFamily="2" charset="2"/>
              <a:buChar char="ü"/>
            </a:pPr>
            <a:r>
              <a:rPr lang="zh-CN" altLang="en-US" sz="2400" dirty="0">
                <a:solidFill>
                  <a:srgbClr val="0000FF"/>
                </a:solidFill>
                <a:latin typeface="+mn-ea"/>
                <a:ea typeface="+mn-ea"/>
              </a:rPr>
              <a:t>安全性测试</a:t>
            </a:r>
          </a:p>
          <a:p>
            <a:pPr algn="l">
              <a:buClr>
                <a:srgbClr val="FF0000"/>
              </a:buClr>
              <a:buFont typeface="Wingdings" pitchFamily="2" charset="2"/>
              <a:buChar char="ü"/>
            </a:pPr>
            <a:r>
              <a:rPr lang="zh-CN" altLang="en-US" sz="2400" dirty="0" smtClean="0">
                <a:solidFill>
                  <a:schemeClr val="tx1"/>
                </a:solidFill>
                <a:latin typeface="+mn-ea"/>
                <a:ea typeface="+mn-ea"/>
              </a:rPr>
              <a:t>可</a:t>
            </a:r>
            <a:r>
              <a:rPr lang="zh-CN" altLang="en-US" sz="2400" dirty="0">
                <a:solidFill>
                  <a:schemeClr val="tx1"/>
                </a:solidFill>
                <a:latin typeface="+mn-ea"/>
                <a:ea typeface="+mn-ea"/>
              </a:rPr>
              <a:t>使用性测试</a:t>
            </a:r>
          </a:p>
          <a:p>
            <a:pPr algn="l">
              <a:buClr>
                <a:srgbClr val="FF0000"/>
              </a:buClr>
              <a:buFont typeface="Wingdings" pitchFamily="2" charset="2"/>
              <a:buChar char="ü"/>
            </a:pPr>
            <a:r>
              <a:rPr lang="zh-CN" altLang="en-US" sz="2400" dirty="0">
                <a:solidFill>
                  <a:schemeClr val="tx1"/>
                </a:solidFill>
                <a:latin typeface="+mn-ea"/>
                <a:ea typeface="+mn-ea"/>
              </a:rPr>
              <a:t>可支持性测试</a:t>
            </a:r>
          </a:p>
          <a:p>
            <a:pPr algn="l">
              <a:buClr>
                <a:srgbClr val="FF0000"/>
              </a:buClr>
              <a:buFont typeface="Wingdings" pitchFamily="2" charset="2"/>
              <a:buChar char="ü"/>
            </a:pPr>
            <a:r>
              <a:rPr lang="zh-CN" altLang="en-US" sz="2400" dirty="0">
                <a:solidFill>
                  <a:srgbClr val="0000FF"/>
                </a:solidFill>
                <a:latin typeface="+mn-ea"/>
                <a:ea typeface="+mn-ea"/>
              </a:rPr>
              <a:t>安装</a:t>
            </a:r>
            <a:r>
              <a:rPr lang="zh-CN" altLang="en-US" sz="2400" dirty="0" smtClean="0">
                <a:solidFill>
                  <a:srgbClr val="0000FF"/>
                </a:solidFill>
                <a:latin typeface="+mn-ea"/>
                <a:ea typeface="+mn-ea"/>
              </a:rPr>
              <a:t>测试</a:t>
            </a:r>
            <a:endParaRPr lang="en-US" altLang="zh-CN" sz="2400" dirty="0" smtClean="0">
              <a:solidFill>
                <a:srgbClr val="0000FF"/>
              </a:solidFill>
              <a:latin typeface="+mn-ea"/>
              <a:ea typeface="+mn-ea"/>
            </a:endParaRPr>
          </a:p>
          <a:p>
            <a:pPr algn="l">
              <a:buClr>
                <a:srgbClr val="FF0000"/>
              </a:buClr>
              <a:buFont typeface="Wingdings" pitchFamily="2" charset="2"/>
              <a:buChar char="ü"/>
            </a:pPr>
            <a:r>
              <a:rPr lang="zh-CN" altLang="en-US" sz="2400" dirty="0" smtClean="0">
                <a:solidFill>
                  <a:srgbClr val="0000FF"/>
                </a:solidFill>
                <a:latin typeface="+mn-ea"/>
                <a:ea typeface="+mn-ea"/>
              </a:rPr>
              <a:t>兼容测试</a:t>
            </a:r>
            <a:endParaRPr lang="zh-CN" altLang="en-US" sz="2400" dirty="0">
              <a:solidFill>
                <a:srgbClr val="0000FF"/>
              </a:solidFill>
              <a:latin typeface="+mn-ea"/>
              <a:ea typeface="+mn-ea"/>
            </a:endParaRPr>
          </a:p>
          <a:p>
            <a:pPr algn="l">
              <a:buClr>
                <a:srgbClr val="FF0000"/>
              </a:buClr>
              <a:buFont typeface="Wingdings" pitchFamily="2" charset="2"/>
              <a:buChar char="ü"/>
            </a:pPr>
            <a:r>
              <a:rPr lang="zh-CN" altLang="en-US" sz="2400" dirty="0">
                <a:solidFill>
                  <a:schemeClr val="tx1"/>
                </a:solidFill>
                <a:latin typeface="+mn-ea"/>
                <a:ea typeface="+mn-ea"/>
              </a:rPr>
              <a:t>过程测试</a:t>
            </a:r>
          </a:p>
          <a:p>
            <a:pPr algn="l">
              <a:buClr>
                <a:srgbClr val="FF0000"/>
              </a:buClr>
              <a:buFont typeface="Wingdings" pitchFamily="2" charset="2"/>
              <a:buChar char="ü"/>
            </a:pPr>
            <a:r>
              <a:rPr lang="zh-CN" altLang="en-US" sz="2400" dirty="0">
                <a:solidFill>
                  <a:schemeClr val="tx1"/>
                </a:solidFill>
                <a:latin typeface="+mn-ea"/>
                <a:ea typeface="+mn-ea"/>
              </a:rPr>
              <a:t>容量测试</a:t>
            </a:r>
          </a:p>
          <a:p>
            <a:pPr algn="l">
              <a:buClr>
                <a:srgbClr val="FF0000"/>
              </a:buClr>
              <a:buFont typeface="Wingdings" pitchFamily="2" charset="2"/>
              <a:buChar char="ü"/>
            </a:pPr>
            <a:r>
              <a:rPr lang="zh-CN" altLang="en-US" sz="2400" dirty="0">
                <a:solidFill>
                  <a:schemeClr val="tx1"/>
                </a:solidFill>
                <a:latin typeface="+mn-ea"/>
                <a:ea typeface="+mn-ea"/>
              </a:rPr>
              <a:t>文档测试</a:t>
            </a:r>
          </a:p>
        </p:txBody>
      </p:sp>
    </p:spTree>
  </p:cSld>
  <p:clrMapOvr>
    <a:masterClrMapping/>
  </p:clrMapOvr>
  <p:transition>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91455" y="368660"/>
            <a:ext cx="7400925" cy="8572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itchFamily="49" charset="-122"/>
                <a:ea typeface="黑体" pitchFamily="49" charset="-122"/>
                <a:cs typeface="Times New Roman" pitchFamily="18" charset="0"/>
              </a:rPr>
              <a:t>非功能性测试</a:t>
            </a:r>
          </a:p>
        </p:txBody>
      </p:sp>
      <p:sp>
        <p:nvSpPr>
          <p:cNvPr id="5" name="TextBox 5"/>
          <p:cNvSpPr txBox="1"/>
          <p:nvPr/>
        </p:nvSpPr>
        <p:spPr>
          <a:xfrm>
            <a:off x="3786188" y="3797173"/>
            <a:ext cx="1928812" cy="95408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zh-CN" altLang="en-US" sz="2800" dirty="0">
                <a:solidFill>
                  <a:srgbClr val="C00000"/>
                </a:solidFill>
                <a:latin typeface="微软雅黑" pitchFamily="34" charset="-122"/>
                <a:ea typeface="微软雅黑" pitchFamily="34" charset="-122"/>
              </a:rPr>
              <a:t>非功能性测试</a:t>
            </a:r>
          </a:p>
        </p:txBody>
      </p:sp>
      <p:sp>
        <p:nvSpPr>
          <p:cNvPr id="6" name="TextBox 6"/>
          <p:cNvSpPr txBox="1"/>
          <p:nvPr/>
        </p:nvSpPr>
        <p:spPr>
          <a:xfrm>
            <a:off x="857250" y="1796923"/>
            <a:ext cx="1928813" cy="954087"/>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性能测试</a:t>
            </a:r>
          </a:p>
        </p:txBody>
      </p:sp>
      <p:sp>
        <p:nvSpPr>
          <p:cNvPr id="7" name="TextBox 7"/>
          <p:cNvSpPr txBox="1"/>
          <p:nvPr/>
        </p:nvSpPr>
        <p:spPr>
          <a:xfrm>
            <a:off x="857250" y="3154235"/>
            <a:ext cx="1928813" cy="954088"/>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强度测试</a:t>
            </a:r>
          </a:p>
        </p:txBody>
      </p:sp>
      <p:sp>
        <p:nvSpPr>
          <p:cNvPr id="8" name="TextBox 8"/>
          <p:cNvSpPr txBox="1"/>
          <p:nvPr/>
        </p:nvSpPr>
        <p:spPr>
          <a:xfrm>
            <a:off x="857250" y="4511548"/>
            <a:ext cx="1928813" cy="954087"/>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界面测试</a:t>
            </a:r>
          </a:p>
        </p:txBody>
      </p:sp>
      <p:sp>
        <p:nvSpPr>
          <p:cNvPr id="9" name="TextBox 9"/>
          <p:cNvSpPr txBox="1"/>
          <p:nvPr/>
        </p:nvSpPr>
        <p:spPr>
          <a:xfrm>
            <a:off x="857250" y="5868860"/>
            <a:ext cx="1928813" cy="954088"/>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安全性</a:t>
            </a:r>
            <a:endParaRPr lang="en-US" altLang="zh-CN" b="0" dirty="0"/>
          </a:p>
          <a:p>
            <a:r>
              <a:rPr lang="zh-CN" altLang="en-US" b="0" dirty="0"/>
              <a:t>测试</a:t>
            </a:r>
          </a:p>
        </p:txBody>
      </p:sp>
      <p:sp>
        <p:nvSpPr>
          <p:cNvPr id="10" name="TextBox 10"/>
          <p:cNvSpPr txBox="1"/>
          <p:nvPr/>
        </p:nvSpPr>
        <p:spPr>
          <a:xfrm>
            <a:off x="3786188" y="1796923"/>
            <a:ext cx="1928812" cy="954087"/>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可靠性</a:t>
            </a:r>
            <a:endParaRPr lang="en-US" altLang="zh-CN" b="0" dirty="0"/>
          </a:p>
          <a:p>
            <a:r>
              <a:rPr lang="zh-CN" altLang="en-US" b="0" dirty="0"/>
              <a:t>测试</a:t>
            </a:r>
          </a:p>
        </p:txBody>
      </p:sp>
      <p:sp>
        <p:nvSpPr>
          <p:cNvPr id="11" name="TextBox 11"/>
          <p:cNvSpPr txBox="1"/>
          <p:nvPr/>
        </p:nvSpPr>
        <p:spPr>
          <a:xfrm>
            <a:off x="6715125" y="1796923"/>
            <a:ext cx="1928813" cy="954087"/>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兼容性</a:t>
            </a:r>
            <a:endParaRPr lang="en-US" altLang="zh-CN" b="0" dirty="0"/>
          </a:p>
          <a:p>
            <a:r>
              <a:rPr lang="zh-CN" altLang="en-US" b="0" dirty="0"/>
              <a:t>测试</a:t>
            </a:r>
          </a:p>
        </p:txBody>
      </p:sp>
      <p:sp>
        <p:nvSpPr>
          <p:cNvPr id="12" name="TextBox 12"/>
          <p:cNvSpPr txBox="1"/>
          <p:nvPr/>
        </p:nvSpPr>
        <p:spPr>
          <a:xfrm>
            <a:off x="6715125" y="4511548"/>
            <a:ext cx="1928813" cy="954087"/>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本地化</a:t>
            </a:r>
            <a:endParaRPr lang="en-US" altLang="zh-CN" b="0" dirty="0"/>
          </a:p>
          <a:p>
            <a:r>
              <a:rPr lang="zh-CN" altLang="en-US" b="0" dirty="0"/>
              <a:t>测试</a:t>
            </a:r>
          </a:p>
        </p:txBody>
      </p:sp>
      <p:sp>
        <p:nvSpPr>
          <p:cNvPr id="13" name="TextBox 13"/>
          <p:cNvSpPr txBox="1"/>
          <p:nvPr/>
        </p:nvSpPr>
        <p:spPr>
          <a:xfrm>
            <a:off x="6715125" y="5940298"/>
            <a:ext cx="1928813" cy="954087"/>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安装测试</a:t>
            </a:r>
          </a:p>
        </p:txBody>
      </p:sp>
      <p:cxnSp>
        <p:nvCxnSpPr>
          <p:cNvPr id="14" name="直接连接符 13"/>
          <p:cNvCxnSpPr>
            <a:stCxn id="5" idx="1"/>
            <a:endCxn id="6" idx="3"/>
          </p:cNvCxnSpPr>
          <p:nvPr/>
        </p:nvCxnSpPr>
        <p:spPr>
          <a:xfrm rot="10800000">
            <a:off x="2786063" y="2273173"/>
            <a:ext cx="1000125" cy="20018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1"/>
            <a:endCxn id="7" idx="3"/>
          </p:cNvCxnSpPr>
          <p:nvPr/>
        </p:nvCxnSpPr>
        <p:spPr>
          <a:xfrm rot="10800000">
            <a:off x="2786063" y="3632073"/>
            <a:ext cx="1000125" cy="6429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1"/>
            <a:endCxn id="8" idx="3"/>
          </p:cNvCxnSpPr>
          <p:nvPr/>
        </p:nvCxnSpPr>
        <p:spPr>
          <a:xfrm rot="10800000" flipV="1">
            <a:off x="2786063" y="4275010"/>
            <a:ext cx="1000125" cy="7143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1"/>
            <a:endCxn id="9" idx="3"/>
          </p:cNvCxnSpPr>
          <p:nvPr/>
        </p:nvCxnSpPr>
        <p:spPr>
          <a:xfrm rot="10800000" flipV="1">
            <a:off x="2786063" y="4275010"/>
            <a:ext cx="1000125" cy="20716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0"/>
            <a:endCxn id="10" idx="2"/>
          </p:cNvCxnSpPr>
          <p:nvPr/>
        </p:nvCxnSpPr>
        <p:spPr>
          <a:xfrm rot="5400000" flipH="1" flipV="1">
            <a:off x="4228306" y="3274092"/>
            <a:ext cx="1044575"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11" idx="1"/>
          </p:cNvCxnSpPr>
          <p:nvPr/>
        </p:nvCxnSpPr>
        <p:spPr>
          <a:xfrm flipV="1">
            <a:off x="5715000" y="2273173"/>
            <a:ext cx="1000125" cy="20018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3"/>
            <a:endCxn id="12" idx="1"/>
          </p:cNvCxnSpPr>
          <p:nvPr/>
        </p:nvCxnSpPr>
        <p:spPr>
          <a:xfrm>
            <a:off x="5715000" y="4275010"/>
            <a:ext cx="1000125" cy="7143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3"/>
          </p:cNvCxnSpPr>
          <p:nvPr/>
        </p:nvCxnSpPr>
        <p:spPr>
          <a:xfrm>
            <a:off x="5715000" y="4275010"/>
            <a:ext cx="1000125" cy="20716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2"/>
            <a:endCxn id="25" idx="0"/>
          </p:cNvCxnSpPr>
          <p:nvPr/>
        </p:nvCxnSpPr>
        <p:spPr>
          <a:xfrm rot="5400000">
            <a:off x="4191794" y="5310854"/>
            <a:ext cx="11176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45"/>
          <p:cNvSpPr txBox="1"/>
          <p:nvPr/>
        </p:nvSpPr>
        <p:spPr>
          <a:xfrm>
            <a:off x="6715125" y="3154235"/>
            <a:ext cx="1928813" cy="954088"/>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en-US" altLang="zh-CN" b="0" dirty="0"/>
              <a:t>Web</a:t>
            </a:r>
            <a:r>
              <a:rPr lang="zh-CN" altLang="en-US" b="0" dirty="0"/>
              <a:t>测试</a:t>
            </a:r>
          </a:p>
        </p:txBody>
      </p:sp>
      <p:cxnSp>
        <p:nvCxnSpPr>
          <p:cNvPr id="24" name="直接连接符 23"/>
          <p:cNvCxnSpPr>
            <a:stCxn id="5" idx="3"/>
            <a:endCxn id="23" idx="1"/>
          </p:cNvCxnSpPr>
          <p:nvPr/>
        </p:nvCxnSpPr>
        <p:spPr>
          <a:xfrm flipV="1">
            <a:off x="5715000" y="3632073"/>
            <a:ext cx="1000125" cy="6429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50"/>
          <p:cNvSpPr txBox="1"/>
          <p:nvPr/>
        </p:nvSpPr>
        <p:spPr>
          <a:xfrm>
            <a:off x="3786188" y="5868860"/>
            <a:ext cx="1928812" cy="954088"/>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nchorCtr="1"/>
          <a:lstStyle>
            <a:defPPr>
              <a:defRPr lang="zh-CN"/>
            </a:defPPr>
            <a:lvl1pPr>
              <a:defRPr sz="2800">
                <a:latin typeface="微软雅黑" pitchFamily="34" charset="-122"/>
                <a:ea typeface="微软雅黑" pitchFamily="34" charset="-122"/>
              </a:defRPr>
            </a:lvl1pPr>
            <a:lvl2pPr algn="l"/>
            <a:lvl3pPr algn="l"/>
            <a:lvl4pPr algn="l"/>
            <a:lvl5pPr algn="l"/>
          </a:lstStyle>
          <a:p>
            <a:r>
              <a:rPr lang="zh-CN" altLang="en-US" b="0" dirty="0"/>
              <a:t>恢复性</a:t>
            </a:r>
            <a:endParaRPr lang="en-US" altLang="zh-CN" b="0" dirty="0"/>
          </a:p>
          <a:p>
            <a:r>
              <a:rPr lang="zh-CN" altLang="en-US" b="0" dirty="0"/>
              <a:t>测试</a:t>
            </a:r>
          </a:p>
        </p:txBody>
      </p:sp>
    </p:spTree>
    <p:extLst>
      <p:ext uri="{BB962C8B-B14F-4D97-AF65-F5344CB8AC3E}">
        <p14:creationId xmlns:p14="http://schemas.microsoft.com/office/powerpoint/2010/main" val="4141552459"/>
      </p:ext>
    </p:extLst>
  </p:cSld>
  <p:clrMapOvr>
    <a:masterClrMapping/>
  </p:clrMapOvr>
  <p:transition>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07575" y="458670"/>
            <a:ext cx="6089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4000" dirty="0">
                <a:solidFill>
                  <a:srgbClr val="0000FF"/>
                </a:solidFill>
                <a:latin typeface="黑体" pitchFamily="49" charset="-122"/>
                <a:ea typeface="黑体" pitchFamily="49" charset="-122"/>
                <a:cs typeface="Times New Roman" pitchFamily="18" charset="0"/>
              </a:rPr>
              <a:t>其它测试</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4" name="Rectangle 3"/>
          <p:cNvSpPr>
            <a:spLocks noChangeArrowheads="1"/>
          </p:cNvSpPr>
          <p:nvPr/>
        </p:nvSpPr>
        <p:spPr bwMode="auto">
          <a:xfrm>
            <a:off x="539750" y="2060575"/>
            <a:ext cx="7467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Char char="o"/>
            </a:pPr>
            <a:endParaRPr lang="zh-CN" altLang="en-US" sz="3400">
              <a:solidFill>
                <a:schemeClr val="tx1"/>
              </a:solidFill>
              <a:latin typeface="Verdana" pitchFamily="34" charset="0"/>
              <a:ea typeface="楷体_GB2312" pitchFamily="49" charset="-122"/>
            </a:endParaRPr>
          </a:p>
          <a:p>
            <a:pPr marL="469900" indent="-469900" algn="l" eaLnBrk="0" hangingPunct="0">
              <a:spcBef>
                <a:spcPct val="20000"/>
              </a:spcBef>
              <a:buClr>
                <a:schemeClr val="accent2"/>
              </a:buClr>
              <a:buFont typeface="Wingdings" pitchFamily="2" charset="2"/>
              <a:buNone/>
            </a:pPr>
            <a:r>
              <a:rPr lang="zh-CN" altLang="en-US" sz="3400">
                <a:solidFill>
                  <a:schemeClr val="tx1"/>
                </a:solidFill>
                <a:latin typeface="Verdana" pitchFamily="34" charset="0"/>
                <a:ea typeface="楷体_GB2312" pitchFamily="49" charset="-122"/>
              </a:rPr>
              <a:t/>
            </a:r>
            <a:br>
              <a:rPr lang="zh-CN" altLang="en-US" sz="3400">
                <a:solidFill>
                  <a:schemeClr val="tx1"/>
                </a:solidFill>
                <a:latin typeface="Verdana" pitchFamily="34" charset="0"/>
                <a:ea typeface="楷体_GB2312" pitchFamily="49" charset="-122"/>
              </a:rPr>
            </a:br>
            <a:endParaRPr lang="zh-CN" altLang="en-US" sz="2600">
              <a:solidFill>
                <a:schemeClr val="tx1"/>
              </a:solidFill>
              <a:latin typeface="Verdana" pitchFamily="34" charset="0"/>
              <a:ea typeface="楷体_GB2312" pitchFamily="49" charset="-122"/>
            </a:endParaRPr>
          </a:p>
        </p:txBody>
      </p:sp>
      <p:sp>
        <p:nvSpPr>
          <p:cNvPr id="6" name="Rectangle 5"/>
          <p:cNvSpPr>
            <a:spLocks noChangeArrowheads="1"/>
          </p:cNvSpPr>
          <p:nvPr/>
        </p:nvSpPr>
        <p:spPr bwMode="auto">
          <a:xfrm>
            <a:off x="2636785" y="1673805"/>
            <a:ext cx="418546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buClr>
                <a:srgbClr val="FF0000"/>
              </a:buClr>
              <a:buFont typeface="Wingdings" pitchFamily="2" charset="2"/>
              <a:buChar char="ü"/>
            </a:pPr>
            <a:r>
              <a:rPr lang="zh-CN" altLang="en-US" sz="2400" dirty="0">
                <a:solidFill>
                  <a:schemeClr val="tx1"/>
                </a:solidFill>
                <a:latin typeface="+mn-ea"/>
                <a:ea typeface="+mn-ea"/>
              </a:rPr>
              <a:t>性能测试</a:t>
            </a:r>
          </a:p>
          <a:p>
            <a:pPr algn="l">
              <a:buClr>
                <a:srgbClr val="FF0000"/>
              </a:buClr>
              <a:buFont typeface="Wingdings" pitchFamily="2" charset="2"/>
              <a:buChar char="ü"/>
            </a:pPr>
            <a:r>
              <a:rPr lang="zh-CN" altLang="en-US" sz="2400" dirty="0" smtClean="0">
                <a:solidFill>
                  <a:schemeClr val="tx1"/>
                </a:solidFill>
                <a:latin typeface="+mn-ea"/>
                <a:ea typeface="+mn-ea"/>
              </a:rPr>
              <a:t>可靠性</a:t>
            </a:r>
            <a:r>
              <a:rPr lang="zh-CN" altLang="en-US" sz="2400" dirty="0">
                <a:solidFill>
                  <a:schemeClr val="tx1"/>
                </a:solidFill>
                <a:latin typeface="+mn-ea"/>
                <a:ea typeface="+mn-ea"/>
              </a:rPr>
              <a:t>测试</a:t>
            </a:r>
          </a:p>
          <a:p>
            <a:pPr algn="l">
              <a:buClr>
                <a:srgbClr val="FF0000"/>
              </a:buClr>
              <a:buFont typeface="Wingdings" pitchFamily="2" charset="2"/>
              <a:buChar char="ü"/>
            </a:pPr>
            <a:r>
              <a:rPr lang="zh-CN" altLang="en-US" sz="2400" dirty="0">
                <a:solidFill>
                  <a:schemeClr val="tx1"/>
                </a:solidFill>
                <a:latin typeface="+mn-ea"/>
                <a:ea typeface="+mn-ea"/>
              </a:rPr>
              <a:t>强度测试</a:t>
            </a:r>
          </a:p>
          <a:p>
            <a:pPr algn="l">
              <a:buClr>
                <a:srgbClr val="FF0000"/>
              </a:buClr>
              <a:buFont typeface="Wingdings" pitchFamily="2" charset="2"/>
              <a:buChar char="ü"/>
            </a:pPr>
            <a:r>
              <a:rPr lang="zh-CN" altLang="en-US" sz="2400" dirty="0" smtClean="0">
                <a:solidFill>
                  <a:srgbClr val="0000FF"/>
                </a:solidFill>
                <a:latin typeface="+mn-ea"/>
                <a:ea typeface="+mn-ea"/>
              </a:rPr>
              <a:t>恢复</a:t>
            </a:r>
            <a:r>
              <a:rPr lang="zh-CN" altLang="en-US" sz="2400" dirty="0">
                <a:solidFill>
                  <a:srgbClr val="0000FF"/>
                </a:solidFill>
                <a:latin typeface="+mn-ea"/>
                <a:ea typeface="+mn-ea"/>
              </a:rPr>
              <a:t>测试</a:t>
            </a:r>
          </a:p>
          <a:p>
            <a:pPr algn="l">
              <a:buClr>
                <a:srgbClr val="FF0000"/>
              </a:buClr>
              <a:buFont typeface="Wingdings" pitchFamily="2" charset="2"/>
              <a:buChar char="ü"/>
            </a:pPr>
            <a:r>
              <a:rPr lang="zh-CN" altLang="en-US" sz="2400" dirty="0">
                <a:solidFill>
                  <a:srgbClr val="0000FF"/>
                </a:solidFill>
                <a:latin typeface="+mn-ea"/>
                <a:ea typeface="+mn-ea"/>
              </a:rPr>
              <a:t>配置测试</a:t>
            </a:r>
          </a:p>
          <a:p>
            <a:pPr algn="l">
              <a:buClr>
                <a:srgbClr val="FF0000"/>
              </a:buClr>
              <a:buFont typeface="Wingdings" pitchFamily="2" charset="2"/>
              <a:buChar char="ü"/>
            </a:pPr>
            <a:r>
              <a:rPr lang="zh-CN" altLang="en-US" sz="2400" dirty="0">
                <a:solidFill>
                  <a:srgbClr val="0000FF"/>
                </a:solidFill>
                <a:latin typeface="+mn-ea"/>
                <a:ea typeface="+mn-ea"/>
              </a:rPr>
              <a:t>安全性测试</a:t>
            </a:r>
          </a:p>
          <a:p>
            <a:pPr algn="l">
              <a:buClr>
                <a:srgbClr val="FF0000"/>
              </a:buClr>
              <a:buFont typeface="Wingdings" pitchFamily="2" charset="2"/>
              <a:buChar char="ü"/>
            </a:pPr>
            <a:r>
              <a:rPr lang="zh-CN" altLang="en-US" sz="2400" dirty="0" smtClean="0">
                <a:solidFill>
                  <a:schemeClr val="tx1"/>
                </a:solidFill>
                <a:latin typeface="+mn-ea"/>
                <a:ea typeface="+mn-ea"/>
              </a:rPr>
              <a:t>可</a:t>
            </a:r>
            <a:r>
              <a:rPr lang="zh-CN" altLang="en-US" sz="2400" dirty="0">
                <a:solidFill>
                  <a:schemeClr val="tx1"/>
                </a:solidFill>
                <a:latin typeface="+mn-ea"/>
                <a:ea typeface="+mn-ea"/>
              </a:rPr>
              <a:t>使用性测试</a:t>
            </a:r>
          </a:p>
          <a:p>
            <a:pPr algn="l">
              <a:buClr>
                <a:srgbClr val="FF0000"/>
              </a:buClr>
              <a:buFont typeface="Wingdings" pitchFamily="2" charset="2"/>
              <a:buChar char="ü"/>
            </a:pPr>
            <a:r>
              <a:rPr lang="zh-CN" altLang="en-US" sz="2400" dirty="0">
                <a:solidFill>
                  <a:schemeClr val="tx1"/>
                </a:solidFill>
                <a:latin typeface="+mn-ea"/>
                <a:ea typeface="+mn-ea"/>
              </a:rPr>
              <a:t>可支持性测试</a:t>
            </a:r>
          </a:p>
          <a:p>
            <a:pPr algn="l">
              <a:buClr>
                <a:srgbClr val="FF0000"/>
              </a:buClr>
              <a:buFont typeface="Wingdings" pitchFamily="2" charset="2"/>
              <a:buChar char="ü"/>
            </a:pPr>
            <a:r>
              <a:rPr lang="zh-CN" altLang="en-US" sz="2400" dirty="0">
                <a:solidFill>
                  <a:srgbClr val="0000FF"/>
                </a:solidFill>
                <a:latin typeface="+mn-ea"/>
                <a:ea typeface="+mn-ea"/>
              </a:rPr>
              <a:t>安装</a:t>
            </a:r>
            <a:r>
              <a:rPr lang="zh-CN" altLang="en-US" sz="2400" dirty="0" smtClean="0">
                <a:solidFill>
                  <a:srgbClr val="0000FF"/>
                </a:solidFill>
                <a:latin typeface="+mn-ea"/>
                <a:ea typeface="+mn-ea"/>
              </a:rPr>
              <a:t>测试</a:t>
            </a:r>
            <a:endParaRPr lang="en-US" altLang="zh-CN" sz="2400" dirty="0" smtClean="0">
              <a:solidFill>
                <a:srgbClr val="0000FF"/>
              </a:solidFill>
              <a:latin typeface="+mn-ea"/>
              <a:ea typeface="+mn-ea"/>
            </a:endParaRPr>
          </a:p>
          <a:p>
            <a:pPr algn="l">
              <a:buClr>
                <a:srgbClr val="FF0000"/>
              </a:buClr>
              <a:buFont typeface="Wingdings" pitchFamily="2" charset="2"/>
              <a:buChar char="ü"/>
            </a:pPr>
            <a:r>
              <a:rPr lang="zh-CN" altLang="en-US" sz="2400" dirty="0" smtClean="0">
                <a:solidFill>
                  <a:srgbClr val="0000FF"/>
                </a:solidFill>
                <a:latin typeface="+mn-ea"/>
                <a:ea typeface="+mn-ea"/>
              </a:rPr>
              <a:t>兼容测试</a:t>
            </a:r>
            <a:endParaRPr lang="zh-CN" altLang="en-US" sz="2400" dirty="0">
              <a:solidFill>
                <a:srgbClr val="0000FF"/>
              </a:solidFill>
              <a:latin typeface="+mn-ea"/>
              <a:ea typeface="+mn-ea"/>
            </a:endParaRPr>
          </a:p>
          <a:p>
            <a:pPr algn="l">
              <a:buClr>
                <a:srgbClr val="FF0000"/>
              </a:buClr>
              <a:buFont typeface="Wingdings" pitchFamily="2" charset="2"/>
              <a:buChar char="ü"/>
            </a:pPr>
            <a:r>
              <a:rPr lang="zh-CN" altLang="en-US" sz="2400" dirty="0">
                <a:solidFill>
                  <a:schemeClr val="tx1"/>
                </a:solidFill>
                <a:latin typeface="+mn-ea"/>
                <a:ea typeface="+mn-ea"/>
              </a:rPr>
              <a:t>过程测试</a:t>
            </a:r>
          </a:p>
          <a:p>
            <a:pPr algn="l">
              <a:buClr>
                <a:srgbClr val="FF0000"/>
              </a:buClr>
              <a:buFont typeface="Wingdings" pitchFamily="2" charset="2"/>
              <a:buChar char="ü"/>
            </a:pPr>
            <a:r>
              <a:rPr lang="zh-CN" altLang="en-US" sz="2400" dirty="0">
                <a:solidFill>
                  <a:schemeClr val="tx1"/>
                </a:solidFill>
                <a:latin typeface="+mn-ea"/>
                <a:ea typeface="+mn-ea"/>
              </a:rPr>
              <a:t>容量测试</a:t>
            </a:r>
          </a:p>
          <a:p>
            <a:pPr algn="l">
              <a:buClr>
                <a:srgbClr val="FF0000"/>
              </a:buClr>
              <a:buFont typeface="Wingdings" pitchFamily="2" charset="2"/>
              <a:buChar char="ü"/>
            </a:pPr>
            <a:r>
              <a:rPr lang="zh-CN" altLang="en-US" sz="2400" dirty="0">
                <a:solidFill>
                  <a:schemeClr val="tx1"/>
                </a:solidFill>
                <a:latin typeface="+mn-ea"/>
                <a:ea typeface="+mn-ea"/>
              </a:rPr>
              <a:t>文档</a:t>
            </a:r>
            <a:r>
              <a:rPr lang="zh-CN" altLang="en-US" sz="2400" dirty="0" smtClean="0">
                <a:solidFill>
                  <a:schemeClr val="tx1"/>
                </a:solidFill>
                <a:latin typeface="+mn-ea"/>
                <a:ea typeface="+mn-ea"/>
              </a:rPr>
              <a:t>测试</a:t>
            </a:r>
            <a:endParaRPr lang="en-US" altLang="zh-CN" sz="2400" dirty="0" smtClean="0">
              <a:solidFill>
                <a:schemeClr val="tx1"/>
              </a:solidFill>
              <a:latin typeface="+mn-ea"/>
              <a:ea typeface="+mn-ea"/>
            </a:endParaRPr>
          </a:p>
          <a:p>
            <a:pPr algn="l">
              <a:buClr>
                <a:srgbClr val="FF0000"/>
              </a:buClr>
              <a:buFont typeface="Wingdings" pitchFamily="2" charset="2"/>
              <a:buChar char="ü"/>
            </a:pPr>
            <a:r>
              <a:rPr lang="en-US" altLang="zh-CN" sz="2400" dirty="0" smtClean="0">
                <a:solidFill>
                  <a:schemeClr val="tx1"/>
                </a:solidFill>
                <a:latin typeface="+mn-ea"/>
                <a:ea typeface="+mn-ea"/>
              </a:rPr>
              <a:t>……</a:t>
            </a:r>
            <a:endParaRPr lang="zh-CN" altLang="en-US" sz="2400" dirty="0">
              <a:solidFill>
                <a:schemeClr val="tx1"/>
              </a:solidFill>
              <a:latin typeface="+mn-ea"/>
              <a:ea typeface="+mn-ea"/>
            </a:endParaRPr>
          </a:p>
        </p:txBody>
      </p:sp>
    </p:spTree>
    <p:extLst>
      <p:ext uri="{BB962C8B-B14F-4D97-AF65-F5344CB8AC3E}">
        <p14:creationId xmlns:p14="http://schemas.microsoft.com/office/powerpoint/2010/main" val="4065741447"/>
      </p:ext>
    </p:extLst>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66738" y="458788"/>
            <a:ext cx="3784691"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软件测试的过程</a:t>
            </a:r>
          </a:p>
        </p:txBody>
      </p:sp>
      <p:sp>
        <p:nvSpPr>
          <p:cNvPr id="5123" name="Oval 3"/>
          <p:cNvSpPr>
            <a:spLocks noChangeArrowheads="1"/>
          </p:cNvSpPr>
          <p:nvPr/>
        </p:nvSpPr>
        <p:spPr bwMode="auto">
          <a:xfrm>
            <a:off x="1149350" y="2535238"/>
            <a:ext cx="1130300" cy="1054100"/>
          </a:xfrm>
          <a:prstGeom prst="ellipse">
            <a:avLst/>
          </a:prstGeom>
          <a:solidFill>
            <a:srgbClr val="E9FFFF"/>
          </a:solidFill>
          <a:ln w="12700">
            <a:solidFill>
              <a:schemeClr val="tx2"/>
            </a:solidFill>
            <a:round/>
            <a:headEnd/>
            <a:tailEnd/>
          </a:ln>
        </p:spPr>
        <p:txBody>
          <a:bodyPr wrap="none" anchor="ctr"/>
          <a:lstStyle/>
          <a:p>
            <a:pPr eaLnBrk="0" hangingPunct="0"/>
            <a:r>
              <a:rPr lang="zh-CN" altLang="en-US" sz="2400">
                <a:solidFill>
                  <a:srgbClr val="FF0066"/>
                </a:solidFill>
                <a:latin typeface="楷体_GB2312" pitchFamily="49" charset="-122"/>
                <a:ea typeface="楷体_GB2312" pitchFamily="49" charset="-122"/>
              </a:rPr>
              <a:t>单元</a:t>
            </a:r>
          </a:p>
          <a:p>
            <a:pPr eaLnBrk="0" hangingPunct="0"/>
            <a:r>
              <a:rPr lang="zh-CN" altLang="en-US" sz="2400">
                <a:solidFill>
                  <a:srgbClr val="FF0066"/>
                </a:solidFill>
                <a:latin typeface="楷体_GB2312" pitchFamily="49" charset="-122"/>
                <a:ea typeface="楷体_GB2312" pitchFamily="49" charset="-122"/>
              </a:rPr>
              <a:t>测试</a:t>
            </a:r>
          </a:p>
        </p:txBody>
      </p:sp>
      <p:sp>
        <p:nvSpPr>
          <p:cNvPr id="5124" name="Line 4"/>
          <p:cNvSpPr>
            <a:spLocks noChangeShapeType="1"/>
          </p:cNvSpPr>
          <p:nvPr/>
        </p:nvSpPr>
        <p:spPr bwMode="auto">
          <a:xfrm>
            <a:off x="82550" y="3138488"/>
            <a:ext cx="1054100" cy="0"/>
          </a:xfrm>
          <a:prstGeom prst="line">
            <a:avLst/>
          </a:prstGeom>
          <a:ln>
            <a:headEnd/>
            <a:tailEnd type="triangle" w="lg" len="lg"/>
          </a:ln>
          <a:extLst/>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5125" name="Rectangle 5"/>
          <p:cNvSpPr>
            <a:spLocks noChangeArrowheads="1"/>
          </p:cNvSpPr>
          <p:nvPr/>
        </p:nvSpPr>
        <p:spPr bwMode="auto">
          <a:xfrm>
            <a:off x="61913" y="2057400"/>
            <a:ext cx="1231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tx1"/>
                </a:solidFill>
                <a:latin typeface="Arial" charset="0"/>
                <a:ea typeface="楷体_GB2312" pitchFamily="49" charset="-122"/>
                <a:cs typeface="Times New Roman" pitchFamily="18" charset="0"/>
              </a:rPr>
              <a:t>被测</a:t>
            </a:r>
          </a:p>
          <a:p>
            <a:pPr algn="l" eaLnBrk="0" hangingPunct="0"/>
            <a:r>
              <a:rPr lang="zh-CN" altLang="en-US" sz="2400">
                <a:solidFill>
                  <a:schemeClr val="tx1"/>
                </a:solidFill>
                <a:latin typeface="Arial" charset="0"/>
                <a:ea typeface="楷体_GB2312" pitchFamily="49" charset="-122"/>
                <a:cs typeface="Times New Roman" pitchFamily="18" charset="0"/>
              </a:rPr>
              <a:t>模块</a:t>
            </a:r>
          </a:p>
        </p:txBody>
      </p:sp>
      <p:sp>
        <p:nvSpPr>
          <p:cNvPr id="5126" name="Oval 6"/>
          <p:cNvSpPr>
            <a:spLocks noChangeArrowheads="1"/>
          </p:cNvSpPr>
          <p:nvPr/>
        </p:nvSpPr>
        <p:spPr bwMode="auto">
          <a:xfrm>
            <a:off x="2816225" y="3698875"/>
            <a:ext cx="1282700" cy="1274763"/>
          </a:xfrm>
          <a:prstGeom prst="ellipse">
            <a:avLst/>
          </a:prstGeom>
          <a:solidFill>
            <a:srgbClr val="BFF3B5"/>
          </a:solidFill>
          <a:ln w="12700">
            <a:solidFill>
              <a:schemeClr val="tx2"/>
            </a:solidFill>
            <a:round/>
            <a:headEnd/>
            <a:tailEnd/>
          </a:ln>
        </p:spPr>
        <p:txBody>
          <a:bodyPr wrap="none" anchor="ctr"/>
          <a:lstStyle/>
          <a:p>
            <a:pPr eaLnBrk="0" hangingPunct="0"/>
            <a:r>
              <a:rPr lang="zh-CN" altLang="en-US" sz="2400">
                <a:solidFill>
                  <a:srgbClr val="FF0066"/>
                </a:solidFill>
                <a:latin typeface="楷体_GB2312" pitchFamily="49" charset="-122"/>
                <a:ea typeface="楷体_GB2312" pitchFamily="49" charset="-122"/>
              </a:rPr>
              <a:t>集成</a:t>
            </a:r>
          </a:p>
          <a:p>
            <a:pPr eaLnBrk="0" hangingPunct="0"/>
            <a:r>
              <a:rPr lang="zh-CN" altLang="en-US" sz="2400">
                <a:solidFill>
                  <a:srgbClr val="FF0066"/>
                </a:solidFill>
                <a:latin typeface="楷体_GB2312" pitchFamily="49" charset="-122"/>
                <a:ea typeface="楷体_GB2312" pitchFamily="49" charset="-122"/>
              </a:rPr>
              <a:t>测试</a:t>
            </a:r>
          </a:p>
        </p:txBody>
      </p:sp>
      <p:sp>
        <p:nvSpPr>
          <p:cNvPr id="5127" name="Line 7"/>
          <p:cNvSpPr>
            <a:spLocks noChangeShapeType="1"/>
          </p:cNvSpPr>
          <p:nvPr/>
        </p:nvSpPr>
        <p:spPr bwMode="auto">
          <a:xfrm>
            <a:off x="2216150" y="3373438"/>
            <a:ext cx="749300" cy="5207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 name="Line 8"/>
          <p:cNvSpPr>
            <a:spLocks noChangeShapeType="1"/>
          </p:cNvSpPr>
          <p:nvPr/>
        </p:nvSpPr>
        <p:spPr bwMode="auto">
          <a:xfrm>
            <a:off x="6254750" y="4205288"/>
            <a:ext cx="7493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 name="Line 9"/>
          <p:cNvSpPr>
            <a:spLocks noChangeShapeType="1"/>
          </p:cNvSpPr>
          <p:nvPr/>
        </p:nvSpPr>
        <p:spPr bwMode="auto">
          <a:xfrm>
            <a:off x="4098925" y="4205288"/>
            <a:ext cx="847725"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 name="Line 10"/>
          <p:cNvSpPr>
            <a:spLocks noChangeShapeType="1"/>
          </p:cNvSpPr>
          <p:nvPr/>
        </p:nvSpPr>
        <p:spPr bwMode="auto">
          <a:xfrm>
            <a:off x="8312150" y="4191000"/>
            <a:ext cx="7493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 name="Rectangle 11"/>
          <p:cNvSpPr>
            <a:spLocks noChangeArrowheads="1"/>
          </p:cNvSpPr>
          <p:nvPr/>
        </p:nvSpPr>
        <p:spPr bwMode="auto">
          <a:xfrm>
            <a:off x="2881313" y="1981200"/>
            <a:ext cx="13081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tx1"/>
                </a:solidFill>
                <a:latin typeface="Arial" charset="0"/>
                <a:ea typeface="楷体_GB2312" pitchFamily="49" charset="-122"/>
                <a:cs typeface="Times New Roman" pitchFamily="18" charset="0"/>
              </a:rPr>
              <a:t>设计</a:t>
            </a:r>
          </a:p>
          <a:p>
            <a:pPr algn="l" eaLnBrk="0" hangingPunct="0"/>
            <a:r>
              <a:rPr lang="zh-CN" altLang="en-US" sz="2400">
                <a:solidFill>
                  <a:schemeClr val="tx1"/>
                </a:solidFill>
                <a:latin typeface="Arial" charset="0"/>
                <a:ea typeface="楷体_GB2312" pitchFamily="49" charset="-122"/>
                <a:cs typeface="Times New Roman" pitchFamily="18" charset="0"/>
              </a:rPr>
              <a:t>信息</a:t>
            </a:r>
          </a:p>
        </p:txBody>
      </p:sp>
      <p:sp>
        <p:nvSpPr>
          <p:cNvPr id="5132" name="Line 12"/>
          <p:cNvSpPr>
            <a:spLocks noChangeShapeType="1"/>
          </p:cNvSpPr>
          <p:nvPr/>
        </p:nvSpPr>
        <p:spPr bwMode="auto">
          <a:xfrm flipV="1">
            <a:off x="2063750" y="4732338"/>
            <a:ext cx="901700" cy="10795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3" name="Oval 13"/>
          <p:cNvSpPr>
            <a:spLocks noChangeArrowheads="1"/>
          </p:cNvSpPr>
          <p:nvPr/>
        </p:nvSpPr>
        <p:spPr bwMode="auto">
          <a:xfrm>
            <a:off x="1149350" y="3678238"/>
            <a:ext cx="1130300" cy="1054100"/>
          </a:xfrm>
          <a:prstGeom prst="ellipse">
            <a:avLst/>
          </a:prstGeom>
          <a:solidFill>
            <a:srgbClr val="E9FFFF"/>
          </a:solidFill>
          <a:ln w="12700">
            <a:solidFill>
              <a:schemeClr val="tx2"/>
            </a:solidFill>
            <a:round/>
            <a:headEnd/>
            <a:tailEnd/>
          </a:ln>
        </p:spPr>
        <p:txBody>
          <a:bodyPr wrap="none" anchor="ctr"/>
          <a:lstStyle/>
          <a:p>
            <a:pPr eaLnBrk="0" hangingPunct="0"/>
            <a:r>
              <a:rPr lang="zh-CN" altLang="en-US" sz="2400">
                <a:solidFill>
                  <a:srgbClr val="FF0066"/>
                </a:solidFill>
                <a:latin typeface="楷体_GB2312" pitchFamily="49" charset="-122"/>
                <a:ea typeface="楷体_GB2312" pitchFamily="49" charset="-122"/>
              </a:rPr>
              <a:t>单元</a:t>
            </a:r>
          </a:p>
          <a:p>
            <a:pPr eaLnBrk="0" hangingPunct="0"/>
            <a:r>
              <a:rPr lang="zh-CN" altLang="en-US" sz="2400">
                <a:solidFill>
                  <a:srgbClr val="FF0066"/>
                </a:solidFill>
                <a:latin typeface="楷体_GB2312" pitchFamily="49" charset="-122"/>
                <a:ea typeface="楷体_GB2312" pitchFamily="49" charset="-122"/>
              </a:rPr>
              <a:t>测试</a:t>
            </a:r>
          </a:p>
        </p:txBody>
      </p:sp>
      <p:sp>
        <p:nvSpPr>
          <p:cNvPr id="5134" name="Line 14"/>
          <p:cNvSpPr>
            <a:spLocks noChangeShapeType="1"/>
          </p:cNvSpPr>
          <p:nvPr/>
        </p:nvSpPr>
        <p:spPr bwMode="auto">
          <a:xfrm>
            <a:off x="82550" y="4281488"/>
            <a:ext cx="10541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Rectangle 15"/>
          <p:cNvSpPr>
            <a:spLocks noChangeArrowheads="1"/>
          </p:cNvSpPr>
          <p:nvPr/>
        </p:nvSpPr>
        <p:spPr bwMode="auto">
          <a:xfrm>
            <a:off x="0" y="3276600"/>
            <a:ext cx="1231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tx1"/>
                </a:solidFill>
                <a:latin typeface="Arial" charset="0"/>
                <a:ea typeface="楷体_GB2312" pitchFamily="49" charset="-122"/>
                <a:cs typeface="Times New Roman" pitchFamily="18" charset="0"/>
              </a:rPr>
              <a:t>被测</a:t>
            </a:r>
          </a:p>
          <a:p>
            <a:pPr algn="l" eaLnBrk="0" hangingPunct="0"/>
            <a:r>
              <a:rPr lang="zh-CN" altLang="en-US" sz="2400">
                <a:solidFill>
                  <a:schemeClr val="tx1"/>
                </a:solidFill>
                <a:latin typeface="Arial" charset="0"/>
                <a:ea typeface="楷体_GB2312" pitchFamily="49" charset="-122"/>
                <a:cs typeface="Times New Roman" pitchFamily="18" charset="0"/>
              </a:rPr>
              <a:t>模块</a:t>
            </a:r>
          </a:p>
        </p:txBody>
      </p:sp>
      <p:sp>
        <p:nvSpPr>
          <p:cNvPr id="5136" name="Oval 16"/>
          <p:cNvSpPr>
            <a:spLocks noChangeArrowheads="1"/>
          </p:cNvSpPr>
          <p:nvPr/>
        </p:nvSpPr>
        <p:spPr bwMode="auto">
          <a:xfrm>
            <a:off x="1150938" y="5634038"/>
            <a:ext cx="1130300" cy="1054100"/>
          </a:xfrm>
          <a:prstGeom prst="ellipse">
            <a:avLst/>
          </a:prstGeom>
          <a:solidFill>
            <a:srgbClr val="E9FFFF"/>
          </a:solidFill>
          <a:ln w="12700">
            <a:solidFill>
              <a:schemeClr val="tx2"/>
            </a:solidFill>
            <a:round/>
            <a:headEnd/>
            <a:tailEnd/>
          </a:ln>
        </p:spPr>
        <p:txBody>
          <a:bodyPr wrap="none" anchor="ctr"/>
          <a:lstStyle/>
          <a:p>
            <a:pPr eaLnBrk="0" hangingPunct="0"/>
            <a:r>
              <a:rPr lang="zh-CN" altLang="en-US" sz="2400">
                <a:solidFill>
                  <a:srgbClr val="FF0066"/>
                </a:solidFill>
                <a:latin typeface="楷体_GB2312" pitchFamily="49" charset="-122"/>
                <a:ea typeface="楷体_GB2312" pitchFamily="49" charset="-122"/>
              </a:rPr>
              <a:t>单元</a:t>
            </a:r>
          </a:p>
          <a:p>
            <a:pPr eaLnBrk="0" hangingPunct="0"/>
            <a:r>
              <a:rPr lang="zh-CN" altLang="en-US" sz="2400">
                <a:solidFill>
                  <a:srgbClr val="FF0066"/>
                </a:solidFill>
                <a:latin typeface="楷体_GB2312" pitchFamily="49" charset="-122"/>
                <a:ea typeface="楷体_GB2312" pitchFamily="49" charset="-122"/>
              </a:rPr>
              <a:t>测试</a:t>
            </a:r>
          </a:p>
        </p:txBody>
      </p:sp>
      <p:sp>
        <p:nvSpPr>
          <p:cNvPr id="5137" name="Line 17"/>
          <p:cNvSpPr>
            <a:spLocks noChangeShapeType="1"/>
          </p:cNvSpPr>
          <p:nvPr/>
        </p:nvSpPr>
        <p:spPr bwMode="auto">
          <a:xfrm>
            <a:off x="82550" y="6262688"/>
            <a:ext cx="1054100" cy="0"/>
          </a:xfrm>
          <a:prstGeom prst="line">
            <a:avLst/>
          </a:prstGeom>
          <a:ln>
            <a:headEnd/>
            <a:tailEnd type="triangle" w="lg" len="lg"/>
          </a:ln>
          <a:extLst/>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5138" name="Rectangle 18"/>
          <p:cNvSpPr>
            <a:spLocks noChangeArrowheads="1"/>
          </p:cNvSpPr>
          <p:nvPr/>
        </p:nvSpPr>
        <p:spPr bwMode="auto">
          <a:xfrm>
            <a:off x="61913" y="5257800"/>
            <a:ext cx="1231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tx1"/>
                </a:solidFill>
                <a:latin typeface="Arial" charset="0"/>
                <a:ea typeface="楷体_GB2312" pitchFamily="49" charset="-122"/>
                <a:cs typeface="Times New Roman" pitchFamily="18" charset="0"/>
              </a:rPr>
              <a:t>被测</a:t>
            </a:r>
          </a:p>
          <a:p>
            <a:pPr algn="l" eaLnBrk="0" hangingPunct="0"/>
            <a:r>
              <a:rPr lang="zh-CN" altLang="en-US" sz="2400">
                <a:solidFill>
                  <a:schemeClr val="tx1"/>
                </a:solidFill>
                <a:latin typeface="Arial" charset="0"/>
                <a:ea typeface="楷体_GB2312" pitchFamily="49" charset="-122"/>
                <a:cs typeface="Times New Roman" pitchFamily="18" charset="0"/>
              </a:rPr>
              <a:t>模块</a:t>
            </a:r>
          </a:p>
        </p:txBody>
      </p:sp>
      <p:sp>
        <p:nvSpPr>
          <p:cNvPr id="5139" name="Line 19"/>
          <p:cNvSpPr>
            <a:spLocks noChangeShapeType="1"/>
          </p:cNvSpPr>
          <p:nvPr/>
        </p:nvSpPr>
        <p:spPr bwMode="auto">
          <a:xfrm>
            <a:off x="2292350" y="4281488"/>
            <a:ext cx="5207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20"/>
          <p:cNvSpPr>
            <a:spLocks noChangeShapeType="1"/>
          </p:cNvSpPr>
          <p:nvPr/>
        </p:nvSpPr>
        <p:spPr bwMode="auto">
          <a:xfrm>
            <a:off x="2597150" y="2078038"/>
            <a:ext cx="825500" cy="15875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Rectangle 21"/>
          <p:cNvSpPr>
            <a:spLocks noChangeArrowheads="1"/>
          </p:cNvSpPr>
          <p:nvPr/>
        </p:nvSpPr>
        <p:spPr bwMode="auto">
          <a:xfrm>
            <a:off x="2347913" y="5181600"/>
            <a:ext cx="15367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tx1"/>
                </a:solidFill>
                <a:latin typeface="Arial" charset="0"/>
                <a:ea typeface="楷体_GB2312" pitchFamily="49" charset="-122"/>
                <a:cs typeface="Times New Roman" pitchFamily="18" charset="0"/>
              </a:rPr>
              <a:t>测试过</a:t>
            </a:r>
          </a:p>
          <a:p>
            <a:pPr algn="l" eaLnBrk="0" hangingPunct="0"/>
            <a:r>
              <a:rPr lang="zh-CN" altLang="en-US" sz="2400">
                <a:solidFill>
                  <a:schemeClr val="tx1"/>
                </a:solidFill>
                <a:latin typeface="Arial" charset="0"/>
                <a:ea typeface="楷体_GB2312" pitchFamily="49" charset="-122"/>
                <a:cs typeface="Times New Roman" pitchFamily="18" charset="0"/>
              </a:rPr>
              <a:t>的模块</a:t>
            </a:r>
          </a:p>
        </p:txBody>
      </p:sp>
      <p:sp>
        <p:nvSpPr>
          <p:cNvPr id="5142" name="Line 22"/>
          <p:cNvSpPr>
            <a:spLocks noChangeShapeType="1"/>
          </p:cNvSpPr>
          <p:nvPr/>
        </p:nvSpPr>
        <p:spPr bwMode="auto">
          <a:xfrm>
            <a:off x="1676400" y="4821238"/>
            <a:ext cx="0" cy="7493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Oval 23"/>
          <p:cNvSpPr>
            <a:spLocks noChangeArrowheads="1"/>
          </p:cNvSpPr>
          <p:nvPr/>
        </p:nvSpPr>
        <p:spPr bwMode="auto">
          <a:xfrm>
            <a:off x="4959350" y="3581400"/>
            <a:ext cx="1282700" cy="1227138"/>
          </a:xfrm>
          <a:prstGeom prst="ellipse">
            <a:avLst/>
          </a:prstGeom>
          <a:solidFill>
            <a:srgbClr val="FFD5FF"/>
          </a:solidFill>
          <a:ln w="12700">
            <a:solidFill>
              <a:schemeClr val="tx2"/>
            </a:solidFill>
            <a:round/>
            <a:headEnd/>
            <a:tailEnd/>
          </a:ln>
        </p:spPr>
        <p:txBody>
          <a:bodyPr wrap="none" anchor="ctr"/>
          <a:lstStyle/>
          <a:p>
            <a:pPr eaLnBrk="0" hangingPunct="0"/>
            <a:r>
              <a:rPr lang="zh-CN" altLang="en-US" sz="2400">
                <a:solidFill>
                  <a:srgbClr val="FF0066"/>
                </a:solidFill>
                <a:latin typeface="楷体_GB2312" pitchFamily="49" charset="-122"/>
                <a:ea typeface="楷体_GB2312" pitchFamily="49" charset="-122"/>
              </a:rPr>
              <a:t>确认</a:t>
            </a:r>
          </a:p>
          <a:p>
            <a:pPr eaLnBrk="0" hangingPunct="0"/>
            <a:r>
              <a:rPr lang="zh-CN" altLang="en-US" sz="2400">
                <a:solidFill>
                  <a:srgbClr val="FF0066"/>
                </a:solidFill>
                <a:latin typeface="楷体_GB2312" pitchFamily="49" charset="-122"/>
                <a:ea typeface="楷体_GB2312" pitchFamily="49" charset="-122"/>
              </a:rPr>
              <a:t>测试</a:t>
            </a:r>
          </a:p>
        </p:txBody>
      </p:sp>
      <p:sp>
        <p:nvSpPr>
          <p:cNvPr id="5144" name="Oval 24"/>
          <p:cNvSpPr>
            <a:spLocks noChangeArrowheads="1"/>
          </p:cNvSpPr>
          <p:nvPr/>
        </p:nvSpPr>
        <p:spPr bwMode="auto">
          <a:xfrm>
            <a:off x="7016750" y="3581400"/>
            <a:ext cx="1282700" cy="1227138"/>
          </a:xfrm>
          <a:prstGeom prst="ellipse">
            <a:avLst/>
          </a:prstGeom>
          <a:solidFill>
            <a:srgbClr val="FFFFC7"/>
          </a:solidFill>
          <a:ln w="12700">
            <a:solidFill>
              <a:schemeClr val="tx2"/>
            </a:solidFill>
            <a:round/>
            <a:headEnd/>
            <a:tailEnd/>
          </a:ln>
        </p:spPr>
        <p:txBody>
          <a:bodyPr wrap="none" anchor="ctr"/>
          <a:lstStyle/>
          <a:p>
            <a:pPr eaLnBrk="0" hangingPunct="0"/>
            <a:r>
              <a:rPr lang="zh-CN" altLang="en-US" sz="2400">
                <a:solidFill>
                  <a:srgbClr val="FF0066"/>
                </a:solidFill>
                <a:latin typeface="楷体_GB2312" pitchFamily="49" charset="-122"/>
                <a:ea typeface="楷体_GB2312" pitchFamily="49" charset="-122"/>
              </a:rPr>
              <a:t>系统</a:t>
            </a:r>
          </a:p>
          <a:p>
            <a:pPr eaLnBrk="0" hangingPunct="0"/>
            <a:r>
              <a:rPr lang="zh-CN" altLang="en-US" sz="2400">
                <a:solidFill>
                  <a:srgbClr val="FF0066"/>
                </a:solidFill>
                <a:latin typeface="楷体_GB2312" pitchFamily="49" charset="-122"/>
                <a:ea typeface="楷体_GB2312" pitchFamily="49" charset="-122"/>
              </a:rPr>
              <a:t>测试</a:t>
            </a:r>
          </a:p>
        </p:txBody>
      </p:sp>
      <p:sp>
        <p:nvSpPr>
          <p:cNvPr id="5145" name="Rectangle 25"/>
          <p:cNvSpPr>
            <a:spLocks noChangeArrowheads="1"/>
          </p:cNvSpPr>
          <p:nvPr/>
        </p:nvSpPr>
        <p:spPr bwMode="auto">
          <a:xfrm>
            <a:off x="4786313" y="1981200"/>
            <a:ext cx="13081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tx1"/>
                </a:solidFill>
                <a:latin typeface="Arial" charset="0"/>
                <a:ea typeface="楷体_GB2312" pitchFamily="49" charset="-122"/>
                <a:cs typeface="Times New Roman" pitchFamily="18" charset="0"/>
              </a:rPr>
              <a:t>软件</a:t>
            </a:r>
          </a:p>
          <a:p>
            <a:pPr algn="l" eaLnBrk="0" hangingPunct="0"/>
            <a:r>
              <a:rPr lang="zh-CN" altLang="en-US" sz="2400">
                <a:solidFill>
                  <a:schemeClr val="tx1"/>
                </a:solidFill>
                <a:latin typeface="Arial" charset="0"/>
                <a:ea typeface="楷体_GB2312" pitchFamily="49" charset="-122"/>
                <a:cs typeface="Times New Roman" pitchFamily="18" charset="0"/>
              </a:rPr>
              <a:t>需求</a:t>
            </a:r>
          </a:p>
        </p:txBody>
      </p:sp>
      <p:sp>
        <p:nvSpPr>
          <p:cNvPr id="5146" name="Line 26"/>
          <p:cNvSpPr>
            <a:spLocks noChangeShapeType="1"/>
          </p:cNvSpPr>
          <p:nvPr/>
        </p:nvSpPr>
        <p:spPr bwMode="auto">
          <a:xfrm>
            <a:off x="4578350" y="2154238"/>
            <a:ext cx="679450" cy="15033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Rectangle 27"/>
          <p:cNvSpPr>
            <a:spLocks noChangeArrowheads="1"/>
          </p:cNvSpPr>
          <p:nvPr/>
        </p:nvSpPr>
        <p:spPr bwMode="auto">
          <a:xfrm>
            <a:off x="6919913" y="1981200"/>
            <a:ext cx="17653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tx1"/>
                </a:solidFill>
                <a:latin typeface="Arial" charset="0"/>
                <a:ea typeface="楷体_GB2312" pitchFamily="49" charset="-122"/>
                <a:cs typeface="Times New Roman" pitchFamily="18" charset="0"/>
              </a:rPr>
              <a:t>其它系</a:t>
            </a:r>
          </a:p>
          <a:p>
            <a:pPr algn="l" eaLnBrk="0" hangingPunct="0"/>
            <a:r>
              <a:rPr lang="zh-CN" altLang="en-US" sz="2400">
                <a:solidFill>
                  <a:schemeClr val="tx1"/>
                </a:solidFill>
                <a:latin typeface="Arial" charset="0"/>
                <a:ea typeface="楷体_GB2312" pitchFamily="49" charset="-122"/>
                <a:cs typeface="Times New Roman" pitchFamily="18" charset="0"/>
              </a:rPr>
              <a:t>统元素</a:t>
            </a:r>
          </a:p>
        </p:txBody>
      </p:sp>
      <p:sp>
        <p:nvSpPr>
          <p:cNvPr id="5148" name="Line 28"/>
          <p:cNvSpPr>
            <a:spLocks noChangeShapeType="1"/>
          </p:cNvSpPr>
          <p:nvPr/>
        </p:nvSpPr>
        <p:spPr bwMode="auto">
          <a:xfrm>
            <a:off x="6635750" y="2154238"/>
            <a:ext cx="679450" cy="15033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Rectangle 29"/>
          <p:cNvSpPr>
            <a:spLocks noChangeArrowheads="1"/>
          </p:cNvSpPr>
          <p:nvPr/>
        </p:nvSpPr>
        <p:spPr bwMode="auto">
          <a:xfrm>
            <a:off x="3657600" y="4267200"/>
            <a:ext cx="18430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zh-CN" altLang="en-US" sz="2400">
                <a:solidFill>
                  <a:schemeClr val="tx1"/>
                </a:solidFill>
                <a:latin typeface="Arial" charset="0"/>
                <a:ea typeface="楷体_GB2312" pitchFamily="49" charset="-122"/>
                <a:cs typeface="Times New Roman" pitchFamily="18" charset="0"/>
              </a:rPr>
              <a:t>装配</a:t>
            </a:r>
          </a:p>
          <a:p>
            <a:pPr eaLnBrk="0" hangingPunct="0"/>
            <a:r>
              <a:rPr lang="zh-CN" altLang="en-US" sz="2400">
                <a:solidFill>
                  <a:schemeClr val="tx1"/>
                </a:solidFill>
                <a:latin typeface="Arial" charset="0"/>
                <a:ea typeface="楷体_GB2312" pitchFamily="49" charset="-122"/>
                <a:cs typeface="Times New Roman" pitchFamily="18" charset="0"/>
              </a:rPr>
              <a:t>好的软件</a:t>
            </a:r>
          </a:p>
        </p:txBody>
      </p:sp>
      <p:sp>
        <p:nvSpPr>
          <p:cNvPr id="5150" name="Rectangle 30"/>
          <p:cNvSpPr>
            <a:spLocks noChangeArrowheads="1"/>
          </p:cNvSpPr>
          <p:nvPr/>
        </p:nvSpPr>
        <p:spPr bwMode="auto">
          <a:xfrm>
            <a:off x="5876925" y="4284663"/>
            <a:ext cx="15367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accent2"/>
                </a:solidFill>
                <a:latin typeface="宋体" pitchFamily="2" charset="-122"/>
              </a:rPr>
              <a:t> </a:t>
            </a:r>
            <a:r>
              <a:rPr lang="zh-CN" altLang="en-US" sz="2400">
                <a:solidFill>
                  <a:schemeClr val="tx1"/>
                </a:solidFill>
                <a:latin typeface="Arial" charset="0"/>
                <a:ea typeface="楷体_GB2312" pitchFamily="49" charset="-122"/>
                <a:cs typeface="Times New Roman" pitchFamily="18" charset="0"/>
              </a:rPr>
              <a:t>确认</a:t>
            </a:r>
          </a:p>
          <a:p>
            <a:pPr algn="l" eaLnBrk="0" hangingPunct="0"/>
            <a:r>
              <a:rPr lang="zh-CN" altLang="en-US" sz="2400">
                <a:solidFill>
                  <a:schemeClr val="tx1"/>
                </a:solidFill>
                <a:latin typeface="Arial" charset="0"/>
                <a:ea typeface="楷体_GB2312" pitchFamily="49" charset="-122"/>
                <a:cs typeface="Times New Roman" pitchFamily="18" charset="0"/>
              </a:rPr>
              <a:t>的软件</a:t>
            </a:r>
          </a:p>
        </p:txBody>
      </p:sp>
      <p:sp>
        <p:nvSpPr>
          <p:cNvPr id="5151" name="Rectangle 31"/>
          <p:cNvSpPr>
            <a:spLocks noChangeArrowheads="1"/>
          </p:cNvSpPr>
          <p:nvPr/>
        </p:nvSpPr>
        <p:spPr bwMode="auto">
          <a:xfrm>
            <a:off x="8153400" y="4267200"/>
            <a:ext cx="10033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zh-CN" altLang="en-US" sz="2400">
                <a:solidFill>
                  <a:schemeClr val="tx1"/>
                </a:solidFill>
                <a:latin typeface="Arial" charset="0"/>
                <a:ea typeface="楷体_GB2312" pitchFamily="49" charset="-122"/>
                <a:cs typeface="Times New Roman" pitchFamily="18" charset="0"/>
              </a:rPr>
              <a:t>可运</a:t>
            </a:r>
          </a:p>
          <a:p>
            <a:pPr algn="l" eaLnBrk="0" hangingPunct="0"/>
            <a:r>
              <a:rPr lang="zh-CN" altLang="en-US" sz="2400">
                <a:solidFill>
                  <a:schemeClr val="tx1"/>
                </a:solidFill>
                <a:latin typeface="Arial" charset="0"/>
                <a:ea typeface="楷体_GB2312" pitchFamily="49" charset="-122"/>
                <a:cs typeface="Times New Roman" pitchFamily="18" charset="0"/>
              </a:rPr>
              <a:t>行的</a:t>
            </a:r>
          </a:p>
          <a:p>
            <a:pPr algn="l" eaLnBrk="0" hangingPunct="0"/>
            <a:r>
              <a:rPr lang="zh-CN" altLang="en-US" sz="2400">
                <a:solidFill>
                  <a:schemeClr val="tx1"/>
                </a:solidFill>
                <a:latin typeface="Arial" charset="0"/>
                <a:ea typeface="楷体_GB2312" pitchFamily="49" charset="-122"/>
                <a:cs typeface="Times New Roman" pitchFamily="18" charset="0"/>
              </a:rPr>
              <a:t>软件</a:t>
            </a:r>
          </a:p>
        </p:txBody>
      </p:sp>
    </p:spTree>
  </p:cSld>
  <p:clrMapOvr>
    <a:masterClrMapping/>
  </p:clrMapOvr>
  <p:transition>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66555" y="366505"/>
            <a:ext cx="7400925" cy="8572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smtClean="0">
                <a:solidFill>
                  <a:srgbClr val="0000FF"/>
                </a:solidFill>
                <a:latin typeface="黑体" pitchFamily="49" charset="-122"/>
                <a:ea typeface="黑体" pitchFamily="49" charset="-122"/>
                <a:cs typeface="Times New Roman" pitchFamily="18" charset="0"/>
              </a:rPr>
              <a:t>性能</a:t>
            </a:r>
            <a:r>
              <a:rPr lang="zh-CN" altLang="en-US" sz="4000" dirty="0">
                <a:solidFill>
                  <a:srgbClr val="0000FF"/>
                </a:solidFill>
                <a:latin typeface="黑体" pitchFamily="49" charset="-122"/>
                <a:ea typeface="黑体" pitchFamily="49" charset="-122"/>
                <a:cs typeface="Times New Roman" pitchFamily="18" charset="0"/>
              </a:rPr>
              <a:t>测试</a:t>
            </a:r>
          </a:p>
        </p:txBody>
      </p:sp>
      <p:sp>
        <p:nvSpPr>
          <p:cNvPr id="4" name="内容占位符 2"/>
          <p:cNvSpPr txBox="1">
            <a:spLocks/>
          </p:cNvSpPr>
          <p:nvPr/>
        </p:nvSpPr>
        <p:spPr>
          <a:xfrm>
            <a:off x="527864" y="1763815"/>
            <a:ext cx="8454625" cy="14287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800" kern="0" dirty="0" smtClean="0">
                <a:solidFill>
                  <a:srgbClr val="0000FF"/>
                </a:solidFill>
                <a:latin typeface="+mn-ea"/>
              </a:rPr>
              <a:t>检查软件系统是否满足在需求规格说明中规定的性能或效率</a:t>
            </a:r>
            <a:endParaRPr lang="en-US" altLang="zh-CN" sz="2800" kern="0" dirty="0" smtClean="0">
              <a:solidFill>
                <a:srgbClr val="0000FF"/>
              </a:solidFill>
              <a:latin typeface="+mn-ea"/>
            </a:endParaRPr>
          </a:p>
          <a:p>
            <a:pPr marL="471487" lvl="1" indent="0">
              <a:buNone/>
            </a:pPr>
            <a:r>
              <a:rPr lang="zh-CN" altLang="en-US" sz="2400" kern="0" dirty="0" smtClean="0"/>
              <a:t>例如：响应时间、吞吐量，并发操作数、存储规模等</a:t>
            </a:r>
            <a:endParaRPr lang="en-US" altLang="zh-CN" sz="2400" kern="0" dirty="0" smtClean="0"/>
          </a:p>
        </p:txBody>
      </p:sp>
      <p:sp>
        <p:nvSpPr>
          <p:cNvPr id="6" name="TextBox 4"/>
          <p:cNvSpPr txBox="1"/>
          <p:nvPr/>
        </p:nvSpPr>
        <p:spPr>
          <a:xfrm>
            <a:off x="642165" y="4774440"/>
            <a:ext cx="8001000" cy="1939925"/>
          </a:xfrm>
          <a:prstGeom prst="rect">
            <a:avLst/>
          </a:prstGeom>
          <a:noFill/>
          <a:ln>
            <a:solidFill>
              <a:schemeClr val="tx1"/>
            </a:solidFill>
          </a:ln>
        </p:spPr>
        <p:txBody>
          <a:bodyPr>
            <a:spAutoFit/>
          </a:bodyPr>
          <a:lstStyle/>
          <a:p>
            <a:pPr algn="l">
              <a:defRPr/>
            </a:pPr>
            <a:r>
              <a:rPr lang="zh-CN" altLang="en-US" sz="2400" dirty="0">
                <a:solidFill>
                  <a:schemeClr val="tx1"/>
                </a:solidFill>
                <a:latin typeface="+mn-ea"/>
                <a:ea typeface="+mn-ea"/>
                <a:cs typeface="Times New Roman" pitchFamily="18" charset="0"/>
              </a:rPr>
              <a:t>示例：月球车控制软件</a:t>
            </a:r>
            <a:endParaRPr lang="en-US" altLang="zh-CN" sz="2400" dirty="0">
              <a:solidFill>
                <a:schemeClr val="tx1"/>
              </a:solidFill>
              <a:latin typeface="+mn-ea"/>
              <a:ea typeface="+mn-ea"/>
              <a:cs typeface="Times New Roman" pitchFamily="18" charset="0"/>
            </a:endParaRPr>
          </a:p>
          <a:p>
            <a:pPr marL="457200" indent="-457200" algn="l">
              <a:buFontTx/>
              <a:buAutoNum type="arabicParenBoth"/>
              <a:defRPr/>
            </a:pPr>
            <a:r>
              <a:rPr lang="zh-CN" altLang="en-US" sz="2400" dirty="0">
                <a:solidFill>
                  <a:schemeClr val="tx1"/>
                </a:solidFill>
                <a:latin typeface="+mn-ea"/>
                <a:ea typeface="+mn-ea"/>
                <a:cs typeface="Times New Roman" pitchFamily="18" charset="0"/>
              </a:rPr>
              <a:t>月球车控制软件的主循环需要每</a:t>
            </a:r>
            <a:r>
              <a:rPr lang="en-US" altLang="zh-CN" sz="2400" dirty="0">
                <a:solidFill>
                  <a:schemeClr val="tx1"/>
                </a:solidFill>
                <a:latin typeface="+mn-ea"/>
                <a:ea typeface="+mn-ea"/>
                <a:cs typeface="Times New Roman" pitchFamily="18" charset="0"/>
              </a:rPr>
              <a:t>50</a:t>
            </a:r>
            <a:r>
              <a:rPr lang="zh-CN" altLang="en-US" sz="2400" dirty="0">
                <a:solidFill>
                  <a:schemeClr val="tx1"/>
                </a:solidFill>
                <a:latin typeface="+mn-ea"/>
                <a:ea typeface="+mn-ea"/>
                <a:cs typeface="Times New Roman" pitchFamily="18" charset="0"/>
              </a:rPr>
              <a:t>毫秒完成一次对各种负载状态和传感器数据进行更新；</a:t>
            </a:r>
            <a:endParaRPr lang="en-US" altLang="zh-CN" sz="2400" dirty="0">
              <a:solidFill>
                <a:schemeClr val="tx1"/>
              </a:solidFill>
              <a:latin typeface="+mn-ea"/>
              <a:ea typeface="+mn-ea"/>
              <a:cs typeface="Times New Roman" pitchFamily="18" charset="0"/>
            </a:endParaRPr>
          </a:p>
          <a:p>
            <a:pPr marL="457200" indent="-457200" algn="l">
              <a:buFontTx/>
              <a:buAutoNum type="arabicParenBoth"/>
              <a:defRPr/>
            </a:pPr>
            <a:r>
              <a:rPr lang="zh-CN" altLang="en-US" sz="2400" dirty="0">
                <a:solidFill>
                  <a:schemeClr val="tx1"/>
                </a:solidFill>
                <a:latin typeface="+mn-ea"/>
                <a:ea typeface="+mn-ea"/>
                <a:cs typeface="Times New Roman" pitchFamily="18" charset="0"/>
              </a:rPr>
              <a:t>月球车控制软件需要把运行时信息记录在某特定的内存区域。</a:t>
            </a:r>
            <a:endParaRPr lang="en-US" altLang="zh-CN" sz="2400" dirty="0">
              <a:solidFill>
                <a:schemeClr val="tx1"/>
              </a:solidFill>
              <a:latin typeface="+mn-ea"/>
              <a:ea typeface="+mn-ea"/>
              <a:cs typeface="Times New Roman" pitchFamily="18" charset="0"/>
            </a:endParaRPr>
          </a:p>
        </p:txBody>
      </p:sp>
      <p:sp>
        <p:nvSpPr>
          <p:cNvPr id="7" name="TextBox 6"/>
          <p:cNvSpPr txBox="1"/>
          <p:nvPr/>
        </p:nvSpPr>
        <p:spPr>
          <a:xfrm>
            <a:off x="642165" y="3340927"/>
            <a:ext cx="8001000" cy="1200150"/>
          </a:xfrm>
          <a:prstGeom prst="rect">
            <a:avLst/>
          </a:prstGeom>
          <a:noFill/>
          <a:ln>
            <a:solidFill>
              <a:schemeClr val="tx1"/>
            </a:solidFill>
          </a:ln>
        </p:spPr>
        <p:txBody>
          <a:bodyPr>
            <a:spAutoFit/>
          </a:bodyPr>
          <a:lstStyle/>
          <a:p>
            <a:pPr algn="l">
              <a:defRPr/>
            </a:pPr>
            <a:r>
              <a:rPr lang="zh-CN" altLang="en-US" sz="2400" dirty="0">
                <a:solidFill>
                  <a:schemeClr val="tx1"/>
                </a:solidFill>
                <a:latin typeface="+mn-ea"/>
                <a:ea typeface="+mn-ea"/>
                <a:cs typeface="Times New Roman" pitchFamily="18" charset="0"/>
              </a:rPr>
              <a:t>示例：课程注册管理系统</a:t>
            </a:r>
            <a:endParaRPr lang="en-US" altLang="zh-CN" sz="2400" dirty="0">
              <a:solidFill>
                <a:schemeClr val="tx1"/>
              </a:solidFill>
              <a:latin typeface="+mn-ea"/>
              <a:ea typeface="+mn-ea"/>
              <a:cs typeface="Times New Roman" pitchFamily="18" charset="0"/>
            </a:endParaRPr>
          </a:p>
          <a:p>
            <a:pPr marL="457200" indent="-457200" algn="l">
              <a:buFontTx/>
              <a:buAutoNum type="arabicParenBoth"/>
              <a:defRPr/>
            </a:pPr>
            <a:r>
              <a:rPr lang="zh-CN" altLang="en-US" sz="2400" dirty="0">
                <a:solidFill>
                  <a:schemeClr val="tx1"/>
                </a:solidFill>
                <a:latin typeface="+mn-ea"/>
                <a:ea typeface="+mn-ea"/>
                <a:cs typeface="Times New Roman" pitchFamily="18" charset="0"/>
              </a:rPr>
              <a:t>能支持同时有</a:t>
            </a:r>
            <a:r>
              <a:rPr lang="en-US" altLang="zh-CN" sz="2400" dirty="0">
                <a:solidFill>
                  <a:schemeClr val="tx1"/>
                </a:solidFill>
                <a:latin typeface="+mn-ea"/>
                <a:ea typeface="+mn-ea"/>
                <a:cs typeface="Times New Roman" pitchFamily="18" charset="0"/>
              </a:rPr>
              <a:t>1000</a:t>
            </a:r>
            <a:r>
              <a:rPr lang="zh-CN" altLang="en-US" sz="2400" dirty="0">
                <a:solidFill>
                  <a:schemeClr val="tx1"/>
                </a:solidFill>
                <a:latin typeface="+mn-ea"/>
                <a:ea typeface="+mn-ea"/>
                <a:cs typeface="Times New Roman" pitchFamily="18" charset="0"/>
              </a:rPr>
              <a:t>个用户登录使用；</a:t>
            </a:r>
            <a:endParaRPr lang="en-US" altLang="zh-CN" sz="2400" dirty="0">
              <a:solidFill>
                <a:schemeClr val="tx1"/>
              </a:solidFill>
              <a:latin typeface="+mn-ea"/>
              <a:ea typeface="+mn-ea"/>
              <a:cs typeface="Times New Roman" pitchFamily="18" charset="0"/>
            </a:endParaRPr>
          </a:p>
          <a:p>
            <a:pPr marL="457200" indent="-457200" algn="l">
              <a:buFontTx/>
              <a:buAutoNum type="arabicParenBoth"/>
              <a:defRPr/>
            </a:pPr>
            <a:r>
              <a:rPr lang="zh-CN" altLang="en-US" sz="2400" dirty="0">
                <a:solidFill>
                  <a:schemeClr val="tx1"/>
                </a:solidFill>
                <a:latin typeface="+mn-ea"/>
                <a:ea typeface="+mn-ea"/>
                <a:cs typeface="Times New Roman" pitchFamily="18" charset="0"/>
              </a:rPr>
              <a:t>用户操作平均响应时间少于</a:t>
            </a:r>
            <a:r>
              <a:rPr lang="en-US" altLang="zh-CN" sz="2400" dirty="0">
                <a:solidFill>
                  <a:schemeClr val="tx1"/>
                </a:solidFill>
                <a:latin typeface="+mn-ea"/>
                <a:ea typeface="+mn-ea"/>
                <a:cs typeface="Times New Roman" pitchFamily="18" charset="0"/>
              </a:rPr>
              <a:t>1.5</a:t>
            </a:r>
            <a:r>
              <a:rPr lang="zh-CN" altLang="en-US" sz="2400" dirty="0">
                <a:solidFill>
                  <a:schemeClr val="tx1"/>
                </a:solidFill>
                <a:latin typeface="+mn-ea"/>
                <a:ea typeface="+mn-ea"/>
                <a:cs typeface="Times New Roman" pitchFamily="18" charset="0"/>
              </a:rPr>
              <a:t>秒。</a:t>
            </a:r>
            <a:endParaRPr lang="en-US" altLang="zh-CN" sz="2400" dirty="0">
              <a:solidFill>
                <a:schemeClr val="tx1"/>
              </a:solidFill>
              <a:latin typeface="+mn-ea"/>
              <a:ea typeface="+mn-ea"/>
              <a:cs typeface="Times New Roman" pitchFamily="18" charset="0"/>
            </a:endParaRPr>
          </a:p>
        </p:txBody>
      </p:sp>
      <p:sp>
        <p:nvSpPr>
          <p:cNvPr id="8" name="TextBox 5"/>
          <p:cNvSpPr txBox="1"/>
          <p:nvPr/>
        </p:nvSpPr>
        <p:spPr>
          <a:xfrm>
            <a:off x="1637528" y="4296602"/>
            <a:ext cx="5643562" cy="954107"/>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zh-CN" altLang="en-US" sz="2800" b="1" dirty="0">
                <a:solidFill>
                  <a:srgbClr val="C00000"/>
                </a:solidFill>
                <a:latin typeface="微软雅黑" pitchFamily="34" charset="-122"/>
                <a:ea typeface="微软雅黑" pitchFamily="34" charset="-122"/>
              </a:rPr>
              <a:t>通常需要自动化测试工具协助完成测试工作</a:t>
            </a:r>
            <a:endParaRPr lang="en-US" altLang="zh-CN"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058850684"/>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46450" y="366505"/>
            <a:ext cx="7400925" cy="8572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itchFamily="49" charset="-122"/>
                <a:ea typeface="黑体" pitchFamily="49" charset="-122"/>
                <a:cs typeface="Times New Roman" pitchFamily="18" charset="0"/>
              </a:rPr>
              <a:t>强度测试</a:t>
            </a:r>
          </a:p>
        </p:txBody>
      </p:sp>
      <p:sp>
        <p:nvSpPr>
          <p:cNvPr id="4" name="内容占位符 2"/>
          <p:cNvSpPr txBox="1">
            <a:spLocks/>
          </p:cNvSpPr>
          <p:nvPr/>
        </p:nvSpPr>
        <p:spPr>
          <a:xfrm>
            <a:off x="527865" y="1687785"/>
            <a:ext cx="8229600" cy="2697163"/>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800" kern="0" dirty="0" smtClean="0">
                <a:solidFill>
                  <a:srgbClr val="0000FF"/>
                </a:solidFill>
              </a:rPr>
              <a:t>强度测试：不断施加更大的压力和使用强度，来获得系统能提供的最大服务能力。</a:t>
            </a:r>
            <a:endParaRPr lang="en-US" altLang="zh-CN" sz="2800" kern="0" dirty="0" smtClean="0">
              <a:solidFill>
                <a:srgbClr val="0000FF"/>
              </a:solidFill>
            </a:endParaRPr>
          </a:p>
          <a:p>
            <a:endParaRPr lang="en-US" altLang="zh-CN" sz="2000" b="0" kern="0" dirty="0" smtClean="0"/>
          </a:p>
          <a:p>
            <a:endParaRPr lang="en-US" altLang="zh-CN" sz="2000" b="0" kern="0" dirty="0" smtClean="0"/>
          </a:p>
          <a:p>
            <a:r>
              <a:rPr lang="zh-CN" altLang="en-US" sz="2400" kern="0" dirty="0" smtClean="0"/>
              <a:t>性能测试：软件系统在正常使用时是否能够达到一定的性能指标</a:t>
            </a:r>
            <a:endParaRPr lang="en-US" altLang="zh-CN" sz="2400" kern="0" dirty="0" smtClean="0"/>
          </a:p>
        </p:txBody>
      </p:sp>
      <p:sp>
        <p:nvSpPr>
          <p:cNvPr id="6" name="TextBox 4"/>
          <p:cNvSpPr txBox="1"/>
          <p:nvPr/>
        </p:nvSpPr>
        <p:spPr>
          <a:xfrm>
            <a:off x="642165" y="5469210"/>
            <a:ext cx="8001000" cy="1200150"/>
          </a:xfrm>
          <a:prstGeom prst="rect">
            <a:avLst/>
          </a:prstGeom>
          <a:noFill/>
          <a:ln w="3175">
            <a:solidFill>
              <a:schemeClr val="tx1"/>
            </a:solidFill>
          </a:ln>
        </p:spPr>
        <p:txBody>
          <a:bodyPr>
            <a:spAutoFit/>
          </a:bodyPr>
          <a:lstStyle/>
          <a:p>
            <a:pPr algn="l">
              <a:defRPr/>
            </a:pPr>
            <a:r>
              <a:rPr lang="zh-CN" altLang="en-US" sz="2400" dirty="0">
                <a:solidFill>
                  <a:schemeClr val="tx1"/>
                </a:solidFill>
                <a:latin typeface="+mn-ea"/>
                <a:ea typeface="+mn-ea"/>
                <a:cs typeface="Times New Roman" pitchFamily="18" charset="0"/>
              </a:rPr>
              <a:t>示例：月球车控制软件</a:t>
            </a:r>
            <a:endParaRPr lang="en-US" altLang="zh-CN" sz="2400" dirty="0">
              <a:solidFill>
                <a:schemeClr val="tx1"/>
              </a:solidFill>
              <a:latin typeface="+mn-ea"/>
              <a:ea typeface="+mn-ea"/>
              <a:cs typeface="Times New Roman" pitchFamily="18" charset="0"/>
            </a:endParaRPr>
          </a:p>
          <a:p>
            <a:pPr marL="457200" indent="-457200" algn="l">
              <a:buFontTx/>
              <a:buAutoNum type="arabicParenBoth"/>
              <a:defRPr/>
            </a:pPr>
            <a:r>
              <a:rPr lang="zh-CN" altLang="en-US" sz="2400" dirty="0">
                <a:solidFill>
                  <a:schemeClr val="tx1"/>
                </a:solidFill>
                <a:latin typeface="+mn-ea"/>
                <a:ea typeface="+mn-ea"/>
                <a:cs typeface="Times New Roman" pitchFamily="18" charset="0"/>
              </a:rPr>
              <a:t>假定要求</a:t>
            </a:r>
            <a:r>
              <a:rPr lang="en-US" altLang="zh-CN" sz="2400" dirty="0">
                <a:solidFill>
                  <a:schemeClr val="tx1"/>
                </a:solidFill>
                <a:latin typeface="+mn-ea"/>
                <a:ea typeface="+mn-ea"/>
                <a:cs typeface="Times New Roman" pitchFamily="18" charset="0"/>
              </a:rPr>
              <a:t>5</a:t>
            </a:r>
            <a:r>
              <a:rPr lang="zh-CN" altLang="en-US" sz="2400" dirty="0">
                <a:solidFill>
                  <a:schemeClr val="tx1"/>
                </a:solidFill>
                <a:latin typeface="+mn-ea"/>
                <a:ea typeface="+mn-ea"/>
                <a:cs typeface="Times New Roman" pitchFamily="18" charset="0"/>
              </a:rPr>
              <a:t>米外发现障碍时能够及时停车，那么最近多少米时，能够不撞到障碍？</a:t>
            </a:r>
            <a:endParaRPr lang="en-US" altLang="zh-CN" sz="2400" dirty="0">
              <a:solidFill>
                <a:schemeClr val="tx1"/>
              </a:solidFill>
              <a:latin typeface="+mn-ea"/>
              <a:ea typeface="+mn-ea"/>
              <a:cs typeface="Times New Roman" pitchFamily="18" charset="0"/>
            </a:endParaRPr>
          </a:p>
        </p:txBody>
      </p:sp>
      <p:sp>
        <p:nvSpPr>
          <p:cNvPr id="7" name="TextBox 5"/>
          <p:cNvSpPr txBox="1"/>
          <p:nvPr/>
        </p:nvSpPr>
        <p:spPr>
          <a:xfrm>
            <a:off x="642165" y="4374105"/>
            <a:ext cx="8001000" cy="831850"/>
          </a:xfrm>
          <a:prstGeom prst="rect">
            <a:avLst/>
          </a:prstGeom>
          <a:noFill/>
          <a:ln w="3175">
            <a:solidFill>
              <a:schemeClr val="tx1"/>
            </a:solidFill>
          </a:ln>
        </p:spPr>
        <p:txBody>
          <a:bodyPr>
            <a:spAutoFit/>
          </a:bodyPr>
          <a:lstStyle/>
          <a:p>
            <a:pPr algn="l">
              <a:defRPr/>
            </a:pPr>
            <a:r>
              <a:rPr lang="zh-CN" altLang="en-US" sz="2400" dirty="0">
                <a:solidFill>
                  <a:schemeClr val="tx1"/>
                </a:solidFill>
                <a:latin typeface="+mn-ea"/>
                <a:ea typeface="+mn-ea"/>
                <a:cs typeface="Times New Roman" pitchFamily="18" charset="0"/>
              </a:rPr>
              <a:t>示例：课程注册管理系统</a:t>
            </a:r>
            <a:endParaRPr lang="en-US" altLang="zh-CN" sz="2400" dirty="0">
              <a:solidFill>
                <a:schemeClr val="tx1"/>
              </a:solidFill>
              <a:latin typeface="+mn-ea"/>
              <a:ea typeface="+mn-ea"/>
              <a:cs typeface="Times New Roman" pitchFamily="18" charset="0"/>
            </a:endParaRPr>
          </a:p>
          <a:p>
            <a:pPr marL="457200" indent="-457200" algn="l">
              <a:buFontTx/>
              <a:buAutoNum type="arabicParenBoth"/>
              <a:defRPr/>
            </a:pPr>
            <a:r>
              <a:rPr lang="zh-CN" altLang="en-US" sz="2400" dirty="0">
                <a:solidFill>
                  <a:schemeClr val="tx1"/>
                </a:solidFill>
                <a:latin typeface="+mn-ea"/>
                <a:ea typeface="+mn-ea"/>
                <a:cs typeface="Times New Roman" pitchFamily="18" charset="0"/>
              </a:rPr>
              <a:t>最多能支持多少用户同时登录使用？</a:t>
            </a:r>
            <a:endParaRPr lang="en-US" altLang="zh-CN" sz="2400" dirty="0">
              <a:solidFill>
                <a:schemeClr val="tx1"/>
              </a:solidFill>
              <a:latin typeface="+mn-ea"/>
              <a:ea typeface="+mn-ea"/>
              <a:cs typeface="Times New Roman" pitchFamily="18" charset="0"/>
            </a:endParaRPr>
          </a:p>
        </p:txBody>
      </p:sp>
      <p:sp>
        <p:nvSpPr>
          <p:cNvPr id="8" name="TextBox 6"/>
          <p:cNvSpPr txBox="1"/>
          <p:nvPr/>
        </p:nvSpPr>
        <p:spPr>
          <a:xfrm>
            <a:off x="1713728" y="2664780"/>
            <a:ext cx="5643562" cy="584200"/>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zh-CN" altLang="en-US" sz="3200" dirty="0">
                <a:solidFill>
                  <a:srgbClr val="C00000"/>
                </a:solidFill>
                <a:latin typeface="微软雅黑" pitchFamily="34" charset="-122"/>
                <a:ea typeface="微软雅黑" pitchFamily="34" charset="-122"/>
              </a:rPr>
              <a:t>与性能测试有何区别？</a:t>
            </a:r>
            <a:endParaRPr lang="en-US" altLang="zh-CN" sz="32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388826724"/>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55323" y="321469"/>
            <a:ext cx="7400925" cy="8572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itchFamily="49" charset="-122"/>
                <a:ea typeface="黑体" pitchFamily="49" charset="-122"/>
                <a:cs typeface="Times New Roman" pitchFamily="18" charset="0"/>
              </a:rPr>
              <a:t>界面测试</a:t>
            </a:r>
          </a:p>
        </p:txBody>
      </p:sp>
      <p:sp>
        <p:nvSpPr>
          <p:cNvPr id="4" name="内容占位符 2"/>
          <p:cNvSpPr txBox="1">
            <a:spLocks/>
          </p:cNvSpPr>
          <p:nvPr/>
        </p:nvSpPr>
        <p:spPr>
          <a:xfrm>
            <a:off x="482860" y="1693075"/>
            <a:ext cx="8229600" cy="128587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800" kern="0" dirty="0" smtClean="0">
                <a:solidFill>
                  <a:srgbClr val="0000FF"/>
                </a:solidFill>
              </a:rPr>
              <a:t>软件的交互界面是否舒适、直观、符合使用习惯、提示及时且易于理解</a:t>
            </a:r>
            <a:r>
              <a:rPr lang="en-US" altLang="zh-CN" sz="2800" kern="0" dirty="0" smtClean="0">
                <a:solidFill>
                  <a:srgbClr val="0000FF"/>
                </a:solidFill>
              </a:rPr>
              <a:t>……</a:t>
            </a:r>
            <a:endParaRPr lang="zh-CN" altLang="en-US" sz="2800" kern="0" dirty="0" smtClean="0">
              <a:solidFill>
                <a:srgbClr val="0000FF"/>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t="5103"/>
          <a:stretch>
            <a:fillRect/>
          </a:stretch>
        </p:blipFill>
        <p:spPr bwMode="auto">
          <a:xfrm>
            <a:off x="476545" y="4895908"/>
            <a:ext cx="4080696" cy="136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030" y="4902240"/>
            <a:ext cx="39433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714612" y="2813736"/>
            <a:ext cx="3071834" cy="1754326"/>
          </a:xfrm>
          <a:prstGeom prst="rect">
            <a:avLst/>
          </a:prstGeom>
          <a:solidFill>
            <a:schemeClr val="bg1"/>
          </a:solidFill>
        </p:spPr>
        <p:style>
          <a:lnRef idx="0">
            <a:schemeClr val="accent4"/>
          </a:lnRef>
          <a:fillRef idx="3">
            <a:schemeClr val="accent4"/>
          </a:fillRef>
          <a:effectRef idx="3">
            <a:schemeClr val="accent4"/>
          </a:effectRef>
          <a:fontRef idx="minor">
            <a:schemeClr val="lt1"/>
          </a:fontRef>
        </p:style>
        <p:txBody>
          <a:bodyPr>
            <a:spAutoFit/>
          </a:bodyPr>
          <a:lstStyle/>
          <a:p>
            <a:pPr>
              <a:defRPr/>
            </a:pPr>
            <a:r>
              <a:rPr lang="zh-CN" altLang="en-US" sz="3600" b="1" dirty="0" smtClean="0">
                <a:solidFill>
                  <a:srgbClr val="FF0000"/>
                </a:solidFill>
              </a:rPr>
              <a:t>界面友好</a:t>
            </a:r>
            <a:endParaRPr lang="en-US" altLang="zh-CN" sz="3600" b="1" dirty="0" smtClean="0">
              <a:solidFill>
                <a:srgbClr val="FF0000"/>
              </a:solidFill>
            </a:endParaRPr>
          </a:p>
          <a:p>
            <a:pPr>
              <a:defRPr/>
            </a:pPr>
            <a:r>
              <a:rPr lang="zh-CN" altLang="en-US" sz="3600" dirty="0">
                <a:solidFill>
                  <a:srgbClr val="FF0000"/>
                </a:solidFill>
              </a:rPr>
              <a:t>界面</a:t>
            </a:r>
            <a:r>
              <a:rPr lang="zh-CN" altLang="en-US" sz="3600" b="1" dirty="0" smtClean="0">
                <a:solidFill>
                  <a:srgbClr val="FF0000"/>
                </a:solidFill>
              </a:rPr>
              <a:t>美观</a:t>
            </a:r>
            <a:endParaRPr lang="en-US" altLang="zh-CN" sz="3600" dirty="0">
              <a:solidFill>
                <a:srgbClr val="FF0000"/>
              </a:solidFill>
            </a:endParaRPr>
          </a:p>
          <a:p>
            <a:pPr>
              <a:defRPr/>
            </a:pPr>
            <a:r>
              <a:rPr lang="zh-CN" altLang="en-US" sz="3600" b="1" dirty="0" smtClean="0">
                <a:solidFill>
                  <a:srgbClr val="FF0000"/>
                </a:solidFill>
              </a:rPr>
              <a:t>适应各种终端</a:t>
            </a:r>
            <a:endParaRPr lang="en-US" altLang="zh-CN" sz="3600" b="1" dirty="0" smtClean="0">
              <a:solidFill>
                <a:srgbClr val="FF0000"/>
              </a:solidFill>
            </a:endParaRPr>
          </a:p>
        </p:txBody>
      </p:sp>
    </p:spTree>
    <p:extLst>
      <p:ext uri="{BB962C8B-B14F-4D97-AF65-F5344CB8AC3E}">
        <p14:creationId xmlns:p14="http://schemas.microsoft.com/office/powerpoint/2010/main" val="2752807554"/>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9"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96863" y="1906588"/>
            <a:ext cx="8145462"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None/>
            </a:pPr>
            <a:r>
              <a:rPr lang="zh-CN" altLang="en-US" sz="2800" b="0" dirty="0">
                <a:solidFill>
                  <a:schemeClr val="tx1"/>
                </a:solidFill>
                <a:latin typeface="+mn-ea"/>
                <a:ea typeface="+mn-ea"/>
              </a:rPr>
              <a:t>	</a:t>
            </a:r>
            <a:r>
              <a:rPr lang="zh-CN" altLang="en-US" sz="2800" dirty="0" smtClean="0">
                <a:solidFill>
                  <a:srgbClr val="0000FF"/>
                </a:solidFill>
                <a:latin typeface="+mn-ea"/>
                <a:ea typeface="+mn-ea"/>
              </a:rPr>
              <a:t>如果</a:t>
            </a:r>
            <a:r>
              <a:rPr lang="zh-CN" altLang="en-US" sz="2800" dirty="0">
                <a:solidFill>
                  <a:srgbClr val="0000FF"/>
                </a:solidFill>
                <a:latin typeface="+mn-ea"/>
                <a:ea typeface="+mn-ea"/>
              </a:rPr>
              <a:t>系统需求说明书中有对可靠性的要求，则需进行可靠性测试。</a:t>
            </a:r>
          </a:p>
          <a:p>
            <a:pPr marL="469900" indent="-469900" algn="l" eaLnBrk="0" hangingPunct="0">
              <a:lnSpc>
                <a:spcPct val="140000"/>
              </a:lnSpc>
              <a:spcBef>
                <a:spcPct val="20000"/>
              </a:spcBef>
              <a:buClr>
                <a:schemeClr val="accent2"/>
              </a:buClr>
              <a:buFont typeface="Wingdings" pitchFamily="2" charset="2"/>
              <a:buNone/>
            </a:pPr>
            <a:r>
              <a:rPr lang="zh-CN" altLang="en-US" sz="2400" dirty="0">
                <a:solidFill>
                  <a:schemeClr val="tx1"/>
                </a:solidFill>
                <a:latin typeface="+mn-ea"/>
                <a:ea typeface="+mn-ea"/>
              </a:rPr>
              <a:t>	    ① 平均失效间隔时间 </a:t>
            </a:r>
            <a:r>
              <a:rPr lang="en-US" altLang="zh-CN" sz="2400" dirty="0">
                <a:solidFill>
                  <a:schemeClr val="tx1"/>
                </a:solidFill>
                <a:latin typeface="+mn-ea"/>
                <a:ea typeface="+mn-ea"/>
              </a:rPr>
              <a:t>MTBF (Mean Time Between Failures) </a:t>
            </a:r>
            <a:r>
              <a:rPr lang="zh-CN" altLang="en-US" sz="2400" dirty="0">
                <a:solidFill>
                  <a:schemeClr val="tx1"/>
                </a:solidFill>
                <a:latin typeface="+mn-ea"/>
                <a:ea typeface="+mn-ea"/>
              </a:rPr>
              <a:t>是否超过规定时限</a:t>
            </a:r>
            <a:r>
              <a:rPr lang="en-US" altLang="zh-CN" sz="2400" dirty="0">
                <a:solidFill>
                  <a:schemeClr val="tx1"/>
                </a:solidFill>
                <a:latin typeface="+mn-ea"/>
                <a:ea typeface="+mn-ea"/>
              </a:rPr>
              <a:t>?</a:t>
            </a:r>
            <a:br>
              <a:rPr lang="en-US" altLang="zh-CN" sz="2400" dirty="0">
                <a:solidFill>
                  <a:schemeClr val="tx1"/>
                </a:solidFill>
                <a:latin typeface="+mn-ea"/>
                <a:ea typeface="+mn-ea"/>
              </a:rPr>
            </a:br>
            <a:r>
              <a:rPr lang="en-US" altLang="zh-CN" sz="2400" dirty="0">
                <a:solidFill>
                  <a:schemeClr val="tx1"/>
                </a:solidFill>
                <a:latin typeface="+mn-ea"/>
                <a:ea typeface="+mn-ea"/>
              </a:rPr>
              <a:t>    ② </a:t>
            </a:r>
            <a:r>
              <a:rPr lang="zh-CN" altLang="en-US" sz="2400" dirty="0">
                <a:solidFill>
                  <a:schemeClr val="tx1"/>
                </a:solidFill>
                <a:latin typeface="+mn-ea"/>
                <a:ea typeface="+mn-ea"/>
              </a:rPr>
              <a:t>因故障而停机的时间 </a:t>
            </a:r>
            <a:r>
              <a:rPr lang="en-US" altLang="zh-CN" sz="2400" dirty="0">
                <a:solidFill>
                  <a:schemeClr val="tx1"/>
                </a:solidFill>
                <a:latin typeface="+mn-ea"/>
                <a:ea typeface="+mn-ea"/>
              </a:rPr>
              <a:t>MTTR (Mean Time To Repairs) </a:t>
            </a:r>
            <a:r>
              <a:rPr lang="zh-CN" altLang="en-US" sz="2400" dirty="0">
                <a:solidFill>
                  <a:schemeClr val="tx1"/>
                </a:solidFill>
                <a:latin typeface="+mn-ea"/>
                <a:ea typeface="+mn-ea"/>
              </a:rPr>
              <a:t>在一年中应不超过多少时间</a:t>
            </a:r>
            <a:r>
              <a:rPr lang="zh-CN" altLang="en-US" sz="2400" dirty="0" smtClean="0">
                <a:solidFill>
                  <a:schemeClr val="tx1"/>
                </a:solidFill>
                <a:latin typeface="+mn-ea"/>
                <a:ea typeface="+mn-ea"/>
              </a:rPr>
              <a:t>。</a:t>
            </a:r>
            <a:endParaRPr lang="zh-CN" altLang="en-US" sz="2800" dirty="0">
              <a:solidFill>
                <a:schemeClr val="tx1"/>
              </a:solidFill>
              <a:latin typeface="华文楷体" pitchFamily="2" charset="-122"/>
              <a:ea typeface="华文楷体" pitchFamily="2" charset="-122"/>
            </a:endParaRPr>
          </a:p>
        </p:txBody>
      </p:sp>
      <p:sp>
        <p:nvSpPr>
          <p:cNvPr id="43011" name="Rectangle 3"/>
          <p:cNvSpPr>
            <a:spLocks noChangeArrowheads="1"/>
          </p:cNvSpPr>
          <p:nvPr/>
        </p:nvSpPr>
        <p:spPr bwMode="auto">
          <a:xfrm>
            <a:off x="579773" y="413665"/>
            <a:ext cx="2732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可靠性测试</a:t>
            </a:r>
          </a:p>
        </p:txBody>
      </p:sp>
      <p:sp>
        <p:nvSpPr>
          <p:cNvPr id="2" name="矩形 1"/>
          <p:cNvSpPr/>
          <p:nvPr/>
        </p:nvSpPr>
        <p:spPr>
          <a:xfrm>
            <a:off x="315373" y="5559041"/>
            <a:ext cx="8847137" cy="1200329"/>
          </a:xfrm>
          <a:prstGeom prst="rect">
            <a:avLst/>
          </a:prstGeom>
        </p:spPr>
        <p:txBody>
          <a:bodyPr wrap="square">
            <a:spAutoFit/>
          </a:bodyPr>
          <a:lstStyle/>
          <a:p>
            <a:pPr lvl="1" algn="l"/>
            <a:r>
              <a:rPr lang="zh-CN" altLang="en-US" sz="2400" dirty="0" smtClean="0">
                <a:solidFill>
                  <a:schemeClr val="tx1"/>
                </a:solidFill>
              </a:rPr>
              <a:t>例如：</a:t>
            </a:r>
            <a:endParaRPr lang="en-US" altLang="zh-CN" sz="2400" dirty="0" smtClean="0">
              <a:solidFill>
                <a:schemeClr val="tx1"/>
              </a:solidFill>
            </a:endParaRPr>
          </a:p>
          <a:p>
            <a:pPr marL="800100" lvl="1" indent="-342900" algn="l">
              <a:buClr>
                <a:srgbClr val="FF0000"/>
              </a:buClr>
              <a:buFont typeface="Wingdings" panose="05000000000000000000" pitchFamily="2" charset="2"/>
              <a:buChar char="ü"/>
            </a:pPr>
            <a:r>
              <a:rPr lang="zh-CN" altLang="en-US" sz="2400" dirty="0" smtClean="0">
                <a:solidFill>
                  <a:schemeClr val="tx1"/>
                </a:solidFill>
              </a:rPr>
              <a:t>火箭</a:t>
            </a:r>
            <a:r>
              <a:rPr lang="zh-CN" altLang="en-US" sz="2400" dirty="0">
                <a:solidFill>
                  <a:schemeClr val="tx1"/>
                </a:solidFill>
              </a:rPr>
              <a:t>控制软件在下次发射不会发生故障的概率为</a:t>
            </a:r>
            <a:r>
              <a:rPr lang="en-US" altLang="zh-CN" sz="2400" dirty="0">
                <a:solidFill>
                  <a:schemeClr val="tx1"/>
                </a:solidFill>
              </a:rPr>
              <a:t>99.9999%</a:t>
            </a:r>
            <a:r>
              <a:rPr lang="zh-CN" altLang="en-US" sz="2400" dirty="0">
                <a:solidFill>
                  <a:schemeClr val="tx1"/>
                </a:solidFill>
              </a:rPr>
              <a:t>；</a:t>
            </a:r>
            <a:endParaRPr lang="en-US" altLang="zh-CN" sz="2400" dirty="0">
              <a:solidFill>
                <a:schemeClr val="tx1"/>
              </a:solidFill>
            </a:endParaRPr>
          </a:p>
          <a:p>
            <a:pPr marL="800100" lvl="1" indent="-342900" algn="l">
              <a:buClr>
                <a:srgbClr val="FF0000"/>
              </a:buClr>
              <a:buFont typeface="Wingdings" panose="05000000000000000000" pitchFamily="2" charset="2"/>
              <a:buChar char="ü"/>
            </a:pPr>
            <a:r>
              <a:rPr lang="zh-CN" altLang="en-US" sz="2400" dirty="0">
                <a:solidFill>
                  <a:schemeClr val="tx1"/>
                </a:solidFill>
              </a:rPr>
              <a:t>软件的平均无故障时间为</a:t>
            </a:r>
            <a:r>
              <a:rPr lang="en-US" altLang="zh-CN" sz="2400" dirty="0">
                <a:solidFill>
                  <a:schemeClr val="tx1"/>
                </a:solidFill>
              </a:rPr>
              <a:t>34</a:t>
            </a:r>
            <a:r>
              <a:rPr lang="zh-CN" altLang="en-US" sz="2400" dirty="0">
                <a:solidFill>
                  <a:schemeClr val="tx1"/>
                </a:solidFill>
              </a:rPr>
              <a:t>小时；等等</a:t>
            </a:r>
            <a:endParaRPr lang="en-US" altLang="zh-CN" sz="24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61925" y="2708275"/>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90000"/>
              </a:lnSpc>
              <a:spcBef>
                <a:spcPct val="20000"/>
              </a:spcBef>
              <a:buClr>
                <a:schemeClr val="accent2"/>
              </a:buClr>
              <a:buFont typeface="Wingdings" pitchFamily="2" charset="2"/>
              <a:buNone/>
            </a:pPr>
            <a:r>
              <a:rPr lang="zh-CN" altLang="en-US" sz="3400">
                <a:solidFill>
                  <a:schemeClr val="tx1"/>
                </a:solidFill>
                <a:latin typeface="黑体" pitchFamily="2" charset="-122"/>
                <a:ea typeface="楷体_GB2312" pitchFamily="49" charset="-122"/>
              </a:rPr>
              <a:t>	</a:t>
            </a:r>
            <a:endParaRPr lang="zh-CN" altLang="en-US" sz="2600">
              <a:solidFill>
                <a:schemeClr val="tx1"/>
              </a:solidFill>
              <a:latin typeface="Verdana" pitchFamily="34" charset="0"/>
              <a:ea typeface="楷体_GB2312" pitchFamily="49" charset="-122"/>
            </a:endParaRPr>
          </a:p>
        </p:txBody>
      </p:sp>
      <p:sp>
        <p:nvSpPr>
          <p:cNvPr id="4" name="Rectangle 3"/>
          <p:cNvSpPr>
            <a:spLocks noChangeArrowheads="1"/>
          </p:cNvSpPr>
          <p:nvPr/>
        </p:nvSpPr>
        <p:spPr bwMode="auto">
          <a:xfrm>
            <a:off x="566555" y="458670"/>
            <a:ext cx="2732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安全性测试</a:t>
            </a:r>
          </a:p>
        </p:txBody>
      </p:sp>
      <p:sp>
        <p:nvSpPr>
          <p:cNvPr id="5" name="Rectangle 4"/>
          <p:cNvSpPr>
            <a:spLocks noChangeArrowheads="1"/>
          </p:cNvSpPr>
          <p:nvPr/>
        </p:nvSpPr>
        <p:spPr bwMode="auto">
          <a:xfrm>
            <a:off x="161925" y="1808163"/>
            <a:ext cx="9144000" cy="946150"/>
          </a:xfrm>
          <a:prstGeom prst="rect">
            <a:avLst/>
          </a:prstGeom>
          <a:noFill/>
          <a:ln w="9525" algn="ctr">
            <a:noFill/>
            <a:miter lim="800000"/>
            <a:headEnd/>
            <a:tailEnd/>
          </a:ln>
          <a:effectLst/>
        </p:spPr>
        <p:txBody>
          <a:bodyPr>
            <a:spAutoFit/>
          </a:bodyPr>
          <a:lstStyle/>
          <a:p>
            <a:pPr marL="457200" indent="-457200" algn="l">
              <a:buClr>
                <a:srgbClr val="FF0000"/>
              </a:buClr>
              <a:buFont typeface="Wingdings" panose="05000000000000000000" pitchFamily="2" charset="2"/>
              <a:buChar char="p"/>
              <a:defRPr/>
            </a:pPr>
            <a:r>
              <a:rPr lang="zh-CN" altLang="en-US" sz="2800" dirty="0" smtClean="0">
                <a:solidFill>
                  <a:srgbClr val="0000FF"/>
                </a:solidFill>
                <a:latin typeface="+mn-ea"/>
                <a:ea typeface="+mn-ea"/>
              </a:rPr>
              <a:t>要</a:t>
            </a:r>
            <a:r>
              <a:rPr lang="zh-CN" altLang="en-US" sz="2800" dirty="0">
                <a:solidFill>
                  <a:srgbClr val="0000FF"/>
                </a:solidFill>
                <a:latin typeface="+mn-ea"/>
                <a:ea typeface="+mn-ea"/>
              </a:rPr>
              <a:t>检验在系统中已经存在的系统安全性、保密性措施是否发挥作用，有无</a:t>
            </a:r>
            <a:r>
              <a:rPr lang="zh-CN" altLang="en-US" sz="2800" dirty="0" smtClean="0">
                <a:solidFill>
                  <a:srgbClr val="0000FF"/>
                </a:solidFill>
                <a:latin typeface="+mn-ea"/>
                <a:ea typeface="+mn-ea"/>
              </a:rPr>
              <a:t>漏洞，</a:t>
            </a:r>
            <a:r>
              <a:rPr lang="zh-CN" altLang="en-US" sz="2800" dirty="0">
                <a:solidFill>
                  <a:srgbClr val="0000FF"/>
                </a:solidFill>
              </a:rPr>
              <a:t>能否抵御黑客的</a:t>
            </a:r>
            <a:r>
              <a:rPr lang="zh-CN" altLang="en-US" sz="2800" dirty="0" smtClean="0">
                <a:solidFill>
                  <a:srgbClr val="0000FF"/>
                </a:solidFill>
              </a:rPr>
              <a:t>攻击</a:t>
            </a:r>
            <a:r>
              <a:rPr lang="en-US" altLang="zh-CN" sz="2800" dirty="0" smtClean="0">
                <a:solidFill>
                  <a:srgbClr val="0000FF"/>
                </a:solidFill>
              </a:rPr>
              <a:t>…</a:t>
            </a:r>
            <a:endParaRPr lang="zh-CN" altLang="en-US" sz="2800" dirty="0">
              <a:solidFill>
                <a:srgbClr val="0000FF"/>
              </a:solidFill>
              <a:latin typeface="+mn-ea"/>
              <a:ea typeface="+mn-ea"/>
            </a:endParaRPr>
          </a:p>
        </p:txBody>
      </p:sp>
      <p:sp>
        <p:nvSpPr>
          <p:cNvPr id="6" name="Rectangle 5"/>
          <p:cNvSpPr>
            <a:spLocks noChangeArrowheads="1"/>
          </p:cNvSpPr>
          <p:nvPr/>
        </p:nvSpPr>
        <p:spPr bwMode="auto">
          <a:xfrm>
            <a:off x="296863" y="2979738"/>
            <a:ext cx="8847137" cy="3744912"/>
          </a:xfrm>
          <a:prstGeom prst="rect">
            <a:avLst/>
          </a:prstGeom>
          <a:noFill/>
          <a:ln w="9525" algn="ctr">
            <a:noFill/>
            <a:miter lim="800000"/>
            <a:headEnd/>
            <a:tailEnd/>
          </a:ln>
          <a:effectLst/>
        </p:spPr>
        <p:txBody>
          <a:bodyPr>
            <a:spAutoFit/>
          </a:bodyPr>
          <a:lstStyle/>
          <a:p>
            <a:pPr algn="l">
              <a:spcAft>
                <a:spcPct val="45000"/>
              </a:spcAft>
              <a:defRPr/>
            </a:pPr>
            <a:r>
              <a:rPr lang="zh-CN" altLang="en-US" sz="2800" dirty="0">
                <a:solidFill>
                  <a:schemeClr val="tx1"/>
                </a:solidFill>
                <a:latin typeface="+mn-ea"/>
                <a:ea typeface="+mn-ea"/>
              </a:rPr>
              <a:t>力图破坏系统的保护机构，以进入系统。</a:t>
            </a:r>
            <a:r>
              <a:rPr lang="zh-CN" altLang="en-US" sz="2800" dirty="0">
                <a:latin typeface="+mn-ea"/>
                <a:ea typeface="+mn-ea"/>
              </a:rPr>
              <a:t>方法有</a:t>
            </a:r>
            <a:r>
              <a:rPr lang="zh-CN" altLang="en-US" sz="2800" dirty="0">
                <a:solidFill>
                  <a:schemeClr val="tx1"/>
                </a:solidFill>
                <a:latin typeface="+mn-ea"/>
                <a:ea typeface="+mn-ea"/>
              </a:rPr>
              <a:t>：</a:t>
            </a:r>
          </a:p>
          <a:p>
            <a:pPr algn="l">
              <a:lnSpc>
                <a:spcPct val="120000"/>
              </a:lnSpc>
              <a:buClr>
                <a:srgbClr val="FF0000"/>
              </a:buClr>
              <a:buFont typeface="Wingdings" pitchFamily="2" charset="2"/>
              <a:buChar char="ü"/>
              <a:defRPr/>
            </a:pPr>
            <a:r>
              <a:rPr lang="zh-CN" altLang="en-US" sz="2000" dirty="0" smtClean="0">
                <a:solidFill>
                  <a:schemeClr val="tx1"/>
                </a:solidFill>
                <a:latin typeface="+mn-ea"/>
                <a:ea typeface="+mn-ea"/>
              </a:rPr>
              <a:t>正面</a:t>
            </a:r>
            <a:r>
              <a:rPr lang="zh-CN" altLang="en-US" sz="2000" dirty="0">
                <a:solidFill>
                  <a:schemeClr val="tx1"/>
                </a:solidFill>
                <a:latin typeface="+mn-ea"/>
                <a:ea typeface="+mn-ea"/>
              </a:rPr>
              <a:t>攻击或从侧面、背面攻击系统中易受损坏的那些部分；</a:t>
            </a:r>
          </a:p>
          <a:p>
            <a:pPr algn="l">
              <a:lnSpc>
                <a:spcPct val="120000"/>
              </a:lnSpc>
              <a:buClr>
                <a:srgbClr val="FF0000"/>
              </a:buClr>
              <a:buFont typeface="Wingdings" pitchFamily="2" charset="2"/>
              <a:buChar char="ü"/>
              <a:defRPr/>
            </a:pPr>
            <a:r>
              <a:rPr lang="zh-CN" altLang="en-US" sz="2000" dirty="0">
                <a:solidFill>
                  <a:schemeClr val="tx1"/>
                </a:solidFill>
                <a:latin typeface="+mn-ea"/>
                <a:ea typeface="+mn-ea"/>
              </a:rPr>
              <a:t>以系统输入为突破口，利用输入的容错性进行正面攻击；</a:t>
            </a:r>
            <a:br>
              <a:rPr lang="zh-CN" altLang="en-US" sz="2000" dirty="0">
                <a:solidFill>
                  <a:schemeClr val="tx1"/>
                </a:solidFill>
                <a:latin typeface="+mn-ea"/>
                <a:ea typeface="+mn-ea"/>
              </a:rPr>
            </a:br>
            <a:r>
              <a:rPr lang="zh-CN" altLang="en-US" sz="2000" dirty="0">
                <a:solidFill>
                  <a:schemeClr val="tx1"/>
                </a:solidFill>
                <a:latin typeface="+mn-ea"/>
                <a:ea typeface="+mn-ea"/>
              </a:rPr>
              <a:t>申请和占用过多的资源压垮系统，以破坏安全措施，从而进入系统；</a:t>
            </a:r>
          </a:p>
          <a:p>
            <a:pPr algn="l">
              <a:lnSpc>
                <a:spcPct val="120000"/>
              </a:lnSpc>
              <a:buClr>
                <a:srgbClr val="FF0000"/>
              </a:buClr>
              <a:buFont typeface="Wingdings" pitchFamily="2" charset="2"/>
              <a:buChar char="ü"/>
              <a:defRPr/>
            </a:pPr>
            <a:r>
              <a:rPr lang="zh-CN" altLang="en-US" sz="2000" dirty="0">
                <a:solidFill>
                  <a:schemeClr val="tx1"/>
                </a:solidFill>
                <a:latin typeface="+mn-ea"/>
                <a:ea typeface="+mn-ea"/>
              </a:rPr>
              <a:t>故意使系统出错，利用系统恢复的过程，窃取用户口令及其它有用的信息；</a:t>
            </a:r>
          </a:p>
          <a:p>
            <a:pPr algn="l">
              <a:lnSpc>
                <a:spcPct val="120000"/>
              </a:lnSpc>
              <a:buClr>
                <a:srgbClr val="FF0000"/>
              </a:buClr>
              <a:buFont typeface="Wingdings" pitchFamily="2" charset="2"/>
              <a:buChar char="ü"/>
              <a:defRPr/>
            </a:pPr>
            <a:r>
              <a:rPr lang="zh-CN" altLang="en-US" sz="2000" dirty="0">
                <a:solidFill>
                  <a:schemeClr val="tx1"/>
                </a:solidFill>
                <a:latin typeface="+mn-ea"/>
                <a:ea typeface="+mn-ea"/>
              </a:rPr>
              <a:t> 通过浏览残留在计算机各种资源中的垃圾（无用信息），以获取如口令，安全码，译码关键字等信息；</a:t>
            </a:r>
          </a:p>
          <a:p>
            <a:pPr algn="l">
              <a:lnSpc>
                <a:spcPct val="120000"/>
              </a:lnSpc>
              <a:buClr>
                <a:srgbClr val="FF0000"/>
              </a:buClr>
              <a:buFont typeface="Wingdings" pitchFamily="2" charset="2"/>
              <a:buChar char="ü"/>
              <a:defRPr/>
            </a:pPr>
            <a:r>
              <a:rPr lang="zh-CN" altLang="en-US" sz="2000" dirty="0">
                <a:solidFill>
                  <a:schemeClr val="tx1"/>
                </a:solidFill>
                <a:latin typeface="+mn-ea"/>
                <a:ea typeface="+mn-ea"/>
              </a:rPr>
              <a:t>浏览全局数据，期望从中找到进入系统的关键字；</a:t>
            </a:r>
          </a:p>
          <a:p>
            <a:pPr algn="l">
              <a:lnSpc>
                <a:spcPct val="120000"/>
              </a:lnSpc>
              <a:buClr>
                <a:srgbClr val="FF0000"/>
              </a:buClr>
              <a:buFont typeface="Wingdings" pitchFamily="2" charset="2"/>
              <a:buChar char="ü"/>
              <a:defRPr/>
            </a:pPr>
            <a:r>
              <a:rPr lang="zh-CN" altLang="en-US" sz="2000" dirty="0">
                <a:solidFill>
                  <a:schemeClr val="tx1"/>
                </a:solidFill>
                <a:latin typeface="+mn-ea"/>
                <a:ea typeface="+mn-ea"/>
              </a:rPr>
              <a:t>浏览那些逻辑上不存在，但物理上还存在的各种记录和资料等。 </a:t>
            </a:r>
          </a:p>
        </p:txBody>
      </p:sp>
    </p:spTree>
    <p:extLst>
      <p:ext uri="{BB962C8B-B14F-4D97-AF65-F5344CB8AC3E}">
        <p14:creationId xmlns:p14="http://schemas.microsoft.com/office/powerpoint/2010/main" val="1825831018"/>
      </p:ext>
    </p:extLst>
  </p:cSld>
  <p:clrMapOvr>
    <a:masterClrMapping/>
  </p:clrMapOvr>
  <p:transition>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1673225"/>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eaLnBrk="0" hangingPunct="0">
              <a:lnSpc>
                <a:spcPct val="95000"/>
              </a:lnSpc>
              <a:spcBef>
                <a:spcPct val="20000"/>
              </a:spcBef>
              <a:buClr>
                <a:srgbClr val="FF0000"/>
              </a:buClr>
              <a:buFont typeface="Wingdings" panose="05000000000000000000" pitchFamily="2" charset="2"/>
              <a:buChar char="p"/>
            </a:pPr>
            <a:r>
              <a:rPr lang="zh-CN" altLang="en-US" sz="2800" dirty="0" smtClean="0">
                <a:solidFill>
                  <a:srgbClr val="0000FF"/>
                </a:solidFill>
                <a:latin typeface="+mn-ea"/>
                <a:ea typeface="+mn-ea"/>
              </a:rPr>
              <a:t>证实</a:t>
            </a:r>
            <a:r>
              <a:rPr lang="zh-CN" altLang="en-US" sz="2800" dirty="0">
                <a:solidFill>
                  <a:srgbClr val="0000FF"/>
                </a:solidFill>
                <a:latin typeface="+mn-ea"/>
                <a:ea typeface="+mn-ea"/>
              </a:rPr>
              <a:t>在克服硬件故障</a:t>
            </a:r>
            <a:r>
              <a:rPr lang="en-US" altLang="zh-CN" sz="2800" dirty="0">
                <a:solidFill>
                  <a:srgbClr val="0000FF"/>
                </a:solidFill>
                <a:latin typeface="+mn-ea"/>
                <a:ea typeface="+mn-ea"/>
              </a:rPr>
              <a:t>(</a:t>
            </a:r>
            <a:r>
              <a:rPr lang="zh-CN" altLang="en-US" sz="2800" dirty="0">
                <a:solidFill>
                  <a:srgbClr val="0000FF"/>
                </a:solidFill>
                <a:latin typeface="+mn-ea"/>
                <a:ea typeface="+mn-ea"/>
              </a:rPr>
              <a:t>包括掉电、硬件或网络出错等</a:t>
            </a:r>
            <a:r>
              <a:rPr lang="en-US" altLang="zh-CN" sz="2800" dirty="0">
                <a:solidFill>
                  <a:srgbClr val="0000FF"/>
                </a:solidFill>
                <a:latin typeface="+mn-ea"/>
                <a:ea typeface="+mn-ea"/>
              </a:rPr>
              <a:t>)</a:t>
            </a:r>
            <a:r>
              <a:rPr lang="zh-CN" altLang="en-US" sz="2800" dirty="0">
                <a:solidFill>
                  <a:srgbClr val="0000FF"/>
                </a:solidFill>
                <a:latin typeface="+mn-ea"/>
                <a:ea typeface="+mn-ea"/>
              </a:rPr>
              <a:t>后，系统能否正常地继续进行工作，并不对系统造成任何损害。</a:t>
            </a:r>
          </a:p>
          <a:p>
            <a:pPr marL="609600" indent="-609600" algn="l" eaLnBrk="0" hangingPunct="0">
              <a:lnSpc>
                <a:spcPct val="115000"/>
              </a:lnSpc>
              <a:spcBef>
                <a:spcPct val="20000"/>
              </a:spcBef>
              <a:spcAft>
                <a:spcPct val="40000"/>
              </a:spcAft>
              <a:buClr>
                <a:schemeClr val="accent2"/>
              </a:buClr>
              <a:buFont typeface="Wingdings" pitchFamily="2" charset="2"/>
              <a:buNone/>
            </a:pPr>
            <a:r>
              <a:rPr lang="zh-CN" altLang="en-US" sz="2400" dirty="0">
                <a:solidFill>
                  <a:schemeClr val="tx1"/>
                </a:solidFill>
                <a:latin typeface="+mn-ea"/>
                <a:ea typeface="+mn-ea"/>
              </a:rPr>
              <a:t>    </a:t>
            </a:r>
            <a:r>
              <a:rPr lang="zh-CN" altLang="en-US" sz="2400" dirty="0" smtClean="0">
                <a:solidFill>
                  <a:schemeClr val="tx1"/>
                </a:solidFill>
                <a:latin typeface="+mn-ea"/>
                <a:ea typeface="+mn-ea"/>
              </a:rPr>
              <a:t>可</a:t>
            </a:r>
            <a:r>
              <a:rPr lang="zh-CN" altLang="en-US" sz="2400" dirty="0">
                <a:solidFill>
                  <a:schemeClr val="tx1"/>
                </a:solidFill>
                <a:latin typeface="+mn-ea"/>
                <a:ea typeface="+mn-ea"/>
              </a:rPr>
              <a:t>采用各种人工干预的手段，模拟硬件故障，故意造成软件出错。并由此检查：</a:t>
            </a:r>
          </a:p>
          <a:p>
            <a:pPr marL="914400" lvl="1" indent="-457200" algn="l" eaLnBrk="0" hangingPunct="0">
              <a:lnSpc>
                <a:spcPct val="115000"/>
              </a:lnSpc>
              <a:spcBef>
                <a:spcPct val="20000"/>
              </a:spcBef>
              <a:buClr>
                <a:srgbClr val="FF0000"/>
              </a:buClr>
              <a:buFont typeface="Wingdings" pitchFamily="2" charset="2"/>
              <a:buChar char="ü"/>
            </a:pPr>
            <a:r>
              <a:rPr lang="zh-CN" altLang="en-US" sz="2000" dirty="0" smtClean="0">
                <a:solidFill>
                  <a:schemeClr val="tx1"/>
                </a:solidFill>
                <a:latin typeface="+mn-ea"/>
                <a:ea typeface="+mn-ea"/>
              </a:rPr>
              <a:t>错误</a:t>
            </a:r>
            <a:r>
              <a:rPr lang="zh-CN" altLang="en-US" sz="2000" dirty="0">
                <a:solidFill>
                  <a:schemeClr val="tx1"/>
                </a:solidFill>
                <a:latin typeface="+mn-ea"/>
                <a:ea typeface="+mn-ea"/>
              </a:rPr>
              <a:t>探测功能──系统能否发现硬件失效与故障；</a:t>
            </a:r>
          </a:p>
          <a:p>
            <a:pPr marL="914400" lvl="1" indent="-457200" algn="l" eaLnBrk="0" hangingPunct="0">
              <a:lnSpc>
                <a:spcPct val="115000"/>
              </a:lnSpc>
              <a:spcBef>
                <a:spcPct val="20000"/>
              </a:spcBef>
              <a:buClr>
                <a:srgbClr val="FF0000"/>
              </a:buClr>
              <a:buFont typeface="Wingdings" pitchFamily="2" charset="2"/>
              <a:buChar char="ü"/>
            </a:pPr>
            <a:r>
              <a:rPr lang="zh-CN" altLang="en-US" sz="2000" dirty="0">
                <a:solidFill>
                  <a:schemeClr val="tx1"/>
                </a:solidFill>
                <a:latin typeface="+mn-ea"/>
                <a:ea typeface="+mn-ea"/>
              </a:rPr>
              <a:t>能否切换或启动备用的硬件；</a:t>
            </a:r>
          </a:p>
          <a:p>
            <a:pPr marL="914400" lvl="1" indent="-457200" algn="l" eaLnBrk="0" hangingPunct="0">
              <a:lnSpc>
                <a:spcPct val="115000"/>
              </a:lnSpc>
              <a:spcBef>
                <a:spcPct val="20000"/>
              </a:spcBef>
              <a:buClr>
                <a:srgbClr val="FF0000"/>
              </a:buClr>
              <a:buFont typeface="Wingdings" pitchFamily="2" charset="2"/>
              <a:buChar char="ü"/>
            </a:pPr>
            <a:r>
              <a:rPr lang="zh-CN" altLang="en-US" sz="2000" dirty="0" smtClean="0">
                <a:solidFill>
                  <a:schemeClr val="tx1"/>
                </a:solidFill>
                <a:latin typeface="+mn-ea"/>
                <a:ea typeface="+mn-ea"/>
              </a:rPr>
              <a:t>在</a:t>
            </a:r>
            <a:r>
              <a:rPr lang="zh-CN" altLang="en-US" sz="2000" dirty="0">
                <a:solidFill>
                  <a:schemeClr val="tx1"/>
                </a:solidFill>
                <a:latin typeface="+mn-ea"/>
                <a:ea typeface="+mn-ea"/>
              </a:rPr>
              <a:t>故障发生时能否保护正在运行的作业和系统状态；</a:t>
            </a:r>
          </a:p>
          <a:p>
            <a:pPr marL="914400" lvl="1" indent="-457200" algn="l" eaLnBrk="0" hangingPunct="0">
              <a:lnSpc>
                <a:spcPct val="115000"/>
              </a:lnSpc>
              <a:spcBef>
                <a:spcPct val="20000"/>
              </a:spcBef>
              <a:buClr>
                <a:srgbClr val="FF0000"/>
              </a:buClr>
              <a:buFont typeface="Wingdings" pitchFamily="2" charset="2"/>
              <a:buChar char="ü"/>
            </a:pPr>
            <a:r>
              <a:rPr lang="zh-CN" altLang="en-US" sz="2000" dirty="0" smtClean="0">
                <a:solidFill>
                  <a:schemeClr val="tx1"/>
                </a:solidFill>
                <a:latin typeface="+mn-ea"/>
                <a:ea typeface="+mn-ea"/>
              </a:rPr>
              <a:t>在</a:t>
            </a:r>
            <a:r>
              <a:rPr lang="zh-CN" altLang="en-US" sz="2000" dirty="0">
                <a:solidFill>
                  <a:schemeClr val="tx1"/>
                </a:solidFill>
                <a:latin typeface="+mn-ea"/>
                <a:ea typeface="+mn-ea"/>
              </a:rPr>
              <a:t>系统恢复后能否从最后记录下来的无错误状态开始继续执行作业，等等。</a:t>
            </a:r>
          </a:p>
          <a:p>
            <a:pPr marL="914400" lvl="1" indent="-457200" algn="l" eaLnBrk="0" hangingPunct="0">
              <a:lnSpc>
                <a:spcPct val="115000"/>
              </a:lnSpc>
              <a:spcBef>
                <a:spcPct val="20000"/>
              </a:spcBef>
              <a:buClr>
                <a:srgbClr val="FF0000"/>
              </a:buClr>
              <a:buFont typeface="Wingdings" pitchFamily="2" charset="2"/>
              <a:buChar char="ü"/>
            </a:pPr>
            <a:r>
              <a:rPr lang="zh-CN" altLang="en-US" sz="2000" dirty="0" smtClean="0">
                <a:solidFill>
                  <a:schemeClr val="tx1"/>
                </a:solidFill>
                <a:latin typeface="+mn-ea"/>
                <a:ea typeface="+mn-ea"/>
              </a:rPr>
              <a:t>掉</a:t>
            </a:r>
            <a:r>
              <a:rPr lang="zh-CN" altLang="en-US" sz="2000" dirty="0">
                <a:solidFill>
                  <a:schemeClr val="tx1"/>
                </a:solidFill>
                <a:latin typeface="+mn-ea"/>
                <a:ea typeface="+mn-ea"/>
              </a:rPr>
              <a:t>电测试：其目的是测试软件系统在发生电源中断时能否保护当时的状态且不毁坏数据，然后在电源恢复时从保留的断点处重新进行操作。</a:t>
            </a:r>
          </a:p>
        </p:txBody>
      </p:sp>
      <p:sp>
        <p:nvSpPr>
          <p:cNvPr id="46083" name="Rectangle 3"/>
          <p:cNvSpPr>
            <a:spLocks noChangeArrowheads="1"/>
          </p:cNvSpPr>
          <p:nvPr/>
        </p:nvSpPr>
        <p:spPr bwMode="auto">
          <a:xfrm>
            <a:off x="521550" y="548680"/>
            <a:ext cx="2222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lnSpc>
                <a:spcPct val="90000"/>
              </a:lnSpc>
              <a:spcBef>
                <a:spcPct val="20000"/>
              </a:spcBef>
              <a:buClr>
                <a:schemeClr val="hlink"/>
              </a:buClr>
              <a:buSzPct val="80000"/>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恢复测试</a:t>
            </a:r>
          </a:p>
        </p:txBody>
      </p:sp>
    </p:spTree>
  </p:cSld>
  <p:clrMapOvr>
    <a:masterClrMapping/>
  </p:clrMapOvr>
  <p:transition>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66738" y="2843213"/>
            <a:ext cx="8693150"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75000"/>
              </a:spcBef>
              <a:buClr>
                <a:schemeClr val="accent2"/>
              </a:buClr>
              <a:buFont typeface="Wingdings" pitchFamily="2" charset="2"/>
              <a:buNone/>
            </a:pPr>
            <a:r>
              <a:rPr lang="zh-CN" altLang="en-US" sz="2800" dirty="0">
                <a:solidFill>
                  <a:schemeClr val="tx1"/>
                </a:solidFill>
                <a:latin typeface="+mn-ea"/>
                <a:ea typeface="+mn-ea"/>
              </a:rPr>
              <a:t> 它主要包括以下几种：</a:t>
            </a:r>
          </a:p>
          <a:p>
            <a:pPr marL="908050" lvl="1" indent="-436563" algn="l" eaLnBrk="0" hangingPunct="0">
              <a:lnSpc>
                <a:spcPct val="90000"/>
              </a:lnSpc>
              <a:spcBef>
                <a:spcPct val="50000"/>
              </a:spcBef>
              <a:spcAft>
                <a:spcPct val="35000"/>
              </a:spcAft>
              <a:buClr>
                <a:srgbClr val="FF0000"/>
              </a:buClr>
              <a:buFont typeface="Wingdings" pitchFamily="2" charset="2"/>
              <a:buChar char="ü"/>
            </a:pPr>
            <a:r>
              <a:rPr lang="zh-CN" altLang="en-US" sz="2200" dirty="0">
                <a:solidFill>
                  <a:srgbClr val="FF3300"/>
                </a:solidFill>
                <a:latin typeface="+mn-ea"/>
                <a:ea typeface="+mn-ea"/>
              </a:rPr>
              <a:t> </a:t>
            </a:r>
            <a:r>
              <a:rPr lang="zh-CN" altLang="en-US" sz="2400" dirty="0">
                <a:solidFill>
                  <a:srgbClr val="FF3300"/>
                </a:solidFill>
                <a:latin typeface="+mn-ea"/>
                <a:ea typeface="+mn-ea"/>
              </a:rPr>
              <a:t>配置命令测试</a:t>
            </a:r>
            <a:r>
              <a:rPr lang="zh-CN" altLang="en-US" sz="2400" dirty="0">
                <a:solidFill>
                  <a:schemeClr val="tx1"/>
                </a:solidFill>
                <a:latin typeface="+mn-ea"/>
                <a:ea typeface="+mn-ea"/>
              </a:rPr>
              <a:t>：验证全部配置命令的可操作性（有效性）；特别对最大配置和最小配置要进行测试。软件配置和硬件配置都要测试。</a:t>
            </a:r>
          </a:p>
          <a:p>
            <a:pPr marL="908050" lvl="1" indent="-436563" algn="l" eaLnBrk="0" hangingPunct="0">
              <a:spcBef>
                <a:spcPct val="50000"/>
              </a:spcBef>
              <a:buClr>
                <a:srgbClr val="FF0000"/>
              </a:buClr>
              <a:buFont typeface="Wingdings" pitchFamily="2" charset="2"/>
              <a:buChar char="ü"/>
            </a:pPr>
            <a:r>
              <a:rPr lang="zh-CN" altLang="en-US" sz="2400" dirty="0">
                <a:solidFill>
                  <a:srgbClr val="FF3300"/>
                </a:solidFill>
                <a:latin typeface="+mn-ea"/>
                <a:ea typeface="+mn-ea"/>
              </a:rPr>
              <a:t>循环配置测试：</a:t>
            </a:r>
            <a:r>
              <a:rPr lang="zh-CN" altLang="en-US" sz="2400" dirty="0">
                <a:solidFill>
                  <a:schemeClr val="tx1"/>
                </a:solidFill>
                <a:latin typeface="+mn-ea"/>
                <a:ea typeface="+mn-ea"/>
              </a:rPr>
              <a:t>证明对每个设备物理与逻辑的，逻辑与功能的每次循环置换配置都能正常工作。</a:t>
            </a:r>
          </a:p>
          <a:p>
            <a:pPr marL="908050" lvl="1" indent="-436563" algn="l" eaLnBrk="0" hangingPunct="0">
              <a:spcBef>
                <a:spcPct val="50000"/>
              </a:spcBef>
              <a:buClr>
                <a:srgbClr val="FF0000"/>
              </a:buClr>
              <a:buFont typeface="Wingdings" pitchFamily="2" charset="2"/>
              <a:buChar char="ü"/>
            </a:pPr>
            <a:r>
              <a:rPr lang="zh-CN" altLang="en-US" sz="2400" dirty="0">
                <a:solidFill>
                  <a:srgbClr val="FF3300"/>
                </a:solidFill>
                <a:latin typeface="+mn-ea"/>
                <a:ea typeface="+mn-ea"/>
              </a:rPr>
              <a:t> 修复测试</a:t>
            </a:r>
            <a:r>
              <a:rPr lang="zh-CN" altLang="en-US" sz="2400" dirty="0">
                <a:solidFill>
                  <a:schemeClr val="tx1"/>
                </a:solidFill>
                <a:latin typeface="+mn-ea"/>
                <a:ea typeface="+mn-ea"/>
              </a:rPr>
              <a:t>：检查每种配置状态及哪个设备是坏的。并用自动的或手工的方式进行配置状态间的转换。</a:t>
            </a:r>
            <a:r>
              <a:rPr lang="zh-CN" altLang="en-US" sz="2200" dirty="0">
                <a:solidFill>
                  <a:schemeClr val="tx1"/>
                </a:solidFill>
                <a:latin typeface="+mn-ea"/>
                <a:ea typeface="+mn-ea"/>
              </a:rPr>
              <a:t> </a:t>
            </a:r>
            <a:br>
              <a:rPr lang="zh-CN" altLang="en-US" sz="2200" dirty="0">
                <a:solidFill>
                  <a:schemeClr val="tx1"/>
                </a:solidFill>
                <a:latin typeface="+mn-ea"/>
                <a:ea typeface="+mn-ea"/>
              </a:rPr>
            </a:br>
            <a:endParaRPr lang="zh-CN" altLang="en-US" sz="2200" dirty="0">
              <a:solidFill>
                <a:schemeClr val="tx1"/>
              </a:solidFill>
              <a:latin typeface="+mn-ea"/>
              <a:ea typeface="+mn-ea"/>
            </a:endParaRPr>
          </a:p>
        </p:txBody>
      </p:sp>
      <p:sp>
        <p:nvSpPr>
          <p:cNvPr id="47107" name="Rectangle 3"/>
          <p:cNvSpPr>
            <a:spLocks noChangeArrowheads="1"/>
          </p:cNvSpPr>
          <p:nvPr/>
        </p:nvSpPr>
        <p:spPr bwMode="auto">
          <a:xfrm>
            <a:off x="611188" y="458670"/>
            <a:ext cx="2222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lnSpc>
                <a:spcPct val="90000"/>
              </a:lnSpc>
              <a:spcBef>
                <a:spcPct val="20000"/>
              </a:spcBef>
              <a:buClr>
                <a:schemeClr val="hlink"/>
              </a:buClr>
              <a:buSzPct val="80000"/>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配置测试</a:t>
            </a:r>
          </a:p>
        </p:txBody>
      </p:sp>
      <p:sp>
        <p:nvSpPr>
          <p:cNvPr id="47108" name="Rectangle 4"/>
          <p:cNvSpPr>
            <a:spLocks noChangeArrowheads="1"/>
          </p:cNvSpPr>
          <p:nvPr/>
        </p:nvSpPr>
        <p:spPr bwMode="auto">
          <a:xfrm>
            <a:off x="566738" y="1808163"/>
            <a:ext cx="85772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zh-CN" altLang="en-US" sz="2800" dirty="0">
                <a:solidFill>
                  <a:schemeClr val="tx1"/>
                </a:solidFill>
                <a:latin typeface="+mn-ea"/>
                <a:ea typeface="+mn-ea"/>
              </a:rPr>
              <a:t>这类测试是要检查计算机系统内各个设备或各种资源之间的相互联结和功能分配中的错误。</a:t>
            </a:r>
          </a:p>
        </p:txBody>
      </p:sp>
    </p:spTree>
  </p:cSld>
  <p:clrMapOvr>
    <a:masterClrMapping/>
  </p:clrMapOvr>
  <p:transition>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06515" y="3564015"/>
            <a:ext cx="8893175"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50000"/>
              </a:lnSpc>
              <a:spcBef>
                <a:spcPct val="20000"/>
              </a:spcBef>
              <a:buClr>
                <a:schemeClr val="accent2"/>
              </a:buClr>
              <a:buFont typeface="Wingdings" pitchFamily="2" charset="2"/>
              <a:buNone/>
            </a:pPr>
            <a:r>
              <a:rPr lang="zh-CN" altLang="en-US" sz="2800" dirty="0">
                <a:solidFill>
                  <a:schemeClr val="tx1"/>
                </a:solidFill>
                <a:latin typeface="+mn-ea"/>
                <a:ea typeface="+mn-ea"/>
              </a:rPr>
              <a:t>     </a:t>
            </a:r>
            <a:r>
              <a:rPr lang="zh-CN" altLang="en-US" sz="2400" dirty="0">
                <a:solidFill>
                  <a:schemeClr val="tx1"/>
                </a:solidFill>
                <a:latin typeface="+mn-ea"/>
                <a:ea typeface="+mn-ea"/>
              </a:rPr>
              <a:t>要保证在足够详细的程度下，用户界面便于使用；对输入量可容错、响应时间和响应方式合理可行、输出信息有意义、正确并前后一致；出错信息能够引导用户去解决问题；软件文档全面、正规、确切。</a:t>
            </a:r>
          </a:p>
        </p:txBody>
      </p:sp>
      <p:sp>
        <p:nvSpPr>
          <p:cNvPr id="49155" name="Rectangle 3"/>
          <p:cNvSpPr>
            <a:spLocks noChangeArrowheads="1"/>
          </p:cNvSpPr>
          <p:nvPr/>
        </p:nvSpPr>
        <p:spPr bwMode="auto">
          <a:xfrm>
            <a:off x="566555" y="458670"/>
            <a:ext cx="3241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可使用性测试</a:t>
            </a:r>
          </a:p>
        </p:txBody>
      </p:sp>
      <p:sp>
        <p:nvSpPr>
          <p:cNvPr id="402436" name="Rectangle 4"/>
          <p:cNvSpPr>
            <a:spLocks noChangeArrowheads="1"/>
          </p:cNvSpPr>
          <p:nvPr/>
        </p:nvSpPr>
        <p:spPr bwMode="auto">
          <a:xfrm>
            <a:off x="566738" y="1989138"/>
            <a:ext cx="8577262" cy="1284006"/>
          </a:xfrm>
          <a:prstGeom prst="rect">
            <a:avLst/>
          </a:prstGeom>
          <a:noFill/>
          <a:ln w="9525" algn="ctr">
            <a:noFill/>
            <a:miter lim="800000"/>
            <a:headEnd/>
            <a:tailEnd/>
          </a:ln>
          <a:effectLst/>
        </p:spPr>
        <p:txBody>
          <a:bodyPr>
            <a:spAutoFit/>
          </a:bodyPr>
          <a:lstStyle/>
          <a:p>
            <a:pPr marL="457200" indent="-457200" algn="l">
              <a:lnSpc>
                <a:spcPct val="150000"/>
              </a:lnSpc>
              <a:buClr>
                <a:srgbClr val="FF0000"/>
              </a:buClr>
              <a:buFont typeface="Wingdings" panose="05000000000000000000" pitchFamily="2" charset="2"/>
              <a:buChar char="p"/>
              <a:defRPr/>
            </a:pPr>
            <a:r>
              <a:rPr lang="zh-CN" altLang="en-US" sz="2800" dirty="0" smtClean="0">
                <a:solidFill>
                  <a:srgbClr val="0000FF"/>
                </a:solidFill>
                <a:latin typeface="+mn-ea"/>
                <a:ea typeface="+mn-ea"/>
              </a:rPr>
              <a:t>主要</a:t>
            </a:r>
            <a:r>
              <a:rPr lang="zh-CN" altLang="en-US" sz="2800" dirty="0">
                <a:solidFill>
                  <a:srgbClr val="0000FF"/>
                </a:solidFill>
                <a:latin typeface="+mn-ea"/>
                <a:ea typeface="+mn-ea"/>
              </a:rPr>
              <a:t>从使用的</a:t>
            </a:r>
            <a:r>
              <a:rPr lang="zh-CN" altLang="en-US" sz="2800" dirty="0">
                <a:solidFill>
                  <a:srgbClr val="FF3300"/>
                </a:solidFill>
                <a:latin typeface="+mn-ea"/>
                <a:ea typeface="+mn-ea"/>
              </a:rPr>
              <a:t>合理性</a:t>
            </a:r>
            <a:r>
              <a:rPr lang="zh-CN" altLang="en-US" sz="2800" dirty="0">
                <a:solidFill>
                  <a:srgbClr val="0000FF"/>
                </a:solidFill>
                <a:latin typeface="+mn-ea"/>
                <a:ea typeface="+mn-ea"/>
              </a:rPr>
              <a:t>和</a:t>
            </a:r>
            <a:r>
              <a:rPr lang="zh-CN" altLang="en-US" sz="2800" dirty="0">
                <a:solidFill>
                  <a:srgbClr val="FF3300"/>
                </a:solidFill>
                <a:latin typeface="+mn-ea"/>
                <a:ea typeface="+mn-ea"/>
              </a:rPr>
              <a:t>方便性</a:t>
            </a:r>
            <a:r>
              <a:rPr lang="zh-CN" altLang="en-US" sz="2800" dirty="0">
                <a:solidFill>
                  <a:srgbClr val="0000FF"/>
                </a:solidFill>
                <a:latin typeface="+mn-ea"/>
                <a:ea typeface="+mn-ea"/>
              </a:rPr>
              <a:t>等角度对软件系统进行检查，发现人为因素或使用上的问题。</a:t>
            </a:r>
          </a:p>
        </p:txBody>
      </p:sp>
    </p:spTree>
  </p:cSld>
  <p:clrMapOvr>
    <a:masterClrMapping/>
  </p:clrMapOvr>
  <p:transition>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66738" y="2889250"/>
            <a:ext cx="8577262"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90000"/>
              </a:lnSpc>
              <a:spcBef>
                <a:spcPct val="20000"/>
              </a:spcBef>
              <a:buClr>
                <a:schemeClr val="accent2"/>
              </a:buClr>
              <a:buFont typeface="Wingdings" pitchFamily="2" charset="2"/>
              <a:buNone/>
            </a:pPr>
            <a:r>
              <a:rPr lang="zh-CN" altLang="en-US" sz="3000">
                <a:latin typeface="+mn-ea"/>
                <a:ea typeface="+mn-ea"/>
              </a:rPr>
              <a:t>它所采用的方法是：</a:t>
            </a:r>
          </a:p>
          <a:p>
            <a:pPr marL="908050" lvl="1" indent="-436563" algn="l" eaLnBrk="0" hangingPunct="0">
              <a:lnSpc>
                <a:spcPct val="120000"/>
              </a:lnSpc>
              <a:spcBef>
                <a:spcPct val="20000"/>
              </a:spcBef>
              <a:buClr>
                <a:srgbClr val="FF0000"/>
              </a:buClr>
              <a:buFont typeface="Wingdings" pitchFamily="2" charset="2"/>
              <a:buChar char="ü"/>
            </a:pPr>
            <a:r>
              <a:rPr lang="zh-CN" altLang="en-US" sz="2400">
                <a:solidFill>
                  <a:schemeClr val="tx1"/>
                </a:solidFill>
                <a:latin typeface="+mn-ea"/>
                <a:ea typeface="+mn-ea"/>
              </a:rPr>
              <a:t> 试运行支持过程</a:t>
            </a:r>
            <a:r>
              <a:rPr lang="en-US" altLang="zh-CN" sz="2400">
                <a:solidFill>
                  <a:schemeClr val="tx1"/>
                </a:solidFill>
                <a:latin typeface="+mn-ea"/>
                <a:ea typeface="+mn-ea"/>
              </a:rPr>
              <a:t>(</a:t>
            </a:r>
            <a:r>
              <a:rPr lang="zh-CN" altLang="en-US" sz="2400">
                <a:solidFill>
                  <a:schemeClr val="tx1"/>
                </a:solidFill>
                <a:latin typeface="+mn-ea"/>
                <a:ea typeface="+mn-ea"/>
              </a:rPr>
              <a:t>如对有错部分打补丁的过程，热线界面等</a:t>
            </a:r>
            <a:r>
              <a:rPr lang="en-US" altLang="zh-CN" sz="2400">
                <a:solidFill>
                  <a:schemeClr val="tx1"/>
                </a:solidFill>
                <a:latin typeface="+mn-ea"/>
                <a:ea typeface="+mn-ea"/>
              </a:rPr>
              <a:t>)</a:t>
            </a:r>
            <a:r>
              <a:rPr lang="zh-CN" altLang="en-US" sz="2400">
                <a:solidFill>
                  <a:schemeClr val="tx1"/>
                </a:solidFill>
                <a:latin typeface="+mn-ea"/>
                <a:ea typeface="+mn-ea"/>
              </a:rPr>
              <a:t>；</a:t>
            </a:r>
          </a:p>
          <a:p>
            <a:pPr marL="908050" lvl="1" indent="-436563" algn="l" eaLnBrk="0" hangingPunct="0">
              <a:lnSpc>
                <a:spcPct val="120000"/>
              </a:lnSpc>
              <a:spcBef>
                <a:spcPct val="20000"/>
              </a:spcBef>
              <a:buClr>
                <a:srgbClr val="FF0000"/>
              </a:buClr>
              <a:buFont typeface="Wingdings" pitchFamily="2" charset="2"/>
              <a:buChar char="ü"/>
            </a:pPr>
            <a:r>
              <a:rPr lang="zh-CN" altLang="en-US" sz="2400">
                <a:solidFill>
                  <a:schemeClr val="tx1"/>
                </a:solidFill>
                <a:latin typeface="+mn-ea"/>
                <a:ea typeface="+mn-ea"/>
              </a:rPr>
              <a:t> 对其结果进行质量分析；</a:t>
            </a:r>
          </a:p>
          <a:p>
            <a:pPr marL="908050" lvl="1" indent="-436563" algn="l" eaLnBrk="0" hangingPunct="0">
              <a:lnSpc>
                <a:spcPct val="120000"/>
              </a:lnSpc>
              <a:spcBef>
                <a:spcPct val="20000"/>
              </a:spcBef>
              <a:buClr>
                <a:srgbClr val="FF0000"/>
              </a:buClr>
              <a:buFont typeface="Wingdings" pitchFamily="2" charset="2"/>
              <a:buChar char="ü"/>
            </a:pPr>
            <a:r>
              <a:rPr lang="zh-CN" altLang="en-US" sz="2400">
                <a:solidFill>
                  <a:schemeClr val="tx1"/>
                </a:solidFill>
                <a:latin typeface="+mn-ea"/>
                <a:ea typeface="+mn-ea"/>
              </a:rPr>
              <a:t> 评审诊断工具；</a:t>
            </a:r>
          </a:p>
          <a:p>
            <a:pPr marL="908050" lvl="1" indent="-436563" algn="l" eaLnBrk="0" hangingPunct="0">
              <a:lnSpc>
                <a:spcPct val="120000"/>
              </a:lnSpc>
              <a:spcBef>
                <a:spcPct val="20000"/>
              </a:spcBef>
              <a:buClr>
                <a:srgbClr val="FF0000"/>
              </a:buClr>
              <a:buFont typeface="Wingdings" pitchFamily="2" charset="2"/>
              <a:buChar char="ü"/>
            </a:pPr>
            <a:r>
              <a:rPr lang="zh-CN" altLang="en-US" sz="2400">
                <a:solidFill>
                  <a:schemeClr val="tx1"/>
                </a:solidFill>
                <a:latin typeface="+mn-ea"/>
                <a:ea typeface="+mn-ea"/>
              </a:rPr>
              <a:t> 维护过程、内部维护文档；</a:t>
            </a:r>
          </a:p>
          <a:p>
            <a:pPr marL="908050" lvl="1" indent="-436563" algn="l" eaLnBrk="0" hangingPunct="0">
              <a:lnSpc>
                <a:spcPct val="120000"/>
              </a:lnSpc>
              <a:spcBef>
                <a:spcPct val="20000"/>
              </a:spcBef>
              <a:buClr>
                <a:srgbClr val="FF0000"/>
              </a:buClr>
              <a:buFont typeface="Wingdings" pitchFamily="2" charset="2"/>
              <a:buChar char="ü"/>
            </a:pPr>
            <a:r>
              <a:rPr lang="zh-CN" altLang="en-US" sz="2400">
                <a:solidFill>
                  <a:schemeClr val="tx1"/>
                </a:solidFill>
                <a:latin typeface="+mn-ea"/>
                <a:ea typeface="+mn-ea"/>
              </a:rPr>
              <a:t> 修复一个错误所需平均最少时间。</a:t>
            </a:r>
          </a:p>
        </p:txBody>
      </p:sp>
      <p:sp>
        <p:nvSpPr>
          <p:cNvPr id="50179" name="Rectangle 3"/>
          <p:cNvSpPr>
            <a:spLocks noChangeArrowheads="1"/>
          </p:cNvSpPr>
          <p:nvPr/>
        </p:nvSpPr>
        <p:spPr bwMode="auto">
          <a:xfrm>
            <a:off x="566555" y="413665"/>
            <a:ext cx="3241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可支持性测试</a:t>
            </a:r>
          </a:p>
        </p:txBody>
      </p:sp>
      <p:sp>
        <p:nvSpPr>
          <p:cNvPr id="50180" name="Rectangle 4"/>
          <p:cNvSpPr>
            <a:spLocks noChangeArrowheads="1"/>
          </p:cNvSpPr>
          <p:nvPr/>
        </p:nvSpPr>
        <p:spPr bwMode="auto">
          <a:xfrm>
            <a:off x="522288" y="1808163"/>
            <a:ext cx="86217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gn="l">
              <a:buClr>
                <a:srgbClr val="FF0000"/>
              </a:buClr>
              <a:buFont typeface="Wingdings" panose="05000000000000000000" pitchFamily="2" charset="2"/>
              <a:buChar char="p"/>
            </a:pPr>
            <a:r>
              <a:rPr lang="zh-CN" altLang="en-US" sz="2800" dirty="0">
                <a:solidFill>
                  <a:srgbClr val="0000FF"/>
                </a:solidFill>
                <a:latin typeface="+mn-ea"/>
                <a:ea typeface="+mn-ea"/>
              </a:rPr>
              <a:t>这类测试是要验证系统的支持策略对于公司与用户方面是否切实可行。</a:t>
            </a:r>
          </a:p>
        </p:txBody>
      </p:sp>
    </p:spTree>
  </p:cSld>
  <p:clrMapOvr>
    <a:masterClrMapping/>
  </p:clrMapOvr>
  <p:transition>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66738" y="2393885"/>
            <a:ext cx="8415337"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rgbClr val="FF0066"/>
              </a:buClr>
              <a:buFont typeface="Wingdings" pitchFamily="2" charset="2"/>
              <a:buChar char="Ø"/>
            </a:pPr>
            <a:r>
              <a:rPr lang="zh-CN" altLang="en-US" sz="2600" dirty="0">
                <a:solidFill>
                  <a:schemeClr val="tx1"/>
                </a:solidFill>
                <a:latin typeface="+mn-ea"/>
                <a:ea typeface="+mn-ea"/>
              </a:rPr>
              <a:t>在安装软件系统时，会有多种选择。</a:t>
            </a:r>
          </a:p>
          <a:p>
            <a:pPr marL="908050" lvl="1" indent="-436563" algn="l" eaLnBrk="0" hangingPunct="0">
              <a:spcBef>
                <a:spcPct val="20000"/>
              </a:spcBef>
              <a:buClr>
                <a:srgbClr val="FF0000"/>
              </a:buClr>
              <a:buFont typeface="Wingdings" pitchFamily="2" charset="2"/>
              <a:buChar char="ü"/>
            </a:pPr>
            <a:r>
              <a:rPr lang="zh-CN" altLang="en-US" sz="2400" dirty="0">
                <a:solidFill>
                  <a:schemeClr val="tx1"/>
                </a:solidFill>
                <a:latin typeface="+mn-ea"/>
                <a:ea typeface="+mn-ea"/>
              </a:rPr>
              <a:t> 要分配和装入文件与程序库</a:t>
            </a:r>
          </a:p>
          <a:p>
            <a:pPr marL="908050" lvl="1" indent="-436563" algn="l" eaLnBrk="0" hangingPunct="0">
              <a:spcBef>
                <a:spcPct val="20000"/>
              </a:spcBef>
              <a:buClr>
                <a:srgbClr val="FF0000"/>
              </a:buClr>
              <a:buFont typeface="Wingdings" pitchFamily="2" charset="2"/>
              <a:buChar char="ü"/>
            </a:pPr>
            <a:r>
              <a:rPr lang="zh-CN" altLang="en-US" sz="2400" dirty="0">
                <a:solidFill>
                  <a:schemeClr val="tx1"/>
                </a:solidFill>
                <a:latin typeface="+mn-ea"/>
                <a:ea typeface="+mn-ea"/>
              </a:rPr>
              <a:t> 布置适用的硬件配置</a:t>
            </a:r>
          </a:p>
          <a:p>
            <a:pPr marL="908050" lvl="1" indent="-436563" algn="l" eaLnBrk="0" hangingPunct="0">
              <a:spcBef>
                <a:spcPct val="20000"/>
              </a:spcBef>
              <a:buClr>
                <a:srgbClr val="FF0000"/>
              </a:buClr>
              <a:buFont typeface="Wingdings" pitchFamily="2" charset="2"/>
              <a:buChar char="ü"/>
            </a:pPr>
            <a:r>
              <a:rPr lang="zh-CN" altLang="en-US" sz="2400" dirty="0">
                <a:solidFill>
                  <a:schemeClr val="tx1"/>
                </a:solidFill>
                <a:latin typeface="+mn-ea"/>
                <a:ea typeface="+mn-ea"/>
              </a:rPr>
              <a:t> 进行程序的联结。</a:t>
            </a:r>
          </a:p>
          <a:p>
            <a:pPr marL="469900" indent="-469900" algn="l" eaLnBrk="0" hangingPunct="0">
              <a:spcBef>
                <a:spcPct val="20000"/>
              </a:spcBef>
              <a:buClr>
                <a:schemeClr val="accent2"/>
              </a:buClr>
              <a:buFont typeface="Wingdings" pitchFamily="2" charset="2"/>
              <a:buNone/>
            </a:pPr>
            <a:r>
              <a:rPr lang="zh-CN" altLang="en-US" sz="2600" dirty="0">
                <a:solidFill>
                  <a:schemeClr val="tx1"/>
                </a:solidFill>
                <a:latin typeface="+mn-ea"/>
                <a:ea typeface="+mn-ea"/>
              </a:rPr>
              <a:t>而安装测试就是要找出在这些安装过程中出现的错误。</a:t>
            </a:r>
          </a:p>
          <a:p>
            <a:pPr marL="469900" indent="-469900" algn="l" eaLnBrk="0" hangingPunct="0">
              <a:spcBef>
                <a:spcPct val="20000"/>
              </a:spcBef>
              <a:buClr>
                <a:srgbClr val="FF0066"/>
              </a:buClr>
              <a:buFont typeface="Wingdings" pitchFamily="2" charset="2"/>
              <a:buChar char="Ø"/>
            </a:pPr>
            <a:r>
              <a:rPr lang="zh-CN" altLang="en-US" sz="2600" dirty="0">
                <a:solidFill>
                  <a:schemeClr val="tx1"/>
                </a:solidFill>
                <a:latin typeface="+mn-ea"/>
                <a:ea typeface="+mn-ea"/>
              </a:rPr>
              <a:t>安装测试是在系统安装之后进行测试。它要检验：</a:t>
            </a:r>
          </a:p>
          <a:p>
            <a:pPr marL="908050" lvl="1" indent="-436563" algn="l" eaLnBrk="0" hangingPunct="0">
              <a:spcBef>
                <a:spcPct val="20000"/>
              </a:spcBef>
              <a:buClr>
                <a:srgbClr val="FF0000"/>
              </a:buClr>
              <a:buFont typeface="Wingdings" pitchFamily="2" charset="2"/>
              <a:buChar char="ü"/>
            </a:pPr>
            <a:r>
              <a:rPr lang="zh-CN" altLang="en-US" sz="2400" dirty="0">
                <a:solidFill>
                  <a:schemeClr val="tx1"/>
                </a:solidFill>
                <a:latin typeface="+mn-ea"/>
                <a:ea typeface="+mn-ea"/>
              </a:rPr>
              <a:t> 用户选择的一套任选方案是否相容；</a:t>
            </a:r>
          </a:p>
          <a:p>
            <a:pPr marL="908050" lvl="1" indent="-436563" algn="l" eaLnBrk="0" hangingPunct="0">
              <a:spcBef>
                <a:spcPct val="20000"/>
              </a:spcBef>
              <a:buClr>
                <a:srgbClr val="FF0000"/>
              </a:buClr>
              <a:buFont typeface="Wingdings" pitchFamily="2" charset="2"/>
              <a:buChar char="ü"/>
            </a:pPr>
            <a:r>
              <a:rPr lang="zh-CN" altLang="en-US" sz="2400" dirty="0">
                <a:solidFill>
                  <a:schemeClr val="tx1"/>
                </a:solidFill>
                <a:latin typeface="+mn-ea"/>
                <a:ea typeface="+mn-ea"/>
              </a:rPr>
              <a:t> 系统的每一部分是否都齐全；</a:t>
            </a:r>
          </a:p>
          <a:p>
            <a:pPr marL="908050" lvl="1" indent="-436563" algn="l" eaLnBrk="0" hangingPunct="0">
              <a:spcBef>
                <a:spcPct val="20000"/>
              </a:spcBef>
              <a:buClr>
                <a:srgbClr val="FF0000"/>
              </a:buClr>
              <a:buFont typeface="Wingdings" pitchFamily="2" charset="2"/>
              <a:buChar char="ü"/>
            </a:pPr>
            <a:r>
              <a:rPr lang="zh-CN" altLang="en-US" sz="2400" dirty="0">
                <a:solidFill>
                  <a:schemeClr val="tx1"/>
                </a:solidFill>
                <a:latin typeface="+mn-ea"/>
                <a:ea typeface="+mn-ea"/>
              </a:rPr>
              <a:t> 所有文件是否都已产生并确有所需要的内容；</a:t>
            </a:r>
          </a:p>
          <a:p>
            <a:pPr marL="908050" lvl="1" indent="-436563" algn="l" eaLnBrk="0" hangingPunct="0">
              <a:spcBef>
                <a:spcPct val="20000"/>
              </a:spcBef>
              <a:buClr>
                <a:srgbClr val="FF0000"/>
              </a:buClr>
              <a:buFont typeface="Wingdings" pitchFamily="2" charset="2"/>
              <a:buChar char="ü"/>
            </a:pPr>
            <a:r>
              <a:rPr lang="zh-CN" altLang="en-US" sz="2400" dirty="0">
                <a:solidFill>
                  <a:schemeClr val="tx1"/>
                </a:solidFill>
                <a:latin typeface="+mn-ea"/>
                <a:ea typeface="+mn-ea"/>
              </a:rPr>
              <a:t> 硬件的配置是否合理，等等。</a:t>
            </a:r>
          </a:p>
        </p:txBody>
      </p:sp>
      <p:sp>
        <p:nvSpPr>
          <p:cNvPr id="51203" name="Rectangle 3"/>
          <p:cNvSpPr>
            <a:spLocks noChangeArrowheads="1"/>
          </p:cNvSpPr>
          <p:nvPr/>
        </p:nvSpPr>
        <p:spPr bwMode="auto">
          <a:xfrm>
            <a:off x="594305" y="548680"/>
            <a:ext cx="2222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安装测试</a:t>
            </a:r>
          </a:p>
        </p:txBody>
      </p:sp>
      <p:sp>
        <p:nvSpPr>
          <p:cNvPr id="51204" name="Rectangle 4"/>
          <p:cNvSpPr>
            <a:spLocks noChangeArrowheads="1"/>
          </p:cNvSpPr>
          <p:nvPr/>
        </p:nvSpPr>
        <p:spPr bwMode="auto">
          <a:xfrm>
            <a:off x="522288" y="1763815"/>
            <a:ext cx="8621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l">
              <a:buClr>
                <a:srgbClr val="FF0000"/>
              </a:buClr>
              <a:buFont typeface="Wingdings" panose="05000000000000000000" pitchFamily="2" charset="2"/>
              <a:buChar char="p"/>
            </a:pPr>
            <a:r>
              <a:rPr lang="zh-CN" altLang="en-US" sz="2800" dirty="0">
                <a:solidFill>
                  <a:schemeClr val="tx1"/>
                </a:solidFill>
                <a:latin typeface="+mn-ea"/>
                <a:ea typeface="+mn-ea"/>
              </a:rPr>
              <a:t>安装测试的目的</a:t>
            </a:r>
            <a:r>
              <a:rPr lang="zh-CN" altLang="en-US" sz="2800" dirty="0">
                <a:latin typeface="+mn-ea"/>
                <a:ea typeface="+mn-ea"/>
              </a:rPr>
              <a:t>不是找软件错误，而是找安装错误。</a:t>
            </a:r>
          </a:p>
        </p:txBody>
      </p:sp>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0" y="1673225"/>
            <a:ext cx="8964613" cy="1292662"/>
          </a:xfrm>
          <a:prstGeom prst="rect">
            <a:avLst/>
          </a:prstGeom>
          <a:noFill/>
          <a:ln w="9525" algn="ctr">
            <a:noFill/>
            <a:miter lim="800000"/>
            <a:headEnd/>
            <a:tailEnd/>
          </a:ln>
          <a:effectLst/>
        </p:spPr>
        <p:txBody>
          <a:bodyPr>
            <a:spAutoFit/>
          </a:bodyPr>
          <a:lstStyle/>
          <a:p>
            <a:pPr marL="342900" indent="-342900" algn="l">
              <a:lnSpc>
                <a:spcPct val="150000"/>
              </a:lnSpc>
              <a:buClr>
                <a:srgbClr val="FF0000"/>
              </a:buClr>
              <a:buFont typeface="Wingdings" pitchFamily="2" charset="2"/>
              <a:buChar char="o"/>
              <a:defRPr/>
            </a:pPr>
            <a:r>
              <a:rPr lang="zh-CN" altLang="en-US" sz="2400" dirty="0">
                <a:latin typeface="+mn-ea"/>
                <a:ea typeface="+mn-ea"/>
              </a:rPr>
              <a:t>单元测试：</a:t>
            </a:r>
            <a:r>
              <a:rPr lang="zh-CN" altLang="en-US" sz="2400" dirty="0" smtClean="0">
                <a:solidFill>
                  <a:schemeClr val="tx1"/>
                </a:solidFill>
                <a:latin typeface="+mn-ea"/>
                <a:ea typeface="+mn-ea"/>
              </a:rPr>
              <a:t>集中</a:t>
            </a:r>
            <a:r>
              <a:rPr lang="zh-CN" altLang="en-US" sz="2400" dirty="0">
                <a:solidFill>
                  <a:schemeClr val="tx1"/>
                </a:solidFill>
                <a:latin typeface="+mn-ea"/>
                <a:ea typeface="+mn-ea"/>
              </a:rPr>
              <a:t>对用</a:t>
            </a:r>
            <a:r>
              <a:rPr lang="zh-CN" altLang="en-US" sz="2400" dirty="0">
                <a:latin typeface="+mn-ea"/>
                <a:ea typeface="+mn-ea"/>
              </a:rPr>
              <a:t>源代码</a:t>
            </a:r>
            <a:r>
              <a:rPr lang="zh-CN" altLang="en-US" sz="2400" dirty="0">
                <a:solidFill>
                  <a:schemeClr val="tx1"/>
                </a:solidFill>
                <a:latin typeface="+mn-ea"/>
                <a:ea typeface="+mn-ea"/>
              </a:rPr>
              <a:t>实现</a:t>
            </a:r>
            <a:r>
              <a:rPr lang="zh-CN" altLang="en-US" sz="2400" dirty="0" smtClean="0">
                <a:solidFill>
                  <a:schemeClr val="tx1"/>
                </a:solidFill>
                <a:latin typeface="+mn-ea"/>
                <a:ea typeface="+mn-ea"/>
              </a:rPr>
              <a:t>的</a:t>
            </a:r>
            <a:r>
              <a:rPr lang="en-US" altLang="zh-CN" sz="2400" dirty="0" smtClean="0">
                <a:solidFill>
                  <a:schemeClr val="tx1"/>
                </a:solidFill>
                <a:latin typeface="+mn-ea"/>
                <a:ea typeface="+mn-ea"/>
              </a:rPr>
              <a:t>,</a:t>
            </a:r>
            <a:r>
              <a:rPr lang="zh-CN" altLang="en-US" sz="2400" dirty="0" smtClean="0">
                <a:solidFill>
                  <a:schemeClr val="tx1"/>
                </a:solidFill>
                <a:latin typeface="+mn-ea"/>
                <a:ea typeface="+mn-ea"/>
              </a:rPr>
              <a:t>每</a:t>
            </a:r>
            <a:r>
              <a:rPr lang="zh-CN" altLang="en-US" sz="2400" dirty="0">
                <a:solidFill>
                  <a:schemeClr val="tx1"/>
                </a:solidFill>
                <a:latin typeface="+mn-ea"/>
                <a:ea typeface="+mn-ea"/>
              </a:rPr>
              <a:t>一个程序单元进行测试，检查各个程序模块是否正确地实现了规定的功能</a:t>
            </a:r>
            <a:r>
              <a:rPr lang="zh-CN" altLang="en-US" sz="2800" dirty="0">
                <a:solidFill>
                  <a:schemeClr val="tx1"/>
                </a:solidFill>
                <a:latin typeface="+mn-ea"/>
                <a:ea typeface="+mn-ea"/>
              </a:rPr>
              <a:t>。</a:t>
            </a:r>
          </a:p>
        </p:txBody>
      </p:sp>
      <p:sp>
        <p:nvSpPr>
          <p:cNvPr id="354307" name="Rectangle 3"/>
          <p:cNvSpPr>
            <a:spLocks noChangeArrowheads="1"/>
          </p:cNvSpPr>
          <p:nvPr/>
        </p:nvSpPr>
        <p:spPr bwMode="auto">
          <a:xfrm>
            <a:off x="657225" y="458788"/>
            <a:ext cx="301556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eaLnBrk="0" hangingPunct="0"/>
            <a:r>
              <a:rPr lang="en-US" altLang="zh-CN" sz="4000" dirty="0">
                <a:solidFill>
                  <a:srgbClr val="0000FF"/>
                </a:solidFill>
                <a:latin typeface="黑体" pitchFamily="49" charset="-122"/>
                <a:ea typeface="黑体" pitchFamily="49" charset="-122"/>
                <a:cs typeface="Times New Roman" pitchFamily="18" charset="0"/>
              </a:rPr>
              <a:t>4</a:t>
            </a:r>
            <a:r>
              <a:rPr lang="zh-CN" altLang="en-US" sz="4000" dirty="0">
                <a:solidFill>
                  <a:srgbClr val="0000FF"/>
                </a:solidFill>
                <a:latin typeface="黑体" pitchFamily="49" charset="-122"/>
                <a:ea typeface="黑体" pitchFamily="49" charset="-122"/>
                <a:cs typeface="Times New Roman" pitchFamily="18" charset="0"/>
              </a:rPr>
              <a:t>个步骤简介</a:t>
            </a:r>
          </a:p>
        </p:txBody>
      </p:sp>
      <p:sp>
        <p:nvSpPr>
          <p:cNvPr id="354308" name="Rectangle 4"/>
          <p:cNvSpPr>
            <a:spLocks noChangeArrowheads="1"/>
          </p:cNvSpPr>
          <p:nvPr/>
        </p:nvSpPr>
        <p:spPr bwMode="auto">
          <a:xfrm>
            <a:off x="0" y="5589588"/>
            <a:ext cx="9144000" cy="1200329"/>
          </a:xfrm>
          <a:prstGeom prst="rect">
            <a:avLst/>
          </a:prstGeom>
          <a:noFill/>
          <a:ln w="9525" algn="ctr">
            <a:noFill/>
            <a:miter lim="800000"/>
            <a:headEnd/>
            <a:tailEnd/>
          </a:ln>
          <a:effectLst/>
        </p:spPr>
        <p:txBody>
          <a:bodyPr>
            <a:spAutoFit/>
          </a:bodyPr>
          <a:lstStyle/>
          <a:p>
            <a:pPr marL="342900" indent="-342900" algn="l">
              <a:lnSpc>
                <a:spcPct val="150000"/>
              </a:lnSpc>
              <a:buClr>
                <a:srgbClr val="FF0000"/>
              </a:buClr>
              <a:buFont typeface="Wingdings" pitchFamily="2" charset="2"/>
              <a:buChar char="o"/>
              <a:defRPr/>
            </a:pPr>
            <a:r>
              <a:rPr lang="zh-CN" altLang="en-US" sz="2400" dirty="0" smtClean="0">
                <a:latin typeface="+mn-ea"/>
                <a:ea typeface="+mn-ea"/>
              </a:rPr>
              <a:t>系统测试：</a:t>
            </a:r>
            <a:r>
              <a:rPr lang="zh-CN" altLang="en-US" sz="2400" dirty="0" smtClean="0">
                <a:solidFill>
                  <a:schemeClr val="tx1"/>
                </a:solidFill>
                <a:latin typeface="+mn-ea"/>
                <a:ea typeface="+mn-ea"/>
              </a:rPr>
              <a:t>把</a:t>
            </a:r>
            <a:r>
              <a:rPr lang="zh-CN" altLang="en-US" sz="2400" dirty="0" smtClean="0">
                <a:solidFill>
                  <a:schemeClr val="tx1"/>
                </a:solidFill>
                <a:latin typeface="+mn-ea"/>
                <a:ea typeface="+mn-ea"/>
              </a:rPr>
              <a:t>经过</a:t>
            </a:r>
            <a:r>
              <a:rPr lang="zh-CN" altLang="en-US" sz="2400" dirty="0">
                <a:solidFill>
                  <a:schemeClr val="tx1"/>
                </a:solidFill>
                <a:latin typeface="+mn-ea"/>
                <a:ea typeface="+mn-ea"/>
              </a:rPr>
              <a:t>确认的软件纳入</a:t>
            </a:r>
            <a:r>
              <a:rPr lang="zh-CN" altLang="en-US" sz="2400" dirty="0">
                <a:latin typeface="+mn-ea"/>
                <a:ea typeface="+mn-ea"/>
              </a:rPr>
              <a:t>实际运行</a:t>
            </a:r>
            <a:r>
              <a:rPr lang="zh-CN" altLang="en-US" sz="2400" dirty="0">
                <a:solidFill>
                  <a:schemeClr val="tx1"/>
                </a:solidFill>
                <a:latin typeface="+mn-ea"/>
                <a:ea typeface="+mn-ea"/>
              </a:rPr>
              <a:t>环境中，与其它系统成份组合在一起进行测试。</a:t>
            </a:r>
          </a:p>
        </p:txBody>
      </p:sp>
      <p:sp>
        <p:nvSpPr>
          <p:cNvPr id="354309" name="Rectangle 5"/>
          <p:cNvSpPr>
            <a:spLocks noChangeArrowheads="1"/>
          </p:cNvSpPr>
          <p:nvPr/>
        </p:nvSpPr>
        <p:spPr bwMode="auto">
          <a:xfrm>
            <a:off x="0" y="3068638"/>
            <a:ext cx="9144000" cy="1200329"/>
          </a:xfrm>
          <a:prstGeom prst="rect">
            <a:avLst/>
          </a:prstGeom>
          <a:noFill/>
          <a:ln w="9525" algn="ctr">
            <a:noFill/>
            <a:miter lim="800000"/>
            <a:headEnd/>
            <a:tailEnd/>
          </a:ln>
          <a:effectLst/>
        </p:spPr>
        <p:txBody>
          <a:bodyPr>
            <a:spAutoFit/>
          </a:bodyPr>
          <a:lstStyle/>
          <a:p>
            <a:pPr marL="342900" indent="-342900" algn="l">
              <a:lnSpc>
                <a:spcPct val="150000"/>
              </a:lnSpc>
              <a:buClr>
                <a:srgbClr val="FF0000"/>
              </a:buClr>
              <a:buFont typeface="Wingdings" pitchFamily="2" charset="2"/>
              <a:buChar char="o"/>
              <a:defRPr/>
            </a:pPr>
            <a:r>
              <a:rPr lang="zh-CN" altLang="en-US" sz="2400" dirty="0" smtClean="0">
                <a:latin typeface="+mn-ea"/>
                <a:ea typeface="+mn-ea"/>
              </a:rPr>
              <a:t>集成测试：</a:t>
            </a:r>
            <a:r>
              <a:rPr lang="zh-CN" altLang="en-US" sz="2400" dirty="0" smtClean="0">
                <a:solidFill>
                  <a:schemeClr val="tx1"/>
                </a:solidFill>
                <a:latin typeface="+mn-ea"/>
                <a:ea typeface="+mn-ea"/>
              </a:rPr>
              <a:t>把</a:t>
            </a:r>
            <a:r>
              <a:rPr lang="zh-CN" altLang="en-US" sz="2400" dirty="0">
                <a:solidFill>
                  <a:schemeClr val="tx1"/>
                </a:solidFill>
                <a:latin typeface="+mn-ea"/>
                <a:ea typeface="+mn-ea"/>
              </a:rPr>
              <a:t>已测试过的模块组装起来，主要对与设计相关的软件</a:t>
            </a:r>
            <a:r>
              <a:rPr lang="zh-CN" altLang="en-US" sz="2400" dirty="0">
                <a:latin typeface="+mn-ea"/>
                <a:ea typeface="+mn-ea"/>
              </a:rPr>
              <a:t>体系结构</a:t>
            </a:r>
            <a:r>
              <a:rPr lang="zh-CN" altLang="en-US" sz="2400" dirty="0">
                <a:solidFill>
                  <a:schemeClr val="tx1"/>
                </a:solidFill>
                <a:latin typeface="+mn-ea"/>
                <a:ea typeface="+mn-ea"/>
              </a:rPr>
              <a:t>的构造进行测试。</a:t>
            </a:r>
          </a:p>
        </p:txBody>
      </p:sp>
      <p:sp>
        <p:nvSpPr>
          <p:cNvPr id="354310" name="Rectangle 6"/>
          <p:cNvSpPr>
            <a:spLocks noChangeArrowheads="1"/>
          </p:cNvSpPr>
          <p:nvPr/>
        </p:nvSpPr>
        <p:spPr bwMode="auto">
          <a:xfrm>
            <a:off x="0" y="4295454"/>
            <a:ext cx="9144000" cy="1200329"/>
          </a:xfrm>
          <a:prstGeom prst="rect">
            <a:avLst/>
          </a:prstGeom>
          <a:noFill/>
          <a:ln w="9525" algn="ctr">
            <a:noFill/>
            <a:miter lim="800000"/>
            <a:headEnd/>
            <a:tailEnd/>
          </a:ln>
          <a:effectLst/>
        </p:spPr>
        <p:txBody>
          <a:bodyPr>
            <a:spAutoFit/>
          </a:bodyPr>
          <a:lstStyle/>
          <a:p>
            <a:pPr marL="342900" indent="-342900" algn="l">
              <a:lnSpc>
                <a:spcPct val="150000"/>
              </a:lnSpc>
              <a:buClr>
                <a:srgbClr val="FF0000"/>
              </a:buClr>
              <a:buFont typeface="Wingdings" pitchFamily="2" charset="2"/>
              <a:buChar char="o"/>
              <a:defRPr/>
            </a:pPr>
            <a:r>
              <a:rPr lang="zh-CN" altLang="en-US" sz="2400" dirty="0">
                <a:latin typeface="+mn-ea"/>
                <a:ea typeface="+mn-ea"/>
              </a:rPr>
              <a:t>确认</a:t>
            </a:r>
            <a:r>
              <a:rPr lang="zh-CN" altLang="en-US" sz="2400" dirty="0" smtClean="0">
                <a:latin typeface="+mn-ea"/>
                <a:ea typeface="+mn-ea"/>
              </a:rPr>
              <a:t>测试：</a:t>
            </a:r>
            <a:r>
              <a:rPr lang="zh-CN" altLang="en-US" sz="2400" dirty="0" smtClean="0">
                <a:solidFill>
                  <a:schemeClr val="tx1"/>
                </a:solidFill>
                <a:latin typeface="+mn-ea"/>
                <a:ea typeface="+mn-ea"/>
              </a:rPr>
              <a:t>检查</a:t>
            </a:r>
            <a:r>
              <a:rPr lang="zh-CN" altLang="en-US" sz="2400" dirty="0">
                <a:solidFill>
                  <a:schemeClr val="tx1"/>
                </a:solidFill>
                <a:latin typeface="+mn-ea"/>
                <a:ea typeface="+mn-ea"/>
              </a:rPr>
              <a:t>已实现的软件是否满足了</a:t>
            </a:r>
            <a:r>
              <a:rPr lang="zh-CN" altLang="en-US" sz="2400" dirty="0">
                <a:latin typeface="+mn-ea"/>
                <a:ea typeface="+mn-ea"/>
              </a:rPr>
              <a:t>需求规格说明</a:t>
            </a:r>
            <a:r>
              <a:rPr lang="zh-CN" altLang="en-US" sz="2400" dirty="0">
                <a:solidFill>
                  <a:schemeClr val="tx1"/>
                </a:solidFill>
                <a:latin typeface="+mn-ea"/>
                <a:ea typeface="+mn-ea"/>
              </a:rPr>
              <a:t>中确定了的各种需求，以及软件配置是否完全、正确。</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07"/>
                                        </p:tgtEl>
                                        <p:attrNameLst>
                                          <p:attrName>style.visibility</p:attrName>
                                        </p:attrNameLst>
                                      </p:cBhvr>
                                      <p:to>
                                        <p:strVal val="visible"/>
                                      </p:to>
                                    </p:set>
                                    <p:animEffect transition="in" filter="blinds(horizontal)">
                                      <p:cBhvr>
                                        <p:cTn id="7" dur="500"/>
                                        <p:tgtEl>
                                          <p:spTgt spid="354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4306"/>
                                        </p:tgtEl>
                                        <p:attrNameLst>
                                          <p:attrName>style.visibility</p:attrName>
                                        </p:attrNameLst>
                                      </p:cBhvr>
                                      <p:to>
                                        <p:strVal val="visible"/>
                                      </p:to>
                                    </p:set>
                                    <p:anim calcmode="lin" valueType="num">
                                      <p:cBhvr additive="base">
                                        <p:cTn id="12" dur="500" fill="hold"/>
                                        <p:tgtEl>
                                          <p:spTgt spid="354306"/>
                                        </p:tgtEl>
                                        <p:attrNameLst>
                                          <p:attrName>ppt_x</p:attrName>
                                        </p:attrNameLst>
                                      </p:cBhvr>
                                      <p:tavLst>
                                        <p:tav tm="0">
                                          <p:val>
                                            <p:strVal val="#ppt_x"/>
                                          </p:val>
                                        </p:tav>
                                        <p:tav tm="100000">
                                          <p:val>
                                            <p:strVal val="#ppt_x"/>
                                          </p:val>
                                        </p:tav>
                                      </p:tavLst>
                                    </p:anim>
                                    <p:anim calcmode="lin" valueType="num">
                                      <p:cBhvr additive="base">
                                        <p:cTn id="13" dur="500" fill="hold"/>
                                        <p:tgtEl>
                                          <p:spTgt spid="3543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4309"/>
                                        </p:tgtEl>
                                        <p:attrNameLst>
                                          <p:attrName>style.visibility</p:attrName>
                                        </p:attrNameLst>
                                      </p:cBhvr>
                                      <p:to>
                                        <p:strVal val="visible"/>
                                      </p:to>
                                    </p:set>
                                    <p:anim calcmode="lin" valueType="num">
                                      <p:cBhvr additive="base">
                                        <p:cTn id="18" dur="500" fill="hold"/>
                                        <p:tgtEl>
                                          <p:spTgt spid="354309"/>
                                        </p:tgtEl>
                                        <p:attrNameLst>
                                          <p:attrName>ppt_x</p:attrName>
                                        </p:attrNameLst>
                                      </p:cBhvr>
                                      <p:tavLst>
                                        <p:tav tm="0">
                                          <p:val>
                                            <p:strVal val="#ppt_x"/>
                                          </p:val>
                                        </p:tav>
                                        <p:tav tm="100000">
                                          <p:val>
                                            <p:strVal val="#ppt_x"/>
                                          </p:val>
                                        </p:tav>
                                      </p:tavLst>
                                    </p:anim>
                                    <p:anim calcmode="lin" valueType="num">
                                      <p:cBhvr additive="base">
                                        <p:cTn id="19" dur="500" fill="hold"/>
                                        <p:tgtEl>
                                          <p:spTgt spid="35430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4310"/>
                                        </p:tgtEl>
                                        <p:attrNameLst>
                                          <p:attrName>style.visibility</p:attrName>
                                        </p:attrNameLst>
                                      </p:cBhvr>
                                      <p:to>
                                        <p:strVal val="visible"/>
                                      </p:to>
                                    </p:set>
                                    <p:anim calcmode="lin" valueType="num">
                                      <p:cBhvr additive="base">
                                        <p:cTn id="24" dur="500" fill="hold"/>
                                        <p:tgtEl>
                                          <p:spTgt spid="354310"/>
                                        </p:tgtEl>
                                        <p:attrNameLst>
                                          <p:attrName>ppt_x</p:attrName>
                                        </p:attrNameLst>
                                      </p:cBhvr>
                                      <p:tavLst>
                                        <p:tav tm="0">
                                          <p:val>
                                            <p:strVal val="#ppt_x"/>
                                          </p:val>
                                        </p:tav>
                                        <p:tav tm="100000">
                                          <p:val>
                                            <p:strVal val="#ppt_x"/>
                                          </p:val>
                                        </p:tav>
                                      </p:tavLst>
                                    </p:anim>
                                    <p:anim calcmode="lin" valueType="num">
                                      <p:cBhvr additive="base">
                                        <p:cTn id="25"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p:bldP spid="354307" grpId="0"/>
      <p:bldP spid="354309" grpId="0"/>
      <p:bldP spid="3543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76250" y="1538288"/>
            <a:ext cx="82867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None/>
            </a:pPr>
            <a:endParaRPr lang="zh-CN" altLang="en-US" sz="2800" dirty="0">
              <a:solidFill>
                <a:schemeClr val="tx1"/>
              </a:solidFill>
              <a:latin typeface="+mn-ea"/>
              <a:ea typeface="+mn-ea"/>
            </a:endParaRPr>
          </a:p>
          <a:p>
            <a:pPr marL="469900" indent="-469900" algn="l" eaLnBrk="0" hangingPunct="0">
              <a:spcBef>
                <a:spcPct val="20000"/>
              </a:spcBef>
              <a:buClr>
                <a:srgbClr val="FF0066"/>
              </a:buClr>
              <a:buFont typeface="Wingdings" panose="05000000000000000000" pitchFamily="2" charset="2"/>
              <a:buChar char="p"/>
            </a:pPr>
            <a:r>
              <a:rPr lang="zh-CN" altLang="en-US" sz="2800" dirty="0">
                <a:solidFill>
                  <a:schemeClr val="tx1"/>
                </a:solidFill>
                <a:latin typeface="+mn-ea"/>
                <a:ea typeface="+mn-ea"/>
              </a:rPr>
              <a:t>在一些大型的系统中，部分工作由软件自动完成，其它工作则需由各种人员，包括操作员，数据库管理员，终端用户等，按一定规程同计算机配合，靠人工来完成。</a:t>
            </a:r>
          </a:p>
          <a:p>
            <a:pPr marL="469900" indent="-469900" algn="l" eaLnBrk="0" hangingPunct="0">
              <a:spcBef>
                <a:spcPct val="20000"/>
              </a:spcBef>
              <a:buClr>
                <a:srgbClr val="FF0066"/>
              </a:buClr>
              <a:buFont typeface="Wingdings" panose="05000000000000000000" pitchFamily="2" charset="2"/>
              <a:buChar char="p"/>
            </a:pPr>
            <a:endParaRPr lang="zh-CN" altLang="en-US" sz="2800" dirty="0">
              <a:solidFill>
                <a:schemeClr val="tx1"/>
              </a:solidFill>
              <a:latin typeface="+mn-ea"/>
              <a:ea typeface="+mn-ea"/>
            </a:endParaRPr>
          </a:p>
          <a:p>
            <a:pPr marL="469900" indent="-469900" algn="l" eaLnBrk="0" hangingPunct="0">
              <a:spcBef>
                <a:spcPct val="20000"/>
              </a:spcBef>
              <a:buClr>
                <a:srgbClr val="FF0066"/>
              </a:buClr>
              <a:buFont typeface="Wingdings" panose="05000000000000000000" pitchFamily="2" charset="2"/>
              <a:buChar char="p"/>
            </a:pPr>
            <a:r>
              <a:rPr lang="zh-CN" altLang="en-US" sz="2800" dirty="0">
                <a:solidFill>
                  <a:schemeClr val="tx1"/>
                </a:solidFill>
                <a:latin typeface="+mn-ea"/>
                <a:ea typeface="+mn-ea"/>
              </a:rPr>
              <a:t>指定由人工完成的过程也需经过仔细的检查，这就是所谓的过程测试。</a:t>
            </a:r>
          </a:p>
        </p:txBody>
      </p:sp>
      <p:sp>
        <p:nvSpPr>
          <p:cNvPr id="52227" name="Rectangle 3"/>
          <p:cNvSpPr>
            <a:spLocks noChangeArrowheads="1"/>
          </p:cNvSpPr>
          <p:nvPr/>
        </p:nvSpPr>
        <p:spPr bwMode="auto">
          <a:xfrm>
            <a:off x="566555" y="503675"/>
            <a:ext cx="2222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过程测试</a:t>
            </a:r>
          </a:p>
        </p:txBody>
      </p:sp>
    </p:spTree>
  </p:cSld>
  <p:clrMapOvr>
    <a:masterClrMapping/>
  </p:clrMapOvr>
  <p:transition>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224885" y="1988840"/>
            <a:ext cx="89376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40000"/>
              </a:lnSpc>
              <a:spcBef>
                <a:spcPct val="20000"/>
              </a:spcBef>
              <a:buClr>
                <a:schemeClr val="accent2"/>
              </a:buClr>
              <a:buFont typeface="Wingdings" panose="05000000000000000000" pitchFamily="2" charset="2"/>
              <a:buChar char="p"/>
            </a:pPr>
            <a:r>
              <a:rPr lang="zh-CN" altLang="en-US" sz="2800" dirty="0" smtClean="0">
                <a:solidFill>
                  <a:srgbClr val="0000FF"/>
                </a:solidFill>
                <a:latin typeface="+mn-ea"/>
                <a:ea typeface="+mn-ea"/>
              </a:rPr>
              <a:t>这</a:t>
            </a:r>
            <a:r>
              <a:rPr lang="zh-CN" altLang="en-US" sz="2800" dirty="0">
                <a:solidFill>
                  <a:srgbClr val="0000FF"/>
                </a:solidFill>
                <a:latin typeface="+mn-ea"/>
                <a:ea typeface="+mn-ea"/>
              </a:rPr>
              <a:t>类测试主要想验证软件产品在不同版本之间的兼容性</a:t>
            </a:r>
            <a:r>
              <a:rPr lang="zh-CN" altLang="en-US" sz="2800" dirty="0" smtClean="0">
                <a:solidFill>
                  <a:srgbClr val="0000FF"/>
                </a:solidFill>
                <a:latin typeface="+mn-ea"/>
                <a:ea typeface="+mn-ea"/>
              </a:rPr>
              <a:t>。</a:t>
            </a:r>
            <a:endParaRPr lang="en-US" altLang="zh-CN" sz="2800" dirty="0" smtClean="0">
              <a:solidFill>
                <a:srgbClr val="0000FF"/>
              </a:solidFill>
              <a:latin typeface="+mn-ea"/>
              <a:ea typeface="+mn-ea"/>
            </a:endParaRPr>
          </a:p>
          <a:p>
            <a:pPr marL="469900" indent="-469900" algn="l" eaLnBrk="0" hangingPunct="0">
              <a:lnSpc>
                <a:spcPct val="140000"/>
              </a:lnSpc>
              <a:spcBef>
                <a:spcPct val="20000"/>
              </a:spcBef>
              <a:buClr>
                <a:schemeClr val="accent2"/>
              </a:buClr>
              <a:buFont typeface="Wingdings" panose="05000000000000000000" pitchFamily="2" charset="2"/>
              <a:buChar char="p"/>
            </a:pPr>
            <a:r>
              <a:rPr lang="zh-CN" altLang="en-US" sz="2800" dirty="0" smtClean="0">
                <a:solidFill>
                  <a:schemeClr val="tx1"/>
                </a:solidFill>
                <a:latin typeface="+mn-ea"/>
                <a:ea typeface="+mn-ea"/>
              </a:rPr>
              <a:t>有</a:t>
            </a:r>
            <a:r>
              <a:rPr lang="zh-CN" altLang="en-US" sz="2800" dirty="0">
                <a:solidFill>
                  <a:schemeClr val="tx1"/>
                </a:solidFill>
                <a:latin typeface="+mn-ea"/>
                <a:ea typeface="+mn-ea"/>
              </a:rPr>
              <a:t>两类基本的兼容性测试：</a:t>
            </a:r>
          </a:p>
          <a:p>
            <a:pPr marL="908050" lvl="1" indent="-436563" algn="l" eaLnBrk="0" hangingPunct="0">
              <a:lnSpc>
                <a:spcPct val="140000"/>
              </a:lnSpc>
              <a:spcBef>
                <a:spcPct val="20000"/>
              </a:spcBef>
              <a:buClr>
                <a:srgbClr val="FF0000"/>
              </a:buClr>
              <a:buFont typeface="Wingdings" pitchFamily="2" charset="2"/>
              <a:buChar char="ü"/>
            </a:pPr>
            <a:r>
              <a:rPr lang="zh-CN" altLang="en-US" sz="2800" dirty="0">
                <a:solidFill>
                  <a:schemeClr val="tx1"/>
                </a:solidFill>
                <a:latin typeface="+mn-ea"/>
                <a:ea typeface="+mn-ea"/>
              </a:rPr>
              <a:t> 向下兼容</a:t>
            </a:r>
          </a:p>
          <a:p>
            <a:pPr marL="908050" lvl="1" indent="-436563" algn="l" eaLnBrk="0" hangingPunct="0">
              <a:lnSpc>
                <a:spcPct val="140000"/>
              </a:lnSpc>
              <a:spcBef>
                <a:spcPct val="20000"/>
              </a:spcBef>
              <a:buClr>
                <a:srgbClr val="FF0000"/>
              </a:buClr>
              <a:buFont typeface="Wingdings" pitchFamily="2" charset="2"/>
              <a:buChar char="ü"/>
            </a:pPr>
            <a:r>
              <a:rPr lang="zh-CN" altLang="en-US" sz="2800" dirty="0">
                <a:solidFill>
                  <a:schemeClr val="tx1"/>
                </a:solidFill>
                <a:latin typeface="+mn-ea"/>
                <a:ea typeface="+mn-ea"/>
              </a:rPr>
              <a:t> 交错兼容</a:t>
            </a:r>
          </a:p>
        </p:txBody>
      </p:sp>
      <p:sp>
        <p:nvSpPr>
          <p:cNvPr id="53251" name="Rectangle 3"/>
          <p:cNvSpPr>
            <a:spLocks noChangeArrowheads="1"/>
          </p:cNvSpPr>
          <p:nvPr/>
        </p:nvSpPr>
        <p:spPr bwMode="auto">
          <a:xfrm>
            <a:off x="566555" y="458788"/>
            <a:ext cx="2732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兼容性测试</a:t>
            </a:r>
          </a:p>
        </p:txBody>
      </p:sp>
    </p:spTree>
  </p:cSld>
  <p:clrMapOvr>
    <a:masterClrMapping/>
  </p:clrMapOvr>
  <p:transition>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50825" y="1989138"/>
            <a:ext cx="8893175"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15000"/>
              </a:lnSpc>
              <a:spcBef>
                <a:spcPct val="20000"/>
              </a:spcBef>
              <a:buClr>
                <a:schemeClr val="accent2"/>
              </a:buClr>
              <a:buFont typeface="Wingdings" panose="05000000000000000000" pitchFamily="2" charset="2"/>
              <a:buChar char="p"/>
            </a:pPr>
            <a:r>
              <a:rPr lang="zh-CN" altLang="en-US" sz="2800" dirty="0" smtClean="0">
                <a:solidFill>
                  <a:srgbClr val="0000FF"/>
                </a:solidFill>
                <a:latin typeface="+mn-ea"/>
                <a:ea typeface="+mn-ea"/>
              </a:rPr>
              <a:t>容量</a:t>
            </a:r>
            <a:r>
              <a:rPr lang="zh-CN" altLang="en-US" sz="2800" dirty="0">
                <a:solidFill>
                  <a:srgbClr val="0000FF"/>
                </a:solidFill>
                <a:latin typeface="+mn-ea"/>
                <a:ea typeface="+mn-ea"/>
              </a:rPr>
              <a:t>测试是要检验系统的能力最高能达到什么程度。例如，</a:t>
            </a:r>
          </a:p>
          <a:p>
            <a:pPr marL="908050" lvl="1" indent="-436563" algn="l" eaLnBrk="0" hangingPunct="0">
              <a:lnSpc>
                <a:spcPct val="115000"/>
              </a:lnSpc>
              <a:spcBef>
                <a:spcPct val="20000"/>
              </a:spcBef>
              <a:buClr>
                <a:srgbClr val="FF0000"/>
              </a:buClr>
              <a:buFont typeface="Wingdings" pitchFamily="2" charset="2"/>
              <a:buChar char="ü"/>
            </a:pPr>
            <a:r>
              <a:rPr lang="zh-CN" altLang="en-US" sz="2400" dirty="0">
                <a:solidFill>
                  <a:schemeClr val="tx1"/>
                </a:solidFill>
                <a:latin typeface="+mn-ea"/>
                <a:ea typeface="+mn-ea"/>
              </a:rPr>
              <a:t> 对于编译程序，让它处理特别长的源程序；</a:t>
            </a:r>
          </a:p>
          <a:p>
            <a:pPr marL="908050" lvl="1" indent="-436563" algn="l" eaLnBrk="0" hangingPunct="0">
              <a:lnSpc>
                <a:spcPct val="115000"/>
              </a:lnSpc>
              <a:spcBef>
                <a:spcPct val="20000"/>
              </a:spcBef>
              <a:buClr>
                <a:srgbClr val="FF0000"/>
              </a:buClr>
              <a:buFont typeface="Wingdings" pitchFamily="2" charset="2"/>
              <a:buChar char="ü"/>
            </a:pPr>
            <a:r>
              <a:rPr lang="zh-CN" altLang="en-US" sz="2400" dirty="0">
                <a:solidFill>
                  <a:schemeClr val="tx1"/>
                </a:solidFill>
                <a:latin typeface="+mn-ea"/>
                <a:ea typeface="+mn-ea"/>
              </a:rPr>
              <a:t> 对于操作系统，让它的作业队列“满员”；</a:t>
            </a:r>
          </a:p>
          <a:p>
            <a:pPr marL="908050" lvl="1" indent="-436563" algn="l" eaLnBrk="0" hangingPunct="0">
              <a:lnSpc>
                <a:spcPct val="115000"/>
              </a:lnSpc>
              <a:spcBef>
                <a:spcPct val="20000"/>
              </a:spcBef>
              <a:buClr>
                <a:srgbClr val="FF0000"/>
              </a:buClr>
              <a:buFont typeface="Wingdings" pitchFamily="2" charset="2"/>
              <a:buChar char="ü"/>
            </a:pPr>
            <a:r>
              <a:rPr lang="zh-CN" altLang="en-US" sz="2400" dirty="0">
                <a:solidFill>
                  <a:schemeClr val="tx1"/>
                </a:solidFill>
                <a:latin typeface="+mn-ea"/>
                <a:ea typeface="+mn-ea"/>
              </a:rPr>
              <a:t> 对于信息检索系统，让它使用频率达到最大。</a:t>
            </a:r>
          </a:p>
          <a:p>
            <a:pPr marL="908050" lvl="1" indent="-436563" algn="l" eaLnBrk="0" hangingPunct="0">
              <a:lnSpc>
                <a:spcPct val="115000"/>
              </a:lnSpc>
              <a:spcBef>
                <a:spcPct val="20000"/>
              </a:spcBef>
              <a:buClr>
                <a:schemeClr val="accent2"/>
              </a:buClr>
              <a:buFont typeface="Wingdings" pitchFamily="2" charset="2"/>
              <a:buNone/>
            </a:pPr>
            <a:endParaRPr lang="zh-CN" altLang="en-US" sz="2400" dirty="0">
              <a:solidFill>
                <a:schemeClr val="tx1"/>
              </a:solidFill>
              <a:latin typeface="+mn-ea"/>
              <a:ea typeface="+mn-ea"/>
            </a:endParaRPr>
          </a:p>
          <a:p>
            <a:pPr marL="469900" indent="-469900" algn="l" eaLnBrk="0" hangingPunct="0">
              <a:lnSpc>
                <a:spcPct val="115000"/>
              </a:lnSpc>
              <a:spcBef>
                <a:spcPct val="20000"/>
              </a:spcBef>
              <a:buClr>
                <a:schemeClr val="accent2"/>
              </a:buClr>
              <a:buFont typeface="Wingdings" pitchFamily="2" charset="2"/>
              <a:buNone/>
            </a:pPr>
            <a:r>
              <a:rPr lang="zh-CN" altLang="en-US" sz="2400" dirty="0">
                <a:solidFill>
                  <a:schemeClr val="tx1"/>
                </a:solidFill>
                <a:latin typeface="+mn-ea"/>
                <a:ea typeface="+mn-ea"/>
              </a:rPr>
              <a:t>	在使系统的全部资源达到“满负荷”的情形下，测试系统的承受能力。</a:t>
            </a:r>
            <a:br>
              <a:rPr lang="zh-CN" altLang="en-US" sz="2400" dirty="0">
                <a:solidFill>
                  <a:schemeClr val="tx1"/>
                </a:solidFill>
                <a:latin typeface="+mn-ea"/>
                <a:ea typeface="+mn-ea"/>
              </a:rPr>
            </a:br>
            <a:endParaRPr lang="zh-CN" altLang="en-US" sz="2400" dirty="0">
              <a:solidFill>
                <a:schemeClr val="tx1"/>
              </a:solidFill>
              <a:latin typeface="+mn-ea"/>
              <a:ea typeface="+mn-ea"/>
            </a:endParaRPr>
          </a:p>
        </p:txBody>
      </p:sp>
      <p:sp>
        <p:nvSpPr>
          <p:cNvPr id="54275" name="Rectangle 3"/>
          <p:cNvSpPr>
            <a:spLocks noChangeArrowheads="1"/>
          </p:cNvSpPr>
          <p:nvPr/>
        </p:nvSpPr>
        <p:spPr bwMode="auto">
          <a:xfrm>
            <a:off x="549300" y="503675"/>
            <a:ext cx="2222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lnSpc>
                <a:spcPct val="90000"/>
              </a:lnSpc>
              <a:spcBef>
                <a:spcPct val="20000"/>
              </a:spcBef>
              <a:buClr>
                <a:schemeClr val="hlink"/>
              </a:buClr>
              <a:buSzPct val="80000"/>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容量测试</a:t>
            </a:r>
          </a:p>
        </p:txBody>
      </p:sp>
    </p:spTree>
  </p:cSld>
  <p:clrMapOvr>
    <a:masterClrMapping/>
  </p:clrMapOvr>
  <p:transition>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31800" y="1854200"/>
            <a:ext cx="87122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spcBef>
                <a:spcPct val="20000"/>
              </a:spcBef>
              <a:buClr>
                <a:schemeClr val="accent2"/>
              </a:buClr>
              <a:buFont typeface="Wingdings" pitchFamily="2" charset="2"/>
              <a:buNone/>
            </a:pPr>
            <a:r>
              <a:rPr lang="zh-CN" altLang="en-US" sz="2800">
                <a:solidFill>
                  <a:schemeClr val="tx1"/>
                </a:solidFill>
                <a:latin typeface="+mn-ea"/>
                <a:ea typeface="+mn-ea"/>
              </a:rPr>
              <a:t>这种测试是检查用户文档</a:t>
            </a:r>
            <a:r>
              <a:rPr lang="en-US" altLang="zh-CN" sz="2800">
                <a:solidFill>
                  <a:schemeClr val="tx1"/>
                </a:solidFill>
                <a:latin typeface="+mn-ea"/>
                <a:ea typeface="+mn-ea"/>
              </a:rPr>
              <a:t>(</a:t>
            </a:r>
            <a:r>
              <a:rPr lang="zh-CN" altLang="en-US" sz="2800">
                <a:solidFill>
                  <a:schemeClr val="tx1"/>
                </a:solidFill>
                <a:latin typeface="+mn-ea"/>
                <a:ea typeface="+mn-ea"/>
              </a:rPr>
              <a:t>如用户手册</a:t>
            </a:r>
            <a:r>
              <a:rPr lang="en-US" altLang="zh-CN" sz="2800">
                <a:solidFill>
                  <a:schemeClr val="tx1"/>
                </a:solidFill>
                <a:latin typeface="+mn-ea"/>
                <a:ea typeface="+mn-ea"/>
              </a:rPr>
              <a:t>)</a:t>
            </a:r>
            <a:r>
              <a:rPr lang="zh-CN" altLang="en-US" sz="2800">
                <a:solidFill>
                  <a:schemeClr val="tx1"/>
                </a:solidFill>
                <a:latin typeface="+mn-ea"/>
                <a:ea typeface="+mn-ea"/>
              </a:rPr>
              <a:t>的清晰性和精确。</a:t>
            </a:r>
          </a:p>
          <a:p>
            <a:pPr algn="l" eaLnBrk="0" hangingPunct="0">
              <a:spcBef>
                <a:spcPct val="20000"/>
              </a:spcBef>
              <a:buClr>
                <a:schemeClr val="accent2"/>
              </a:buClr>
              <a:buFont typeface="Wingdings" pitchFamily="2" charset="2"/>
              <a:buNone/>
            </a:pPr>
            <a:endParaRPr lang="zh-CN" altLang="en-US" sz="2800">
              <a:solidFill>
                <a:schemeClr val="tx1"/>
              </a:solidFill>
              <a:latin typeface="+mn-ea"/>
              <a:ea typeface="+mn-ea"/>
            </a:endParaRPr>
          </a:p>
          <a:p>
            <a:pPr algn="l" eaLnBrk="0" hangingPunct="0">
              <a:spcBef>
                <a:spcPct val="20000"/>
              </a:spcBef>
              <a:buClr>
                <a:schemeClr val="accent2"/>
              </a:buClr>
              <a:buFont typeface="Wingdings" pitchFamily="2" charset="2"/>
              <a:buNone/>
            </a:pPr>
            <a:r>
              <a:rPr lang="zh-CN" altLang="en-US" sz="2800">
                <a:solidFill>
                  <a:schemeClr val="tx1"/>
                </a:solidFill>
                <a:latin typeface="+mn-ea"/>
                <a:ea typeface="+mn-ea"/>
              </a:rPr>
              <a:t>用户文档中所使用的例子必须在测试中一一试过，确保叙述正确无误。</a:t>
            </a:r>
          </a:p>
        </p:txBody>
      </p:sp>
      <p:sp>
        <p:nvSpPr>
          <p:cNvPr id="55299" name="Rectangle 3"/>
          <p:cNvSpPr>
            <a:spLocks noChangeArrowheads="1"/>
          </p:cNvSpPr>
          <p:nvPr/>
        </p:nvSpPr>
        <p:spPr bwMode="auto">
          <a:xfrm>
            <a:off x="566555" y="413665"/>
            <a:ext cx="2222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20000"/>
              </a:spcBef>
              <a:buClr>
                <a:schemeClr val="hlink"/>
              </a:buClr>
              <a:buSzPct val="80000"/>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文档测试</a:t>
            </a:r>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ChangeArrowheads="1"/>
          </p:cNvSpPr>
          <p:nvPr/>
        </p:nvSpPr>
        <p:spPr bwMode="auto">
          <a:xfrm>
            <a:off x="576510" y="3808413"/>
            <a:ext cx="9036050" cy="2906712"/>
          </a:xfrm>
          <a:prstGeom prst="rect">
            <a:avLst/>
          </a:prstGeom>
          <a:noFill/>
          <a:ln w="9525">
            <a:noFill/>
            <a:miter lim="800000"/>
            <a:headEnd/>
            <a:tailEnd/>
          </a:ln>
          <a:effectLst/>
        </p:spPr>
        <p:txBody>
          <a:bodyPr/>
          <a:lstStyle/>
          <a:p>
            <a:pPr marL="469900" indent="-469900" algn="l" eaLnBrk="0" hangingPunct="0">
              <a:lnSpc>
                <a:spcPct val="80000"/>
              </a:lnSpc>
              <a:spcBef>
                <a:spcPct val="20000"/>
              </a:spcBef>
              <a:buClr>
                <a:srgbClr val="FF0000"/>
              </a:buClr>
              <a:buFont typeface="Wingdings" panose="05000000000000000000" pitchFamily="2" charset="2"/>
              <a:buChar char="Ø"/>
              <a:defRPr/>
            </a:pPr>
            <a:r>
              <a:rPr lang="en-US" altLang="zh-CN" sz="2800" dirty="0">
                <a:solidFill>
                  <a:schemeClr val="tx1"/>
                </a:solidFill>
                <a:ea typeface="+mn-ea"/>
                <a:cs typeface="Times New Roman" panose="02020603050405020304" pitchFamily="18" charset="0"/>
              </a:rPr>
              <a:t>Static test:</a:t>
            </a:r>
          </a:p>
          <a:p>
            <a:pPr marL="908050" lvl="1" indent="-436563" algn="l" eaLnBrk="0" hangingPunct="0">
              <a:lnSpc>
                <a:spcPct val="80000"/>
              </a:lnSpc>
              <a:spcBef>
                <a:spcPct val="20000"/>
              </a:spcBef>
              <a:buClr>
                <a:srgbClr val="FF0000"/>
              </a:buClr>
              <a:buFont typeface="Wingdings" pitchFamily="2" charset="2"/>
              <a:buChar char="ü"/>
              <a:defRPr/>
            </a:pPr>
            <a:r>
              <a:rPr lang="en-US" altLang="zh-CN" sz="2400" dirty="0">
                <a:solidFill>
                  <a:schemeClr val="tx1"/>
                </a:solidFill>
                <a:ea typeface="+mn-ea"/>
                <a:cs typeface="Times New Roman" panose="02020603050405020304" pitchFamily="18" charset="0"/>
              </a:rPr>
              <a:t>Hand execution: Reading the  source code</a:t>
            </a:r>
          </a:p>
          <a:p>
            <a:pPr marL="908050" lvl="1" indent="-436563" algn="l" eaLnBrk="0" hangingPunct="0">
              <a:lnSpc>
                <a:spcPct val="80000"/>
              </a:lnSpc>
              <a:spcBef>
                <a:spcPct val="20000"/>
              </a:spcBef>
              <a:buClr>
                <a:srgbClr val="FF0000"/>
              </a:buClr>
              <a:buFont typeface="Wingdings" pitchFamily="2" charset="2"/>
              <a:buChar char="ü"/>
              <a:defRPr/>
            </a:pPr>
            <a:r>
              <a:rPr lang="en-US" altLang="zh-CN" sz="2400" dirty="0">
                <a:solidFill>
                  <a:schemeClr val="tx1"/>
                </a:solidFill>
                <a:ea typeface="+mn-ea"/>
                <a:cs typeface="Times New Roman" panose="02020603050405020304" pitchFamily="18" charset="0"/>
              </a:rPr>
              <a:t>Walk-Through (informal presentation to others)</a:t>
            </a:r>
          </a:p>
          <a:p>
            <a:pPr marL="908050" lvl="1" indent="-436563" algn="l" eaLnBrk="0" hangingPunct="0">
              <a:lnSpc>
                <a:spcPct val="80000"/>
              </a:lnSpc>
              <a:spcBef>
                <a:spcPct val="20000"/>
              </a:spcBef>
              <a:buClr>
                <a:srgbClr val="FF0000"/>
              </a:buClr>
              <a:buFont typeface="Wingdings" pitchFamily="2" charset="2"/>
              <a:buChar char="ü"/>
              <a:defRPr/>
            </a:pPr>
            <a:r>
              <a:rPr lang="en-US" altLang="zh-CN" sz="2400" dirty="0">
                <a:solidFill>
                  <a:schemeClr val="tx1"/>
                </a:solidFill>
                <a:ea typeface="+mn-ea"/>
                <a:cs typeface="Times New Roman" panose="02020603050405020304" pitchFamily="18" charset="0"/>
              </a:rPr>
              <a:t>Code Inspection (formal presentation to others)</a:t>
            </a:r>
          </a:p>
          <a:p>
            <a:pPr marL="908050" lvl="1" indent="-436563" algn="l" eaLnBrk="0" hangingPunct="0">
              <a:lnSpc>
                <a:spcPct val="80000"/>
              </a:lnSpc>
              <a:spcBef>
                <a:spcPct val="20000"/>
              </a:spcBef>
              <a:buClr>
                <a:srgbClr val="FF0000"/>
              </a:buClr>
              <a:buFont typeface="Wingdings" pitchFamily="2" charset="2"/>
              <a:buChar char="ü"/>
              <a:defRPr/>
            </a:pPr>
            <a:r>
              <a:rPr lang="en-US" altLang="zh-CN" sz="2400" dirty="0">
                <a:solidFill>
                  <a:schemeClr val="tx1"/>
                </a:solidFill>
                <a:ea typeface="+mn-ea"/>
                <a:cs typeface="Times New Roman" panose="02020603050405020304" pitchFamily="18" charset="0"/>
              </a:rPr>
              <a:t>Automated Tools checking for</a:t>
            </a:r>
          </a:p>
          <a:p>
            <a:pPr marL="1304925" lvl="2" indent="-395288" algn="l" eaLnBrk="0" hangingPunct="0">
              <a:lnSpc>
                <a:spcPct val="80000"/>
              </a:lnSpc>
              <a:spcBef>
                <a:spcPct val="20000"/>
              </a:spcBef>
              <a:buClr>
                <a:srgbClr val="FF0000"/>
              </a:buClr>
              <a:buFont typeface="Wingdings" panose="05000000000000000000" pitchFamily="2" charset="2"/>
              <a:buChar char="l"/>
              <a:defRPr/>
            </a:pPr>
            <a:r>
              <a:rPr lang="en-US" altLang="zh-CN" sz="2400" dirty="0">
                <a:solidFill>
                  <a:schemeClr val="tx1"/>
                </a:solidFill>
                <a:ea typeface="+mn-ea"/>
                <a:cs typeface="Times New Roman" panose="02020603050405020304" pitchFamily="18" charset="0"/>
              </a:rPr>
              <a:t>syntactic and semantic errors</a:t>
            </a:r>
          </a:p>
          <a:p>
            <a:pPr marL="1304925" lvl="2" indent="-395288" algn="l" eaLnBrk="0" hangingPunct="0">
              <a:lnSpc>
                <a:spcPct val="80000"/>
              </a:lnSpc>
              <a:spcBef>
                <a:spcPct val="20000"/>
              </a:spcBef>
              <a:buClr>
                <a:srgbClr val="FF0000"/>
              </a:buClr>
              <a:buFont typeface="Wingdings" panose="05000000000000000000" pitchFamily="2" charset="2"/>
              <a:buChar char="l"/>
              <a:defRPr/>
            </a:pPr>
            <a:r>
              <a:rPr lang="en-US" altLang="zh-CN" sz="2400" dirty="0">
                <a:solidFill>
                  <a:schemeClr val="tx1"/>
                </a:solidFill>
                <a:ea typeface="+mn-ea"/>
                <a:cs typeface="Times New Roman" panose="02020603050405020304" pitchFamily="18" charset="0"/>
              </a:rPr>
              <a:t>departure from coding standards</a:t>
            </a:r>
          </a:p>
        </p:txBody>
      </p:sp>
      <p:sp>
        <p:nvSpPr>
          <p:cNvPr id="359427" name="Rectangle 3"/>
          <p:cNvSpPr>
            <a:spLocks noChangeArrowheads="1"/>
          </p:cNvSpPr>
          <p:nvPr/>
        </p:nvSpPr>
        <p:spPr bwMode="auto">
          <a:xfrm>
            <a:off x="469050" y="458670"/>
            <a:ext cx="815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algn="l" eaLnBrk="0" hangingPunct="0"/>
            <a:r>
              <a:rPr lang="en-US" altLang="zh-CN" sz="4000" dirty="0">
                <a:solidFill>
                  <a:srgbClr val="0000FF"/>
                </a:solidFill>
                <a:cs typeface="Times New Roman" pitchFamily="18" charset="0"/>
              </a:rPr>
              <a:t>Unit Testing</a:t>
            </a:r>
          </a:p>
        </p:txBody>
      </p:sp>
      <p:sp>
        <p:nvSpPr>
          <p:cNvPr id="359428" name="Rectangle 4"/>
          <p:cNvSpPr>
            <a:spLocks noChangeArrowheads="1"/>
          </p:cNvSpPr>
          <p:nvPr/>
        </p:nvSpPr>
        <p:spPr bwMode="auto">
          <a:xfrm>
            <a:off x="471643" y="1854200"/>
            <a:ext cx="8555852" cy="519113"/>
          </a:xfrm>
          <a:prstGeom prst="rect">
            <a:avLst/>
          </a:prstGeom>
          <a:noFill/>
          <a:ln w="9525" algn="ctr">
            <a:noFill/>
            <a:miter lim="800000"/>
            <a:headEnd/>
            <a:tailEnd/>
          </a:ln>
          <a:effectLst/>
        </p:spPr>
        <p:txBody>
          <a:bodyPr wrap="square">
            <a:spAutoFit/>
          </a:bodyPr>
          <a:lstStyle/>
          <a:p>
            <a:pPr algn="l">
              <a:defRPr/>
            </a:pPr>
            <a:r>
              <a:rPr lang="zh-CN" altLang="en-US" sz="2800" dirty="0">
                <a:solidFill>
                  <a:schemeClr val="tx1"/>
                </a:solidFill>
                <a:latin typeface="+mn-ea"/>
                <a:ea typeface="+mn-ea"/>
              </a:rPr>
              <a:t>单元测试又称模块测试，是软件测试的最小单位。</a:t>
            </a:r>
          </a:p>
        </p:txBody>
      </p:sp>
      <p:sp>
        <p:nvSpPr>
          <p:cNvPr id="359429" name="Rectangle 5"/>
          <p:cNvSpPr>
            <a:spLocks noChangeArrowheads="1"/>
          </p:cNvSpPr>
          <p:nvPr/>
        </p:nvSpPr>
        <p:spPr bwMode="auto">
          <a:xfrm>
            <a:off x="449600" y="2504842"/>
            <a:ext cx="8397875" cy="519113"/>
          </a:xfrm>
          <a:prstGeom prst="rect">
            <a:avLst/>
          </a:prstGeom>
          <a:noFill/>
          <a:ln w="9525" algn="ctr">
            <a:noFill/>
            <a:miter lim="800000"/>
            <a:headEnd/>
            <a:tailEnd/>
          </a:ln>
          <a:effectLst/>
        </p:spPr>
        <p:txBody>
          <a:bodyPr>
            <a:spAutoFit/>
          </a:bodyPr>
          <a:lstStyle/>
          <a:p>
            <a:pPr algn="l">
              <a:defRPr/>
            </a:pPr>
            <a:r>
              <a:rPr lang="zh-CN" altLang="en-US" sz="2800" dirty="0">
                <a:latin typeface="+mn-ea"/>
                <a:ea typeface="+mn-ea"/>
              </a:rPr>
              <a:t>目的</a:t>
            </a:r>
            <a:r>
              <a:rPr lang="en-US" altLang="zh-CN" sz="2800" dirty="0">
                <a:latin typeface="+mn-ea"/>
                <a:ea typeface="+mn-ea"/>
              </a:rPr>
              <a:t>:</a:t>
            </a:r>
            <a:r>
              <a:rPr lang="zh-CN" altLang="en-US" sz="2800" dirty="0">
                <a:solidFill>
                  <a:schemeClr val="tx1"/>
                </a:solidFill>
                <a:latin typeface="+mn-ea"/>
                <a:ea typeface="+mn-ea"/>
              </a:rPr>
              <a:t>是发现各模块内部可能存在的各种差错。</a:t>
            </a:r>
          </a:p>
        </p:txBody>
      </p:sp>
      <p:sp>
        <p:nvSpPr>
          <p:cNvPr id="359430" name="Rectangle 6"/>
          <p:cNvSpPr>
            <a:spLocks noChangeArrowheads="1"/>
          </p:cNvSpPr>
          <p:nvPr/>
        </p:nvSpPr>
        <p:spPr bwMode="auto">
          <a:xfrm>
            <a:off x="514997" y="3159125"/>
            <a:ext cx="1266693" cy="523220"/>
          </a:xfrm>
          <a:prstGeom prst="rect">
            <a:avLst/>
          </a:prstGeom>
          <a:noFill/>
          <a:ln w="9525" algn="ctr">
            <a:noFill/>
            <a:miter lim="800000"/>
            <a:headEnd/>
            <a:tailEnd/>
          </a:ln>
          <a:effectLst/>
        </p:spPr>
        <p:txBody>
          <a:bodyPr wrap="none">
            <a:spAutoFit/>
          </a:bodyPr>
          <a:lstStyle/>
          <a:p>
            <a:pPr algn="l">
              <a:defRPr/>
            </a:pPr>
            <a:r>
              <a:rPr lang="zh-CN" altLang="en-US" sz="2800" dirty="0">
                <a:latin typeface="+mn-ea"/>
                <a:ea typeface="+mn-ea"/>
              </a:rPr>
              <a:t>特点：</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horizontal)">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 calcmode="lin" valueType="num">
                                      <p:cBhvr additive="base">
                                        <p:cTn id="12" dur="500" fill="hold"/>
                                        <p:tgtEl>
                                          <p:spTgt spid="359428"/>
                                        </p:tgtEl>
                                        <p:attrNameLst>
                                          <p:attrName>ppt_x</p:attrName>
                                        </p:attrNameLst>
                                      </p:cBhvr>
                                      <p:tavLst>
                                        <p:tav tm="0">
                                          <p:val>
                                            <p:strVal val="#ppt_x"/>
                                          </p:val>
                                        </p:tav>
                                        <p:tav tm="100000">
                                          <p:val>
                                            <p:strVal val="#ppt_x"/>
                                          </p:val>
                                        </p:tav>
                                      </p:tavLst>
                                    </p:anim>
                                    <p:anim calcmode="lin" valueType="num">
                                      <p:cBhvr additive="base">
                                        <p:cTn id="13" dur="500" fill="hold"/>
                                        <p:tgtEl>
                                          <p:spTgt spid="35942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9429"/>
                                        </p:tgtEl>
                                        <p:attrNameLst>
                                          <p:attrName>style.visibility</p:attrName>
                                        </p:attrNameLst>
                                      </p:cBhvr>
                                      <p:to>
                                        <p:strVal val="visible"/>
                                      </p:to>
                                    </p:set>
                                    <p:anim calcmode="lin" valueType="num">
                                      <p:cBhvr additive="base">
                                        <p:cTn id="18" dur="500" fill="hold"/>
                                        <p:tgtEl>
                                          <p:spTgt spid="359429"/>
                                        </p:tgtEl>
                                        <p:attrNameLst>
                                          <p:attrName>ppt_x</p:attrName>
                                        </p:attrNameLst>
                                      </p:cBhvr>
                                      <p:tavLst>
                                        <p:tav tm="0">
                                          <p:val>
                                            <p:strVal val="#ppt_x"/>
                                          </p:val>
                                        </p:tav>
                                        <p:tav tm="100000">
                                          <p:val>
                                            <p:strVal val="#ppt_x"/>
                                          </p:val>
                                        </p:tav>
                                      </p:tavLst>
                                    </p:anim>
                                    <p:anim calcmode="lin" valueType="num">
                                      <p:cBhvr additive="base">
                                        <p:cTn id="19" dur="500" fill="hold"/>
                                        <p:tgtEl>
                                          <p:spTgt spid="35942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9430"/>
                                        </p:tgtEl>
                                        <p:attrNameLst>
                                          <p:attrName>style.visibility</p:attrName>
                                        </p:attrNameLst>
                                      </p:cBhvr>
                                      <p:to>
                                        <p:strVal val="visible"/>
                                      </p:to>
                                    </p:set>
                                    <p:anim calcmode="lin" valueType="num">
                                      <p:cBhvr additive="base">
                                        <p:cTn id="24" dur="500" fill="hold"/>
                                        <p:tgtEl>
                                          <p:spTgt spid="359430"/>
                                        </p:tgtEl>
                                        <p:attrNameLst>
                                          <p:attrName>ppt_x</p:attrName>
                                        </p:attrNameLst>
                                      </p:cBhvr>
                                      <p:tavLst>
                                        <p:tav tm="0">
                                          <p:val>
                                            <p:strVal val="#ppt_x"/>
                                          </p:val>
                                        </p:tav>
                                        <p:tav tm="100000">
                                          <p:val>
                                            <p:strVal val="#ppt_x"/>
                                          </p:val>
                                        </p:tav>
                                      </p:tavLst>
                                    </p:anim>
                                    <p:anim calcmode="lin" valueType="num">
                                      <p:cBhvr additive="base">
                                        <p:cTn id="25" dur="500" fill="hold"/>
                                        <p:tgtEl>
                                          <p:spTgt spid="359430"/>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59426"/>
                                        </p:tgtEl>
                                        <p:attrNameLst>
                                          <p:attrName>style.visibility</p:attrName>
                                        </p:attrNameLst>
                                      </p:cBhvr>
                                      <p:to>
                                        <p:strVal val="visible"/>
                                      </p:to>
                                    </p:set>
                                    <p:anim calcmode="lin" valueType="num">
                                      <p:cBhvr additive="base">
                                        <p:cTn id="30" dur="500" fill="hold"/>
                                        <p:tgtEl>
                                          <p:spTgt spid="359426"/>
                                        </p:tgtEl>
                                        <p:attrNameLst>
                                          <p:attrName>ppt_x</p:attrName>
                                        </p:attrNameLst>
                                      </p:cBhvr>
                                      <p:tavLst>
                                        <p:tav tm="0">
                                          <p:val>
                                            <p:strVal val="#ppt_x"/>
                                          </p:val>
                                        </p:tav>
                                        <p:tav tm="100000">
                                          <p:val>
                                            <p:strVal val="#ppt_x"/>
                                          </p:val>
                                        </p:tav>
                                      </p:tavLst>
                                    </p:anim>
                                    <p:anim calcmode="lin" valueType="num">
                                      <p:cBhvr additive="base">
                                        <p:cTn id="31" dur="500" fill="hold"/>
                                        <p:tgtEl>
                                          <p:spTgt spid="359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p:bldP spid="359427" grpId="0"/>
      <p:bldP spid="359428" grpId="0"/>
      <p:bldP spid="359429" grpId="0"/>
      <p:bldP spid="3594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513565" y="4575072"/>
            <a:ext cx="8630435" cy="519113"/>
          </a:xfrm>
          <a:prstGeom prst="rect">
            <a:avLst/>
          </a:prstGeom>
          <a:noFill/>
          <a:ln w="9525" algn="ctr">
            <a:noFill/>
            <a:miter lim="800000"/>
            <a:headEnd/>
            <a:tailEnd/>
          </a:ln>
          <a:effectLst/>
        </p:spPr>
        <p:txBody>
          <a:bodyPr wrap="square">
            <a:spAutoFit/>
          </a:bodyPr>
          <a:lstStyle/>
          <a:p>
            <a:pPr algn="l">
              <a:spcBef>
                <a:spcPct val="20000"/>
              </a:spcBef>
              <a:buClr>
                <a:srgbClr val="FF0000"/>
              </a:buClr>
              <a:buFont typeface="Wingdings" pitchFamily="2" charset="2"/>
              <a:buChar char="o"/>
              <a:defRPr/>
            </a:pPr>
            <a:r>
              <a:rPr lang="zh-CN" altLang="en-US" sz="2800" b="0" dirty="0">
                <a:solidFill>
                  <a:schemeClr val="tx1"/>
                </a:solidFill>
                <a:latin typeface="+mn-ea"/>
                <a:ea typeface="+mn-ea"/>
              </a:rPr>
              <a:t>多</a:t>
            </a:r>
            <a:r>
              <a:rPr lang="zh-CN" altLang="en-US" sz="2800" dirty="0">
                <a:solidFill>
                  <a:schemeClr val="tx1"/>
                </a:solidFill>
                <a:latin typeface="+mn-ea"/>
                <a:ea typeface="+mn-ea"/>
              </a:rPr>
              <a:t>个模块可以并行地独立进行单元测试</a:t>
            </a:r>
            <a:endParaRPr lang="zh-CN" altLang="en-US" sz="2800" b="0" dirty="0">
              <a:solidFill>
                <a:schemeClr val="tx1"/>
              </a:solidFill>
              <a:latin typeface="+mn-ea"/>
              <a:ea typeface="+mn-ea"/>
            </a:endParaRPr>
          </a:p>
        </p:txBody>
      </p:sp>
      <p:sp>
        <p:nvSpPr>
          <p:cNvPr id="9219" name="Rectangle 3"/>
          <p:cNvSpPr>
            <a:spLocks noChangeArrowheads="1"/>
          </p:cNvSpPr>
          <p:nvPr/>
        </p:nvSpPr>
        <p:spPr bwMode="auto">
          <a:xfrm>
            <a:off x="476545" y="503675"/>
            <a:ext cx="815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algn="l" eaLnBrk="0" hangingPunct="0"/>
            <a:r>
              <a:rPr lang="en-US" altLang="zh-CN" sz="4000" dirty="0">
                <a:solidFill>
                  <a:srgbClr val="0000FF"/>
                </a:solidFill>
                <a:cs typeface="Times New Roman" pitchFamily="18" charset="0"/>
              </a:rPr>
              <a:t>Unit Testing</a:t>
            </a:r>
          </a:p>
        </p:txBody>
      </p:sp>
      <p:sp>
        <p:nvSpPr>
          <p:cNvPr id="360452" name="Rectangle 4"/>
          <p:cNvSpPr>
            <a:spLocks noChangeArrowheads="1"/>
          </p:cNvSpPr>
          <p:nvPr/>
        </p:nvSpPr>
        <p:spPr bwMode="auto">
          <a:xfrm>
            <a:off x="513565" y="2033588"/>
            <a:ext cx="8630435" cy="1303177"/>
          </a:xfrm>
          <a:prstGeom prst="rect">
            <a:avLst/>
          </a:prstGeom>
          <a:noFill/>
          <a:ln w="9525" algn="ctr">
            <a:noFill/>
            <a:miter lim="800000"/>
            <a:headEnd/>
            <a:tailEnd/>
          </a:ln>
          <a:effectLst/>
        </p:spPr>
        <p:txBody>
          <a:bodyPr wrap="square">
            <a:spAutoFit/>
          </a:bodyPr>
          <a:lstStyle/>
          <a:p>
            <a:pPr marL="342900" indent="-342900" algn="l">
              <a:lnSpc>
                <a:spcPct val="150000"/>
              </a:lnSpc>
              <a:buClr>
                <a:srgbClr val="FF0000"/>
              </a:buClr>
              <a:buFont typeface="Wingdings" pitchFamily="2" charset="2"/>
              <a:buChar char="o"/>
              <a:defRPr/>
            </a:pPr>
            <a:r>
              <a:rPr lang="en-US" altLang="zh-CN" sz="2800" dirty="0">
                <a:solidFill>
                  <a:schemeClr val="tx1"/>
                </a:solidFill>
                <a:ea typeface="+mn-ea"/>
                <a:cs typeface="Times New Roman" panose="02020603050405020304" pitchFamily="18" charset="0"/>
              </a:rPr>
              <a:t>Dynamic test</a:t>
            </a:r>
            <a:r>
              <a:rPr lang="zh-CN" altLang="en-US" sz="2800" dirty="0">
                <a:solidFill>
                  <a:schemeClr val="tx1"/>
                </a:solidFill>
                <a:ea typeface="+mn-ea"/>
                <a:cs typeface="Times New Roman" panose="02020603050405020304" pitchFamily="18" charset="0"/>
              </a:rPr>
              <a:t>：主要采用白盒测试的测试用例，辅之以黑盒测试</a:t>
            </a:r>
          </a:p>
        </p:txBody>
      </p:sp>
      <p:sp>
        <p:nvSpPr>
          <p:cNvPr id="360453" name="Rectangle 5"/>
          <p:cNvSpPr>
            <a:spLocks noChangeArrowheads="1"/>
          </p:cNvSpPr>
          <p:nvPr/>
        </p:nvSpPr>
        <p:spPr bwMode="auto">
          <a:xfrm>
            <a:off x="513566" y="3535850"/>
            <a:ext cx="55886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buClr>
                <a:srgbClr val="FF0000"/>
              </a:buClr>
              <a:buFont typeface="Wingdings" pitchFamily="2" charset="2"/>
              <a:buChar char="o"/>
            </a:pPr>
            <a:r>
              <a:rPr lang="zh-CN" altLang="en-US" sz="2800">
                <a:solidFill>
                  <a:schemeClr val="tx1"/>
                </a:solidFill>
                <a:latin typeface="+mn-ea"/>
                <a:ea typeface="+mn-ea"/>
              </a:rPr>
              <a:t>由编码程序员进行的测试</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ppt_x"/>
                                          </p:val>
                                        </p:tav>
                                        <p:tav tm="100000">
                                          <p:val>
                                            <p:strVal val="#ppt_x"/>
                                          </p:val>
                                        </p:tav>
                                      </p:tavLst>
                                    </p:anim>
                                    <p:anim calcmode="lin" valueType="num">
                                      <p:cBhvr additive="base">
                                        <p:cTn id="8" dur="500" fill="hold"/>
                                        <p:tgtEl>
                                          <p:spTgt spid="3604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0453"/>
                                        </p:tgtEl>
                                        <p:attrNameLst>
                                          <p:attrName>style.visibility</p:attrName>
                                        </p:attrNameLst>
                                      </p:cBhvr>
                                      <p:to>
                                        <p:strVal val="visible"/>
                                      </p:to>
                                    </p:set>
                                    <p:anim calcmode="lin" valueType="num">
                                      <p:cBhvr additive="base">
                                        <p:cTn id="13" dur="500" fill="hold"/>
                                        <p:tgtEl>
                                          <p:spTgt spid="360453"/>
                                        </p:tgtEl>
                                        <p:attrNameLst>
                                          <p:attrName>ppt_x</p:attrName>
                                        </p:attrNameLst>
                                      </p:cBhvr>
                                      <p:tavLst>
                                        <p:tav tm="0">
                                          <p:val>
                                            <p:strVal val="#ppt_x"/>
                                          </p:val>
                                        </p:tav>
                                        <p:tav tm="100000">
                                          <p:val>
                                            <p:strVal val="#ppt_x"/>
                                          </p:val>
                                        </p:tav>
                                      </p:tavLst>
                                    </p:anim>
                                    <p:anim calcmode="lin" valueType="num">
                                      <p:cBhvr additive="base">
                                        <p:cTn id="14" dur="500" fill="hold"/>
                                        <p:tgtEl>
                                          <p:spTgt spid="36045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0450"/>
                                        </p:tgtEl>
                                        <p:attrNameLst>
                                          <p:attrName>style.visibility</p:attrName>
                                        </p:attrNameLst>
                                      </p:cBhvr>
                                      <p:to>
                                        <p:strVal val="visible"/>
                                      </p:to>
                                    </p:set>
                                    <p:anim calcmode="lin" valueType="num">
                                      <p:cBhvr additive="base">
                                        <p:cTn id="19" dur="500" fill="hold"/>
                                        <p:tgtEl>
                                          <p:spTgt spid="360450"/>
                                        </p:tgtEl>
                                        <p:attrNameLst>
                                          <p:attrName>ppt_x</p:attrName>
                                        </p:attrNameLst>
                                      </p:cBhvr>
                                      <p:tavLst>
                                        <p:tav tm="0">
                                          <p:val>
                                            <p:strVal val="#ppt_x"/>
                                          </p:val>
                                        </p:tav>
                                        <p:tav tm="100000">
                                          <p:val>
                                            <p:strVal val="#ppt_x"/>
                                          </p:val>
                                        </p:tav>
                                      </p:tavLst>
                                    </p:anim>
                                    <p:anim calcmode="lin" valueType="num">
                                      <p:cBhvr additive="base">
                                        <p:cTn id="20" dur="500" fill="hold"/>
                                        <p:tgtEl>
                                          <p:spTgt spid="360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p:bldP spid="360452" grpId="0"/>
      <p:bldP spid="3604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1808163"/>
            <a:ext cx="8105775"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5" name="Rectangle 3"/>
          <p:cNvSpPr>
            <a:spLocks noChangeArrowheads="1"/>
          </p:cNvSpPr>
          <p:nvPr/>
        </p:nvSpPr>
        <p:spPr bwMode="auto">
          <a:xfrm>
            <a:off x="521550" y="458788"/>
            <a:ext cx="375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单元测试的内容</a:t>
            </a:r>
          </a:p>
        </p:txBody>
      </p:sp>
      <p:sp>
        <p:nvSpPr>
          <p:cNvPr id="361476" name="Rectangle 4"/>
          <p:cNvSpPr>
            <a:spLocks noChangeArrowheads="1"/>
          </p:cNvSpPr>
          <p:nvPr/>
        </p:nvSpPr>
        <p:spPr bwMode="auto">
          <a:xfrm>
            <a:off x="1106488" y="6150248"/>
            <a:ext cx="5300662" cy="519112"/>
          </a:xfrm>
          <a:prstGeom prst="rect">
            <a:avLst/>
          </a:prstGeom>
          <a:noFill/>
          <a:ln w="9525" algn="ctr">
            <a:noFill/>
            <a:miter lim="800000"/>
            <a:headEnd/>
            <a:tailEnd/>
          </a:ln>
          <a:effectLst/>
        </p:spPr>
        <p:txBody>
          <a:bodyPr wrap="none">
            <a:spAutoFit/>
          </a:bodyPr>
          <a:lstStyle/>
          <a:p>
            <a:pPr algn="l">
              <a:defRPr/>
            </a:pPr>
            <a:r>
              <a:rPr lang="zh-CN" altLang="en-US" sz="2800" dirty="0">
                <a:latin typeface="Arial" charset="0"/>
              </a:rPr>
              <a:t>模块的</a:t>
            </a:r>
            <a:r>
              <a:rPr lang="en-US" altLang="zh-CN" sz="2800" dirty="0">
                <a:latin typeface="Arial" charset="0"/>
              </a:rPr>
              <a:t>I/O</a:t>
            </a:r>
            <a:r>
              <a:rPr lang="zh-CN" altLang="en-US" sz="2800" dirty="0">
                <a:latin typeface="Arial" charset="0"/>
              </a:rPr>
              <a:t>条件和模块的逻辑结构</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1475"/>
                                        </p:tgtEl>
                                        <p:attrNameLst>
                                          <p:attrName>style.visibility</p:attrName>
                                        </p:attrNameLst>
                                      </p:cBhvr>
                                      <p:to>
                                        <p:strVal val="visible"/>
                                      </p:to>
                                    </p:set>
                                    <p:anim calcmode="lin" valueType="num">
                                      <p:cBhvr additive="base">
                                        <p:cTn id="7" dur="500" fill="hold"/>
                                        <p:tgtEl>
                                          <p:spTgt spid="361475"/>
                                        </p:tgtEl>
                                        <p:attrNameLst>
                                          <p:attrName>ppt_x</p:attrName>
                                        </p:attrNameLst>
                                      </p:cBhvr>
                                      <p:tavLst>
                                        <p:tav tm="0">
                                          <p:val>
                                            <p:strVal val="#ppt_x"/>
                                          </p:val>
                                        </p:tav>
                                        <p:tav tm="100000">
                                          <p:val>
                                            <p:strVal val="#ppt_x"/>
                                          </p:val>
                                        </p:tav>
                                      </p:tavLst>
                                    </p:anim>
                                    <p:anim calcmode="lin" valueType="num">
                                      <p:cBhvr additive="base">
                                        <p:cTn id="8" dur="500" fill="hold"/>
                                        <p:tgtEl>
                                          <p:spTgt spid="3614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1474"/>
                                        </p:tgtEl>
                                        <p:attrNameLst>
                                          <p:attrName>style.visibility</p:attrName>
                                        </p:attrNameLst>
                                      </p:cBhvr>
                                      <p:to>
                                        <p:strVal val="visible"/>
                                      </p:to>
                                    </p:set>
                                    <p:anim calcmode="lin" valueType="num">
                                      <p:cBhvr additive="base">
                                        <p:cTn id="13" dur="500" fill="hold"/>
                                        <p:tgtEl>
                                          <p:spTgt spid="361474"/>
                                        </p:tgtEl>
                                        <p:attrNameLst>
                                          <p:attrName>ppt_x</p:attrName>
                                        </p:attrNameLst>
                                      </p:cBhvr>
                                      <p:tavLst>
                                        <p:tav tm="0">
                                          <p:val>
                                            <p:strVal val="#ppt_x"/>
                                          </p:val>
                                        </p:tav>
                                        <p:tav tm="100000">
                                          <p:val>
                                            <p:strVal val="#ppt_x"/>
                                          </p:val>
                                        </p:tav>
                                      </p:tavLst>
                                    </p:anim>
                                    <p:anim calcmode="lin" valueType="num">
                                      <p:cBhvr additive="base">
                                        <p:cTn id="14" dur="500" fill="hold"/>
                                        <p:tgtEl>
                                          <p:spTgt spid="36147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1476"/>
                                        </p:tgtEl>
                                        <p:attrNameLst>
                                          <p:attrName>style.visibility</p:attrName>
                                        </p:attrNameLst>
                                      </p:cBhvr>
                                      <p:to>
                                        <p:strVal val="visible"/>
                                      </p:to>
                                    </p:set>
                                    <p:anim calcmode="lin" valueType="num">
                                      <p:cBhvr additive="base">
                                        <p:cTn id="19" dur="500" fill="hold"/>
                                        <p:tgtEl>
                                          <p:spTgt spid="361476"/>
                                        </p:tgtEl>
                                        <p:attrNameLst>
                                          <p:attrName>ppt_x</p:attrName>
                                        </p:attrNameLst>
                                      </p:cBhvr>
                                      <p:tavLst>
                                        <p:tav tm="0">
                                          <p:val>
                                            <p:strVal val="#ppt_x"/>
                                          </p:val>
                                        </p:tav>
                                        <p:tav tm="100000">
                                          <p:val>
                                            <p:strVal val="#ppt_x"/>
                                          </p:val>
                                        </p:tav>
                                      </p:tavLst>
                                    </p:anim>
                                    <p:anim calcmode="lin" valueType="num">
                                      <p:cBhvr additive="base">
                                        <p:cTn id="20" dur="500" fill="hold"/>
                                        <p:tgtEl>
                                          <p:spTgt spid="361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p:bldP spid="3614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746C8CE-70BC-4621-A9DC-08DE1DCB51EC}" type="slidenum">
              <a:rPr lang="zh-CN" altLang="en-US" smtClean="0"/>
              <a:pPr>
                <a:defRPr/>
              </a:pPr>
              <a:t>9</a:t>
            </a:fld>
            <a:endParaRPr lang="en-US" altLang="zh-CN"/>
          </a:p>
        </p:txBody>
      </p:sp>
      <p:sp>
        <p:nvSpPr>
          <p:cNvPr id="3" name="Rectangle 2"/>
          <p:cNvSpPr>
            <a:spLocks noChangeArrowheads="1"/>
          </p:cNvSpPr>
          <p:nvPr/>
        </p:nvSpPr>
        <p:spPr bwMode="auto">
          <a:xfrm>
            <a:off x="521550" y="548680"/>
            <a:ext cx="7021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单元测试：局部数据结构</a:t>
            </a:r>
          </a:p>
        </p:txBody>
      </p:sp>
      <p:sp>
        <p:nvSpPr>
          <p:cNvPr id="4" name="Rectangle 3"/>
          <p:cNvSpPr>
            <a:spLocks noChangeArrowheads="1"/>
          </p:cNvSpPr>
          <p:nvPr/>
        </p:nvSpPr>
        <p:spPr bwMode="auto">
          <a:xfrm>
            <a:off x="656565" y="1898831"/>
            <a:ext cx="7537450"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30000"/>
              </a:lnSpc>
              <a:spcBef>
                <a:spcPct val="20000"/>
              </a:spcBef>
              <a:buClr>
                <a:srgbClr val="FF0066"/>
              </a:buClr>
              <a:buFont typeface="Wingdings" pitchFamily="2" charset="2"/>
              <a:buChar char="ü"/>
            </a:pPr>
            <a:r>
              <a:rPr lang="zh-CN" altLang="en-US" sz="2800" dirty="0">
                <a:solidFill>
                  <a:schemeClr val="tx1"/>
                </a:solidFill>
                <a:latin typeface="+mn-ea"/>
                <a:ea typeface="+mn-ea"/>
              </a:rPr>
              <a:t>不正确或不一致的数据类型说明</a:t>
            </a:r>
          </a:p>
          <a:p>
            <a:pPr marL="469900" indent="-469900" algn="l" eaLnBrk="0" hangingPunct="0">
              <a:lnSpc>
                <a:spcPct val="130000"/>
              </a:lnSpc>
              <a:spcBef>
                <a:spcPct val="20000"/>
              </a:spcBef>
              <a:buClr>
                <a:srgbClr val="FF0066"/>
              </a:buClr>
              <a:buFont typeface="Wingdings" pitchFamily="2" charset="2"/>
              <a:buChar char="ü"/>
            </a:pPr>
            <a:r>
              <a:rPr lang="zh-CN" altLang="en-US" sz="2800" dirty="0">
                <a:solidFill>
                  <a:schemeClr val="tx1"/>
                </a:solidFill>
                <a:latin typeface="+mn-ea"/>
                <a:ea typeface="+mn-ea"/>
              </a:rPr>
              <a:t>使用尚未赋值或尚未初始化的变量</a:t>
            </a:r>
          </a:p>
          <a:p>
            <a:pPr marL="469900" indent="-469900" algn="l" eaLnBrk="0" hangingPunct="0">
              <a:lnSpc>
                <a:spcPct val="130000"/>
              </a:lnSpc>
              <a:spcBef>
                <a:spcPct val="20000"/>
              </a:spcBef>
              <a:buClr>
                <a:srgbClr val="FF0066"/>
              </a:buClr>
              <a:buFont typeface="Wingdings" pitchFamily="2" charset="2"/>
              <a:buChar char="ü"/>
            </a:pPr>
            <a:r>
              <a:rPr lang="zh-CN" altLang="en-US" sz="2800" dirty="0">
                <a:solidFill>
                  <a:schemeClr val="tx1"/>
                </a:solidFill>
                <a:latin typeface="+mn-ea"/>
                <a:ea typeface="+mn-ea"/>
              </a:rPr>
              <a:t>错误的初始值或错误的缺省值</a:t>
            </a:r>
          </a:p>
          <a:p>
            <a:pPr marL="469900" indent="-469900" algn="l" eaLnBrk="0" hangingPunct="0">
              <a:lnSpc>
                <a:spcPct val="130000"/>
              </a:lnSpc>
              <a:spcBef>
                <a:spcPct val="20000"/>
              </a:spcBef>
              <a:buClr>
                <a:srgbClr val="FF0066"/>
              </a:buClr>
              <a:buFont typeface="Wingdings" pitchFamily="2" charset="2"/>
              <a:buChar char="ü"/>
            </a:pPr>
            <a:r>
              <a:rPr lang="zh-CN" altLang="en-US" sz="2800" dirty="0">
                <a:solidFill>
                  <a:schemeClr val="tx1"/>
                </a:solidFill>
                <a:latin typeface="+mn-ea"/>
                <a:ea typeface="+mn-ea"/>
              </a:rPr>
              <a:t>变量名拼写错或书写错</a:t>
            </a:r>
          </a:p>
          <a:p>
            <a:pPr marL="469900" indent="-469900" algn="l" eaLnBrk="0" hangingPunct="0">
              <a:lnSpc>
                <a:spcPct val="130000"/>
              </a:lnSpc>
              <a:spcBef>
                <a:spcPct val="20000"/>
              </a:spcBef>
              <a:buClr>
                <a:srgbClr val="FF0066"/>
              </a:buClr>
              <a:buFont typeface="Wingdings" pitchFamily="2" charset="2"/>
              <a:buChar char="ü"/>
            </a:pPr>
            <a:r>
              <a:rPr lang="zh-CN" altLang="en-US" sz="2800" dirty="0">
                <a:solidFill>
                  <a:schemeClr val="tx1"/>
                </a:solidFill>
                <a:latin typeface="+mn-ea"/>
                <a:ea typeface="+mn-ea"/>
              </a:rPr>
              <a:t>不一致的数据类型</a:t>
            </a:r>
          </a:p>
          <a:p>
            <a:pPr marL="469900" indent="-469900" algn="l" eaLnBrk="0" hangingPunct="0">
              <a:lnSpc>
                <a:spcPct val="130000"/>
              </a:lnSpc>
              <a:spcBef>
                <a:spcPct val="20000"/>
              </a:spcBef>
              <a:buClr>
                <a:srgbClr val="FF0066"/>
              </a:buClr>
              <a:buFont typeface="Wingdings" pitchFamily="2" charset="2"/>
              <a:buChar char="ü"/>
            </a:pPr>
            <a:r>
              <a:rPr lang="zh-CN" altLang="en-US" sz="2800" dirty="0">
                <a:solidFill>
                  <a:schemeClr val="tx1"/>
                </a:solidFill>
                <a:latin typeface="+mn-ea"/>
                <a:ea typeface="+mn-ea"/>
              </a:rPr>
              <a:t>全局数据对模块的影响</a:t>
            </a:r>
            <a:endParaRPr lang="zh-CN" altLang="en-US" sz="2600" dirty="0">
              <a:solidFill>
                <a:schemeClr val="tx1"/>
              </a:solidFill>
              <a:latin typeface="+mn-ea"/>
              <a:ea typeface="+mn-ea"/>
            </a:endParaRPr>
          </a:p>
        </p:txBody>
      </p:sp>
    </p:spTree>
    <p:extLst>
      <p:ext uri="{BB962C8B-B14F-4D97-AF65-F5344CB8AC3E}">
        <p14:creationId xmlns:p14="http://schemas.microsoft.com/office/powerpoint/2010/main" val="76799443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7407</TotalTime>
  <Pages>0</Pages>
  <Words>3221</Words>
  <Characters>0</Characters>
  <Application>Microsoft Office PowerPoint</Application>
  <DocSecurity>0</DocSecurity>
  <PresentationFormat>全屏显示(4:3)</PresentationFormat>
  <Lines>0</Lines>
  <Paragraphs>413</Paragraphs>
  <Slides>53</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53</vt:i4>
      </vt:variant>
    </vt:vector>
  </HeadingPairs>
  <TitlesOfParts>
    <vt:vector size="66" baseType="lpstr">
      <vt:lpstr>黑体</vt:lpstr>
      <vt:lpstr>华文楷体</vt:lpstr>
      <vt:lpstr>楷体_GB2312</vt:lpstr>
      <vt:lpstr>宋体</vt:lpstr>
      <vt:lpstr>微软雅黑</vt:lpstr>
      <vt:lpstr>Arial</vt:lpstr>
      <vt:lpstr>Arial Narrow</vt:lpstr>
      <vt:lpstr>Calibri</vt:lpstr>
      <vt:lpstr>Times New Roman</vt:lpstr>
      <vt:lpstr>Verdana</vt:lpstr>
      <vt:lpstr>Wingdings</vt:lpstr>
      <vt:lpstr>2_Profile</vt:lpstr>
      <vt:lpstr>3_Profile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822</cp:revision>
  <cp:lastPrinted>1899-12-30T00:00:00Z</cp:lastPrinted>
  <dcterms:created xsi:type="dcterms:W3CDTF">2008-08-06T12:32:32Z</dcterms:created>
  <dcterms:modified xsi:type="dcterms:W3CDTF">2020-05-19T03:17:42Z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