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34"/>
  </p:notesMasterIdLst>
  <p:handoutMasterIdLst>
    <p:handoutMasterId r:id="rId35"/>
  </p:handoutMasterIdLst>
  <p:sldIdLst>
    <p:sldId id="697" r:id="rId3"/>
    <p:sldId id="699" r:id="rId4"/>
    <p:sldId id="700" r:id="rId5"/>
    <p:sldId id="701" r:id="rId6"/>
    <p:sldId id="702" r:id="rId7"/>
    <p:sldId id="705" r:id="rId8"/>
    <p:sldId id="706" r:id="rId9"/>
    <p:sldId id="707" r:id="rId10"/>
    <p:sldId id="708" r:id="rId11"/>
    <p:sldId id="709" r:id="rId12"/>
    <p:sldId id="711" r:id="rId13"/>
    <p:sldId id="713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31" r:id="rId28"/>
    <p:sldId id="736" r:id="rId29"/>
    <p:sldId id="737" r:id="rId30"/>
    <p:sldId id="738" r:id="rId31"/>
    <p:sldId id="739" r:id="rId32"/>
    <p:sldId id="740" r:id="rId33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96" d="100"/>
          <a:sy n="96" d="100"/>
        </p:scale>
        <p:origin x="199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8D14537-0BFC-4D18-8B3E-52D3486C5093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B34DAB3-A84D-4B26-B8F8-F0523178B9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98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BE113EA-FD77-4A94-B563-E6CAFDB07E43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46A3398-52DD-4F41-851C-B43BE35C9E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9949996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004590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3269679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4213164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EB1DC-0790-4836-8EFB-EACABCB94B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221569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F61C-323E-4A40-811A-06FCA3191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840625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7E022-D407-4672-86E2-BF23526EC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79453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55AFE-0CD4-4EFF-8F98-A848DC43C7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286614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B3E16-5DC3-4818-B20A-72CF24BA1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54061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57904-7760-4832-8C6E-E1559E872A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763129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23C3-6A22-4123-8F62-BED588AE63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16340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4854858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6790B-FE20-4420-BBAB-A12FDA072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66219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04792-710E-4412-B250-C45D616304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558103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EB0E2-E8A5-416B-B02C-2E731A167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26952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7B47A-4B7E-41AC-97B5-6D3FDB04AC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633357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6167-8C44-45DB-9D7E-A206C02BED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50946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0F022-6FA2-4651-970B-95129FAA69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55498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D26B-D6EF-4163-B7FF-347DEB0AB3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733146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0688947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317068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9424080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251422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766463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389390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1135090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53BEBC3-BFA9-417E-BC6A-31CCDE5578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268413"/>
            <a:ext cx="8964613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charset="0"/>
                <a:cs typeface="Times New Roman" pitchFamily="18" charset="0"/>
              </a:rPr>
              <a:t>CHAPTER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Software Testing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76250" y="414338"/>
            <a:ext cx="82359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66738" y="2438400"/>
            <a:ext cx="85772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一、二级错误修复率应达到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100%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（是否应该对一、二、三级错误进行定义？）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三、四级错误修复率应达到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80%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以上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五级错误修复率应达到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60%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以上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565150" y="1763713"/>
            <a:ext cx="3736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缺陷修复率标准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657225" y="5227638"/>
            <a:ext cx="78295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语句覆盖率最低不能小于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80%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测试用例执行覆盖率应达到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100%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测试需求覆盖率应达到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100%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566738" y="4689475"/>
            <a:ext cx="291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覆盖率标准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/>
      <p:bldP spid="360451" grpId="0"/>
      <p:bldP spid="360452" grpId="0"/>
      <p:bldP spid="360453" grpId="0"/>
      <p:bldP spid="3604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3400" y="3683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测试中的可靠性分析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-198438" y="3824288"/>
            <a:ext cx="9067801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752600" lvl="3" indent="-381000" algn="l" eaLnBrk="0" hangingPunct="0">
              <a:lnSpc>
                <a:spcPct val="200000"/>
              </a:lnSpc>
              <a:spcBef>
                <a:spcPts val="12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推测错误的产生频度</a:t>
            </a:r>
          </a:p>
          <a:p>
            <a:pPr marL="1752600" lvl="3" indent="-381000" algn="l" eaLnBrk="0" hangingPunct="0">
              <a:spcBef>
                <a:spcPts val="12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推测残留在程序中的错误数</a:t>
            </a:r>
          </a:p>
          <a:p>
            <a:pPr marL="1752600" lvl="3" indent="-381000" algn="l" eaLnBrk="0" hangingPunct="0">
              <a:spcBef>
                <a:spcPts val="12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评价测试的精确度和覆盖率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566738" y="1763815"/>
            <a:ext cx="8820150" cy="193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</a:rPr>
              <a:t>定义：</a:t>
            </a:r>
          </a:p>
          <a:p>
            <a:pPr algn="l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  利用测试的统计数据来估算软件的可靠性，以控制软件的质量。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5763" y="413665"/>
            <a:ext cx="8491537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0800" rIns="103188" bIns="5080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What is Software Quality?</a:t>
            </a:r>
            <a:r>
              <a:rPr lang="en-US" altLang="zh-CN" sz="3800" b="0" dirty="0">
                <a:solidFill>
                  <a:schemeClr val="tx2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1188" y="1754188"/>
            <a:ext cx="8461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6038" rIns="96838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Basic definition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cs typeface="Times New Roman" pitchFamily="18" charset="0"/>
              </a:rPr>
              <a:t>meeting the users’ needs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needs, not wants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true functional needs are often unknowable</a:t>
            </a:r>
            <a:endParaRPr lang="en-US" altLang="zh-CN" sz="2600" dirty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There is a hierarchy of needs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do the required tasks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meet performance requirements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be usable and convenient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be economical and timely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be dependable and reliable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655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Functionality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suitability accuracy, security, compliance, interoperability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Reliability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maturity, fault tolerance, recoverability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Usability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understandability, learnability, operability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Efficiency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time </a:t>
            </a:r>
            <a:r>
              <a:rPr lang="en-US" altLang="zh-CN" sz="2400" b="0" dirty="0" err="1">
                <a:solidFill>
                  <a:schemeClr val="tx1"/>
                </a:solidFill>
              </a:rPr>
              <a:t>behaviour</a:t>
            </a:r>
            <a:r>
              <a:rPr lang="en-US" altLang="zh-CN" sz="2400" b="0" dirty="0">
                <a:solidFill>
                  <a:schemeClr val="tx1"/>
                </a:solidFill>
              </a:rPr>
              <a:t>, resource utilization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Maintainability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 err="1">
                <a:solidFill>
                  <a:schemeClr val="tx1"/>
                </a:solidFill>
              </a:rPr>
              <a:t>Analysability</a:t>
            </a:r>
            <a:r>
              <a:rPr lang="en-US" altLang="zh-CN" sz="2400" b="0" dirty="0">
                <a:solidFill>
                  <a:schemeClr val="tx1"/>
                </a:solidFill>
              </a:rPr>
              <a:t>, changeability, stability, testability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Portability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Adaptability, </a:t>
            </a:r>
            <a:r>
              <a:rPr lang="en-US" altLang="zh-CN" sz="2400" b="0" dirty="0" err="1">
                <a:solidFill>
                  <a:schemeClr val="tx1"/>
                </a:solidFill>
              </a:rPr>
              <a:t>intallability</a:t>
            </a:r>
            <a:r>
              <a:rPr lang="en-US" altLang="zh-CN" sz="2400" b="0" dirty="0">
                <a:solidFill>
                  <a:schemeClr val="tx1"/>
                </a:solidFill>
              </a:rPr>
              <a:t>, conformance, </a:t>
            </a:r>
            <a:r>
              <a:rPr lang="en-US" altLang="zh-CN" sz="2400" b="0" dirty="0" err="1">
                <a:solidFill>
                  <a:schemeClr val="tx1"/>
                </a:solidFill>
              </a:rPr>
              <a:t>replaceability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626100" y="0"/>
            <a:ext cx="3517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functional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None/>
            </a:pP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reliability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None/>
            </a:pP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usability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performance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maintainability testing 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portability testing ?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/>
          </p:cNvSpPr>
          <p:nvPr/>
        </p:nvSpPr>
        <p:spPr bwMode="auto">
          <a:xfrm>
            <a:off x="441325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测试要素</a:t>
            </a:r>
          </a:p>
        </p:txBody>
      </p:sp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487363" y="19431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一致性：确保最终设计和用户需求完全一致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可靠性：在规定的时间内都可以正常运转。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易于使用：多数人均感觉易于使用。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可维护性：可以很容易的定位问题，并且进行修改。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可移植性：数据或者程序易于移至到其它系统上。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耦合性：系统中的组件可以很容易的联接。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性能：系统资源的占用率，响应时间，并发处理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操作性：易于操作（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Operator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Rot="1" noChangeArrowheads="1"/>
          </p:cNvSpPr>
          <p:nvPr/>
        </p:nvSpPr>
        <p:spPr bwMode="auto">
          <a:xfrm>
            <a:off x="304800" y="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lang="zh-CN" altLang="en-US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测试要素</a:t>
            </a:r>
            <a:r>
              <a:rPr lang="en-US" altLang="zh-CN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zh-CN" altLang="en-US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继续</a:t>
            </a:r>
            <a:r>
              <a:rPr lang="en-US" altLang="zh-CN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……</a:t>
            </a:r>
          </a:p>
        </p:txBody>
      </p:sp>
      <p:grpSp>
        <p:nvGrpSpPr>
          <p:cNvPr id="17411" name="Group 3"/>
          <p:cNvGrpSpPr>
            <a:grpSpLocks noRot="1"/>
          </p:cNvGrpSpPr>
          <p:nvPr/>
        </p:nvGrpSpPr>
        <p:grpSpPr bwMode="auto">
          <a:xfrm>
            <a:off x="381000" y="1143000"/>
            <a:ext cx="8458200" cy="5591175"/>
            <a:chOff x="240" y="720"/>
            <a:chExt cx="5328" cy="3522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280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5016" y="1599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4704" y="1599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4416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4128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840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560" y="1599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258" y="1599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958" y="1599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2657" y="1599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355" y="1599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2054" y="1599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752" y="1599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1452" y="1599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240" y="1599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权限控制</a:t>
              </a:r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5280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016" y="1886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704" y="1886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4416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4128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3840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3560" y="1886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3258" y="1886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2958" y="1886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2657" y="1886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2355" y="1886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2054" y="1886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1752" y="1886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1452" y="1886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1" name="Rectangle 33"/>
            <p:cNvSpPr>
              <a:spLocks noChangeArrowheads="1"/>
            </p:cNvSpPr>
            <p:nvPr/>
          </p:nvSpPr>
          <p:spPr bwMode="auto">
            <a:xfrm>
              <a:off x="240" y="1886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一致性</a:t>
              </a:r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5280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5016" y="2754"/>
              <a:ext cx="26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4704" y="2754"/>
              <a:ext cx="31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5" name="Rectangle 37"/>
            <p:cNvSpPr>
              <a:spLocks noChangeArrowheads="1"/>
            </p:cNvSpPr>
            <p:nvPr/>
          </p:nvSpPr>
          <p:spPr bwMode="auto">
            <a:xfrm>
              <a:off x="4416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6" name="Rectangle 38"/>
            <p:cNvSpPr>
              <a:spLocks noChangeArrowheads="1"/>
            </p:cNvSpPr>
            <p:nvPr/>
          </p:nvSpPr>
          <p:spPr bwMode="auto">
            <a:xfrm>
              <a:off x="4128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7" name="Rectangle 39"/>
            <p:cNvSpPr>
              <a:spLocks noChangeArrowheads="1"/>
            </p:cNvSpPr>
            <p:nvPr/>
          </p:nvSpPr>
          <p:spPr bwMode="auto">
            <a:xfrm>
              <a:off x="3840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3560" y="2754"/>
              <a:ext cx="28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3258" y="2754"/>
              <a:ext cx="3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50" name="Rectangle 42"/>
            <p:cNvSpPr>
              <a:spLocks noChangeArrowheads="1"/>
            </p:cNvSpPr>
            <p:nvPr/>
          </p:nvSpPr>
          <p:spPr bwMode="auto">
            <a:xfrm>
              <a:off x="2958" y="2754"/>
              <a:ext cx="3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2657" y="2754"/>
              <a:ext cx="30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2355" y="2754"/>
              <a:ext cx="3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2054" y="2754"/>
              <a:ext cx="30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4" name="Rectangle 46"/>
            <p:cNvSpPr>
              <a:spLocks noChangeArrowheads="1"/>
            </p:cNvSpPr>
            <p:nvPr/>
          </p:nvSpPr>
          <p:spPr bwMode="auto">
            <a:xfrm>
              <a:off x="1752" y="2754"/>
              <a:ext cx="3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1452" y="2754"/>
              <a:ext cx="3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240" y="2754"/>
              <a:ext cx="121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可维护性</a:t>
              </a:r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5280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5016" y="2460"/>
              <a:ext cx="2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4704" y="2460"/>
              <a:ext cx="31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4416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1" name="Rectangle 53"/>
            <p:cNvSpPr>
              <a:spLocks noChangeArrowheads="1"/>
            </p:cNvSpPr>
            <p:nvPr/>
          </p:nvSpPr>
          <p:spPr bwMode="auto">
            <a:xfrm>
              <a:off x="4128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3840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3" name="Rectangle 55"/>
            <p:cNvSpPr>
              <a:spLocks noChangeArrowheads="1"/>
            </p:cNvSpPr>
            <p:nvPr/>
          </p:nvSpPr>
          <p:spPr bwMode="auto">
            <a:xfrm>
              <a:off x="3560" y="2460"/>
              <a:ext cx="28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4" name="Rectangle 56"/>
            <p:cNvSpPr>
              <a:spLocks noChangeArrowheads="1"/>
            </p:cNvSpPr>
            <p:nvPr/>
          </p:nvSpPr>
          <p:spPr bwMode="auto">
            <a:xfrm>
              <a:off x="3258" y="2460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2958" y="2460"/>
              <a:ext cx="30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2657" y="2460"/>
              <a:ext cx="30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67" name="Rectangle 59"/>
            <p:cNvSpPr>
              <a:spLocks noChangeArrowheads="1"/>
            </p:cNvSpPr>
            <p:nvPr/>
          </p:nvSpPr>
          <p:spPr bwMode="auto">
            <a:xfrm>
              <a:off x="2355" y="2460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8" name="Rectangle 60"/>
            <p:cNvSpPr>
              <a:spLocks noChangeArrowheads="1"/>
            </p:cNvSpPr>
            <p:nvPr/>
          </p:nvSpPr>
          <p:spPr bwMode="auto">
            <a:xfrm>
              <a:off x="2054" y="2460"/>
              <a:ext cx="30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1752" y="2460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70" name="Rectangle 62"/>
            <p:cNvSpPr>
              <a:spLocks noChangeArrowheads="1"/>
            </p:cNvSpPr>
            <p:nvPr/>
          </p:nvSpPr>
          <p:spPr bwMode="auto">
            <a:xfrm>
              <a:off x="1452" y="2460"/>
              <a:ext cx="30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71" name="Rectangle 63"/>
            <p:cNvSpPr>
              <a:spLocks noChangeArrowheads="1"/>
            </p:cNvSpPr>
            <p:nvPr/>
          </p:nvSpPr>
          <p:spPr bwMode="auto">
            <a:xfrm>
              <a:off x="240" y="2460"/>
              <a:ext cx="121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易用性</a:t>
              </a:r>
            </a:p>
          </p:txBody>
        </p:sp>
        <p:sp>
          <p:nvSpPr>
            <p:cNvPr id="17472" name="Rectangle 64"/>
            <p:cNvSpPr>
              <a:spLocks noChangeArrowheads="1"/>
            </p:cNvSpPr>
            <p:nvPr/>
          </p:nvSpPr>
          <p:spPr bwMode="auto">
            <a:xfrm>
              <a:off x="5280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3" name="Rectangle 65"/>
            <p:cNvSpPr>
              <a:spLocks noChangeArrowheads="1"/>
            </p:cNvSpPr>
            <p:nvPr/>
          </p:nvSpPr>
          <p:spPr bwMode="auto">
            <a:xfrm>
              <a:off x="5016" y="2173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4704" y="2173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4416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4128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3840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8" name="Rectangle 70"/>
            <p:cNvSpPr>
              <a:spLocks noChangeArrowheads="1"/>
            </p:cNvSpPr>
            <p:nvPr/>
          </p:nvSpPr>
          <p:spPr bwMode="auto">
            <a:xfrm>
              <a:off x="3560" y="2173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3258" y="2173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2958" y="2173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2657" y="2173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355" y="2173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2054" y="2173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1752" y="2173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5" name="Rectangle 77"/>
            <p:cNvSpPr>
              <a:spLocks noChangeArrowheads="1"/>
            </p:cNvSpPr>
            <p:nvPr/>
          </p:nvSpPr>
          <p:spPr bwMode="auto">
            <a:xfrm>
              <a:off x="1452" y="2173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240" y="2173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正确性</a:t>
              </a:r>
            </a:p>
          </p:txBody>
        </p:sp>
        <p:sp>
          <p:nvSpPr>
            <p:cNvPr id="17487" name="Rectangle 79"/>
            <p:cNvSpPr>
              <a:spLocks noChangeArrowheads="1"/>
            </p:cNvSpPr>
            <p:nvPr/>
          </p:nvSpPr>
          <p:spPr bwMode="auto">
            <a:xfrm>
              <a:off x="5280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88" name="Rectangle 80"/>
            <p:cNvSpPr>
              <a:spLocks noChangeArrowheads="1"/>
            </p:cNvSpPr>
            <p:nvPr/>
          </p:nvSpPr>
          <p:spPr bwMode="auto">
            <a:xfrm>
              <a:off x="5016" y="3955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9" name="Rectangle 81"/>
            <p:cNvSpPr>
              <a:spLocks noChangeArrowheads="1"/>
            </p:cNvSpPr>
            <p:nvPr/>
          </p:nvSpPr>
          <p:spPr bwMode="auto">
            <a:xfrm>
              <a:off x="4704" y="3955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4416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1" name="Rectangle 83"/>
            <p:cNvSpPr>
              <a:spLocks noChangeArrowheads="1"/>
            </p:cNvSpPr>
            <p:nvPr/>
          </p:nvSpPr>
          <p:spPr bwMode="auto">
            <a:xfrm>
              <a:off x="4128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3840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3" name="Rectangle 85"/>
            <p:cNvSpPr>
              <a:spLocks noChangeArrowheads="1"/>
            </p:cNvSpPr>
            <p:nvPr/>
          </p:nvSpPr>
          <p:spPr bwMode="auto">
            <a:xfrm>
              <a:off x="3560" y="3955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4" name="Rectangle 86"/>
            <p:cNvSpPr>
              <a:spLocks noChangeArrowheads="1"/>
            </p:cNvSpPr>
            <p:nvPr/>
          </p:nvSpPr>
          <p:spPr bwMode="auto">
            <a:xfrm>
              <a:off x="3258" y="3955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5" name="Rectangle 87"/>
            <p:cNvSpPr>
              <a:spLocks noChangeArrowheads="1"/>
            </p:cNvSpPr>
            <p:nvPr/>
          </p:nvSpPr>
          <p:spPr bwMode="auto">
            <a:xfrm>
              <a:off x="2958" y="3955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6" name="Rectangle 88"/>
            <p:cNvSpPr>
              <a:spLocks noChangeArrowheads="1"/>
            </p:cNvSpPr>
            <p:nvPr/>
          </p:nvSpPr>
          <p:spPr bwMode="auto">
            <a:xfrm>
              <a:off x="2657" y="3955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97" name="Rectangle 89"/>
            <p:cNvSpPr>
              <a:spLocks noChangeArrowheads="1"/>
            </p:cNvSpPr>
            <p:nvPr/>
          </p:nvSpPr>
          <p:spPr bwMode="auto">
            <a:xfrm>
              <a:off x="2355" y="3955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98" name="Rectangle 90"/>
            <p:cNvSpPr>
              <a:spLocks noChangeArrowheads="1"/>
            </p:cNvSpPr>
            <p:nvPr/>
          </p:nvSpPr>
          <p:spPr bwMode="auto">
            <a:xfrm>
              <a:off x="2054" y="3955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99" name="Rectangle 91"/>
            <p:cNvSpPr>
              <a:spLocks noChangeArrowheads="1"/>
            </p:cNvSpPr>
            <p:nvPr/>
          </p:nvSpPr>
          <p:spPr bwMode="auto">
            <a:xfrm>
              <a:off x="1752" y="3955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0" name="Rectangle 92"/>
            <p:cNvSpPr>
              <a:spLocks noChangeArrowheads="1"/>
            </p:cNvSpPr>
            <p:nvPr/>
          </p:nvSpPr>
          <p:spPr bwMode="auto">
            <a:xfrm>
              <a:off x="1452" y="3955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01" name="Rectangle 93"/>
            <p:cNvSpPr>
              <a:spLocks noChangeArrowheads="1"/>
            </p:cNvSpPr>
            <p:nvPr/>
          </p:nvSpPr>
          <p:spPr bwMode="auto">
            <a:xfrm>
              <a:off x="240" y="3955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可操作性</a:t>
              </a:r>
            </a:p>
          </p:txBody>
        </p:sp>
        <p:sp>
          <p:nvSpPr>
            <p:cNvPr id="17502" name="Rectangle 94"/>
            <p:cNvSpPr>
              <a:spLocks noChangeArrowheads="1"/>
            </p:cNvSpPr>
            <p:nvPr/>
          </p:nvSpPr>
          <p:spPr bwMode="auto">
            <a:xfrm>
              <a:off x="5280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03" name="Rectangle 95"/>
            <p:cNvSpPr>
              <a:spLocks noChangeArrowheads="1"/>
            </p:cNvSpPr>
            <p:nvPr/>
          </p:nvSpPr>
          <p:spPr bwMode="auto">
            <a:xfrm>
              <a:off x="5016" y="3668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4704" y="3668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5" name="Rectangle 97"/>
            <p:cNvSpPr>
              <a:spLocks noChangeArrowheads="1"/>
            </p:cNvSpPr>
            <p:nvPr/>
          </p:nvSpPr>
          <p:spPr bwMode="auto">
            <a:xfrm>
              <a:off x="4416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6" name="Rectangle 98"/>
            <p:cNvSpPr>
              <a:spLocks noChangeArrowheads="1"/>
            </p:cNvSpPr>
            <p:nvPr/>
          </p:nvSpPr>
          <p:spPr bwMode="auto">
            <a:xfrm>
              <a:off x="4128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7" name="Rectangle 99"/>
            <p:cNvSpPr>
              <a:spLocks noChangeArrowheads="1"/>
            </p:cNvSpPr>
            <p:nvPr/>
          </p:nvSpPr>
          <p:spPr bwMode="auto">
            <a:xfrm>
              <a:off x="3840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8" name="Rectangle 100"/>
            <p:cNvSpPr>
              <a:spLocks noChangeArrowheads="1"/>
            </p:cNvSpPr>
            <p:nvPr/>
          </p:nvSpPr>
          <p:spPr bwMode="auto">
            <a:xfrm>
              <a:off x="3560" y="3668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9" name="Rectangle 101"/>
            <p:cNvSpPr>
              <a:spLocks noChangeArrowheads="1"/>
            </p:cNvSpPr>
            <p:nvPr/>
          </p:nvSpPr>
          <p:spPr bwMode="auto">
            <a:xfrm>
              <a:off x="3258" y="3668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10" name="Rectangle 102"/>
            <p:cNvSpPr>
              <a:spLocks noChangeArrowheads="1"/>
            </p:cNvSpPr>
            <p:nvPr/>
          </p:nvSpPr>
          <p:spPr bwMode="auto">
            <a:xfrm>
              <a:off x="2958" y="3668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11" name="Rectangle 103"/>
            <p:cNvSpPr>
              <a:spLocks noChangeArrowheads="1"/>
            </p:cNvSpPr>
            <p:nvPr/>
          </p:nvSpPr>
          <p:spPr bwMode="auto">
            <a:xfrm>
              <a:off x="2657" y="3668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12" name="Rectangle 104"/>
            <p:cNvSpPr>
              <a:spLocks noChangeArrowheads="1"/>
            </p:cNvSpPr>
            <p:nvPr/>
          </p:nvSpPr>
          <p:spPr bwMode="auto">
            <a:xfrm>
              <a:off x="2355" y="3668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13" name="Rectangle 105"/>
            <p:cNvSpPr>
              <a:spLocks noChangeArrowheads="1"/>
            </p:cNvSpPr>
            <p:nvPr/>
          </p:nvSpPr>
          <p:spPr bwMode="auto">
            <a:xfrm>
              <a:off x="2054" y="3668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14" name="Rectangle 106"/>
            <p:cNvSpPr>
              <a:spLocks noChangeArrowheads="1"/>
            </p:cNvSpPr>
            <p:nvPr/>
          </p:nvSpPr>
          <p:spPr bwMode="auto">
            <a:xfrm>
              <a:off x="1752" y="3668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1452" y="3668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16" name="Rectangle 108"/>
            <p:cNvSpPr>
              <a:spLocks noChangeArrowheads="1"/>
            </p:cNvSpPr>
            <p:nvPr/>
          </p:nvSpPr>
          <p:spPr bwMode="auto">
            <a:xfrm>
              <a:off x="240" y="3668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性能</a:t>
              </a:r>
            </a:p>
          </p:txBody>
        </p:sp>
        <p:sp>
          <p:nvSpPr>
            <p:cNvPr id="17517" name="Rectangle 109"/>
            <p:cNvSpPr>
              <a:spLocks noChangeArrowheads="1"/>
            </p:cNvSpPr>
            <p:nvPr/>
          </p:nvSpPr>
          <p:spPr bwMode="auto">
            <a:xfrm>
              <a:off x="5280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18" name="Rectangle 110"/>
            <p:cNvSpPr>
              <a:spLocks noChangeArrowheads="1"/>
            </p:cNvSpPr>
            <p:nvPr/>
          </p:nvSpPr>
          <p:spPr bwMode="auto">
            <a:xfrm>
              <a:off x="5016" y="3381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19" name="Rectangle 111"/>
            <p:cNvSpPr>
              <a:spLocks noChangeArrowheads="1"/>
            </p:cNvSpPr>
            <p:nvPr/>
          </p:nvSpPr>
          <p:spPr bwMode="auto">
            <a:xfrm>
              <a:off x="4704" y="3381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0" name="Rectangle 112"/>
            <p:cNvSpPr>
              <a:spLocks noChangeArrowheads="1"/>
            </p:cNvSpPr>
            <p:nvPr/>
          </p:nvSpPr>
          <p:spPr bwMode="auto">
            <a:xfrm>
              <a:off x="4416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21" name="Rectangle 113"/>
            <p:cNvSpPr>
              <a:spLocks noChangeArrowheads="1"/>
            </p:cNvSpPr>
            <p:nvPr/>
          </p:nvSpPr>
          <p:spPr bwMode="auto">
            <a:xfrm>
              <a:off x="4128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22" name="Rectangle 114"/>
            <p:cNvSpPr>
              <a:spLocks noChangeArrowheads="1"/>
            </p:cNvSpPr>
            <p:nvPr/>
          </p:nvSpPr>
          <p:spPr bwMode="auto">
            <a:xfrm>
              <a:off x="3840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23" name="Rectangle 115"/>
            <p:cNvSpPr>
              <a:spLocks noChangeArrowheads="1"/>
            </p:cNvSpPr>
            <p:nvPr/>
          </p:nvSpPr>
          <p:spPr bwMode="auto">
            <a:xfrm>
              <a:off x="3560" y="3381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4" name="Rectangle 116"/>
            <p:cNvSpPr>
              <a:spLocks noChangeArrowheads="1"/>
            </p:cNvSpPr>
            <p:nvPr/>
          </p:nvSpPr>
          <p:spPr bwMode="auto">
            <a:xfrm>
              <a:off x="3258" y="3381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25" name="Rectangle 117"/>
            <p:cNvSpPr>
              <a:spLocks noChangeArrowheads="1"/>
            </p:cNvSpPr>
            <p:nvPr/>
          </p:nvSpPr>
          <p:spPr bwMode="auto">
            <a:xfrm>
              <a:off x="2958" y="3381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6" name="Rectangle 118"/>
            <p:cNvSpPr>
              <a:spLocks noChangeArrowheads="1"/>
            </p:cNvSpPr>
            <p:nvPr/>
          </p:nvSpPr>
          <p:spPr bwMode="auto">
            <a:xfrm>
              <a:off x="2657" y="3381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7" name="Rectangle 119"/>
            <p:cNvSpPr>
              <a:spLocks noChangeArrowheads="1"/>
            </p:cNvSpPr>
            <p:nvPr/>
          </p:nvSpPr>
          <p:spPr bwMode="auto">
            <a:xfrm>
              <a:off x="2355" y="3381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28" name="Rectangle 120"/>
            <p:cNvSpPr>
              <a:spLocks noChangeArrowheads="1"/>
            </p:cNvSpPr>
            <p:nvPr/>
          </p:nvSpPr>
          <p:spPr bwMode="auto">
            <a:xfrm>
              <a:off x="2054" y="3381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29" name="Rectangle 121"/>
            <p:cNvSpPr>
              <a:spLocks noChangeArrowheads="1"/>
            </p:cNvSpPr>
            <p:nvPr/>
          </p:nvSpPr>
          <p:spPr bwMode="auto">
            <a:xfrm>
              <a:off x="1752" y="3381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0" name="Rectangle 122"/>
            <p:cNvSpPr>
              <a:spLocks noChangeArrowheads="1"/>
            </p:cNvSpPr>
            <p:nvPr/>
          </p:nvSpPr>
          <p:spPr bwMode="auto">
            <a:xfrm>
              <a:off x="1452" y="3381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1" name="Rectangle 123"/>
            <p:cNvSpPr>
              <a:spLocks noChangeArrowheads="1"/>
            </p:cNvSpPr>
            <p:nvPr/>
          </p:nvSpPr>
          <p:spPr bwMode="auto">
            <a:xfrm>
              <a:off x="240" y="3381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耦合性</a:t>
              </a:r>
            </a:p>
          </p:txBody>
        </p:sp>
        <p:sp>
          <p:nvSpPr>
            <p:cNvPr id="17532" name="Rectangle 124"/>
            <p:cNvSpPr>
              <a:spLocks noChangeArrowheads="1"/>
            </p:cNvSpPr>
            <p:nvPr/>
          </p:nvSpPr>
          <p:spPr bwMode="auto">
            <a:xfrm>
              <a:off x="5280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33" name="Rectangle 125"/>
            <p:cNvSpPr>
              <a:spLocks noChangeArrowheads="1"/>
            </p:cNvSpPr>
            <p:nvPr/>
          </p:nvSpPr>
          <p:spPr bwMode="auto">
            <a:xfrm>
              <a:off x="5016" y="3061"/>
              <a:ext cx="2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4" name="Rectangle 126"/>
            <p:cNvSpPr>
              <a:spLocks noChangeArrowheads="1"/>
            </p:cNvSpPr>
            <p:nvPr/>
          </p:nvSpPr>
          <p:spPr bwMode="auto">
            <a:xfrm>
              <a:off x="4704" y="3061"/>
              <a:ext cx="31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5" name="Rectangle 127"/>
            <p:cNvSpPr>
              <a:spLocks noChangeArrowheads="1"/>
            </p:cNvSpPr>
            <p:nvPr/>
          </p:nvSpPr>
          <p:spPr bwMode="auto">
            <a:xfrm>
              <a:off x="4416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6" name="Rectangle 128"/>
            <p:cNvSpPr>
              <a:spLocks noChangeArrowheads="1"/>
            </p:cNvSpPr>
            <p:nvPr/>
          </p:nvSpPr>
          <p:spPr bwMode="auto">
            <a:xfrm>
              <a:off x="4128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7" name="Rectangle 129"/>
            <p:cNvSpPr>
              <a:spLocks noChangeArrowheads="1"/>
            </p:cNvSpPr>
            <p:nvPr/>
          </p:nvSpPr>
          <p:spPr bwMode="auto">
            <a:xfrm>
              <a:off x="3840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8" name="Rectangle 130"/>
            <p:cNvSpPr>
              <a:spLocks noChangeArrowheads="1"/>
            </p:cNvSpPr>
            <p:nvPr/>
          </p:nvSpPr>
          <p:spPr bwMode="auto">
            <a:xfrm>
              <a:off x="3560" y="3061"/>
              <a:ext cx="28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9" name="Rectangle 131"/>
            <p:cNvSpPr>
              <a:spLocks noChangeArrowheads="1"/>
            </p:cNvSpPr>
            <p:nvPr/>
          </p:nvSpPr>
          <p:spPr bwMode="auto">
            <a:xfrm>
              <a:off x="3258" y="3061"/>
              <a:ext cx="30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40" name="Rectangle 132"/>
            <p:cNvSpPr>
              <a:spLocks noChangeArrowheads="1"/>
            </p:cNvSpPr>
            <p:nvPr/>
          </p:nvSpPr>
          <p:spPr bwMode="auto">
            <a:xfrm>
              <a:off x="2958" y="3061"/>
              <a:ext cx="3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41" name="Rectangle 133"/>
            <p:cNvSpPr>
              <a:spLocks noChangeArrowheads="1"/>
            </p:cNvSpPr>
            <p:nvPr/>
          </p:nvSpPr>
          <p:spPr bwMode="auto">
            <a:xfrm>
              <a:off x="2657" y="3061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42" name="Rectangle 134"/>
            <p:cNvSpPr>
              <a:spLocks noChangeArrowheads="1"/>
            </p:cNvSpPr>
            <p:nvPr/>
          </p:nvSpPr>
          <p:spPr bwMode="auto">
            <a:xfrm>
              <a:off x="2355" y="3061"/>
              <a:ext cx="30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43" name="Rectangle 135"/>
            <p:cNvSpPr>
              <a:spLocks noChangeArrowheads="1"/>
            </p:cNvSpPr>
            <p:nvPr/>
          </p:nvSpPr>
          <p:spPr bwMode="auto">
            <a:xfrm>
              <a:off x="2054" y="3061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4" name="Rectangle 136"/>
            <p:cNvSpPr>
              <a:spLocks noChangeArrowheads="1"/>
            </p:cNvSpPr>
            <p:nvPr/>
          </p:nvSpPr>
          <p:spPr bwMode="auto">
            <a:xfrm>
              <a:off x="1752" y="3061"/>
              <a:ext cx="30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5" name="Rectangle 137"/>
            <p:cNvSpPr>
              <a:spLocks noChangeArrowheads="1"/>
            </p:cNvSpPr>
            <p:nvPr/>
          </p:nvSpPr>
          <p:spPr bwMode="auto">
            <a:xfrm>
              <a:off x="1452" y="3061"/>
              <a:ext cx="3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6" name="Rectangle 138"/>
            <p:cNvSpPr>
              <a:spLocks noChangeArrowheads="1"/>
            </p:cNvSpPr>
            <p:nvPr/>
          </p:nvSpPr>
          <p:spPr bwMode="auto">
            <a:xfrm>
              <a:off x="240" y="3061"/>
              <a:ext cx="121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兼容性</a:t>
              </a:r>
            </a:p>
          </p:txBody>
        </p:sp>
        <p:sp>
          <p:nvSpPr>
            <p:cNvPr id="17547" name="Rectangle 139"/>
            <p:cNvSpPr>
              <a:spLocks noChangeArrowheads="1"/>
            </p:cNvSpPr>
            <p:nvPr/>
          </p:nvSpPr>
          <p:spPr bwMode="auto">
            <a:xfrm>
              <a:off x="5280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48" name="Rectangle 140"/>
            <p:cNvSpPr>
              <a:spLocks noChangeArrowheads="1"/>
            </p:cNvSpPr>
            <p:nvPr/>
          </p:nvSpPr>
          <p:spPr bwMode="auto">
            <a:xfrm>
              <a:off x="5016" y="1312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9" name="Rectangle 141"/>
            <p:cNvSpPr>
              <a:spLocks noChangeArrowheads="1"/>
            </p:cNvSpPr>
            <p:nvPr/>
          </p:nvSpPr>
          <p:spPr bwMode="auto">
            <a:xfrm>
              <a:off x="4704" y="1312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0" name="Rectangle 142"/>
            <p:cNvSpPr>
              <a:spLocks noChangeArrowheads="1"/>
            </p:cNvSpPr>
            <p:nvPr/>
          </p:nvSpPr>
          <p:spPr bwMode="auto">
            <a:xfrm>
              <a:off x="4416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1" name="Rectangle 143"/>
            <p:cNvSpPr>
              <a:spLocks noChangeArrowheads="1"/>
            </p:cNvSpPr>
            <p:nvPr/>
          </p:nvSpPr>
          <p:spPr bwMode="auto">
            <a:xfrm>
              <a:off x="4128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2" name="Rectangle 144"/>
            <p:cNvSpPr>
              <a:spLocks noChangeArrowheads="1"/>
            </p:cNvSpPr>
            <p:nvPr/>
          </p:nvSpPr>
          <p:spPr bwMode="auto">
            <a:xfrm>
              <a:off x="3840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53" name="Rectangle 145"/>
            <p:cNvSpPr>
              <a:spLocks noChangeArrowheads="1"/>
            </p:cNvSpPr>
            <p:nvPr/>
          </p:nvSpPr>
          <p:spPr bwMode="auto">
            <a:xfrm>
              <a:off x="3560" y="1312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4" name="Rectangle 146"/>
            <p:cNvSpPr>
              <a:spLocks noChangeArrowheads="1"/>
            </p:cNvSpPr>
            <p:nvPr/>
          </p:nvSpPr>
          <p:spPr bwMode="auto">
            <a:xfrm>
              <a:off x="3258" y="1312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55" name="Rectangle 147"/>
            <p:cNvSpPr>
              <a:spLocks noChangeArrowheads="1"/>
            </p:cNvSpPr>
            <p:nvPr/>
          </p:nvSpPr>
          <p:spPr bwMode="auto">
            <a:xfrm>
              <a:off x="2958" y="1312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6" name="Rectangle 148"/>
            <p:cNvSpPr>
              <a:spLocks noChangeArrowheads="1"/>
            </p:cNvSpPr>
            <p:nvPr/>
          </p:nvSpPr>
          <p:spPr bwMode="auto">
            <a:xfrm>
              <a:off x="2657" y="1312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7" name="Rectangle 149"/>
            <p:cNvSpPr>
              <a:spLocks noChangeArrowheads="1"/>
            </p:cNvSpPr>
            <p:nvPr/>
          </p:nvSpPr>
          <p:spPr bwMode="auto">
            <a:xfrm>
              <a:off x="2355" y="1312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58" name="Rectangle 150"/>
            <p:cNvSpPr>
              <a:spLocks noChangeArrowheads="1"/>
            </p:cNvSpPr>
            <p:nvPr/>
          </p:nvSpPr>
          <p:spPr bwMode="auto">
            <a:xfrm>
              <a:off x="2054" y="1312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59" name="Rectangle 151"/>
            <p:cNvSpPr>
              <a:spLocks noChangeArrowheads="1"/>
            </p:cNvSpPr>
            <p:nvPr/>
          </p:nvSpPr>
          <p:spPr bwMode="auto">
            <a:xfrm>
              <a:off x="1752" y="1312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60" name="Rectangle 152"/>
            <p:cNvSpPr>
              <a:spLocks noChangeArrowheads="1"/>
            </p:cNvSpPr>
            <p:nvPr/>
          </p:nvSpPr>
          <p:spPr bwMode="auto">
            <a:xfrm>
              <a:off x="1452" y="1312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61" name="Rectangle 153"/>
            <p:cNvSpPr>
              <a:spLocks noChangeArrowheads="1"/>
            </p:cNvSpPr>
            <p:nvPr/>
          </p:nvSpPr>
          <p:spPr bwMode="auto">
            <a:xfrm>
              <a:off x="240" y="1312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服务水平</a:t>
              </a:r>
            </a:p>
          </p:txBody>
        </p:sp>
        <p:sp>
          <p:nvSpPr>
            <p:cNvPr id="17562" name="Rectangle 154"/>
            <p:cNvSpPr>
              <a:spLocks noChangeArrowheads="1"/>
            </p:cNvSpPr>
            <p:nvPr/>
          </p:nvSpPr>
          <p:spPr bwMode="auto">
            <a:xfrm>
              <a:off x="5280" y="720"/>
              <a:ext cx="288" cy="5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单元</a:t>
              </a:r>
            </a:p>
          </p:txBody>
        </p:sp>
        <p:sp>
          <p:nvSpPr>
            <p:cNvPr id="17563" name="Rectangle 155"/>
            <p:cNvSpPr>
              <a:spLocks noChangeArrowheads="1"/>
            </p:cNvSpPr>
            <p:nvPr/>
          </p:nvSpPr>
          <p:spPr bwMode="auto">
            <a:xfrm>
              <a:off x="5016" y="720"/>
              <a:ext cx="264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平行</a:t>
              </a:r>
            </a:p>
          </p:txBody>
        </p:sp>
        <p:sp>
          <p:nvSpPr>
            <p:cNvPr id="17564" name="Rectangle 156"/>
            <p:cNvSpPr>
              <a:spLocks noChangeArrowheads="1"/>
            </p:cNvSpPr>
            <p:nvPr/>
          </p:nvSpPr>
          <p:spPr bwMode="auto">
            <a:xfrm>
              <a:off x="4704" y="720"/>
              <a:ext cx="312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管理</a:t>
              </a:r>
            </a:p>
          </p:txBody>
        </p:sp>
        <p:sp>
          <p:nvSpPr>
            <p:cNvPr id="17565" name="Rectangle 157"/>
            <p:cNvSpPr>
              <a:spLocks noChangeArrowheads="1"/>
            </p:cNvSpPr>
            <p:nvPr/>
          </p:nvSpPr>
          <p:spPr bwMode="auto">
            <a:xfrm>
              <a:off x="4416" y="720"/>
              <a:ext cx="288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系统兼容</a:t>
              </a:r>
            </a:p>
          </p:txBody>
        </p:sp>
        <p:sp>
          <p:nvSpPr>
            <p:cNvPr id="17566" name="Rectangle 158"/>
            <p:cNvSpPr>
              <a:spLocks noChangeArrowheads="1"/>
            </p:cNvSpPr>
            <p:nvPr/>
          </p:nvSpPr>
          <p:spPr bwMode="auto">
            <a:xfrm>
              <a:off x="4128" y="720"/>
              <a:ext cx="288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手工支持</a:t>
              </a:r>
            </a:p>
          </p:txBody>
        </p:sp>
        <p:sp>
          <p:nvSpPr>
            <p:cNvPr id="17567" name="Rectangle 159"/>
            <p:cNvSpPr>
              <a:spLocks noChangeArrowheads="1"/>
            </p:cNvSpPr>
            <p:nvPr/>
          </p:nvSpPr>
          <p:spPr bwMode="auto">
            <a:xfrm>
              <a:off x="3840" y="720"/>
              <a:ext cx="288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错误处理</a:t>
              </a:r>
            </a:p>
          </p:txBody>
        </p:sp>
        <p:sp>
          <p:nvSpPr>
            <p:cNvPr id="17568" name="Rectangle 160"/>
            <p:cNvSpPr>
              <a:spLocks noChangeArrowheads="1"/>
            </p:cNvSpPr>
            <p:nvPr/>
          </p:nvSpPr>
          <p:spPr bwMode="auto">
            <a:xfrm>
              <a:off x="3560" y="720"/>
              <a:ext cx="280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回归</a:t>
              </a:r>
            </a:p>
          </p:txBody>
        </p:sp>
        <p:sp>
          <p:nvSpPr>
            <p:cNvPr id="17569" name="Rectangle 161"/>
            <p:cNvSpPr>
              <a:spLocks noChangeArrowheads="1"/>
            </p:cNvSpPr>
            <p:nvPr/>
          </p:nvSpPr>
          <p:spPr bwMode="auto">
            <a:xfrm>
              <a:off x="3258" y="720"/>
              <a:ext cx="302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需求</a:t>
              </a:r>
            </a:p>
          </p:txBody>
        </p:sp>
        <p:sp>
          <p:nvSpPr>
            <p:cNvPr id="17570" name="Rectangle 162"/>
            <p:cNvSpPr>
              <a:spLocks noChangeArrowheads="1"/>
            </p:cNvSpPr>
            <p:nvPr/>
          </p:nvSpPr>
          <p:spPr bwMode="auto">
            <a:xfrm>
              <a:off x="2958" y="720"/>
              <a:ext cx="300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安全性</a:t>
              </a:r>
            </a:p>
          </p:txBody>
        </p:sp>
        <p:sp>
          <p:nvSpPr>
            <p:cNvPr id="17571" name="Rectangle 163"/>
            <p:cNvSpPr>
              <a:spLocks noChangeArrowheads="1"/>
            </p:cNvSpPr>
            <p:nvPr/>
          </p:nvSpPr>
          <p:spPr bwMode="auto">
            <a:xfrm>
              <a:off x="2657" y="720"/>
              <a:ext cx="301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完整性</a:t>
              </a:r>
            </a:p>
          </p:txBody>
        </p:sp>
        <p:sp>
          <p:nvSpPr>
            <p:cNvPr id="17572" name="Rectangle 164"/>
            <p:cNvSpPr>
              <a:spLocks noChangeArrowheads="1"/>
            </p:cNvSpPr>
            <p:nvPr/>
          </p:nvSpPr>
          <p:spPr bwMode="auto">
            <a:xfrm>
              <a:off x="2355" y="720"/>
              <a:ext cx="302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操作</a:t>
              </a:r>
            </a:p>
          </p:txBody>
        </p:sp>
        <p:sp>
          <p:nvSpPr>
            <p:cNvPr id="17573" name="Rectangle 165"/>
            <p:cNvSpPr>
              <a:spLocks noChangeArrowheads="1"/>
            </p:cNvSpPr>
            <p:nvPr/>
          </p:nvSpPr>
          <p:spPr bwMode="auto">
            <a:xfrm>
              <a:off x="2054" y="720"/>
              <a:ext cx="301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恢复</a:t>
              </a:r>
            </a:p>
          </p:txBody>
        </p:sp>
        <p:sp>
          <p:nvSpPr>
            <p:cNvPr id="17574" name="Rectangle 166"/>
            <p:cNvSpPr>
              <a:spLocks noChangeArrowheads="1"/>
            </p:cNvSpPr>
            <p:nvPr/>
          </p:nvSpPr>
          <p:spPr bwMode="auto">
            <a:xfrm>
              <a:off x="1752" y="720"/>
              <a:ext cx="302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执行</a:t>
              </a:r>
            </a:p>
          </p:txBody>
        </p:sp>
        <p:sp>
          <p:nvSpPr>
            <p:cNvPr id="17575" name="Rectangle 167"/>
            <p:cNvSpPr>
              <a:spLocks noChangeArrowheads="1"/>
            </p:cNvSpPr>
            <p:nvPr/>
          </p:nvSpPr>
          <p:spPr bwMode="auto">
            <a:xfrm>
              <a:off x="1452" y="720"/>
              <a:ext cx="300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压力</a:t>
              </a:r>
            </a:p>
          </p:txBody>
        </p:sp>
        <p:sp>
          <p:nvSpPr>
            <p:cNvPr id="17576" name="Rectangle 168"/>
            <p:cNvSpPr>
              <a:spLocks noChangeArrowheads="1"/>
            </p:cNvSpPr>
            <p:nvPr/>
          </p:nvSpPr>
          <p:spPr bwMode="auto">
            <a:xfrm>
              <a:off x="240" y="720"/>
              <a:ext cx="121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测试要素</a:t>
              </a:r>
            </a:p>
          </p:txBody>
        </p:sp>
        <p:sp>
          <p:nvSpPr>
            <p:cNvPr id="17577" name="Line 169"/>
            <p:cNvSpPr>
              <a:spLocks noChangeShapeType="1"/>
            </p:cNvSpPr>
            <p:nvPr/>
          </p:nvSpPr>
          <p:spPr bwMode="auto">
            <a:xfrm>
              <a:off x="240" y="720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78" name="Line 170"/>
            <p:cNvSpPr>
              <a:spLocks noChangeShapeType="1"/>
            </p:cNvSpPr>
            <p:nvPr/>
          </p:nvSpPr>
          <p:spPr bwMode="auto">
            <a:xfrm>
              <a:off x="240" y="1312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79" name="Line 171"/>
            <p:cNvSpPr>
              <a:spLocks noChangeShapeType="1"/>
            </p:cNvSpPr>
            <p:nvPr/>
          </p:nvSpPr>
          <p:spPr bwMode="auto">
            <a:xfrm>
              <a:off x="240" y="1599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0" name="Line 172"/>
            <p:cNvSpPr>
              <a:spLocks noChangeShapeType="1"/>
            </p:cNvSpPr>
            <p:nvPr/>
          </p:nvSpPr>
          <p:spPr bwMode="auto">
            <a:xfrm>
              <a:off x="240" y="3381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1" name="Line 173"/>
            <p:cNvSpPr>
              <a:spLocks noChangeShapeType="1"/>
            </p:cNvSpPr>
            <p:nvPr/>
          </p:nvSpPr>
          <p:spPr bwMode="auto">
            <a:xfrm>
              <a:off x="240" y="3668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2" name="Line 174"/>
            <p:cNvSpPr>
              <a:spLocks noChangeShapeType="1"/>
            </p:cNvSpPr>
            <p:nvPr/>
          </p:nvSpPr>
          <p:spPr bwMode="auto">
            <a:xfrm>
              <a:off x="240" y="3955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3" name="Line 175"/>
            <p:cNvSpPr>
              <a:spLocks noChangeShapeType="1"/>
            </p:cNvSpPr>
            <p:nvPr/>
          </p:nvSpPr>
          <p:spPr bwMode="auto">
            <a:xfrm>
              <a:off x="240" y="4242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4" name="Line 176"/>
            <p:cNvSpPr>
              <a:spLocks noChangeShapeType="1"/>
            </p:cNvSpPr>
            <p:nvPr/>
          </p:nvSpPr>
          <p:spPr bwMode="auto">
            <a:xfrm>
              <a:off x="240" y="720"/>
              <a:ext cx="0" cy="35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5" name="Line 177"/>
            <p:cNvSpPr>
              <a:spLocks noChangeShapeType="1"/>
            </p:cNvSpPr>
            <p:nvPr/>
          </p:nvSpPr>
          <p:spPr bwMode="auto">
            <a:xfrm>
              <a:off x="1452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6" name="Line 178"/>
            <p:cNvSpPr>
              <a:spLocks noChangeShapeType="1"/>
            </p:cNvSpPr>
            <p:nvPr/>
          </p:nvSpPr>
          <p:spPr bwMode="auto">
            <a:xfrm>
              <a:off x="1752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7" name="Line 179"/>
            <p:cNvSpPr>
              <a:spLocks noChangeShapeType="1"/>
            </p:cNvSpPr>
            <p:nvPr/>
          </p:nvSpPr>
          <p:spPr bwMode="auto">
            <a:xfrm>
              <a:off x="2054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8" name="Line 180"/>
            <p:cNvSpPr>
              <a:spLocks noChangeShapeType="1"/>
            </p:cNvSpPr>
            <p:nvPr/>
          </p:nvSpPr>
          <p:spPr bwMode="auto">
            <a:xfrm>
              <a:off x="2355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9" name="Line 181"/>
            <p:cNvSpPr>
              <a:spLocks noChangeShapeType="1"/>
            </p:cNvSpPr>
            <p:nvPr/>
          </p:nvSpPr>
          <p:spPr bwMode="auto">
            <a:xfrm>
              <a:off x="2657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0" name="Line 182"/>
            <p:cNvSpPr>
              <a:spLocks noChangeShapeType="1"/>
            </p:cNvSpPr>
            <p:nvPr/>
          </p:nvSpPr>
          <p:spPr bwMode="auto">
            <a:xfrm>
              <a:off x="2958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1" name="Line 183"/>
            <p:cNvSpPr>
              <a:spLocks noChangeShapeType="1"/>
            </p:cNvSpPr>
            <p:nvPr/>
          </p:nvSpPr>
          <p:spPr bwMode="auto">
            <a:xfrm>
              <a:off x="3258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2" name="Line 184"/>
            <p:cNvSpPr>
              <a:spLocks noChangeShapeType="1"/>
            </p:cNvSpPr>
            <p:nvPr/>
          </p:nvSpPr>
          <p:spPr bwMode="auto">
            <a:xfrm>
              <a:off x="3560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3" name="Line 185"/>
            <p:cNvSpPr>
              <a:spLocks noChangeShapeType="1"/>
            </p:cNvSpPr>
            <p:nvPr/>
          </p:nvSpPr>
          <p:spPr bwMode="auto">
            <a:xfrm>
              <a:off x="3840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4" name="Line 186"/>
            <p:cNvSpPr>
              <a:spLocks noChangeShapeType="1"/>
            </p:cNvSpPr>
            <p:nvPr/>
          </p:nvSpPr>
          <p:spPr bwMode="auto">
            <a:xfrm>
              <a:off x="4128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5" name="Line 187"/>
            <p:cNvSpPr>
              <a:spLocks noChangeShapeType="1"/>
            </p:cNvSpPr>
            <p:nvPr/>
          </p:nvSpPr>
          <p:spPr bwMode="auto">
            <a:xfrm>
              <a:off x="4416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6" name="Line 188"/>
            <p:cNvSpPr>
              <a:spLocks noChangeShapeType="1"/>
            </p:cNvSpPr>
            <p:nvPr/>
          </p:nvSpPr>
          <p:spPr bwMode="auto">
            <a:xfrm>
              <a:off x="4704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7" name="Line 189"/>
            <p:cNvSpPr>
              <a:spLocks noChangeShapeType="1"/>
            </p:cNvSpPr>
            <p:nvPr/>
          </p:nvSpPr>
          <p:spPr bwMode="auto">
            <a:xfrm>
              <a:off x="5016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8" name="Line 190"/>
            <p:cNvSpPr>
              <a:spLocks noChangeShapeType="1"/>
            </p:cNvSpPr>
            <p:nvPr/>
          </p:nvSpPr>
          <p:spPr bwMode="auto">
            <a:xfrm>
              <a:off x="5280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9" name="Line 191"/>
            <p:cNvSpPr>
              <a:spLocks noChangeShapeType="1"/>
            </p:cNvSpPr>
            <p:nvPr/>
          </p:nvSpPr>
          <p:spPr bwMode="auto">
            <a:xfrm>
              <a:off x="5568" y="720"/>
              <a:ext cx="0" cy="35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0" name="Line 192"/>
            <p:cNvSpPr>
              <a:spLocks noChangeShapeType="1"/>
            </p:cNvSpPr>
            <p:nvPr/>
          </p:nvSpPr>
          <p:spPr bwMode="auto">
            <a:xfrm>
              <a:off x="240" y="2460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1" name="Line 193"/>
            <p:cNvSpPr>
              <a:spLocks noChangeShapeType="1"/>
            </p:cNvSpPr>
            <p:nvPr/>
          </p:nvSpPr>
          <p:spPr bwMode="auto">
            <a:xfrm>
              <a:off x="240" y="2754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2" name="Line 194"/>
            <p:cNvSpPr>
              <a:spLocks noChangeShapeType="1"/>
            </p:cNvSpPr>
            <p:nvPr/>
          </p:nvSpPr>
          <p:spPr bwMode="auto">
            <a:xfrm>
              <a:off x="240" y="3061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3" name="Line 195"/>
            <p:cNvSpPr>
              <a:spLocks noChangeShapeType="1"/>
            </p:cNvSpPr>
            <p:nvPr/>
          </p:nvSpPr>
          <p:spPr bwMode="auto">
            <a:xfrm>
              <a:off x="240" y="2173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4" name="Line 196"/>
            <p:cNvSpPr>
              <a:spLocks noChangeShapeType="1"/>
            </p:cNvSpPr>
            <p:nvPr/>
          </p:nvSpPr>
          <p:spPr bwMode="auto">
            <a:xfrm>
              <a:off x="240" y="1886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486745" y="233645"/>
            <a:ext cx="854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可靠性和可用性的量化计算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562145" y="1659920"/>
            <a:ext cx="8240325" cy="532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cs typeface="Times New Roman" pitchFamily="18" charset="0"/>
              </a:rPr>
              <a:t>定义：</a:t>
            </a:r>
            <a:r>
              <a:rPr lang="zh-CN" altLang="zh-CN" sz="2800" dirty="0">
                <a:cs typeface="Times New Roman" pitchFamily="18" charset="0"/>
              </a:rPr>
              <a:t>reliability of software</a:t>
            </a:r>
          </a:p>
          <a:p>
            <a:pPr algn="l">
              <a:spcBef>
                <a:spcPct val="50000"/>
              </a:spcBef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zh-CN" altLang="zh-CN" sz="2400" dirty="0">
                <a:solidFill>
                  <a:srgbClr val="0033CC"/>
                </a:solidFill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程序在给定的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时间间隔内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，按照规格说明书的规定，成功运行的概率。</a:t>
            </a:r>
            <a:endParaRPr lang="zh-CN" altLang="zh-CN" sz="24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cs typeface="Times New Roman" pitchFamily="18" charset="0"/>
              </a:rPr>
              <a:t>定义</a:t>
            </a:r>
            <a:r>
              <a:rPr lang="zh-CN" altLang="en-US" sz="2800" dirty="0"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ea typeface="楷体_GB2312" pitchFamily="49" charset="-122"/>
                <a:cs typeface="Times New Roman" pitchFamily="18" charset="0"/>
              </a:rPr>
              <a:t>usability of software</a:t>
            </a:r>
          </a:p>
          <a:p>
            <a:pPr algn="l">
              <a:spcBef>
                <a:spcPct val="50000"/>
              </a:spcBef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   程序在给定的时间点，按照规格说明书的规定，成功运行的概率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。</a:t>
            </a:r>
            <a:r>
              <a:rPr lang="zh-CN" altLang="zh-CN" sz="2400" dirty="0">
                <a:solidFill>
                  <a:srgbClr val="0033CC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marL="457200" indent="-4572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cs typeface="Times New Roman" pitchFamily="18" charset="0"/>
              </a:rPr>
              <a:t>公式</a:t>
            </a:r>
            <a:endParaRPr lang="zh-CN" altLang="zh-CN" sz="28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       A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use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= T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up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/ (T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up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+ 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down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     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use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= MTTF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/ (MTTF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+ MTTR)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               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 MTTF: 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平均无故障时间， 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MTTR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：平均修复时间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4813" y="503238"/>
            <a:ext cx="893762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0800" rIns="103188" bIns="5080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MTTF </a:t>
            </a:r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的计算</a:t>
            </a:r>
            <a:endParaRPr lang="en-US" altLang="zh-CN" sz="400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55625" y="2214563"/>
            <a:ext cx="88773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solidFill>
                <a:schemeClr val="tx1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:    total error before testing</a:t>
            </a:r>
            <a:endParaRPr lang="en-US" altLang="zh-CN" sz="2800" baseline="-250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</a:rPr>
              <a:t>T </a:t>
            </a:r>
            <a:r>
              <a:rPr lang="zh-CN" altLang="zh-CN" sz="2800">
                <a:solidFill>
                  <a:schemeClr val="tx1"/>
                </a:solidFill>
              </a:rPr>
              <a:t>:     size of program to be tested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 :     time used by testing </a:t>
            </a:r>
            <a:endParaRPr lang="en-US" altLang="zh-CN" sz="2800" baseline="-250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d</a:t>
            </a:r>
            <a:r>
              <a:rPr lang="zh-CN" altLang="zh-CN" sz="2800">
                <a:solidFill>
                  <a:schemeClr val="tx1"/>
                </a:solidFill>
              </a:rPr>
              <a:t> (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):   found errors in [0,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] </a:t>
            </a:r>
            <a:endParaRPr lang="en-US" altLang="zh-CN" sz="2800" baseline="-250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c</a:t>
            </a:r>
            <a:r>
              <a:rPr lang="zh-CN" altLang="zh-CN" sz="2800">
                <a:solidFill>
                  <a:schemeClr val="tx1"/>
                </a:solidFill>
              </a:rPr>
              <a:t>(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)    corrected errors in [0,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]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5625" y="1870075"/>
            <a:ext cx="235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2800"/>
              <a:t>Some </a:t>
            </a:r>
            <a:r>
              <a:rPr lang="en-US" altLang="zh-CN" sz="2800"/>
              <a:t>notion</a:t>
            </a:r>
            <a:r>
              <a:rPr lang="zh-CN" altLang="zh-CN" sz="2800"/>
              <a:t>s:</a:t>
            </a:r>
            <a:endParaRPr lang="en-US" altLang="zh-CN" sz="2800"/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368300"/>
            <a:ext cx="822483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0800" rIns="103188" bIns="5080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通过测试数据计算</a:t>
            </a:r>
            <a:r>
              <a:rPr lang="en-US" altLang="zh-CN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MTTF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161925" y="4778375"/>
            <a:ext cx="91440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     MTTF=1/[K(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/ I</a:t>
            </a:r>
            <a:r>
              <a:rPr lang="en-US" altLang="zh-CN" sz="2800" baseline="-25000">
                <a:solidFill>
                  <a:schemeClr val="tx1"/>
                </a:solidFill>
              </a:rPr>
              <a:t>T 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- 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c</a:t>
            </a:r>
            <a:r>
              <a:rPr lang="zh-CN" altLang="zh-CN" sz="2800">
                <a:solidFill>
                  <a:schemeClr val="tx1"/>
                </a:solidFill>
              </a:rPr>
              <a:t>(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)/ I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            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其中：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K=200</a:t>
            </a:r>
            <a:endParaRPr lang="en-US" altLang="zh-CN" sz="2800">
              <a:solidFill>
                <a:schemeClr val="tx1"/>
              </a:solidFill>
              <a:cs typeface="Arial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400">
                <a:solidFill>
                  <a:schemeClr val="tx1"/>
                </a:solidFill>
                <a:sym typeface="Symbol" pitchFamily="18" charset="2"/>
              </a:rPr>
              <a:t>       </a:t>
            </a:r>
            <a:r>
              <a:rPr lang="zh-CN" altLang="zh-CN" sz="2400">
                <a:solidFill>
                  <a:schemeClr val="tx1"/>
                </a:solidFill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</a:rPr>
              <a:t>c </a:t>
            </a:r>
            <a:r>
              <a:rPr lang="zh-CN" altLang="zh-CN" sz="240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zh-CN" altLang="zh-CN" sz="2400">
                <a:solidFill>
                  <a:schemeClr val="tx1"/>
                </a:solidFill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</a:rPr>
              <a:t>T</a:t>
            </a:r>
            <a:r>
              <a:rPr lang="zh-CN" altLang="zh-CN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  <a:cs typeface="Arial" charset="0"/>
              </a:rPr>
              <a:t>-</a:t>
            </a:r>
            <a:r>
              <a:rPr lang="zh-CN" altLang="zh-CN" sz="2400">
                <a:solidFill>
                  <a:schemeClr val="tx1"/>
                </a:solidFill>
              </a:rPr>
              <a:t> I</a:t>
            </a:r>
            <a:r>
              <a:rPr lang="en-US" altLang="zh-CN" sz="2400" baseline="-25000">
                <a:solidFill>
                  <a:schemeClr val="tx1"/>
                </a:solidFill>
              </a:rPr>
              <a:t>T </a:t>
            </a:r>
            <a:r>
              <a:rPr lang="zh-CN" altLang="zh-CN" sz="2400">
                <a:solidFill>
                  <a:schemeClr val="tx1"/>
                </a:solidFill>
                <a:sym typeface="Symbol" pitchFamily="18" charset="2"/>
              </a:rPr>
              <a:t>/KMTTF</a:t>
            </a:r>
            <a:r>
              <a:rPr lang="zh-CN" altLang="zh-CN" sz="2400">
                <a:solidFill>
                  <a:schemeClr val="tx1"/>
                </a:solidFill>
              </a:rPr>
              <a:t>         </a:t>
            </a:r>
            <a:r>
              <a:rPr lang="zh-CN" altLang="zh-CN" sz="2400"/>
              <a:t>(stop rule)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41313" y="1808163"/>
            <a:ext cx="303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Arial" charset="0"/>
              </a:rPr>
              <a:t>两个基本假定</a:t>
            </a:r>
            <a:r>
              <a:rPr lang="en-US" altLang="zh-CN" sz="2800">
                <a:solidFill>
                  <a:schemeClr val="tx1"/>
                </a:solidFill>
                <a:latin typeface="Arial" charset="0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Arial" charset="0"/>
              </a:rPr>
              <a:t>:</a:t>
            </a:r>
            <a:endParaRPr lang="en-US" altLang="zh-CN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522288" y="2484438"/>
            <a:ext cx="44878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(1)  0.005 &lt;=  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/ I</a:t>
            </a:r>
            <a:r>
              <a:rPr lang="en-US" altLang="zh-CN" sz="2800" baseline="-25000">
                <a:solidFill>
                  <a:schemeClr val="tx1"/>
                </a:solidFill>
              </a:rPr>
              <a:t>T 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&lt;= 0.02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(2)  MTTF  1/ hidden bugs</a:t>
            </a:r>
            <a:endParaRPr lang="en-US" altLang="zh-CN" sz="28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442913" y="4103688"/>
            <a:ext cx="220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Arial" charset="0"/>
                <a:sym typeface="Symbol" pitchFamily="18" charset="2"/>
              </a:rPr>
              <a:t>计算公式</a:t>
            </a:r>
            <a:r>
              <a:rPr lang="zh-CN" altLang="zh-CN" sz="2800">
                <a:solidFill>
                  <a:schemeClr val="tx1"/>
                </a:solidFill>
                <a:latin typeface="Arial" charset="0"/>
                <a:sym typeface="Symbol" pitchFamily="18" charset="2"/>
              </a:rPr>
              <a:t>:</a:t>
            </a:r>
            <a:endParaRPr lang="en-US" altLang="zh-CN" sz="2800">
              <a:solidFill>
                <a:schemeClr val="tx1"/>
              </a:solidFill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/>
      <p:bldP spid="371716" grpId="0"/>
      <p:bldP spid="371717" grpId="0"/>
      <p:bldP spid="3717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334963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Testing stop rule</a:t>
            </a:r>
            <a:r>
              <a:rPr lang="zh-CN" altLang="zh-CN" sz="3800">
                <a:solidFill>
                  <a:schemeClr val="tx2"/>
                </a:solidFill>
                <a:latin typeface="Verdana" pitchFamily="34" charset="0"/>
              </a:rPr>
              <a:t> </a:t>
            </a:r>
            <a:endParaRPr lang="en-US" altLang="zh-CN" sz="38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971550" y="1873250"/>
            <a:ext cx="5926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c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- I</a:t>
            </a:r>
            <a:r>
              <a:rPr lang="en-US" altLang="zh-CN" sz="2800" baseline="-25000">
                <a:solidFill>
                  <a:schemeClr val="tx1"/>
                </a:solidFill>
              </a:rPr>
              <a:t>T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/KMTTF</a:t>
            </a:r>
            <a:r>
              <a:rPr lang="zh-CN" altLang="zh-CN" sz="2800">
                <a:solidFill>
                  <a:schemeClr val="tx1"/>
                </a:solidFill>
              </a:rPr>
              <a:t>         </a:t>
            </a:r>
            <a:r>
              <a:rPr lang="zh-CN" altLang="zh-CN" sz="2800">
                <a:solidFill>
                  <a:srgbClr val="0000FF"/>
                </a:solidFill>
              </a:rPr>
              <a:t>(stop rule)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1331913" y="2798763"/>
            <a:ext cx="38862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>
                <a:sym typeface="Symbol" pitchFamily="18" charset="2"/>
              </a:rPr>
              <a:t>举例：假设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     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  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en-US" altLang="zh-CN" sz="2800">
                <a:solidFill>
                  <a:schemeClr val="tx1"/>
                </a:solidFill>
              </a:rPr>
              <a:t> =3000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I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en-US" altLang="zh-CN" sz="2800">
                <a:solidFill>
                  <a:schemeClr val="tx1"/>
                </a:solidFill>
              </a:rPr>
              <a:t>=10000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MTTF=0.5 hour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k=200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2322513" y="6173788"/>
            <a:ext cx="88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2800">
                <a:solidFill>
                  <a:srgbClr val="0033CC"/>
                </a:solidFill>
                <a:latin typeface="Arial" charset="0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latin typeface="Arial" charset="0"/>
              </a:rPr>
              <a:t>T</a:t>
            </a:r>
            <a:r>
              <a:rPr lang="en-US" altLang="zh-CN" sz="2800">
                <a:solidFill>
                  <a:srgbClr val="0033CC"/>
                </a:solidFill>
                <a:latin typeface="Arial" charset="0"/>
              </a:rPr>
              <a:t> ?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5635625" y="495935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en-US" altLang="zh-CN" sz="2400"/>
              <a:t>Ec=2000</a:t>
            </a:r>
            <a:endParaRPr lang="zh-CN" altLang="en-US" sz="240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/>
      <p:bldP spid="372740" grpId="0"/>
      <p:bldP spid="372741" grpId="0"/>
      <p:bldP spid="3727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01675" y="549275"/>
            <a:ext cx="163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2819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zh-CN" altLang="en-US" sz="3000" b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11188" y="1719263"/>
            <a:ext cx="8191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6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</a:rPr>
              <a:t>When to stop testing ?</a:t>
            </a:r>
          </a:p>
          <a:p>
            <a:pPr algn="l">
              <a:lnSpc>
                <a:spcPct val="16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</a:rPr>
              <a:t>Software testing Vs. Reliability </a:t>
            </a:r>
          </a:p>
          <a:p>
            <a:pPr algn="l">
              <a:lnSpc>
                <a:spcPct val="16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</a:rPr>
              <a:t>Software debugging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0" y="2754313"/>
            <a:ext cx="9144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b="0">
                <a:solidFill>
                  <a:schemeClr val="tx1"/>
                </a:solidFill>
                <a:latin typeface="Arial" charset="0"/>
              </a:rPr>
              <a:t>      </a:t>
            </a:r>
            <a:r>
              <a:rPr lang="zh-CN" altLang="zh-CN" sz="2800">
                <a:solidFill>
                  <a:schemeClr val="tx1"/>
                </a:solidFill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p</a:t>
            </a:r>
            <a:r>
              <a:rPr lang="zh-CN" altLang="zh-CN" sz="2800">
                <a:solidFill>
                  <a:schemeClr val="tx1"/>
                </a:solidFill>
              </a:rPr>
              <a:t> : planting into errors on purpose before testing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     n</a:t>
            </a:r>
            <a:r>
              <a:rPr lang="en-US" altLang="zh-CN" sz="2800" baseline="-25000">
                <a:solidFill>
                  <a:schemeClr val="tx1"/>
                </a:solidFill>
              </a:rPr>
              <a:t>p </a:t>
            </a:r>
            <a:r>
              <a:rPr lang="zh-CN" altLang="zh-CN" sz="2800">
                <a:solidFill>
                  <a:schemeClr val="tx1"/>
                </a:solidFill>
              </a:rPr>
              <a:t>: found errors </a:t>
            </a:r>
            <a:r>
              <a:rPr lang="en-US" altLang="zh-CN" sz="2800">
                <a:solidFill>
                  <a:schemeClr val="tx1"/>
                </a:solidFill>
              </a:rPr>
              <a:t>within</a:t>
            </a:r>
            <a:r>
              <a:rPr lang="zh-CN" altLang="zh-CN" sz="2800">
                <a:solidFill>
                  <a:schemeClr val="tx1"/>
                </a:solidFill>
              </a:rPr>
              <a:t> N</a:t>
            </a:r>
            <a:r>
              <a:rPr lang="en-US" altLang="zh-CN" sz="2800" baseline="-25000">
                <a:solidFill>
                  <a:schemeClr val="tx1"/>
                </a:solidFill>
              </a:rPr>
              <a:t>p</a:t>
            </a:r>
            <a:endParaRPr lang="zh-CN" altLang="zh-CN" sz="28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     n : found new errors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     N: </a:t>
            </a:r>
            <a:r>
              <a:rPr lang="zh-CN" altLang="en-US" sz="2800">
                <a:solidFill>
                  <a:schemeClr val="tx1"/>
                </a:solidFill>
              </a:rPr>
              <a:t>p</a:t>
            </a:r>
            <a:r>
              <a:rPr lang="zh-CN" altLang="zh-CN" sz="2800">
                <a:solidFill>
                  <a:schemeClr val="tx1"/>
                </a:solidFill>
              </a:rPr>
              <a:t>redicting total errors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rgbClr val="CC0066"/>
                </a:solidFill>
              </a:rPr>
              <a:t>                            </a:t>
            </a:r>
            <a:r>
              <a:rPr lang="zh-CN" altLang="en-US" sz="2800"/>
              <a:t>N</a:t>
            </a:r>
            <a:r>
              <a:rPr lang="en-US" altLang="zh-CN" sz="2800"/>
              <a:t>/n =N</a:t>
            </a:r>
            <a:r>
              <a:rPr lang="en-US" altLang="zh-CN" sz="2800" baseline="-25000"/>
              <a:t>P</a:t>
            </a:r>
            <a:r>
              <a:rPr lang="en-US" altLang="zh-CN" sz="2800"/>
              <a:t>/n</a:t>
            </a:r>
            <a:r>
              <a:rPr lang="en-US" altLang="zh-CN" sz="2800" baseline="-25000"/>
              <a:t>p  ,         </a:t>
            </a:r>
            <a:r>
              <a:rPr lang="en-US" altLang="zh-CN" sz="2800"/>
              <a:t>N</a:t>
            </a:r>
            <a:r>
              <a:rPr lang="zh-CN" altLang="zh-CN" sz="2800"/>
              <a:t> = N</a:t>
            </a:r>
            <a:r>
              <a:rPr lang="en-US" altLang="zh-CN" sz="2800" baseline="-25000"/>
              <a:t>p</a:t>
            </a:r>
            <a:r>
              <a:rPr lang="zh-CN" altLang="zh-CN" sz="2800">
                <a:sym typeface="Symbol" pitchFamily="18" charset="2"/>
              </a:rPr>
              <a:t> n/n</a:t>
            </a:r>
            <a:r>
              <a:rPr lang="en-US" altLang="zh-CN" sz="2800" baseline="-25000"/>
              <a:t>p</a:t>
            </a:r>
            <a:r>
              <a:rPr lang="zh-CN" altLang="zh-CN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01675" y="503238"/>
            <a:ext cx="6181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Predicting total errors (E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altLang="zh-CN" sz="40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611188" y="1808163"/>
            <a:ext cx="233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zh-CN" sz="2800">
                <a:latin typeface="Arial" charset="0"/>
              </a:rPr>
              <a:t>植入法</a:t>
            </a:r>
            <a:endParaRPr lang="zh-CN" altLang="en-US" sz="2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/>
      <p:bldP spid="3737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11188" y="549275"/>
            <a:ext cx="2767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n example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11188" y="1943835"/>
            <a:ext cx="80708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环境研究学者想调查一山区金丝猴种群的数量。第一在该山区捕捉到50只金丝猴， 将它们系上铁环标志后，全部放归山中。过了一段时间，进行第二次捕捉，共捕捉到100只金丝猴，其中系有铁环标志为10只。问该山区可能有多少只金丝猴？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657225" y="2843213"/>
            <a:ext cx="84867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1</a:t>
            </a:r>
            <a:r>
              <a:rPr lang="zh-CN" altLang="zh-CN" sz="2800">
                <a:solidFill>
                  <a:schemeClr val="tx1"/>
                </a:solidFill>
              </a:rPr>
              <a:t> : found  errors by person 1</a:t>
            </a:r>
            <a:r>
              <a:rPr lang="zh-CN" altLang="en-US" sz="2800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标记故障）</a:t>
            </a:r>
            <a:endParaRPr lang="zh-CN" altLang="zh-CN" sz="28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2</a:t>
            </a:r>
            <a:r>
              <a:rPr lang="zh-CN" altLang="zh-CN" sz="2800">
                <a:solidFill>
                  <a:schemeClr val="tx1"/>
                </a:solidFill>
              </a:rPr>
              <a:t> : found  errors by person 2</a:t>
            </a: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（非标记故障，潜在故障）</a:t>
            </a:r>
            <a:endParaRPr lang="zh-CN" altLang="zh-CN" sz="24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b</a:t>
            </a:r>
            <a:r>
              <a:rPr lang="zh-CN" altLang="zh-CN" sz="2800">
                <a:solidFill>
                  <a:schemeClr val="tx1"/>
                </a:solidFill>
              </a:rPr>
              <a:t> : found  errors by both person1 and person 2</a:t>
            </a:r>
            <a:endParaRPr lang="zh-CN" altLang="en-US" sz="28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                              </a:t>
            </a:r>
            <a:r>
              <a:rPr lang="zh-CN" altLang="zh-CN" sz="2800">
                <a:solidFill>
                  <a:schemeClr val="tx1"/>
                </a:solidFill>
              </a:rPr>
              <a:t>N  = N</a:t>
            </a:r>
            <a:r>
              <a:rPr lang="en-US" altLang="zh-CN" sz="2800" baseline="-25000">
                <a:solidFill>
                  <a:schemeClr val="tx1"/>
                </a:solidFill>
              </a:rPr>
              <a:t>1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 N</a:t>
            </a:r>
            <a:r>
              <a:rPr lang="en-US" altLang="zh-CN" sz="2800" baseline="-25000">
                <a:solidFill>
                  <a:schemeClr val="tx1"/>
                </a:solidFill>
              </a:rPr>
              <a:t>2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/n</a:t>
            </a:r>
            <a:r>
              <a:rPr lang="en-US" altLang="zh-CN" sz="2800" baseline="-25000">
                <a:solidFill>
                  <a:schemeClr val="tx1"/>
                </a:solidFill>
              </a:rPr>
              <a:t>b</a:t>
            </a:r>
            <a:endParaRPr lang="zh-CN" altLang="zh-CN" sz="2800">
              <a:solidFill>
                <a:schemeClr val="tx1"/>
              </a:solidFill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zh-CN" sz="2800" b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11188" y="503238"/>
            <a:ext cx="6181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Predicting total errors (E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altLang="zh-CN" sz="40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66738" y="1995488"/>
            <a:ext cx="778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zh-CN" sz="2800">
                <a:solidFill>
                  <a:schemeClr val="tx1"/>
                </a:solidFill>
                <a:latin typeface="Arial" charset="0"/>
              </a:rPr>
              <a:t>分别测试法：</a:t>
            </a:r>
            <a:r>
              <a:rPr lang="zh-CN" altLang="en-US" sz="2800">
                <a:solidFill>
                  <a:schemeClr val="tx1"/>
                </a:solidFill>
                <a:latin typeface="Arial" charset="0"/>
              </a:rPr>
              <a:t>区分标记故障和非标记故障</a:t>
            </a:r>
            <a:endParaRPr lang="en-US" altLang="zh-CN" sz="2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6250" y="3683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Software debugging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5761038"/>
            <a:ext cx="914400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100" b="0">
                <a:solidFill>
                  <a:schemeClr val="tx1"/>
                </a:solidFill>
                <a:latin typeface="Verdana" pitchFamily="34" charset="0"/>
              </a:rPr>
              <a:t>Testing is such a process that identifies an error’s “symptoms”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100" b="0">
                <a:solidFill>
                  <a:schemeClr val="tx1"/>
                </a:solidFill>
                <a:latin typeface="Verdana" pitchFamily="34" charset="0"/>
              </a:rPr>
              <a:t>Debugging is a diagnostic process that identifies an error’s “cuase”</a:t>
            </a:r>
          </a:p>
        </p:txBody>
      </p:sp>
      <p:pic>
        <p:nvPicPr>
          <p:cNvPr id="2560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95488"/>
            <a:ext cx="16494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071688"/>
            <a:ext cx="223202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925638"/>
            <a:ext cx="1184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1422400" y="1538288"/>
            <a:ext cx="1304925" cy="37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test cases</a:t>
            </a:r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7750175" y="2227263"/>
            <a:ext cx="949325" cy="37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results</a:t>
            </a: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7061200" y="4154488"/>
            <a:ext cx="1985963" cy="13462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6842" name="Rectangle 10"/>
          <p:cNvSpPr>
            <a:spLocks noChangeArrowheads="1"/>
          </p:cNvSpPr>
          <p:nvPr/>
        </p:nvSpPr>
        <p:spPr bwMode="auto">
          <a:xfrm>
            <a:off x="7283450" y="4629150"/>
            <a:ext cx="1393825" cy="373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Debugging</a:t>
            </a:r>
            <a:endParaRPr lang="en-US" altLang="zh-CN" sz="18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6843" name="Rectangle 11"/>
          <p:cNvSpPr>
            <a:spLocks noChangeArrowheads="1"/>
          </p:cNvSpPr>
          <p:nvPr/>
        </p:nvSpPr>
        <p:spPr bwMode="auto">
          <a:xfrm>
            <a:off x="4975225" y="4005263"/>
            <a:ext cx="1228725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suspected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causes</a:t>
            </a:r>
          </a:p>
        </p:txBody>
      </p:sp>
      <p:sp>
        <p:nvSpPr>
          <p:cNvPr id="376844" name="Rectangle 12"/>
          <p:cNvSpPr>
            <a:spLocks noChangeArrowheads="1"/>
          </p:cNvSpPr>
          <p:nvPr/>
        </p:nvSpPr>
        <p:spPr bwMode="auto">
          <a:xfrm>
            <a:off x="5297488" y="5097463"/>
            <a:ext cx="1130300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identified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causes</a:t>
            </a:r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3390900" y="5272088"/>
            <a:ext cx="1331913" cy="307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corrections</a:t>
            </a:r>
          </a:p>
        </p:txBody>
      </p:sp>
      <p:sp>
        <p:nvSpPr>
          <p:cNvPr id="376846" name="Rectangle 14"/>
          <p:cNvSpPr>
            <a:spLocks noChangeArrowheads="1"/>
          </p:cNvSpPr>
          <p:nvPr/>
        </p:nvSpPr>
        <p:spPr bwMode="auto">
          <a:xfrm>
            <a:off x="1463675" y="5097463"/>
            <a:ext cx="1263650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regression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tests</a:t>
            </a:r>
          </a:p>
        </p:txBody>
      </p:sp>
      <p:sp>
        <p:nvSpPr>
          <p:cNvPr id="376847" name="Rectangle 15"/>
          <p:cNvSpPr>
            <a:spLocks noChangeArrowheads="1"/>
          </p:cNvSpPr>
          <p:nvPr/>
        </p:nvSpPr>
        <p:spPr bwMode="auto">
          <a:xfrm>
            <a:off x="3132138" y="3776663"/>
            <a:ext cx="1039812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new test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cases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870200" y="26812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9" name="Rectangle 17"/>
          <p:cNvSpPr>
            <a:spLocks noChangeArrowheads="1"/>
          </p:cNvSpPr>
          <p:nvPr/>
        </p:nvSpPr>
        <p:spPr bwMode="auto">
          <a:xfrm>
            <a:off x="4616450" y="1538288"/>
            <a:ext cx="1447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execution of cases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613400" y="26812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6527800" y="5119688"/>
            <a:ext cx="609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4775200" y="5424488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>
            <a:off x="2794000" y="5424488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2108200" y="3519488"/>
            <a:ext cx="0" cy="152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8051800" y="3519488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H="1" flipV="1">
            <a:off x="6223000" y="4281488"/>
            <a:ext cx="8382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 flipV="1">
            <a:off x="4241800" y="4052888"/>
            <a:ext cx="685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 flipV="1">
            <a:off x="2108200" y="3519488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22288" y="233363"/>
            <a:ext cx="7793037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Test-debug cycle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543300" y="2667000"/>
            <a:ext cx="838200" cy="533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Test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36725" y="4800600"/>
            <a:ext cx="1035050" cy="563563"/>
          </a:xfrm>
          <a:prstGeom prst="rect">
            <a:avLst/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Debug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43300" y="5334000"/>
            <a:ext cx="838200" cy="533400"/>
          </a:xfrm>
          <a:prstGeom prst="rect">
            <a:avLst/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Helvetica" pitchFamily="34" charset="0"/>
              </a:rPr>
              <a:t>Done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200400" y="3581400"/>
            <a:ext cx="1524000" cy="762000"/>
          </a:xfrm>
          <a:prstGeom prst="diamond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Failure?</a:t>
            </a:r>
            <a:endParaRPr lang="en-US" altLang="zh-CN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5257800" y="4419600"/>
            <a:ext cx="2057400" cy="1066800"/>
          </a:xfrm>
          <a:prstGeom prst="diamond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Testing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complete?</a:t>
            </a:r>
            <a:endParaRPr lang="en-US" altLang="zh-CN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962400" y="2133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962400" y="3200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286000" y="3962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286000" y="3962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4724400" y="39624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62484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3962400" y="4953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962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7315200" y="4953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 flipV="1">
            <a:off x="7772400" y="2362200"/>
            <a:ext cx="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1219200" y="2362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H="1" flipV="1">
            <a:off x="1219200" y="2362200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1219200" y="5105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457450" y="33845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Yes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495800" y="4473575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Yes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876800" y="335756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No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7772400" y="4397375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No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90538" y="2333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Debugging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31800" y="1854200"/>
            <a:ext cx="88201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软件调试是在进行了成功的测试之后才开始的工作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cs typeface="Times New Roman" pitchFamily="18" charset="0"/>
              </a:rPr>
              <a:t>. 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调试的任务是进一步诊断和改正程序中潜在的错误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调试活动由两部分组成：性质原因和位置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修改排除这个错误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调试工作是一个具有很强技巧性和经验性的工作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调试是通过现象，找出原因的一个思维分析的过程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通过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debuger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工具来进行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Most integrated development environments, such as JBuilder, include a debugger.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3" y="458788"/>
            <a:ext cx="68405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几种主要的调试方法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73063" y="1763713"/>
            <a:ext cx="8770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Verdana" pitchFamily="34" charset="0"/>
              </a:rPr>
              <a:t>强行排错法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573338"/>
            <a:ext cx="91440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ct val="60000"/>
              </a:spcAft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通过内存全部打印来调试，在这大量的数据中寻找出错的位置。</a:t>
            </a:r>
          </a:p>
          <a:p>
            <a:pPr algn="l" eaLnBrk="1" hangingPunct="1">
              <a:lnSpc>
                <a:spcPct val="150000"/>
              </a:lnSpc>
              <a:spcAft>
                <a:spcPct val="60000"/>
              </a:spcAft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在程序特定部位设置打印语句，把打印语句插在出错的源程序的各个关键变量改变部位、重要分支部位、子程序调用部位，跟踪程序的执行，监视重要变量的变化。</a:t>
            </a:r>
          </a:p>
          <a:p>
            <a:pPr algn="l" eaLnBrk="1" hangingPunct="1">
              <a:lnSpc>
                <a:spcPct val="150000"/>
              </a:lnSpc>
              <a:spcAft>
                <a:spcPct val="60000"/>
              </a:spcAft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自动调试工具。利用某些程序语言的调试功能或专门的交互式调试工具，分析程序的动态过程，而不必修改程序。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-19049" y="2214563"/>
            <a:ext cx="9144000" cy="23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这是在小程序中常用的一种有效的调试方法。</a:t>
            </a:r>
            <a:b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一旦发现了错误，先分析错误征兆，确定最先发现“症状”的位置。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然后，人工沿程序的控制流程，向回追踪源程序代码，直到找到错误根源或确定错误产生的范围。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66738" y="414338"/>
            <a:ext cx="68405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调试方法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385763" y="1719263"/>
            <a:ext cx="24495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回溯法调试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-19940" y="4824155"/>
            <a:ext cx="9144000" cy="202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Arial" charset="0"/>
              </a:rPr>
              <a:t>      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例如，程序中发现错误处是某个打印语句。通过输出值可推断程序在这一点上变量的值。再从这一点出发，回溯程序的执行过程，反复考虑：“</a:t>
            </a:r>
            <a:r>
              <a:rPr kumimoji="1"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如果程序在这一点上的状态（变量的值）是这样，那么程序在上一点的状态一定是这样</a:t>
            </a:r>
            <a:r>
              <a:rPr kumimoji="1"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...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 直到找到错误的位置。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85763" y="1673225"/>
            <a:ext cx="3286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归纳法调试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31800" y="593725"/>
            <a:ext cx="68405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调试方法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0825" y="2303875"/>
            <a:ext cx="87344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归纳法是一种从特殊推断一般的系统化思考方法。归纳法调试的基本思想是：从一些线索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错误征兆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着手，通过分析它们之间的关系来找出错误</a:t>
            </a:r>
            <a:r>
              <a:rPr kumimoji="1"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450"/>
            <a:ext cx="9144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55638" y="53975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软件测试是有风险的行为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282700" y="846138"/>
            <a:ext cx="0" cy="472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282700" y="5570538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1587500" y="998538"/>
            <a:ext cx="4648200" cy="4495800"/>
          </a:xfrm>
          <a:custGeom>
            <a:avLst/>
            <a:gdLst>
              <a:gd name="T0" fmla="*/ 0 w 2928"/>
              <a:gd name="T1" fmla="*/ 0 h 2832"/>
              <a:gd name="T2" fmla="*/ 2147483647 w 2928"/>
              <a:gd name="T3" fmla="*/ 2147483647 h 2832"/>
              <a:gd name="T4" fmla="*/ 2147483647 w 2928"/>
              <a:gd name="T5" fmla="*/ 2147483647 h 2832"/>
              <a:gd name="T6" fmla="*/ 2147483647 w 2928"/>
              <a:gd name="T7" fmla="*/ 2147483647 h 2832"/>
              <a:gd name="T8" fmla="*/ 2147483647 w 2928"/>
              <a:gd name="T9" fmla="*/ 2147483647 h 2832"/>
              <a:gd name="T10" fmla="*/ 2147483647 w 2928"/>
              <a:gd name="T11" fmla="*/ 2147483647 h 2832"/>
              <a:gd name="T12" fmla="*/ 2147483647 w 2928"/>
              <a:gd name="T13" fmla="*/ 2147483647 h 28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8"/>
              <a:gd name="T22" fmla="*/ 0 h 2832"/>
              <a:gd name="T23" fmla="*/ 2928 w 2928"/>
              <a:gd name="T24" fmla="*/ 2832 h 28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8" h="2832">
                <a:moveTo>
                  <a:pt x="0" y="0"/>
                </a:moveTo>
                <a:cubicBezTo>
                  <a:pt x="72" y="20"/>
                  <a:pt x="144" y="40"/>
                  <a:pt x="240" y="96"/>
                </a:cubicBezTo>
                <a:cubicBezTo>
                  <a:pt x="336" y="152"/>
                  <a:pt x="448" y="176"/>
                  <a:pt x="576" y="336"/>
                </a:cubicBezTo>
                <a:cubicBezTo>
                  <a:pt x="704" y="496"/>
                  <a:pt x="848" y="800"/>
                  <a:pt x="1008" y="1056"/>
                </a:cubicBezTo>
                <a:cubicBezTo>
                  <a:pt x="1168" y="1312"/>
                  <a:pt x="1320" y="1624"/>
                  <a:pt x="1536" y="1872"/>
                </a:cubicBezTo>
                <a:cubicBezTo>
                  <a:pt x="1752" y="2120"/>
                  <a:pt x="2072" y="2384"/>
                  <a:pt x="2304" y="2544"/>
                </a:cubicBezTo>
                <a:cubicBezTo>
                  <a:pt x="2536" y="2704"/>
                  <a:pt x="2732" y="2768"/>
                  <a:pt x="2928" y="2832"/>
                </a:cubicBezTo>
              </a:path>
            </a:pathLst>
          </a:custGeom>
          <a:noFill/>
          <a:ln w="28575" cap="flat" cmpd="sng">
            <a:solidFill>
              <a:srgbClr val="1834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1511300" y="846138"/>
            <a:ext cx="4267200" cy="4648200"/>
          </a:xfrm>
          <a:custGeom>
            <a:avLst/>
            <a:gdLst>
              <a:gd name="T0" fmla="*/ 2147483647 w 2688"/>
              <a:gd name="T1" fmla="*/ 0 h 2928"/>
              <a:gd name="T2" fmla="*/ 2147483647 w 2688"/>
              <a:gd name="T3" fmla="*/ 2147483647 h 2928"/>
              <a:gd name="T4" fmla="*/ 2147483647 w 2688"/>
              <a:gd name="T5" fmla="*/ 2147483647 h 2928"/>
              <a:gd name="T6" fmla="*/ 2147483647 w 2688"/>
              <a:gd name="T7" fmla="*/ 2147483647 h 2928"/>
              <a:gd name="T8" fmla="*/ 0 w 2688"/>
              <a:gd name="T9" fmla="*/ 2147483647 h 2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8"/>
              <a:gd name="T16" fmla="*/ 0 h 2928"/>
              <a:gd name="T17" fmla="*/ 2688 w 2688"/>
              <a:gd name="T18" fmla="*/ 2928 h 2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8" h="2928">
                <a:moveTo>
                  <a:pt x="2688" y="0"/>
                </a:moveTo>
                <a:cubicBezTo>
                  <a:pt x="2668" y="80"/>
                  <a:pt x="2648" y="160"/>
                  <a:pt x="2544" y="432"/>
                </a:cubicBezTo>
                <a:cubicBezTo>
                  <a:pt x="2440" y="704"/>
                  <a:pt x="2296" y="1288"/>
                  <a:pt x="2064" y="1632"/>
                </a:cubicBezTo>
                <a:cubicBezTo>
                  <a:pt x="1832" y="1976"/>
                  <a:pt x="1496" y="2280"/>
                  <a:pt x="1152" y="2496"/>
                </a:cubicBezTo>
                <a:cubicBezTo>
                  <a:pt x="808" y="2712"/>
                  <a:pt x="200" y="2856"/>
                  <a:pt x="0" y="2928"/>
                </a:cubicBezTo>
              </a:path>
            </a:pathLst>
          </a:custGeom>
          <a:noFill/>
          <a:ln w="28575" cap="flat" cmpd="sng">
            <a:solidFill>
              <a:srgbClr val="CF0E3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7863" y="846138"/>
            <a:ext cx="4937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缺</a:t>
            </a:r>
            <a:endParaRPr lang="en-US" altLang="zh-CN" sz="2400">
              <a:solidFill>
                <a:schemeClr val="tx1"/>
              </a:solidFill>
              <a:latin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陷</a:t>
            </a:r>
            <a:endParaRPr lang="en-US" altLang="zh-CN" sz="2400">
              <a:solidFill>
                <a:schemeClr val="tx1"/>
              </a:solidFill>
              <a:latin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数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量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349500" y="815975"/>
            <a:ext cx="171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</a:rPr>
              <a:t>谴藏在软件中</a:t>
            </a:r>
          </a:p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</a:rPr>
              <a:t>缺陷数目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702300" y="971550"/>
            <a:ext cx="1612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rgbClr val="FC0128"/>
                </a:solidFill>
                <a:latin typeface="宋体" pitchFamily="2" charset="-122"/>
              </a:rPr>
              <a:t>测试费用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452563" y="4351338"/>
            <a:ext cx="1430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测试中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262563" y="4275138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测试后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3065463" y="5640388"/>
            <a:ext cx="2725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测试工作量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1906588" y="6194425"/>
            <a:ext cx="5133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每一个软件项目都有一个最优的测量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3211513" y="259080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>
                <a:solidFill>
                  <a:schemeClr val="tx2"/>
                </a:solidFill>
                <a:latin typeface="宋体" pitchFamily="2" charset="-122"/>
              </a:rPr>
              <a:t>最优测量量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4191000" y="3048000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Line 3"/>
          <p:cNvSpPr>
            <a:spLocks noChangeShapeType="1"/>
          </p:cNvSpPr>
          <p:nvPr/>
        </p:nvSpPr>
        <p:spPr bwMode="auto">
          <a:xfrm>
            <a:off x="7289800" y="846138"/>
            <a:ext cx="0" cy="472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Text Box 7"/>
          <p:cNvSpPr txBox="1">
            <a:spLocks noChangeArrowheads="1"/>
          </p:cNvSpPr>
          <p:nvPr/>
        </p:nvSpPr>
        <p:spPr bwMode="auto">
          <a:xfrm>
            <a:off x="7542213" y="846138"/>
            <a:ext cx="4937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latin typeface="宋体" pitchFamily="2" charset="-122"/>
              </a:rPr>
              <a:t>测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试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费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用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66738" y="503238"/>
            <a:ext cx="68405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调试方法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2303463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演绎法是一种从一般原理或前提出发，经过排除和精化的过程来推导出结论的思考方法。演绎法排错是测试人员首先根据已有的测试用例，设想及枚举出所有可能出错的原因做为假设；然后再用原始测试数据或新的测试，从中逐个排除不可能正确的假设；最后，再用测试数据验证余下的假设确是出错的原因。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50825" y="1725613"/>
            <a:ext cx="244951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演绎法调试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2600"/>
            <a:ext cx="91440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241425" y="1930400"/>
            <a:ext cx="597217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  <a:t>Page 184 </a:t>
            </a:r>
            <a:b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  <a:t>T4 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  <a:t>T5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2288" y="45878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Homework  </a:t>
            </a:r>
            <a:r>
              <a:rPr lang="en-US" altLang="zh-CN" sz="4000" dirty="0" smtClean="0">
                <a:solidFill>
                  <a:srgbClr val="0000FF"/>
                </a:solidFill>
                <a:cs typeface="Times New Roman" pitchFamily="18" charset="0"/>
              </a:rPr>
              <a:t>2024-05-20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66738" y="1735138"/>
            <a:ext cx="857726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Testing is a trade-off between budget, time and quality. 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It is driven by profit models.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pessimistic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time, budget, or test cases -- are exhausted.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optimistic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 reliability meets the requirement, or the benefit from continuing testing cannot justify the testing cost.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66738" y="414338"/>
            <a:ext cx="5073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停止测试考虑的因素 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522288" y="1622425"/>
            <a:ext cx="8685212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deadline is reached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budget has been consumed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test plan has been completed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if x expected defects has been detected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average cost per defect has reached a certain limit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if in the last </a:t>
            </a:r>
            <a:r>
              <a:rPr lang="en-US" altLang="zh-CN" sz="2800" i="1" dirty="0">
                <a:solidFill>
                  <a:schemeClr val="tx1"/>
                </a:solidFill>
                <a:cs typeface="Times New Roman" pitchFamily="18" charset="0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days</a:t>
            </a:r>
          </a:p>
          <a:p>
            <a:pPr lvl="2" algn="l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no defect,  no bug</a:t>
            </a:r>
          </a:p>
          <a:p>
            <a:pPr lvl="2" algn="l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less than </a:t>
            </a:r>
            <a:r>
              <a:rPr lang="en-US" altLang="zh-CN" sz="2800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defects, bugs</a:t>
            </a:r>
          </a:p>
          <a:p>
            <a:pPr lvl="2" algn="l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no severe defect has been found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522288" y="503238"/>
            <a:ext cx="5014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When to stop testing ?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/>
      <p:bldP spid="3532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522288" y="1763713"/>
            <a:ext cx="8415337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软件系统经过单元、集成、系统测试，分别达到单元、集成、系统测试停止标准。</a:t>
            </a:r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软件系统通过验收测试，并已得出验收测试结论。</a:t>
            </a:r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软件项目需暂停以进行调整时，测试应随之暂停，并备份暂停点数据。</a:t>
            </a:r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软件项目在其开发生命周期内出现重大估算，进度偏差，需暂停或终止时，测试应随之暂停或终止，并备份暂停或终止点数据。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522288" y="458788"/>
            <a:ext cx="82359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  <p:bldP spid="3563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477838" y="458788"/>
            <a:ext cx="82804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566738" y="2365375"/>
            <a:ext cx="8577262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单元测试用例设计已经通过评审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按照单元测试计划完成了所有规定单元的测试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达到了测试计划中关于单元测试所规定的覆盖率的要求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被测试的单元每千行代码必须发现至少 </a:t>
            </a:r>
            <a:r>
              <a:rPr lang="en-US" altLang="zh-CN" sz="2800" dirty="0">
                <a:solidFill>
                  <a:srgbClr val="0033CC"/>
                </a:solidFill>
                <a:latin typeface="+mn-ea"/>
                <a:ea typeface="+mn-ea"/>
              </a:rPr>
              <a:t>3 </a:t>
            </a: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个错误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软件单元功能与设计一致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在单元测试中发现的错误已经得到修改，各级缺陷修复率达到标准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58800" y="1763713"/>
            <a:ext cx="4148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宋体" pitchFamily="2" charset="-122"/>
              </a:rPr>
              <a:t>单元测试停止标准</a:t>
            </a:r>
            <a:r>
              <a:rPr lang="en-US" altLang="zh-CN" sz="3200" dirty="0">
                <a:solidFill>
                  <a:srgbClr val="FF0066"/>
                </a:solidFill>
                <a:latin typeface="宋体" pitchFamily="2" charset="-122"/>
              </a:rPr>
              <a:t>:</a:t>
            </a:r>
            <a:endParaRPr lang="en-US" altLang="zh-CN" sz="1800" dirty="0">
              <a:solidFill>
                <a:srgbClr val="FF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79" grpId="0"/>
      <p:bldP spid="3573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476250" y="414338"/>
            <a:ext cx="8596313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476250" y="2449513"/>
            <a:ext cx="866775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集成测试用例设计已经通过评审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按照集成构件计划及增量集成策略完成了整个系统的集成测试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达到了测试计划中关于集成测试所规定的覆盖率的要求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rgbClr val="0033CC"/>
                </a:solidFill>
                <a:latin typeface="+mn-ea"/>
                <a:ea typeface="+mn-ea"/>
              </a:rPr>
              <a:t>被测试的集成工作版本每千行代码必须发现 </a:t>
            </a:r>
            <a:r>
              <a:rPr lang="en-US" altLang="zh-CN" sz="2600" dirty="0">
                <a:solidFill>
                  <a:srgbClr val="0033CC"/>
                </a:solidFill>
                <a:latin typeface="+mn-ea"/>
                <a:ea typeface="+mn-ea"/>
              </a:rPr>
              <a:t>2 </a:t>
            </a:r>
            <a:r>
              <a:rPr lang="zh-CN" altLang="en-US" sz="2600" dirty="0">
                <a:solidFill>
                  <a:srgbClr val="0033CC"/>
                </a:solidFill>
                <a:latin typeface="+mn-ea"/>
                <a:ea typeface="+mn-ea"/>
              </a:rPr>
              <a:t>个错误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集成工作版本满足设计定义的各项功能、性能要求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在集成测试中发现的错误已经得到修改，各级缺陷修复率达到标准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385763" y="1724025"/>
            <a:ext cx="4148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集成测试停止标准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/>
      <p:bldP spid="358403" grpId="0"/>
      <p:bldP spid="358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7838" y="368300"/>
            <a:ext cx="805497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66738" y="2393950"/>
            <a:ext cx="85772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系统测试用例设计已经通过评审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按照系统测试计划完成了系统测试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达到了测试计划中，测试所规定的覆盖率的要求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被测试的系统每千行代码必须发现 </a:t>
            </a:r>
            <a:r>
              <a:rPr lang="en-US" altLang="zh-CN" sz="2800" dirty="0">
                <a:solidFill>
                  <a:srgbClr val="0033CC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个错误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系统满足需求规格说明书的要求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在系统测试中发现的错误已经得到修改，各级缺陷修复率达到标准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8800" y="1673225"/>
            <a:ext cx="4148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系统测试停止标准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Pages>0</Pages>
  <Words>1845</Words>
  <Characters>0</Characters>
  <Application>Microsoft Office PowerPoint</Application>
  <DocSecurity>0</DocSecurity>
  <PresentationFormat>全屏显示(4:3)</PresentationFormat>
  <Lines>0</Lines>
  <Paragraphs>285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Monotype Sorts</vt:lpstr>
      <vt:lpstr>黑体</vt:lpstr>
      <vt:lpstr>楷体_GB2312</vt:lpstr>
      <vt:lpstr>宋体</vt:lpstr>
      <vt:lpstr>Arial</vt:lpstr>
      <vt:lpstr>Calibri</vt:lpstr>
      <vt:lpstr>Comic Sans MS</vt:lpstr>
      <vt:lpstr>Helvetica</vt:lpstr>
      <vt:lpstr>Symbol</vt:lpstr>
      <vt:lpstr>Times New Roman</vt:lpstr>
      <vt:lpstr>Verdana</vt:lpstr>
      <vt:lpstr>Wingdings</vt:lpstr>
      <vt:lpstr>2_Profile</vt:lpstr>
      <vt:lpstr>3_Profile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797</cp:revision>
  <cp:lastPrinted>1899-12-30T00:00:00Z</cp:lastPrinted>
  <dcterms:created xsi:type="dcterms:W3CDTF">2008-08-06T12:32:32Z</dcterms:created>
  <dcterms:modified xsi:type="dcterms:W3CDTF">2024-05-21T13:25:55Z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