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55"/>
  </p:notesMasterIdLst>
  <p:handoutMasterIdLst>
    <p:handoutMasterId r:id="rId56"/>
  </p:handoutMasterIdLst>
  <p:sldIdLst>
    <p:sldId id="698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57" r:id="rId14"/>
    <p:sldId id="709" r:id="rId15"/>
    <p:sldId id="710" r:id="rId16"/>
    <p:sldId id="711" r:id="rId17"/>
    <p:sldId id="712" r:id="rId18"/>
    <p:sldId id="758" r:id="rId19"/>
    <p:sldId id="714" r:id="rId20"/>
    <p:sldId id="715" r:id="rId21"/>
    <p:sldId id="759" r:id="rId22"/>
    <p:sldId id="716" r:id="rId23"/>
    <p:sldId id="760" r:id="rId24"/>
    <p:sldId id="717" r:id="rId25"/>
    <p:sldId id="718" r:id="rId26"/>
    <p:sldId id="761" r:id="rId27"/>
    <p:sldId id="719" r:id="rId28"/>
    <p:sldId id="721" r:id="rId29"/>
    <p:sldId id="722" r:id="rId30"/>
    <p:sldId id="723" r:id="rId31"/>
    <p:sldId id="755" r:id="rId32"/>
    <p:sldId id="724" r:id="rId33"/>
    <p:sldId id="725" r:id="rId34"/>
    <p:sldId id="726" r:id="rId35"/>
    <p:sldId id="751" r:id="rId36"/>
    <p:sldId id="752" r:id="rId37"/>
    <p:sldId id="753" r:id="rId38"/>
    <p:sldId id="762" r:id="rId39"/>
    <p:sldId id="754" r:id="rId40"/>
    <p:sldId id="731" r:id="rId41"/>
    <p:sldId id="763" r:id="rId42"/>
    <p:sldId id="732" r:id="rId43"/>
    <p:sldId id="756" r:id="rId44"/>
    <p:sldId id="733" r:id="rId45"/>
    <p:sldId id="734" r:id="rId46"/>
    <p:sldId id="736" r:id="rId47"/>
    <p:sldId id="737" r:id="rId48"/>
    <p:sldId id="738" r:id="rId49"/>
    <p:sldId id="740" r:id="rId50"/>
    <p:sldId id="764" r:id="rId51"/>
    <p:sldId id="741" r:id="rId52"/>
    <p:sldId id="742" r:id="rId53"/>
    <p:sldId id="746" r:id="rId54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5821" autoAdjust="0"/>
  </p:normalViewPr>
  <p:slideViewPr>
    <p:cSldViewPr>
      <p:cViewPr varScale="1">
        <p:scale>
          <a:sx n="59" d="100"/>
          <a:sy n="59" d="100"/>
        </p:scale>
        <p:origin x="1488" y="2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A6B0E86-3BC3-4078-B692-85C267921649}" type="datetimeFigureOut">
              <a:rPr lang="zh-CN" altLang="en-US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A3D732D-9A77-4565-A75F-558DDE2CA0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01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A44898A-4688-47A2-9B73-ECC7A5A5765C}" type="datetimeFigureOut">
              <a:rPr lang="zh-CN" altLang="en-US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BFA45F7-742E-468A-9FF4-CE70EE21C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45F7-742E-468A-9FF4-CE70EE21C77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617515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2028148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319440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458242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51746-5BB2-4CAB-BDC3-AFDF9BAC94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863627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40C91-4833-45F3-8275-9644FC8527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9993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26B4E-28C9-4443-8C3E-E701D794D6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356116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F774B-209A-4735-8C27-E99AC59D1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05000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61AC-EA1E-4F59-AF8F-21EF83BFB5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160042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E850C-26B5-4462-BC82-47C4CEA5F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481517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4082-8F71-4BE4-8B4F-F43EEA90DC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70158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9397410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C4DC-EF4C-4CB3-A0C5-A4EA063CAA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76373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6BB4-0168-4FDF-9752-449B3E0B03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296395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A261-007E-4C9F-BE67-24204285AC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422364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451AE-DB2D-42B3-9E38-E013D9937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15426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C311-0B97-41FF-B0AE-B4F8EE8B8F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575902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C13F1-DCA5-49D4-8230-2AC534C4B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440172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9244-D126-49F8-87BB-F8AC16F1E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721795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429071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8782841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030333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8102532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4624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13107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4253718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040D97E-AF6D-4C76-A58A-289C39A8B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 Maintenance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21550" y="27865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“变”的根源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6250" y="1719263"/>
            <a:ext cx="88392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New </a:t>
            </a:r>
            <a:r>
              <a:rPr lang="en-US" altLang="zh-CN" sz="2400" dirty="0">
                <a:solidFill>
                  <a:srgbClr val="FF0066"/>
                </a:solidFill>
              </a:rPr>
              <a:t>business</a:t>
            </a:r>
            <a:r>
              <a:rPr lang="en-US" altLang="zh-CN" sz="2400" dirty="0">
                <a:solidFill>
                  <a:schemeClr val="tx1"/>
                </a:solidFill>
              </a:rPr>
              <a:t> or market conditions which cause changes in product requirements or business rules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New </a:t>
            </a:r>
            <a:r>
              <a:rPr lang="en-US" altLang="zh-CN" sz="2400" dirty="0">
                <a:solidFill>
                  <a:srgbClr val="FF0066"/>
                </a:solidFill>
              </a:rPr>
              <a:t>customer</a:t>
            </a:r>
            <a:r>
              <a:rPr lang="en-US" altLang="zh-CN" sz="2400" dirty="0">
                <a:solidFill>
                  <a:schemeClr val="tx1"/>
                </a:solidFill>
              </a:rPr>
              <a:t> needs that demand modification of data, functionality or services delivered by the system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 err="1">
                <a:solidFill>
                  <a:srgbClr val="FF0066"/>
                </a:solidFill>
              </a:rPr>
              <a:t>Reorganisation</a:t>
            </a:r>
            <a:r>
              <a:rPr lang="en-US" altLang="zh-CN" sz="2400" dirty="0">
                <a:solidFill>
                  <a:schemeClr val="tx1"/>
                </a:solidFill>
              </a:rPr>
              <a:t> and/or business downsizing that changes priorities and </a:t>
            </a:r>
            <a:r>
              <a:rPr lang="en-US" altLang="zh-CN" sz="2400" dirty="0">
                <a:solidFill>
                  <a:srgbClr val="FF0066"/>
                </a:solidFill>
              </a:rPr>
              <a:t>team</a:t>
            </a:r>
            <a:r>
              <a:rPr lang="en-US" altLang="zh-CN" sz="2400" dirty="0">
                <a:solidFill>
                  <a:schemeClr val="tx1"/>
                </a:solidFill>
              </a:rPr>
              <a:t> structures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FF0066"/>
                </a:solidFill>
              </a:rPr>
              <a:t>Budgetary</a:t>
            </a:r>
            <a:r>
              <a:rPr lang="en-US" altLang="zh-CN" sz="2400" dirty="0">
                <a:solidFill>
                  <a:schemeClr val="tx1"/>
                </a:solidFill>
              </a:rPr>
              <a:t> or </a:t>
            </a:r>
            <a:r>
              <a:rPr lang="en-US" altLang="zh-CN" sz="2400" dirty="0"/>
              <a:t>schedulin</a:t>
            </a:r>
            <a:r>
              <a:rPr lang="en-US" altLang="zh-CN" sz="2400" dirty="0">
                <a:solidFill>
                  <a:schemeClr val="tx1"/>
                </a:solidFill>
              </a:rPr>
              <a:t>g constraints that cause a redefinition of the system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90010" y="638690"/>
            <a:ext cx="7772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Software change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90010" y="1808163"/>
            <a:ext cx="8653990" cy="423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GB" altLang="zh-CN" sz="2400" dirty="0">
                <a:solidFill>
                  <a:schemeClr val="tx1"/>
                </a:solidFill>
              </a:rPr>
              <a:t>New requirements emerge when the software is used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GB" altLang="zh-CN" sz="2400" dirty="0">
                <a:solidFill>
                  <a:schemeClr val="tx1"/>
                </a:solidFill>
              </a:rPr>
              <a:t>Errors must be repaired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GB" altLang="zh-CN" sz="2400" dirty="0">
                <a:solidFill>
                  <a:schemeClr val="tx1"/>
                </a:solidFill>
              </a:rPr>
              <a:t>New equipment must be accommodated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GB" altLang="zh-CN" sz="2400" dirty="0">
                <a:solidFill>
                  <a:schemeClr val="tx1"/>
                </a:solidFill>
              </a:rPr>
              <a:t>The performance or reliability may have to be improved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MOST CHANGES ARE JUSTIFIED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ü"/>
            </a:pPr>
            <a:r>
              <a:rPr lang="en-GB" altLang="zh-CN" sz="2400" dirty="0">
                <a:solidFill>
                  <a:schemeClr val="tx1"/>
                </a:solidFill>
              </a:rPr>
              <a:t>A key problem for organisations is implementing and managing change to their legacy systems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13175" y="376985"/>
            <a:ext cx="5038945" cy="666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软件变化原因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1560" y="1898830"/>
            <a:ext cx="3836987" cy="525462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0" tIns="108000" rIns="180000" bIns="108000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kumimoji="0" lang="zh-CN" altLang="en-US" sz="2000">
                <a:solidFill>
                  <a:schemeClr val="bg1"/>
                </a:solidFill>
                <a:latin typeface="微软雅黑" panose="020B0503020204020204" pitchFamily="34" charset="-122"/>
              </a:rPr>
              <a:t>软件的变化是不可避免的</a:t>
            </a:r>
            <a:endParaRPr kumimoji="0" lang="en-US" altLang="zh-CN" sz="20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76672" y="2618910"/>
            <a:ext cx="6756400" cy="29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274638" indent="-274638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软件在使用过程中，新的需求不断出现</a:t>
            </a:r>
            <a:endParaRPr kumimoji="0" lang="en-US" altLang="zh-CN" sz="2000" b="0" dirty="0">
              <a:latin typeface="微软雅黑" panose="020B0503020204020204" pitchFamily="34" charset="-122"/>
            </a:endParaRPr>
          </a:p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商业环境在不断地变化</a:t>
            </a:r>
            <a:endParaRPr kumimoji="0" lang="en-US" altLang="zh-CN" sz="2000" b="0" dirty="0">
              <a:latin typeface="微软雅黑" panose="020B0503020204020204" pitchFamily="34" charset="-122"/>
            </a:endParaRPr>
          </a:p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业务逻辑在不断地变化</a:t>
            </a:r>
            <a:endParaRPr kumimoji="0" lang="en-US" altLang="zh-CN" sz="2000" b="0" dirty="0">
              <a:latin typeface="微软雅黑" panose="020B0503020204020204" pitchFamily="34" charset="-122"/>
            </a:endParaRPr>
          </a:p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软件中的缺陷需要进行修复</a:t>
            </a:r>
            <a:endParaRPr kumimoji="0" lang="en-US" altLang="zh-CN" sz="2000" b="0" dirty="0">
              <a:latin typeface="微软雅黑" panose="020B0503020204020204" pitchFamily="34" charset="-122"/>
            </a:endParaRPr>
          </a:p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计算机硬件和软件环境的升级需要更新现有的系统</a:t>
            </a:r>
            <a:endParaRPr kumimoji="0" lang="en-US" altLang="zh-CN" sz="2000" b="0" dirty="0">
              <a:latin typeface="微软雅黑" panose="020B0503020204020204" pitchFamily="34" charset="-122"/>
            </a:endParaRPr>
          </a:p>
          <a:p>
            <a:pPr marL="342900" lvl="1" indent="-342900" algn="just">
              <a:spcBef>
                <a:spcPts val="15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b="0" dirty="0">
                <a:latin typeface="微软雅黑" panose="020B0503020204020204" pitchFamily="34" charset="-122"/>
              </a:rPr>
              <a:t>软件的性能和可靠性需要进一步改进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1560" y="5696379"/>
            <a:ext cx="85324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spcBef>
                <a:spcPts val="1200"/>
              </a:spcBef>
            </a:pPr>
            <a:r>
              <a:rPr kumimoji="0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关键：</a:t>
            </a:r>
            <a:endParaRPr kumimoji="0"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0" lang="zh-CN" altLang="en-US" sz="2800" dirty="0">
                <a:solidFill>
                  <a:srgbClr val="00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采取适当的策略，有效地实施和管理软件的变化！</a:t>
            </a:r>
            <a:endParaRPr kumimoji="0" lang="en-US" altLang="zh-CN" sz="2800" dirty="0">
              <a:solidFill>
                <a:srgbClr val="0033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435710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4988" y="1628775"/>
            <a:ext cx="8609011" cy="508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GB" altLang="zh-CN" sz="2400" dirty="0">
                <a:solidFill>
                  <a:schemeClr val="tx1"/>
                </a:solidFill>
              </a:rPr>
              <a:t>The system requirements are likely to change while the system is being developed because the environment is changing. Therefore a delivered system won't meet its requirements!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GB" altLang="zh-CN" sz="2400" dirty="0">
                <a:solidFill>
                  <a:schemeClr val="tx1"/>
                </a:solidFill>
              </a:rPr>
              <a:t>Systems are tightly coupled with their environment. When a system is installed in an environment it changes that environment and therefore changes the system requirements.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GB" altLang="zh-CN" sz="2400" dirty="0">
                <a:solidFill>
                  <a:schemeClr val="tx1"/>
                </a:solidFill>
              </a:rPr>
              <a:t>Systems MUST be maintained therefore if they are to remain useful in an environment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GB" altLang="zh-CN" sz="2400" dirty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4988" y="32365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Maintenance is inevitable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66555" y="32385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Types of Maintenance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66554" y="1943850"/>
            <a:ext cx="857744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Commonly divided into four main categories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Corrective Maintenance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Adaptive Maintenance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Perfective Maintenance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Preventative Maintenance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625025" y="9863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维护种类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535014" y="1673225"/>
            <a:ext cx="860898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改正性维护</a:t>
            </a: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目的是识别和矫正功能错误、性能错误和实现上的错误。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适应性维护：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使软件适应于外界环境的改变而对软件所做的修改工作。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完善性维护：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为了扩充软件的功能或改善软件的性能对软件所做的改变。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预防性维护：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为了以后更便于维护，或者为了改进可靠性，或者提供更好的基础便于将来提高性能而修改软件。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458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94838" y="278650"/>
            <a:ext cx="880268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Distribution of maintenance effort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6738" y="368660"/>
            <a:ext cx="7162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改正性维护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78665" y="1846458"/>
            <a:ext cx="8178800" cy="46878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什么是纠错性维护</a:t>
            </a:r>
            <a:r>
              <a:rPr lang="en-US" altLang="zh-CN" kern="0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诊断和纠正软件中的错误或者缺陷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起因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用户在使用软件过程中发现错误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目的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改正软件系统中潜藏的错误</a:t>
            </a:r>
          </a:p>
        </p:txBody>
      </p:sp>
    </p:spTree>
    <p:extLst>
      <p:ext uri="{BB962C8B-B14F-4D97-AF65-F5344CB8AC3E}">
        <p14:creationId xmlns:p14="http://schemas.microsoft.com/office/powerpoint/2010/main" val="3185694100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66738" y="368660"/>
            <a:ext cx="7162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改正性维护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8570" y="1710720"/>
            <a:ext cx="851393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Focused on fixing failures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Is a reactive process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failures and their associated faults generally need to be corrected either immediately or in the near future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改错的成本不同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Coding - usually relatively cheap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Design - more expensive as they may require changes to several program components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Requirements - most expensive - may require extensive system redesign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Requirements and Design are the source of approximately 80% of failures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1628800"/>
            <a:ext cx="9297526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Fixing a fault has a 20 to 50% chance of introducing another fault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Reasons for new faults include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the ripple effect, where a change in one area may cause changes in seemingly unrelated areas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Person who makes the repair is generally not the person who wrote the code or designed the system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Two types of corrective maintenance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</a:rPr>
              <a:t>Emergency Repairs</a:t>
            </a:r>
            <a:r>
              <a:rPr lang="en-US" altLang="zh-CN" sz="2400" dirty="0">
                <a:solidFill>
                  <a:schemeClr val="tx1"/>
                </a:solidFill>
              </a:rPr>
              <a:t> - short time frame, often a single program, failure needs to be repaired as soon as possible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FF"/>
                </a:solidFill>
              </a:rPr>
              <a:t>Scheduled Repairs</a:t>
            </a:r>
            <a:r>
              <a:rPr lang="en-US" altLang="zh-CN" sz="2400" dirty="0">
                <a:solidFill>
                  <a:schemeClr val="tx1"/>
                </a:solidFill>
              </a:rPr>
              <a:t> -  failure doesn’t need immediate attention, re-examination of all emergency repairs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11188" y="413665"/>
            <a:ext cx="7162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改正性维护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56565" y="548680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" y="2819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9900" indent="-4699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3000" b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48335" y="17637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Concept of software maintenance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Types of software maintenance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Costs of software maintenance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Maintainability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Process of maintenance</a:t>
            </a:r>
            <a:endParaRPr lang="en-US" altLang="zh-CN" sz="30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88655" y="1718810"/>
            <a:ext cx="8178800" cy="46878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什么是适应性维护</a:t>
            </a:r>
            <a:r>
              <a:rPr lang="en-US" altLang="zh-CN" kern="0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对软件进行改造以适应新的运行环境和平台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原因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软件运行于环境</a:t>
            </a:r>
            <a:r>
              <a:rPr lang="en-US" altLang="zh-CN" kern="0" dirty="0">
                <a:latin typeface="楷体_GB2312"/>
                <a:ea typeface="楷体_GB2312"/>
              </a:rPr>
              <a:t>(</a:t>
            </a:r>
            <a:r>
              <a:rPr lang="zh-CN" altLang="en-US" kern="0" dirty="0">
                <a:latin typeface="楷体_GB2312"/>
                <a:ea typeface="楷体_GB2312"/>
              </a:rPr>
              <a:t>硬件、</a:t>
            </a:r>
            <a:r>
              <a:rPr lang="en-US" altLang="zh-CN" kern="0" dirty="0">
                <a:latin typeface="楷体_GB2312"/>
                <a:ea typeface="楷体_GB2312"/>
              </a:rPr>
              <a:t>OS</a:t>
            </a:r>
            <a:r>
              <a:rPr lang="zh-CN" altLang="en-US" kern="0" dirty="0">
                <a:latin typeface="楷体_GB2312"/>
                <a:ea typeface="楷体_GB2312"/>
              </a:rPr>
              <a:t>、网络等</a:t>
            </a:r>
            <a:r>
              <a:rPr lang="en-US" altLang="zh-CN" kern="0" dirty="0">
                <a:latin typeface="楷体_GB2312"/>
                <a:ea typeface="楷体_GB2312"/>
              </a:rPr>
              <a:t>)</a:t>
            </a:r>
            <a:r>
              <a:rPr lang="zh-CN" altLang="en-US" kern="0" dirty="0">
                <a:latin typeface="楷体_GB2312"/>
                <a:ea typeface="楷体_GB2312"/>
              </a:rPr>
              <a:t>之上</a:t>
            </a:r>
            <a:endParaRPr lang="en-US" altLang="zh-CN" kern="0" dirty="0">
              <a:latin typeface="楷体_GB2312"/>
              <a:ea typeface="楷体_GB2312"/>
            </a:endParaRP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软件服役时间较长，运行环境变化很快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目的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适应环境变化和发展而对软件进行维护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88" y="278650"/>
            <a:ext cx="716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适应性维护</a:t>
            </a:r>
          </a:p>
        </p:txBody>
      </p:sp>
    </p:spTree>
    <p:extLst>
      <p:ext uri="{BB962C8B-B14F-4D97-AF65-F5344CB8AC3E}">
        <p14:creationId xmlns:p14="http://schemas.microsoft.com/office/powerpoint/2010/main" val="1241962280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1188" y="278650"/>
            <a:ext cx="716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适应性维护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21550" y="1898650"/>
            <a:ext cx="8622450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The evolution of the system to meet the needs of the user and the business.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Caused by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internal needs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external competition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external requirements e.g. changes in law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Essentially we are introducing new requirements to the system.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Therefore we should treat like a new development in our approach and methods.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4555" y="36866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完善性维护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33660" y="1718810"/>
            <a:ext cx="8178800" cy="46878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什么是完善性维护</a:t>
            </a:r>
            <a:r>
              <a:rPr lang="en-US" altLang="zh-CN" kern="0" dirty="0"/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对软件进行改造以增加新功能、修改已有功能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原因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用户要求增加新功能、建议修改已有功能或提出其他改进意见</a:t>
            </a:r>
          </a:p>
          <a:p>
            <a:pPr>
              <a:lnSpc>
                <a:spcPct val="150000"/>
              </a:lnSpc>
            </a:pPr>
            <a:r>
              <a:rPr lang="zh-CN" altLang="en-US" kern="0" dirty="0"/>
              <a:t>目的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>
                <a:latin typeface="楷体_GB2312"/>
                <a:ea typeface="楷体_GB2312"/>
              </a:rPr>
              <a:t>满足用户日益增长的各种需求</a:t>
            </a:r>
          </a:p>
        </p:txBody>
      </p:sp>
    </p:spTree>
    <p:extLst>
      <p:ext uri="{BB962C8B-B14F-4D97-AF65-F5344CB8AC3E}">
        <p14:creationId xmlns:p14="http://schemas.microsoft.com/office/powerpoint/2010/main" val="2088461611"/>
      </p:ext>
    </p:extLst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4555" y="36866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完善性维护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14544" y="1736598"/>
            <a:ext cx="862945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Old proverb says “If it is not broken, don’t fix it”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Perfective maintenance ignores this ancient piece of wisdom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Is about improving the quality of a program that already works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Aim to achieve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reduced costs in using the system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increase maintainability of the system</a:t>
            </a:r>
          </a:p>
          <a:p>
            <a:pPr marL="1304925" lvl="2" indent="-395288" algn="l" eaLnBrk="0" hangingPunct="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more closely meet the users’ needs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66554" y="1616075"/>
            <a:ext cx="8577446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Includes all efforts to polish or refine the quality of the software or the documentation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Important that the potential benefits of the perfective maintenance outweigh</a:t>
            </a:r>
          </a:p>
          <a:p>
            <a:pPr marL="908050" lvl="1" indent="-436563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the costs of the maintenance </a:t>
            </a:r>
          </a:p>
          <a:p>
            <a:pPr marL="908050" lvl="1" indent="-436563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and the opportunity costs of improvements elsewhere or using the resources on new developments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Before performing perfective maintenance, one should go through an analysis process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Nevertheless, a little perfective maintenance can have dramatic effects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66555" y="413665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完善性维护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6738" y="413665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预防性维护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33660" y="1673805"/>
            <a:ext cx="8448830" cy="549061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/>
              <a:t>什么是预防性维护</a:t>
            </a:r>
            <a:r>
              <a:rPr lang="en-US" altLang="zh-CN" kern="0" dirty="0"/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>
                <a:latin typeface="楷体_GB2312"/>
                <a:ea typeface="楷体_GB2312"/>
              </a:rPr>
              <a:t>对软件的结构进行改造以便提高软件的可靠性和可维护性等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/>
              <a:t>原因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>
                <a:latin typeface="楷体_GB2312"/>
                <a:ea typeface="楷体_GB2312"/>
              </a:rPr>
              <a:t>为改善软件系统的可维护性和可靠性，为以后的软件改进奠定基础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/>
              <a:t>目的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>
                <a:latin typeface="楷体_GB2312"/>
                <a:ea typeface="楷体_GB2312"/>
              </a:rPr>
              <a:t>获取和改善软件结构</a:t>
            </a:r>
          </a:p>
        </p:txBody>
      </p:sp>
    </p:spTree>
    <p:extLst>
      <p:ext uri="{BB962C8B-B14F-4D97-AF65-F5344CB8AC3E}">
        <p14:creationId xmlns:p14="http://schemas.microsoft.com/office/powerpoint/2010/main" val="4013456375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6738" y="413665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预防性维护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31540" y="1583795"/>
            <a:ext cx="891099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Can be seen as radical perfective maintenance or as an alternative to maintenance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More commonly known as Software Re-engineering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Taking a legacy system and converting its structure or converting to a new language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Old system starts as a specification for the new system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Common method now is known as wrappers where an entire system is placed in an OO wrapper and treated as one large object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66555" y="1763815"/>
            <a:ext cx="8532440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Usually greater than development costs (2* to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100* depending on the application).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Affected by both technical and non-technical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factors.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Increases as software is maintained.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Maintenance corrupts the software structure so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makes further maintenance more difficult.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Ageing software can have high support costs 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(e.g. old languages, compilers etc.)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5015" y="458670"/>
            <a:ext cx="7772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维护成本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1550" y="45867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The Cost of Maintenance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1925" y="1584325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通常认为：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Requirements Definition		3%</a:t>
            </a: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Preliminary Design		3%</a:t>
            </a: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Detailed Design			5%</a:t>
            </a: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Implementation			7%</a:t>
            </a: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Testing				15%</a:t>
            </a:r>
          </a:p>
          <a:p>
            <a:pPr marL="1304925" lvl="2" indent="-395288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/>
              <a:t>Maintenance			67%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Another study found at least 50%of effort spent on maintenance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Another study found between 65% and 75%on maintenance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In embedded real-time systems, maintenance costs may be up to 4 times development costs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597225" y="3609020"/>
            <a:ext cx="2835315" cy="157517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/>
            <a:r>
              <a:rPr lang="en-US" altLang="zh-CN" sz="2000" b="0" kern="0" dirty="0">
                <a:latin typeface="+mn-ea"/>
              </a:rPr>
              <a:t>70</a:t>
            </a:r>
            <a:r>
              <a:rPr lang="zh-CN" altLang="en-US" sz="2000" b="0" kern="0" dirty="0">
                <a:latin typeface="+mn-ea"/>
              </a:rPr>
              <a:t>年代 </a:t>
            </a:r>
            <a:r>
              <a:rPr lang="en-US" altLang="zh-CN" sz="2000" b="0" kern="0" dirty="0">
                <a:latin typeface="+mn-ea"/>
              </a:rPr>
              <a:t>(35</a:t>
            </a:r>
            <a:r>
              <a:rPr lang="zh-CN" altLang="en-US" sz="2000" b="0" kern="0" dirty="0">
                <a:latin typeface="+mn-ea"/>
              </a:rPr>
              <a:t>％</a:t>
            </a:r>
            <a:r>
              <a:rPr lang="en-US" altLang="zh-CN" sz="2000" b="0" kern="0" dirty="0">
                <a:latin typeface="+mn-ea"/>
              </a:rPr>
              <a:t>-40</a:t>
            </a:r>
            <a:r>
              <a:rPr lang="zh-CN" altLang="en-US" sz="2000" b="0" kern="0" dirty="0">
                <a:latin typeface="+mn-ea"/>
              </a:rPr>
              <a:t>％</a:t>
            </a:r>
            <a:r>
              <a:rPr lang="en-US" altLang="zh-CN" sz="2000" b="0" kern="0" dirty="0">
                <a:latin typeface="+mn-ea"/>
              </a:rPr>
              <a:t>)</a:t>
            </a:r>
          </a:p>
          <a:p>
            <a:pPr marL="0" lvl="1" indent="0"/>
            <a:r>
              <a:rPr lang="en-US" altLang="zh-CN" sz="2000" b="0" kern="0" dirty="0">
                <a:latin typeface="+mn-ea"/>
              </a:rPr>
              <a:t>80</a:t>
            </a:r>
            <a:r>
              <a:rPr lang="zh-CN" altLang="en-US" sz="2000" b="0" kern="0" dirty="0">
                <a:latin typeface="+mn-ea"/>
              </a:rPr>
              <a:t>年代 </a:t>
            </a:r>
            <a:r>
              <a:rPr lang="en-US" altLang="zh-CN" sz="2000" b="0" kern="0" dirty="0">
                <a:latin typeface="+mn-ea"/>
              </a:rPr>
              <a:t>(60</a:t>
            </a:r>
            <a:r>
              <a:rPr lang="zh-CN" altLang="en-US" sz="2000" b="0" kern="0" dirty="0">
                <a:latin typeface="+mn-ea"/>
              </a:rPr>
              <a:t>％左右</a:t>
            </a:r>
            <a:r>
              <a:rPr lang="en-US" altLang="zh-CN" sz="2000" b="0" kern="0" dirty="0">
                <a:latin typeface="+mn-ea"/>
              </a:rPr>
              <a:t>)</a:t>
            </a:r>
          </a:p>
          <a:p>
            <a:pPr marL="0" lvl="1" indent="0"/>
            <a:r>
              <a:rPr lang="en-US" altLang="zh-CN" sz="2000" b="0" kern="0" dirty="0">
                <a:latin typeface="+mn-ea"/>
              </a:rPr>
              <a:t>90</a:t>
            </a:r>
            <a:r>
              <a:rPr lang="zh-CN" altLang="en-US" sz="2000" b="0" kern="0" dirty="0">
                <a:latin typeface="+mn-ea"/>
              </a:rPr>
              <a:t>年代 </a:t>
            </a:r>
            <a:r>
              <a:rPr lang="en-US" altLang="zh-CN" sz="2000" b="0" kern="0" dirty="0">
                <a:latin typeface="+mn-ea"/>
              </a:rPr>
              <a:t>(75%</a:t>
            </a:r>
            <a:r>
              <a:rPr lang="zh-CN" altLang="en-US" sz="2000" b="0" kern="0" dirty="0">
                <a:latin typeface="+mn-ea"/>
              </a:rPr>
              <a:t>左右</a:t>
            </a:r>
            <a:r>
              <a:rPr lang="en-US" altLang="zh-CN" sz="2000" b="0" kern="0" dirty="0">
                <a:latin typeface="+mn-ea"/>
              </a:rPr>
              <a:t>)</a:t>
            </a:r>
          </a:p>
          <a:p>
            <a:pPr marL="0" lvl="1" indent="0"/>
            <a:r>
              <a:rPr lang="en-US" altLang="zh-CN" sz="2000" b="0" kern="0" dirty="0">
                <a:latin typeface="+mn-ea"/>
              </a:rPr>
              <a:t>21</a:t>
            </a:r>
            <a:r>
              <a:rPr lang="zh-CN" altLang="en-US" sz="2000" b="0" kern="0" dirty="0">
                <a:latin typeface="+mn-ea"/>
              </a:rPr>
              <a:t>世纪（</a:t>
            </a:r>
            <a:r>
              <a:rPr lang="en-US" altLang="zh-CN" sz="2000" b="0" kern="0" dirty="0">
                <a:latin typeface="+mn-ea"/>
              </a:rPr>
              <a:t>80%</a:t>
            </a:r>
            <a:r>
              <a:rPr lang="zh-CN" altLang="en-US" sz="2000" b="0" kern="0" dirty="0">
                <a:latin typeface="+mn-ea"/>
              </a:rPr>
              <a:t>左右）</a:t>
            </a:r>
            <a:endParaRPr lang="en-US" altLang="zh-CN" sz="2000" b="0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9365" y="404813"/>
            <a:ext cx="889317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Development/maintenance costs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93900"/>
            <a:ext cx="8847138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13565" y="1854200"/>
            <a:ext cx="851393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ko-KR" sz="2800" dirty="0">
                <a:solidFill>
                  <a:schemeClr val="tx1"/>
                </a:solidFill>
              </a:rPr>
              <a:t>Modifying a program after it has been put into use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Modifications or corrections made to a software system after it has been released to its customers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Changing a software system while it is in operation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</a:rPr>
              <a:t>Evolving a software system to adapt to changing business conditions and user needs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ko-KR" sz="2800" dirty="0">
                <a:solidFill>
                  <a:srgbClr val="FF0066"/>
                </a:solidFill>
              </a:rPr>
              <a:t>Managing the processes of system change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404350" y="503675"/>
            <a:ext cx="88931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What is software maintenance ?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60575"/>
            <a:ext cx="8458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4838" y="278650"/>
            <a:ext cx="880268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Distribution of maintenance effort</a:t>
            </a:r>
          </a:p>
        </p:txBody>
      </p:sp>
    </p:spTree>
    <p:extLst>
      <p:ext uri="{BB962C8B-B14F-4D97-AF65-F5344CB8AC3E}">
        <p14:creationId xmlns:p14="http://schemas.microsoft.com/office/powerpoint/2010/main" val="479263279"/>
      </p:ext>
    </p:extLst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219200" y="1933575"/>
            <a:ext cx="846138" cy="7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4400" i="1">
                <a:solidFill>
                  <a:schemeClr val="tx1"/>
                </a:solidFill>
                <a:latin typeface="+mn-ea"/>
                <a:ea typeface="+mn-ea"/>
              </a:rPr>
              <a:t>M</a:t>
            </a:r>
            <a:endParaRPr lang="en-US" altLang="zh-CN" sz="4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424113" y="1933575"/>
            <a:ext cx="199548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4800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480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en-US" altLang="zh-CN" sz="4800" i="1" dirty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endParaRPr lang="en-US" altLang="zh-CN" sz="4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626895" y="1933575"/>
            <a:ext cx="457200" cy="7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4400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966913" y="1995488"/>
            <a:ext cx="774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4000">
                <a:solidFill>
                  <a:schemeClr val="tx1"/>
                </a:solidFill>
                <a:latin typeface="+mn-ea"/>
                <a:ea typeface="+mn-ea"/>
              </a:rPr>
              <a:t>=</a:t>
            </a:r>
            <a:endParaRPr lang="en-US" altLang="zh-CN" sz="3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941930" y="1828800"/>
            <a:ext cx="199390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en-US" altLang="zh-CN" sz="3200" i="1" dirty="0">
                <a:solidFill>
                  <a:schemeClr val="tx1"/>
                </a:solidFill>
                <a:latin typeface="+mn-ea"/>
                <a:ea typeface="+mn-ea"/>
              </a:rPr>
              <a:t>d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295400" y="3101975"/>
            <a:ext cx="7086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维护工作总工作量</a:t>
            </a:r>
            <a:endParaRPr lang="zh-CN" altLang="en-US" sz="280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P 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生产性工作量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经验常数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复杂度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d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对该软件熟悉程度的度量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11560" y="413665"/>
            <a:ext cx="2732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维护的成本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49833" y="368660"/>
            <a:ext cx="869416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is Maintenance so Costly?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76544" y="1628800"/>
            <a:ext cx="866745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Most software is between 10 and 15 years old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Much of that software is showing its age as it was created when program size and storage space were far more important factors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This has lead to inflexible designs, coding and documentation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Maintenance is usually done by inexperienced staff unfamiliar with the application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Developers don’t like maintenance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Changes often cause new faults in the system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Changes tend to degrade the structure of a program</a:t>
            </a:r>
          </a:p>
          <a:p>
            <a:pPr marL="469900" indent="-469900" algn="l" eaLnBrk="0" hangingPunct="0">
              <a:lnSpc>
                <a:spcPct val="115000"/>
              </a:lnSpc>
              <a:spcBef>
                <a:spcPct val="25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Changes are often not documented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66738" y="27865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为什么维护工作成本很高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1550" y="1583794"/>
            <a:ext cx="8622450" cy="527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成功的软件，生命周期较长，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10-15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难以跟踪软件版本的进化过程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软件的变化未在文档中反映出来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难以跟踪软件的创建过程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无文档或不全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(4)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开发者不喜欢维护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(5)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难以读懂他人程序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(6)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软件人员流动性大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(7)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设计时未考虑修改需要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修改困难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(8)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维护工作无吸引力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缺乏成就感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(9)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维护可能引入新的错误！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385763" y="27865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38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软件可维护性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66554" y="1898650"/>
            <a:ext cx="8501245" cy="48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软件可维护性的定义</a:t>
            </a:r>
          </a:p>
          <a:p>
            <a:pPr marL="609600" indent="-6096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软件可维护性是指软件被理解、改正、调整和改进的程度</a:t>
            </a:r>
          </a:p>
          <a:p>
            <a:pPr marL="609600" indent="-609600" algn="l" eaLnBrk="0" hangingPunct="0">
              <a:lnSpc>
                <a:spcPct val="110000"/>
              </a:lnSpc>
              <a:spcBef>
                <a:spcPct val="55000"/>
              </a:spcBef>
              <a:buClr>
                <a:srgbClr val="FC0128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衡量软件质量的几个主要特性</a:t>
            </a: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所采取的开发方法（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OS,OO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开发人员素质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文档是否齐全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可维护性</a:t>
            </a: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可使用性</a:t>
            </a: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可靠性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371600" lvl="2" indent="-457200" algn="l" eaLnBrk="0" hangingPunct="0">
              <a:lnSpc>
                <a:spcPct val="11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标准化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5000"/>
              </a:spcBef>
              <a:buClr>
                <a:srgbClr val="FC0128"/>
              </a:buClr>
              <a:buFont typeface="Monotype Sorts" pitchFamily="2" charset="2"/>
              <a:buNone/>
            </a:pP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35015" y="45867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可维护性的度量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0" y="838200"/>
            <a:ext cx="9067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buClr>
                <a:srgbClr val="FC0128"/>
              </a:buClr>
              <a:buFont typeface="Monotype Sorts" pitchFamily="2" charset="2"/>
              <a:buNone/>
            </a:pPr>
            <a:endParaRPr lang="zh-CN" altLang="en-US" sz="300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914400" y="1758950"/>
            <a:ext cx="8077200" cy="4730750"/>
            <a:chOff x="576" y="1052"/>
            <a:chExt cx="5088" cy="2980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4512" y="3706"/>
              <a:ext cx="11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3408" y="3706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2160" y="3706"/>
              <a:ext cx="12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576" y="3706"/>
              <a:ext cx="15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效 率</a:t>
              </a: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512" y="3353"/>
              <a:ext cx="115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408" y="3353"/>
              <a:ext cx="11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2160" y="3353"/>
              <a:ext cx="124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576" y="3353"/>
              <a:ext cx="15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可使用性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4512" y="3000"/>
              <a:ext cx="115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408" y="3000"/>
              <a:ext cx="11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2160" y="3000"/>
              <a:ext cx="124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110000"/>
                </a:lnSpc>
                <a:buClr>
                  <a:srgbClr val="FC0128"/>
                </a:buClr>
                <a:buFont typeface="Monotype Sort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576" y="3000"/>
              <a:ext cx="15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可移植性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4512" y="2647"/>
              <a:ext cx="115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408" y="2647"/>
              <a:ext cx="11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2160" y="2647"/>
              <a:ext cx="124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576" y="2647"/>
              <a:ext cx="15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可靠性  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512" y="2294"/>
              <a:ext cx="115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3408" y="2294"/>
              <a:ext cx="11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2160" y="2294"/>
              <a:ext cx="124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576" y="2294"/>
              <a:ext cx="15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可修改性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4512" y="1941"/>
              <a:ext cx="115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3408" y="1941"/>
              <a:ext cx="11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2160" y="1941"/>
              <a:ext cx="124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576" y="1941"/>
              <a:ext cx="158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可测试性</a:t>
              </a: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4512" y="1615"/>
              <a:ext cx="11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48" name="Rectangle 32"/>
            <p:cNvSpPr>
              <a:spLocks noChangeArrowheads="1"/>
            </p:cNvSpPr>
            <p:nvPr/>
          </p:nvSpPr>
          <p:spPr bwMode="auto">
            <a:xfrm>
              <a:off x="3408" y="1615"/>
              <a:ext cx="11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49" name="Rectangle 33"/>
            <p:cNvSpPr>
              <a:spLocks noChangeArrowheads="1"/>
            </p:cNvSpPr>
            <p:nvPr/>
          </p:nvSpPr>
          <p:spPr bwMode="auto">
            <a:xfrm>
              <a:off x="2160" y="1615"/>
              <a:ext cx="12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600">
                  <a:latin typeface="+mn-ea"/>
                  <a:ea typeface="+mn-ea"/>
                  <a:sym typeface="Monotype Sorts" pitchFamily="2" charset="2"/>
                </a:rPr>
                <a:t></a:t>
              </a:r>
            </a:p>
          </p:txBody>
        </p:sp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576" y="1615"/>
              <a:ext cx="158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+mn-ea"/>
                  <a:ea typeface="+mn-ea"/>
                </a:rPr>
                <a:t>可理解性</a:t>
              </a:r>
            </a:p>
          </p:txBody>
        </p:sp>
        <p:sp>
          <p:nvSpPr>
            <p:cNvPr id="34851" name="Rectangle 35"/>
            <p:cNvSpPr>
              <a:spLocks noChangeArrowheads="1"/>
            </p:cNvSpPr>
            <p:nvPr/>
          </p:nvSpPr>
          <p:spPr bwMode="auto">
            <a:xfrm>
              <a:off x="4512" y="1052"/>
              <a:ext cx="1152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+mn-ea"/>
                  <a:ea typeface="+mn-ea"/>
                </a:rPr>
                <a:t>完善性维护</a:t>
              </a: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2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52" name="Rectangle 36"/>
            <p:cNvSpPr>
              <a:spLocks noChangeArrowheads="1"/>
            </p:cNvSpPr>
            <p:nvPr/>
          </p:nvSpPr>
          <p:spPr bwMode="auto">
            <a:xfrm>
              <a:off x="3408" y="1052"/>
              <a:ext cx="110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+mn-ea"/>
                  <a:ea typeface="+mn-ea"/>
                </a:rPr>
                <a:t>适应性维护</a:t>
              </a:r>
            </a:p>
          </p:txBody>
        </p:sp>
        <p:sp>
          <p:nvSpPr>
            <p:cNvPr id="34853" name="Rectangle 37"/>
            <p:cNvSpPr>
              <a:spLocks noChangeArrowheads="1"/>
            </p:cNvSpPr>
            <p:nvPr/>
          </p:nvSpPr>
          <p:spPr bwMode="auto">
            <a:xfrm>
              <a:off x="2160" y="1052"/>
              <a:ext cx="1248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+mn-ea"/>
                  <a:ea typeface="+mn-ea"/>
                </a:rPr>
                <a:t>改正性维护</a:t>
              </a:r>
            </a:p>
          </p:txBody>
        </p:sp>
        <p:sp>
          <p:nvSpPr>
            <p:cNvPr id="34854" name="Rectangle 38"/>
            <p:cNvSpPr>
              <a:spLocks noChangeArrowheads="1"/>
            </p:cNvSpPr>
            <p:nvPr/>
          </p:nvSpPr>
          <p:spPr bwMode="auto">
            <a:xfrm>
              <a:off x="576" y="1052"/>
              <a:ext cx="158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lnSpc>
                  <a:spcPct val="70000"/>
                </a:lnSpc>
                <a:spcBef>
                  <a:spcPct val="20000"/>
                </a:spcBef>
                <a:buClr>
                  <a:srgbClr val="FC0128"/>
                </a:buClr>
                <a:buFont typeface="Monotype Sorts" pitchFamily="2" charset="2"/>
                <a:buNone/>
              </a:pPr>
              <a:endParaRPr lang="zh-CN" altLang="en-US" sz="26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576" y="1052"/>
              <a:ext cx="50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576" y="1615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576" y="1941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576" y="2294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576" y="2647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576" y="3000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576" y="3353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576" y="3706"/>
              <a:ext cx="5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576" y="4032"/>
              <a:ext cx="50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576" y="1052"/>
              <a:ext cx="0" cy="29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2160" y="1052"/>
              <a:ext cx="0" cy="29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3408" y="1052"/>
              <a:ext cx="0" cy="29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4512" y="1052"/>
              <a:ext cx="0" cy="29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5664" y="1052"/>
              <a:ext cx="0" cy="29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4821" name="Rectangle 53"/>
          <p:cNvSpPr>
            <a:spLocks noChangeArrowheads="1"/>
          </p:cNvSpPr>
          <p:nvPr/>
        </p:nvSpPr>
        <p:spPr bwMode="auto">
          <a:xfrm>
            <a:off x="0" y="2438400"/>
            <a:ext cx="68580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度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量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程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序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维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护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性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特</a:t>
            </a:r>
          </a:p>
          <a:p>
            <a:pPr algn="l">
              <a:lnSpc>
                <a:spcPct val="80000"/>
              </a:lnSpc>
              <a:buClr>
                <a:srgbClr val="FC0128"/>
              </a:buClr>
              <a:buFont typeface="Monotype Sort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性</a:t>
            </a:r>
          </a:p>
        </p:txBody>
      </p:sp>
      <p:sp>
        <p:nvSpPr>
          <p:cNvPr id="34822" name="AutoShape 54"/>
          <p:cNvSpPr>
            <a:spLocks/>
          </p:cNvSpPr>
          <p:nvPr/>
        </p:nvSpPr>
        <p:spPr bwMode="auto">
          <a:xfrm>
            <a:off x="533400" y="2590800"/>
            <a:ext cx="228600" cy="3733800"/>
          </a:xfrm>
          <a:prstGeom prst="leftBrace">
            <a:avLst>
              <a:gd name="adj1" fmla="val 136111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529130" y="233645"/>
            <a:ext cx="858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提高可维护性的方法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76200" y="1989137"/>
            <a:ext cx="9041305" cy="454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建立明确的软件质量目标和优先级</a:t>
            </a: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使用提高软件质量的技术和工具</a:t>
            </a: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进行明确的质量保证审查</a:t>
            </a: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选择可维护的程序设计语言</a:t>
            </a: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改进程序的文档</a:t>
            </a:r>
            <a:endParaRPr lang="en-US" altLang="zh-CN" sz="2800" dirty="0">
              <a:latin typeface="+mn-ea"/>
              <a:ea typeface="+mn-ea"/>
            </a:endParaRP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+mn-ea"/>
                <a:ea typeface="+mn-ea"/>
              </a:rPr>
              <a:t> 提倡规范化、标准化开发</a:t>
            </a:r>
          </a:p>
          <a:p>
            <a:pPr marL="908050" lvl="1" indent="-436563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开发软件时考虑到可维护要求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81000" y="358775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软件维护过程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79800" y="1309005"/>
            <a:ext cx="172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/>
              <a:t>维护请求</a:t>
            </a:r>
          </a:p>
        </p:txBody>
      </p:sp>
      <p:sp>
        <p:nvSpPr>
          <p:cNvPr id="6" name="流程图: 决策 5"/>
          <p:cNvSpPr/>
          <p:nvPr/>
        </p:nvSpPr>
        <p:spPr bwMode="auto">
          <a:xfrm>
            <a:off x="3371850" y="2015442"/>
            <a:ext cx="1943100" cy="79216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配置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79463" y="2663142"/>
            <a:ext cx="1871662" cy="504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研读设计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49300" y="3383867"/>
            <a:ext cx="187325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规划方案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706438" y="4176030"/>
            <a:ext cx="187325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修改设计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27075" y="4968192"/>
            <a:ext cx="187325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修改代码</a:t>
            </a:r>
          </a:p>
        </p:txBody>
      </p:sp>
      <p:sp>
        <p:nvSpPr>
          <p:cNvPr id="11" name="流程图: 决策 10"/>
          <p:cNvSpPr/>
          <p:nvPr/>
        </p:nvSpPr>
        <p:spPr bwMode="auto">
          <a:xfrm>
            <a:off x="6072188" y="3528330"/>
            <a:ext cx="1943100" cy="790575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？</a:t>
            </a:r>
          </a:p>
        </p:txBody>
      </p:sp>
      <p:sp>
        <p:nvSpPr>
          <p:cNvPr id="12" name="流程图: 决策 11"/>
          <p:cNvSpPr/>
          <p:nvPr/>
        </p:nvSpPr>
        <p:spPr bwMode="auto">
          <a:xfrm>
            <a:off x="663575" y="5760355"/>
            <a:ext cx="1943100" cy="792162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复审</a:t>
            </a:r>
          </a:p>
        </p:txBody>
      </p:sp>
      <p:cxnSp>
        <p:nvCxnSpPr>
          <p:cNvPr id="13" name="直接箭头连接符 10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4343400" y="1769380"/>
            <a:ext cx="0" cy="24606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肘形连接符 20"/>
          <p:cNvCxnSpPr>
            <a:cxnSpLocks noChangeShapeType="1"/>
            <a:stCxn id="6" idx="1"/>
            <a:endCxn id="7" idx="0"/>
          </p:cNvCxnSpPr>
          <p:nvPr/>
        </p:nvCxnSpPr>
        <p:spPr bwMode="auto">
          <a:xfrm rot="10800000" flipV="1">
            <a:off x="1714500" y="2410730"/>
            <a:ext cx="1657350" cy="252412"/>
          </a:xfrm>
          <a:prstGeom prst="bentConnector2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肘形连接符 24"/>
          <p:cNvCxnSpPr>
            <a:cxnSpLocks noChangeShapeType="1"/>
            <a:stCxn id="6" idx="3"/>
            <a:endCxn id="22" idx="0"/>
          </p:cNvCxnSpPr>
          <p:nvPr/>
        </p:nvCxnSpPr>
        <p:spPr bwMode="auto">
          <a:xfrm>
            <a:off x="5314950" y="2410730"/>
            <a:ext cx="1728788" cy="252412"/>
          </a:xfrm>
          <a:prstGeom prst="bentConnector2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28"/>
          <p:cNvCxnSpPr>
            <a:cxnSpLocks noChangeShapeType="1"/>
          </p:cNvCxnSpPr>
          <p:nvPr/>
        </p:nvCxnSpPr>
        <p:spPr bwMode="auto">
          <a:xfrm>
            <a:off x="1701800" y="3167967"/>
            <a:ext cx="0" cy="24447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29"/>
          <p:cNvCxnSpPr>
            <a:cxnSpLocks noChangeShapeType="1"/>
          </p:cNvCxnSpPr>
          <p:nvPr/>
        </p:nvCxnSpPr>
        <p:spPr bwMode="auto">
          <a:xfrm>
            <a:off x="1635125" y="3899805"/>
            <a:ext cx="0" cy="246062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30"/>
          <p:cNvCxnSpPr>
            <a:cxnSpLocks noChangeShapeType="1"/>
          </p:cNvCxnSpPr>
          <p:nvPr/>
        </p:nvCxnSpPr>
        <p:spPr bwMode="auto">
          <a:xfrm>
            <a:off x="1649413" y="4679267"/>
            <a:ext cx="0" cy="24606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31"/>
          <p:cNvCxnSpPr>
            <a:cxnSpLocks noChangeShapeType="1"/>
            <a:endCxn id="12" idx="0"/>
          </p:cNvCxnSpPr>
          <p:nvPr/>
        </p:nvCxnSpPr>
        <p:spPr bwMode="auto">
          <a:xfrm>
            <a:off x="1635125" y="5471430"/>
            <a:ext cx="0" cy="2889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32"/>
          <p:cNvCxnSpPr>
            <a:cxnSpLocks noChangeShapeType="1"/>
            <a:stCxn id="22" idx="2"/>
            <a:endCxn id="11" idx="0"/>
          </p:cNvCxnSpPr>
          <p:nvPr/>
        </p:nvCxnSpPr>
        <p:spPr bwMode="auto">
          <a:xfrm>
            <a:off x="7043738" y="3167967"/>
            <a:ext cx="0" cy="36036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6072188" y="4803092"/>
            <a:ext cx="1871662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修改代码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107113" y="2663142"/>
            <a:ext cx="1873250" cy="504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</a:rPr>
              <a:t>苦读代码</a:t>
            </a:r>
          </a:p>
        </p:txBody>
      </p:sp>
      <p:cxnSp>
        <p:nvCxnSpPr>
          <p:cNvPr id="23" name="直接箭头连接符 41"/>
          <p:cNvCxnSpPr>
            <a:cxnSpLocks noChangeShapeType="1"/>
          </p:cNvCxnSpPr>
          <p:nvPr/>
        </p:nvCxnSpPr>
        <p:spPr bwMode="auto">
          <a:xfrm>
            <a:off x="7029450" y="4330017"/>
            <a:ext cx="0" cy="47307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流程图: 决策 23"/>
          <p:cNvSpPr/>
          <p:nvPr/>
        </p:nvSpPr>
        <p:spPr bwMode="auto">
          <a:xfrm>
            <a:off x="6035675" y="5760355"/>
            <a:ext cx="1944688" cy="792162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复审</a:t>
            </a:r>
          </a:p>
        </p:txBody>
      </p:sp>
      <p:cxnSp>
        <p:nvCxnSpPr>
          <p:cNvPr id="25" name="直接箭头连接符 43"/>
          <p:cNvCxnSpPr>
            <a:cxnSpLocks noChangeShapeType="1"/>
            <a:stCxn id="21" idx="2"/>
            <a:endCxn id="24" idx="0"/>
          </p:cNvCxnSpPr>
          <p:nvPr/>
        </p:nvCxnSpPr>
        <p:spPr bwMode="auto">
          <a:xfrm flipH="1">
            <a:off x="7007225" y="5306330"/>
            <a:ext cx="0" cy="4540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肘形连接符 44"/>
          <p:cNvCxnSpPr>
            <a:cxnSpLocks noChangeShapeType="1"/>
            <a:stCxn id="12" idx="1"/>
            <a:endCxn id="9" idx="1"/>
          </p:cNvCxnSpPr>
          <p:nvPr/>
        </p:nvCxnSpPr>
        <p:spPr bwMode="auto">
          <a:xfrm rot="10800000" flipH="1">
            <a:off x="663575" y="4426855"/>
            <a:ext cx="42863" cy="1728787"/>
          </a:xfrm>
          <a:prstGeom prst="bentConnector3">
            <a:avLst>
              <a:gd name="adj1" fmla="val -780759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54"/>
          <p:cNvCxnSpPr>
            <a:cxnSpLocks noChangeShapeType="1"/>
            <a:stCxn id="12" idx="3"/>
          </p:cNvCxnSpPr>
          <p:nvPr/>
        </p:nvCxnSpPr>
        <p:spPr bwMode="auto">
          <a:xfrm>
            <a:off x="2606675" y="6155642"/>
            <a:ext cx="3500438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58"/>
          <p:cNvCxnSpPr>
            <a:cxnSpLocks noChangeShapeType="1"/>
          </p:cNvCxnSpPr>
          <p:nvPr/>
        </p:nvCxnSpPr>
        <p:spPr bwMode="auto">
          <a:xfrm>
            <a:off x="4522788" y="6155642"/>
            <a:ext cx="0" cy="246063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59"/>
          <p:cNvSpPr txBox="1">
            <a:spLocks noChangeArrowheads="1"/>
          </p:cNvSpPr>
          <p:nvPr/>
        </p:nvSpPr>
        <p:spPr bwMode="auto">
          <a:xfrm>
            <a:off x="3371850" y="6387417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/>
              <a:t>测试并交付使用</a:t>
            </a:r>
          </a:p>
        </p:txBody>
      </p:sp>
      <p:sp>
        <p:nvSpPr>
          <p:cNvPr id="30" name="TextBox 60"/>
          <p:cNvSpPr txBox="1">
            <a:spLocks noChangeArrowheads="1"/>
          </p:cNvSpPr>
          <p:nvPr/>
        </p:nvSpPr>
        <p:spPr bwMode="auto">
          <a:xfrm>
            <a:off x="1355725" y="1882092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/>
              <a:t>软件</a:t>
            </a:r>
          </a:p>
        </p:txBody>
      </p:sp>
      <p:sp>
        <p:nvSpPr>
          <p:cNvPr id="31" name="TextBox 61"/>
          <p:cNvSpPr txBox="1">
            <a:spLocks noChangeArrowheads="1"/>
          </p:cNvSpPr>
          <p:nvPr/>
        </p:nvSpPr>
        <p:spPr bwMode="auto">
          <a:xfrm>
            <a:off x="5675313" y="1950355"/>
            <a:ext cx="1728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b="1"/>
              <a:t>程序</a:t>
            </a:r>
          </a:p>
        </p:txBody>
      </p:sp>
      <p:cxnSp>
        <p:nvCxnSpPr>
          <p:cNvPr id="32" name="肘形连接符 57"/>
          <p:cNvCxnSpPr>
            <a:cxnSpLocks noChangeShapeType="1"/>
            <a:stCxn id="21" idx="3"/>
            <a:endCxn id="22" idx="3"/>
          </p:cNvCxnSpPr>
          <p:nvPr/>
        </p:nvCxnSpPr>
        <p:spPr bwMode="auto">
          <a:xfrm flipV="1">
            <a:off x="7943850" y="2915555"/>
            <a:ext cx="36513" cy="2138362"/>
          </a:xfrm>
          <a:prstGeom prst="bentConnector3">
            <a:avLst>
              <a:gd name="adj1" fmla="val 1204519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7263619"/>
      </p:ext>
    </p:extLst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33400" y="503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维护过程</a:t>
            </a:r>
          </a:p>
        </p:txBody>
      </p:sp>
      <p:sp>
        <p:nvSpPr>
          <p:cNvPr id="40960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76425" y="19891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tabLst>
                <a:tab pos="476250" algn="l"/>
              </a:tabLst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维护机构机构</a:t>
            </a:r>
          </a:p>
        </p:txBody>
      </p:sp>
      <p:sp>
        <p:nvSpPr>
          <p:cNvPr id="409606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71663" y="27511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tabLst>
                <a:tab pos="476250" algn="l"/>
              </a:tabLs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维护申请报告</a:t>
            </a:r>
          </a:p>
        </p:txBody>
      </p:sp>
      <p:sp>
        <p:nvSpPr>
          <p:cNvPr id="409607" name="AutoShape 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1876425" y="56594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完成</a:t>
            </a:r>
          </a:p>
        </p:txBody>
      </p:sp>
      <p:sp>
        <p:nvSpPr>
          <p:cNvPr id="40960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76425" y="35131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tabLst>
                <a:tab pos="476250" algn="l"/>
              </a:tabLs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维护的工作流程</a:t>
            </a:r>
          </a:p>
        </p:txBody>
      </p:sp>
      <p:sp>
        <p:nvSpPr>
          <p:cNvPr id="409609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76425" y="42116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tabLst>
                <a:tab pos="476250" algn="l"/>
              </a:tabLs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维护记录 </a:t>
            </a:r>
          </a:p>
        </p:txBody>
      </p:sp>
      <p:sp>
        <p:nvSpPr>
          <p:cNvPr id="409610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76425" y="4960938"/>
            <a:ext cx="4318000" cy="520700"/>
          </a:xfrm>
          <a:prstGeom prst="actionButtonBlank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lIns="0" rIns="0" anchor="ctr"/>
          <a:lstStyle/>
          <a:p>
            <a:pPr>
              <a:spcBef>
                <a:spcPct val="50000"/>
              </a:spcBef>
              <a:tabLst>
                <a:tab pos="476250" algn="l"/>
              </a:tabLst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维护评价 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01461"/>
              </p:ext>
            </p:extLst>
          </p:nvPr>
        </p:nvGraphicFramePr>
        <p:xfrm>
          <a:off x="609600" y="1809750"/>
          <a:ext cx="733425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Picture" r:id="rId3" imgW="4305240" imgH="2324160" progId="Word.Picture.8">
                  <p:embed/>
                </p:oleObj>
              </mc:Choice>
              <mc:Fallback>
                <p:oleObj name="Picture" r:id="rId3" imgW="4305240" imgH="232416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09750"/>
                        <a:ext cx="7334250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1320" dir="2319588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609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维护的组织机构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566738" y="54868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软件维护的概述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521550" y="1665185"/>
            <a:ext cx="8397875" cy="518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软件维护是软件开发工作完成以后，在用户使用期间，对软件所做的补充、修改和增加工作。</a:t>
            </a:r>
          </a:p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软件运行＝软件维护</a:t>
            </a:r>
          </a:p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在软件维护中，为增加和改进软件的功能所做的维护占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80%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，而为改正错误所做的维护仅占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20%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统计数据表明：实际上用于软件维护的费用占软件总费用的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55-80%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软件维护比软件开发更困难，需要更多的创造性工作。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14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一般不涉及体系结构的重大变化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57200" y="1630790"/>
            <a:ext cx="8178800" cy="46878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/>
              <a:t>“抓着谁就是谁”</a:t>
            </a:r>
            <a:r>
              <a:rPr lang="zh-CN" altLang="zh-CN" b="0" kern="0"/>
              <a:t>不可取</a:t>
            </a:r>
            <a:endParaRPr lang="zh-CN" altLang="en-US" b="0" kern="0"/>
          </a:p>
          <a:p>
            <a:r>
              <a:rPr lang="zh-CN" altLang="en-US" b="0" kern="0"/>
              <a:t>好的组织模式极为重要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527865" y="45867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成立维护组织</a:t>
            </a:r>
          </a:p>
        </p:txBody>
      </p:sp>
      <p:sp>
        <p:nvSpPr>
          <p:cNvPr id="7" name="爆炸形 1 3"/>
          <p:cNvSpPr>
            <a:spLocks noChangeArrowheads="1"/>
          </p:cNvSpPr>
          <p:nvPr/>
        </p:nvSpPr>
        <p:spPr bwMode="auto">
          <a:xfrm>
            <a:off x="5967413" y="2297540"/>
            <a:ext cx="2592387" cy="1511300"/>
          </a:xfrm>
          <a:prstGeom prst="irregularSeal1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维护申请</a:t>
            </a:r>
          </a:p>
        </p:txBody>
      </p:sp>
      <p:grpSp>
        <p:nvGrpSpPr>
          <p:cNvPr id="8" name="组合 8"/>
          <p:cNvGrpSpPr>
            <a:grpSpLocks/>
          </p:cNvGrpSpPr>
          <p:nvPr/>
        </p:nvGrpSpPr>
        <p:grpSpPr bwMode="auto">
          <a:xfrm>
            <a:off x="3536950" y="3808840"/>
            <a:ext cx="1944688" cy="1173162"/>
            <a:chOff x="3536885" y="3663026"/>
            <a:chExt cx="1944216" cy="1172982"/>
          </a:xfrm>
        </p:grpSpPr>
        <p:sp>
          <p:nvSpPr>
            <p:cNvPr id="9" name="笑脸 5"/>
            <p:cNvSpPr>
              <a:spLocks noChangeArrowheads="1"/>
            </p:cNvSpPr>
            <p:nvPr/>
          </p:nvSpPr>
          <p:spPr bwMode="auto">
            <a:xfrm>
              <a:off x="4157954" y="3663026"/>
              <a:ext cx="702078" cy="713554"/>
            </a:xfrm>
            <a:prstGeom prst="smileyFace">
              <a:avLst>
                <a:gd name="adj" fmla="val 465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3536885" y="4374343"/>
              <a:ext cx="1944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/>
                <a:t>维护管理员</a:t>
              </a:r>
            </a:p>
          </p:txBody>
        </p:sp>
      </p:grpSp>
      <p:grpSp>
        <p:nvGrpSpPr>
          <p:cNvPr id="11" name="组合 12"/>
          <p:cNvGrpSpPr>
            <a:grpSpLocks/>
          </p:cNvGrpSpPr>
          <p:nvPr/>
        </p:nvGrpSpPr>
        <p:grpSpPr bwMode="auto">
          <a:xfrm>
            <a:off x="900113" y="4913740"/>
            <a:ext cx="1943100" cy="1173162"/>
            <a:chOff x="3536885" y="3663026"/>
            <a:chExt cx="1944216" cy="1172982"/>
          </a:xfrm>
        </p:grpSpPr>
        <p:sp>
          <p:nvSpPr>
            <p:cNvPr id="12" name="笑脸 13"/>
            <p:cNvSpPr>
              <a:spLocks noChangeArrowheads="1"/>
            </p:cNvSpPr>
            <p:nvPr/>
          </p:nvSpPr>
          <p:spPr bwMode="auto">
            <a:xfrm>
              <a:off x="4157954" y="3663026"/>
              <a:ext cx="702078" cy="713554"/>
            </a:xfrm>
            <a:prstGeom prst="smileyFace">
              <a:avLst>
                <a:gd name="adj" fmla="val 465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536885" y="4374343"/>
              <a:ext cx="1944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/>
                <a:t>配置管理员</a:t>
              </a:r>
            </a:p>
          </p:txBody>
        </p:sp>
      </p:grpSp>
      <p:grpSp>
        <p:nvGrpSpPr>
          <p:cNvPr id="14" name="组合 15"/>
          <p:cNvGrpSpPr>
            <a:grpSpLocks/>
          </p:cNvGrpSpPr>
          <p:nvPr/>
        </p:nvGrpSpPr>
        <p:grpSpPr bwMode="auto">
          <a:xfrm>
            <a:off x="5940425" y="5304265"/>
            <a:ext cx="1944688" cy="1173162"/>
            <a:chOff x="3536885" y="3663026"/>
            <a:chExt cx="1944216" cy="1172982"/>
          </a:xfrm>
        </p:grpSpPr>
        <p:sp>
          <p:nvSpPr>
            <p:cNvPr id="15" name="笑脸 16"/>
            <p:cNvSpPr>
              <a:spLocks noChangeArrowheads="1"/>
            </p:cNvSpPr>
            <p:nvPr/>
          </p:nvSpPr>
          <p:spPr bwMode="auto">
            <a:xfrm>
              <a:off x="4157954" y="3663026"/>
              <a:ext cx="702078" cy="713554"/>
            </a:xfrm>
            <a:prstGeom prst="smileyFace">
              <a:avLst>
                <a:gd name="adj" fmla="val 465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TextBox 17"/>
            <p:cNvSpPr txBox="1">
              <a:spLocks noChangeArrowheads="1"/>
            </p:cNvSpPr>
            <p:nvPr/>
          </p:nvSpPr>
          <p:spPr bwMode="auto">
            <a:xfrm>
              <a:off x="3536885" y="4374343"/>
              <a:ext cx="1944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/>
                <a:t>系统管理员</a:t>
              </a:r>
            </a:p>
          </p:txBody>
        </p:sp>
      </p:grpSp>
      <p:cxnSp>
        <p:nvCxnSpPr>
          <p:cNvPr id="17" name="直接箭头连接符 10"/>
          <p:cNvCxnSpPr>
            <a:cxnSpLocks noChangeShapeType="1"/>
            <a:stCxn id="7" idx="1"/>
            <a:endCxn id="9" idx="7"/>
          </p:cNvCxnSpPr>
          <p:nvPr/>
        </p:nvCxnSpPr>
        <p:spPr bwMode="auto">
          <a:xfrm flipH="1">
            <a:off x="4757738" y="2900790"/>
            <a:ext cx="1209675" cy="10128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曲线连接符 19"/>
          <p:cNvCxnSpPr>
            <a:cxnSpLocks noChangeShapeType="1"/>
            <a:stCxn id="9" idx="6"/>
            <a:endCxn id="15" idx="2"/>
          </p:cNvCxnSpPr>
          <p:nvPr/>
        </p:nvCxnSpPr>
        <p:spPr bwMode="auto">
          <a:xfrm>
            <a:off x="4859338" y="4166027"/>
            <a:ext cx="1701800" cy="1495425"/>
          </a:xfrm>
          <a:prstGeom prst="curved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圆角矩形 21"/>
          <p:cNvSpPr>
            <a:spLocks noChangeArrowheads="1"/>
          </p:cNvSpPr>
          <p:nvPr/>
        </p:nvSpPr>
        <p:spPr bwMode="auto">
          <a:xfrm>
            <a:off x="1042988" y="3143677"/>
            <a:ext cx="1657350" cy="86360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修改控制决策机构</a:t>
            </a:r>
          </a:p>
        </p:txBody>
      </p:sp>
      <p:cxnSp>
        <p:nvCxnSpPr>
          <p:cNvPr id="20" name="曲线连接符 25"/>
          <p:cNvCxnSpPr>
            <a:cxnSpLocks noChangeShapeType="1"/>
            <a:stCxn id="19" idx="3"/>
            <a:endCxn id="9" idx="2"/>
          </p:cNvCxnSpPr>
          <p:nvPr/>
        </p:nvCxnSpPr>
        <p:spPr bwMode="auto">
          <a:xfrm>
            <a:off x="2700338" y="3575477"/>
            <a:ext cx="1457325" cy="590550"/>
          </a:xfrm>
          <a:prstGeom prst="curved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曲线连接符 29"/>
          <p:cNvCxnSpPr>
            <a:cxnSpLocks noChangeShapeType="1"/>
            <a:stCxn id="19" idx="2"/>
            <a:endCxn id="12" idx="0"/>
          </p:cNvCxnSpPr>
          <p:nvPr/>
        </p:nvCxnSpPr>
        <p:spPr bwMode="auto">
          <a:xfrm rot="5400000">
            <a:off x="1418431" y="4460509"/>
            <a:ext cx="906463" cy="12700"/>
          </a:xfrm>
          <a:prstGeom prst="curved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组合 28"/>
          <p:cNvGrpSpPr>
            <a:grpSpLocks/>
          </p:cNvGrpSpPr>
          <p:nvPr/>
        </p:nvGrpSpPr>
        <p:grpSpPr bwMode="auto">
          <a:xfrm>
            <a:off x="2914650" y="5777340"/>
            <a:ext cx="1944688" cy="1162050"/>
            <a:chOff x="2914780" y="5631234"/>
            <a:chExt cx="1944216" cy="1161868"/>
          </a:xfrm>
        </p:grpSpPr>
        <p:sp>
          <p:nvSpPr>
            <p:cNvPr id="23" name="笑脸 33"/>
            <p:cNvSpPr>
              <a:spLocks noChangeArrowheads="1"/>
            </p:cNvSpPr>
            <p:nvPr/>
          </p:nvSpPr>
          <p:spPr bwMode="auto">
            <a:xfrm>
              <a:off x="3310065" y="5631234"/>
              <a:ext cx="702078" cy="713554"/>
            </a:xfrm>
            <a:prstGeom prst="smileyFace">
              <a:avLst>
                <a:gd name="adj" fmla="val 465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2914780" y="6331437"/>
              <a:ext cx="1944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/>
                <a:t>维护人员</a:t>
              </a:r>
            </a:p>
          </p:txBody>
        </p:sp>
        <p:sp>
          <p:nvSpPr>
            <p:cNvPr id="25" name="笑脸 35"/>
            <p:cNvSpPr>
              <a:spLocks noChangeArrowheads="1"/>
            </p:cNvSpPr>
            <p:nvPr/>
          </p:nvSpPr>
          <p:spPr bwMode="auto">
            <a:xfrm>
              <a:off x="3869922" y="5631234"/>
              <a:ext cx="702078" cy="713554"/>
            </a:xfrm>
            <a:prstGeom prst="smileyFace">
              <a:avLst>
                <a:gd name="adj" fmla="val 4653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26" name="曲线连接符 31"/>
          <p:cNvCxnSpPr>
            <a:cxnSpLocks noChangeShapeType="1"/>
            <a:stCxn id="9" idx="2"/>
            <a:endCxn id="25" idx="0"/>
          </p:cNvCxnSpPr>
          <p:nvPr/>
        </p:nvCxnSpPr>
        <p:spPr bwMode="auto">
          <a:xfrm rot="10800000" flipH="1" flipV="1">
            <a:off x="4157663" y="4166027"/>
            <a:ext cx="63500" cy="1611313"/>
          </a:xfrm>
          <a:prstGeom prst="curvedConnector4">
            <a:avLst>
              <a:gd name="adj1" fmla="val -362815"/>
              <a:gd name="adj2" fmla="val 61069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曲线连接符 44"/>
          <p:cNvCxnSpPr>
            <a:cxnSpLocks noChangeShapeType="1"/>
            <a:stCxn id="23" idx="2"/>
          </p:cNvCxnSpPr>
          <p:nvPr/>
        </p:nvCxnSpPr>
        <p:spPr bwMode="auto">
          <a:xfrm rot="10800000">
            <a:off x="2222500" y="5304265"/>
            <a:ext cx="1087438" cy="830262"/>
          </a:xfrm>
          <a:prstGeom prst="curved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5935277"/>
      </p:ext>
    </p:extLst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611188" y="1898650"/>
            <a:ext cx="8101012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维护申请报告是由软件组织外部提交的文档，它是计划维护活动的基础。软件组织内部应依此制定相应的软件修改报告，这个报告包括以下内容：</a:t>
            </a:r>
          </a:p>
          <a:p>
            <a:pPr indent="5715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）为满足某个维护申请要求所需的工作量；</a:t>
            </a:r>
          </a:p>
          <a:p>
            <a:pPr indent="5715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）所需修改变动的性质；</a:t>
            </a:r>
          </a:p>
          <a:p>
            <a:pPr indent="5715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）申请修改的优先级；</a:t>
            </a:r>
          </a:p>
          <a:p>
            <a:pPr indent="5715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）与修改有关的事后数据。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所有维护申请都应以标准化的文档形式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软件修改报告应提交修改负责人进行审核批准，以便进行下一步工作。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3400" y="54868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维护申请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1550" y="18864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维护流程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305050" y="3971925"/>
            <a:ext cx="1193800" cy="73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Impact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87800" y="3984625"/>
            <a:ext cx="1193800" cy="723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System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release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670550" y="3997325"/>
            <a:ext cx="1346200" cy="711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Change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53300" y="3984625"/>
            <a:ext cx="1193800" cy="723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System 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2397125"/>
            <a:ext cx="1231900" cy="7493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Change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requests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317750" y="5724525"/>
            <a:ext cx="1193800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Perfective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759450" y="5724525"/>
            <a:ext cx="1193800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Corrective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019550" y="5724525"/>
            <a:ext cx="1193800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Adaptive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841500" y="44037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517900" y="4391025"/>
            <a:ext cx="469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94300" y="4391025"/>
            <a:ext cx="48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035800" y="4403725"/>
            <a:ext cx="317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22800" y="4772025"/>
            <a:ext cx="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8300" y="5292725"/>
            <a:ext cx="346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921000" y="5292725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362700" y="52927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28650" y="3971925"/>
            <a:ext cx="1193800" cy="73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Change</a:t>
            </a:r>
          </a:p>
          <a:p>
            <a:pPr>
              <a:defRPr/>
            </a:pPr>
            <a:r>
              <a:rPr lang="en-US" altLang="zh-CN" sz="200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231900" y="3197225"/>
            <a:ext cx="0" cy="774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962900" y="2816225"/>
            <a:ext cx="0" cy="116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1943100" y="2828925"/>
            <a:ext cx="6007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78575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Line 2"/>
          <p:cNvSpPr>
            <a:spLocks noChangeShapeType="1"/>
          </p:cNvSpPr>
          <p:nvPr/>
        </p:nvSpPr>
        <p:spPr bwMode="auto">
          <a:xfrm flipV="1">
            <a:off x="3048000" y="4114800"/>
            <a:ext cx="0" cy="914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1252538" y="1588"/>
            <a:ext cx="6462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 Typical Maintenance Flow</a:t>
            </a:r>
          </a:p>
        </p:txBody>
      </p:sp>
      <p:sp>
        <p:nvSpPr>
          <p:cNvPr id="5128" name="AutoShape 4"/>
          <p:cNvSpPr>
            <a:spLocks noChangeArrowheads="1"/>
          </p:cNvSpPr>
          <p:nvPr/>
        </p:nvSpPr>
        <p:spPr bwMode="auto">
          <a:xfrm>
            <a:off x="7010400" y="1295400"/>
            <a:ext cx="1828800" cy="114300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CC00"/>
                </a:solidFill>
                <a:latin typeface="Arial" charset="0"/>
              </a:rPr>
              <a:t>Proposed </a:t>
            </a:r>
          </a:p>
          <a:p>
            <a:pPr eaLnBrk="0" hangingPunct="0"/>
            <a:r>
              <a:rPr lang="en-US" altLang="zh-CN">
                <a:solidFill>
                  <a:srgbClr val="00CC00"/>
                </a:solidFill>
                <a:latin typeface="Arial" charset="0"/>
              </a:rPr>
              <a:t>M. R.’s</a:t>
            </a:r>
          </a:p>
        </p:txBody>
      </p:sp>
      <p:sp>
        <p:nvSpPr>
          <p:cNvPr id="5129" name="AutoShape 5"/>
          <p:cNvSpPr>
            <a:spLocks noChangeArrowheads="1"/>
          </p:cNvSpPr>
          <p:nvPr/>
        </p:nvSpPr>
        <p:spPr bwMode="auto">
          <a:xfrm>
            <a:off x="4343400" y="3505200"/>
            <a:ext cx="1828800" cy="114300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Approved 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M. R.’s</a:t>
            </a:r>
          </a:p>
        </p:txBody>
      </p:sp>
      <p:sp>
        <p:nvSpPr>
          <p:cNvPr id="5130" name="AutoShape 6"/>
          <p:cNvSpPr>
            <a:spLocks noChangeArrowheads="1"/>
          </p:cNvSpPr>
          <p:nvPr/>
        </p:nvSpPr>
        <p:spPr bwMode="auto">
          <a:xfrm>
            <a:off x="4914900" y="5421313"/>
            <a:ext cx="2089150" cy="1120775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Modified source 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&amp; documentation</a:t>
            </a:r>
          </a:p>
        </p:txBody>
      </p:sp>
      <p:sp>
        <p:nvSpPr>
          <p:cNvPr id="5131" name="AutoShape 7"/>
          <p:cNvSpPr>
            <a:spLocks noChangeArrowheads="1"/>
          </p:cNvSpPr>
          <p:nvPr/>
        </p:nvSpPr>
        <p:spPr bwMode="auto">
          <a:xfrm>
            <a:off x="2025650" y="4521200"/>
            <a:ext cx="2152650" cy="1120775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Current source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 &amp; documentation</a:t>
            </a:r>
          </a:p>
        </p:txBody>
      </p:sp>
      <p:cxnSp>
        <p:nvCxnSpPr>
          <p:cNvPr id="5132" name="AutoShape 8"/>
          <p:cNvCxnSpPr>
            <a:cxnSpLocks noChangeShapeType="1"/>
            <a:stCxn id="5128" idx="3"/>
          </p:cNvCxnSpPr>
          <p:nvPr/>
        </p:nvCxnSpPr>
        <p:spPr bwMode="auto">
          <a:xfrm rot="5400000">
            <a:off x="7246937" y="2824163"/>
            <a:ext cx="1063625" cy="2921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00CC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9"/>
          <p:cNvCxnSpPr>
            <a:cxnSpLocks noChangeShapeType="1"/>
            <a:endCxn id="5129" idx="4"/>
          </p:cNvCxnSpPr>
          <p:nvPr/>
        </p:nvCxnSpPr>
        <p:spPr bwMode="auto">
          <a:xfrm rot="10800000" flipV="1">
            <a:off x="6172200" y="4075113"/>
            <a:ext cx="482600" cy="1587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0"/>
          <p:cNvCxnSpPr>
            <a:cxnSpLocks noChangeShapeType="1"/>
            <a:stCxn id="5129" idx="2"/>
          </p:cNvCxnSpPr>
          <p:nvPr/>
        </p:nvCxnSpPr>
        <p:spPr bwMode="auto">
          <a:xfrm rot="10800000">
            <a:off x="1752600" y="4076700"/>
            <a:ext cx="2590800" cy="0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1"/>
          <p:cNvCxnSpPr>
            <a:cxnSpLocks noChangeShapeType="1"/>
            <a:stCxn id="5137" idx="2"/>
            <a:endCxn id="5130" idx="1"/>
          </p:cNvCxnSpPr>
          <p:nvPr/>
        </p:nvCxnSpPr>
        <p:spPr bwMode="auto">
          <a:xfrm rot="16200000" flipH="1">
            <a:off x="2696369" y="3763169"/>
            <a:ext cx="630237" cy="3806825"/>
          </a:xfrm>
          <a:prstGeom prst="bentConnector2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Rectangle 12"/>
          <p:cNvSpPr>
            <a:spLocks noChangeArrowheads="1"/>
          </p:cNvSpPr>
          <p:nvPr/>
        </p:nvSpPr>
        <p:spPr bwMode="auto">
          <a:xfrm>
            <a:off x="6594475" y="4719638"/>
            <a:ext cx="2293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Change control board</a:t>
            </a:r>
          </a:p>
        </p:txBody>
      </p:sp>
      <p:sp>
        <p:nvSpPr>
          <p:cNvPr id="5137" name="Rectangle 13"/>
          <p:cNvSpPr>
            <a:spLocks noChangeArrowheads="1"/>
          </p:cNvSpPr>
          <p:nvPr/>
        </p:nvSpPr>
        <p:spPr bwMode="auto">
          <a:xfrm>
            <a:off x="381000" y="4821238"/>
            <a:ext cx="1454150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Maintenance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engineer</a:t>
            </a:r>
          </a:p>
        </p:txBody>
      </p:sp>
      <p:sp>
        <p:nvSpPr>
          <p:cNvPr id="5138" name="Rectangle 14"/>
          <p:cNvSpPr>
            <a:spLocks noChangeArrowheads="1"/>
          </p:cNvSpPr>
          <p:nvPr/>
        </p:nvSpPr>
        <p:spPr bwMode="auto">
          <a:xfrm>
            <a:off x="5715000" y="990600"/>
            <a:ext cx="9144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Written </a:t>
            </a:r>
          </a:p>
          <a:p>
            <a:pPr algn="l"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 MR’s</a:t>
            </a:r>
          </a:p>
        </p:txBody>
      </p:sp>
      <p:cxnSp>
        <p:nvCxnSpPr>
          <p:cNvPr id="5139" name="AutoShape 15"/>
          <p:cNvCxnSpPr>
            <a:cxnSpLocks noChangeShapeType="1"/>
            <a:endCxn id="5128" idx="2"/>
          </p:cNvCxnSpPr>
          <p:nvPr/>
        </p:nvCxnSpPr>
        <p:spPr bwMode="auto">
          <a:xfrm>
            <a:off x="5554663" y="1487488"/>
            <a:ext cx="1455737" cy="379412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Rectangle 16"/>
          <p:cNvSpPr>
            <a:spLocks noChangeArrowheads="1"/>
          </p:cNvSpPr>
          <p:nvPr/>
        </p:nvSpPr>
        <p:spPr bwMode="auto">
          <a:xfrm>
            <a:off x="381000" y="17526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Customer</a:t>
            </a:r>
          </a:p>
        </p:txBody>
      </p:sp>
      <p:sp>
        <p:nvSpPr>
          <p:cNvPr id="5141" name="Rectangle 17"/>
          <p:cNvSpPr>
            <a:spLocks noChangeArrowheads="1"/>
          </p:cNvSpPr>
          <p:nvPr/>
        </p:nvSpPr>
        <p:spPr bwMode="auto">
          <a:xfrm>
            <a:off x="4114800" y="22621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Help desk</a:t>
            </a:r>
          </a:p>
        </p:txBody>
      </p:sp>
      <p:graphicFrame>
        <p:nvGraphicFramePr>
          <p:cNvPr id="512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762000"/>
          <a:ext cx="15160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GALLERY" r:id="rId3" imgW="7478640" imgH="8413560" progId="GALLERYClipart">
                  <p:embed/>
                </p:oleObj>
              </mc:Choice>
              <mc:Fallback>
                <p:oleObj name="GALLERY" r:id="rId3" imgW="7478640" imgH="8413560" progId="GALLERYClipart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762000"/>
                        <a:ext cx="15160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42" name="AutoShape 19"/>
          <p:cNvCxnSpPr>
            <a:cxnSpLocks noChangeShapeType="1"/>
          </p:cNvCxnSpPr>
          <p:nvPr/>
        </p:nvCxnSpPr>
        <p:spPr bwMode="auto">
          <a:xfrm>
            <a:off x="1524000" y="1066800"/>
            <a:ext cx="2514600" cy="420688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3" name="Text Box 20"/>
          <p:cNvSpPr txBox="1">
            <a:spLocks noChangeArrowheads="1"/>
          </p:cNvSpPr>
          <p:nvPr/>
        </p:nvSpPr>
        <p:spPr bwMode="auto">
          <a:xfrm>
            <a:off x="1981200" y="1524000"/>
            <a:ext cx="1371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Arial" charset="0"/>
              </a:rPr>
              <a:t>nominal path</a:t>
            </a:r>
            <a:endParaRPr lang="en-US" altLang="zh-CN" sz="1800" b="0" i="1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5123" name="Object 21"/>
          <p:cNvGraphicFramePr>
            <a:graphicFrameLocks noChangeAspect="1"/>
          </p:cNvGraphicFramePr>
          <p:nvPr/>
        </p:nvGraphicFramePr>
        <p:xfrm>
          <a:off x="530225" y="381000"/>
          <a:ext cx="9937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GALLERY" r:id="rId5" imgW="6751800" imgH="9325800" progId="GALLERYClipart">
                  <p:embed/>
                </p:oleObj>
              </mc:Choice>
              <mc:Fallback>
                <p:oleObj name="GALLERY" r:id="rId5" imgW="6751800" imgH="9325800" progId="GALLERYClipart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81000"/>
                        <a:ext cx="9937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2"/>
          <p:cNvGraphicFramePr>
            <a:graphicFrameLocks noChangeAspect="1"/>
          </p:cNvGraphicFramePr>
          <p:nvPr/>
        </p:nvGraphicFramePr>
        <p:xfrm>
          <a:off x="457200" y="3556000"/>
          <a:ext cx="1295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GALLERY" r:id="rId7" imgW="5572080" imgH="5029200" progId="GALLERYClipart">
                  <p:embed/>
                </p:oleObj>
              </mc:Choice>
              <mc:Fallback>
                <p:oleObj name="GALLERY" r:id="rId7" imgW="5572080" imgH="5029200" progId="GALLERYClipart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56000"/>
                        <a:ext cx="1295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3"/>
          <p:cNvGraphicFramePr>
            <a:graphicFrameLocks noChangeAspect="1"/>
          </p:cNvGraphicFramePr>
          <p:nvPr/>
        </p:nvGraphicFramePr>
        <p:xfrm>
          <a:off x="6654800" y="3502025"/>
          <a:ext cx="1955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GALLERY" r:id="rId9" imgW="4622040" imgH="2710080" progId="GALLERYClipart">
                  <p:embed/>
                </p:oleObj>
              </mc:Choice>
              <mc:Fallback>
                <p:oleObj name="GALLERY" r:id="rId9" imgW="4622040" imgH="2710080" progId="GALLERYClipart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502025"/>
                        <a:ext cx="1955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/>
          <a:p>
            <a:pPr algn="l"/>
            <a:r>
              <a:rPr lang="en-US" altLang="zh-CN" sz="800" b="0">
                <a:solidFill>
                  <a:schemeClr val="tx1"/>
                </a:solidFill>
                <a:latin typeface="Arial" charset="0"/>
              </a:rPr>
              <a:t>Adapted from </a:t>
            </a:r>
            <a:r>
              <a:rPr lang="en-US" altLang="zh-CN" sz="800" b="0" i="1">
                <a:solidFill>
                  <a:schemeClr val="tx1"/>
                </a:solidFill>
                <a:latin typeface="Arial" charset="0"/>
              </a:rPr>
              <a:t>Software Engineering: An Object-Oriented Perspective </a:t>
            </a:r>
            <a:r>
              <a:rPr lang="en-US" altLang="zh-CN" sz="800" b="0">
                <a:solidFill>
                  <a:schemeClr val="tx1"/>
                </a:solidFill>
                <a:latin typeface="Arial" charset="0"/>
              </a:rPr>
              <a:t>by Eric J. Braude (Wiley 2001), with permission.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Line 2"/>
          <p:cNvSpPr>
            <a:spLocks noChangeShapeType="1"/>
          </p:cNvSpPr>
          <p:nvPr/>
        </p:nvSpPr>
        <p:spPr bwMode="auto">
          <a:xfrm flipV="1">
            <a:off x="3044825" y="4114800"/>
            <a:ext cx="0" cy="914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2000250" y="112311"/>
            <a:ext cx="410163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zh-CN" sz="2500" dirty="0">
                <a:solidFill>
                  <a:srgbClr val="0000FF"/>
                </a:solidFill>
                <a:cs typeface="Times New Roman" pitchFamily="18" charset="0"/>
              </a:rPr>
              <a:t>A Typical Maintenance Flow</a:t>
            </a:r>
          </a:p>
        </p:txBody>
      </p:sp>
      <p:sp>
        <p:nvSpPr>
          <p:cNvPr id="6153" name="AutoShape 4"/>
          <p:cNvSpPr>
            <a:spLocks noChangeArrowheads="1"/>
          </p:cNvSpPr>
          <p:nvPr/>
        </p:nvSpPr>
        <p:spPr bwMode="auto">
          <a:xfrm>
            <a:off x="7007225" y="1295400"/>
            <a:ext cx="1828800" cy="114300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rgbClr val="00CC00"/>
                </a:solidFill>
                <a:latin typeface="Arial" charset="0"/>
              </a:rPr>
              <a:t>Proposed </a:t>
            </a:r>
          </a:p>
          <a:p>
            <a:pPr eaLnBrk="0" hangingPunct="0"/>
            <a:r>
              <a:rPr lang="en-US" altLang="zh-CN">
                <a:solidFill>
                  <a:srgbClr val="00CC00"/>
                </a:solidFill>
                <a:latin typeface="Arial" charset="0"/>
              </a:rPr>
              <a:t>M. R.’s</a:t>
            </a:r>
          </a:p>
        </p:txBody>
      </p:sp>
      <p:sp>
        <p:nvSpPr>
          <p:cNvPr id="6154" name="AutoShape 5"/>
          <p:cNvSpPr>
            <a:spLocks noChangeArrowheads="1"/>
          </p:cNvSpPr>
          <p:nvPr/>
        </p:nvSpPr>
        <p:spPr bwMode="auto">
          <a:xfrm>
            <a:off x="4340225" y="3505200"/>
            <a:ext cx="1828800" cy="114300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Approved 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M. R.’s</a:t>
            </a:r>
          </a:p>
        </p:txBody>
      </p:sp>
      <p:sp>
        <p:nvSpPr>
          <p:cNvPr id="6155" name="AutoShape 6"/>
          <p:cNvSpPr>
            <a:spLocks noChangeArrowheads="1"/>
          </p:cNvSpPr>
          <p:nvPr/>
        </p:nvSpPr>
        <p:spPr bwMode="auto">
          <a:xfrm>
            <a:off x="4911725" y="5421313"/>
            <a:ext cx="2089150" cy="1120775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Modified source 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&amp; documentation</a:t>
            </a:r>
          </a:p>
        </p:txBody>
      </p:sp>
      <p:sp>
        <p:nvSpPr>
          <p:cNvPr id="6156" name="AutoShape 7"/>
          <p:cNvSpPr>
            <a:spLocks noChangeArrowheads="1"/>
          </p:cNvSpPr>
          <p:nvPr/>
        </p:nvSpPr>
        <p:spPr bwMode="auto">
          <a:xfrm>
            <a:off x="2022475" y="4521200"/>
            <a:ext cx="2152650" cy="1120775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Current source</a:t>
            </a:r>
          </a:p>
          <a:p>
            <a:pPr eaLnBrk="0" hangingPunct="0"/>
            <a:r>
              <a:rPr lang="en-US" altLang="zh-CN">
                <a:solidFill>
                  <a:schemeClr val="tx1"/>
                </a:solidFill>
                <a:latin typeface="Arial" charset="0"/>
              </a:rPr>
              <a:t> &amp; documentation</a:t>
            </a:r>
          </a:p>
        </p:txBody>
      </p:sp>
      <p:cxnSp>
        <p:nvCxnSpPr>
          <p:cNvPr id="6157" name="AutoShape 8"/>
          <p:cNvCxnSpPr>
            <a:cxnSpLocks noChangeShapeType="1"/>
            <a:stCxn id="6153" idx="3"/>
          </p:cNvCxnSpPr>
          <p:nvPr/>
        </p:nvCxnSpPr>
        <p:spPr bwMode="auto">
          <a:xfrm rot="5400000">
            <a:off x="7243762" y="2824163"/>
            <a:ext cx="1063625" cy="292100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9"/>
          <p:cNvCxnSpPr>
            <a:cxnSpLocks noChangeShapeType="1"/>
            <a:endCxn id="6154" idx="4"/>
          </p:cNvCxnSpPr>
          <p:nvPr/>
        </p:nvCxnSpPr>
        <p:spPr bwMode="auto">
          <a:xfrm rot="10800000" flipV="1">
            <a:off x="6169025" y="4075113"/>
            <a:ext cx="482600" cy="1587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0"/>
          <p:cNvCxnSpPr>
            <a:cxnSpLocks noChangeShapeType="1"/>
            <a:stCxn id="6154" idx="2"/>
          </p:cNvCxnSpPr>
          <p:nvPr/>
        </p:nvCxnSpPr>
        <p:spPr bwMode="auto">
          <a:xfrm rot="10800000">
            <a:off x="1749425" y="4076700"/>
            <a:ext cx="2590800" cy="0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1"/>
          <p:cNvCxnSpPr>
            <a:cxnSpLocks noChangeShapeType="1"/>
            <a:stCxn id="6162" idx="2"/>
            <a:endCxn id="6155" idx="1"/>
          </p:cNvCxnSpPr>
          <p:nvPr/>
        </p:nvCxnSpPr>
        <p:spPr bwMode="auto">
          <a:xfrm rot="16200000" flipH="1">
            <a:off x="2693194" y="3763169"/>
            <a:ext cx="630237" cy="3806825"/>
          </a:xfrm>
          <a:prstGeom prst="bentConnector2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Rectangle 12"/>
          <p:cNvSpPr>
            <a:spLocks noChangeArrowheads="1"/>
          </p:cNvSpPr>
          <p:nvPr/>
        </p:nvSpPr>
        <p:spPr bwMode="auto">
          <a:xfrm>
            <a:off x="6591300" y="4768850"/>
            <a:ext cx="209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200">
                <a:solidFill>
                  <a:schemeClr val="tx1"/>
                </a:solidFill>
                <a:latin typeface="Arial" charset="0"/>
              </a:rPr>
              <a:t>Change control board</a:t>
            </a:r>
          </a:p>
        </p:txBody>
      </p:sp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377825" y="4821238"/>
            <a:ext cx="1454150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Maintenance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engineer</a:t>
            </a:r>
          </a:p>
        </p:txBody>
      </p:sp>
      <p:cxnSp>
        <p:nvCxnSpPr>
          <p:cNvPr id="6163" name="AutoShape 14"/>
          <p:cNvCxnSpPr>
            <a:cxnSpLocks noChangeShapeType="1"/>
            <a:endCxn id="6167" idx="4"/>
          </p:cNvCxnSpPr>
          <p:nvPr/>
        </p:nvCxnSpPr>
        <p:spPr bwMode="auto">
          <a:xfrm>
            <a:off x="8607425" y="4075113"/>
            <a:ext cx="11113" cy="1930400"/>
          </a:xfrm>
          <a:prstGeom prst="bentConnector3">
            <a:avLst>
              <a:gd name="adj1" fmla="val 2157144"/>
            </a:avLst>
          </a:prstGeom>
          <a:noFill/>
          <a:ln w="25400">
            <a:solidFill>
              <a:srgbClr val="FFFF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4" name="Rectangle 15"/>
          <p:cNvSpPr>
            <a:spLocks noChangeArrowheads="1"/>
          </p:cNvSpPr>
          <p:nvPr/>
        </p:nvSpPr>
        <p:spPr bwMode="auto">
          <a:xfrm>
            <a:off x="5711825" y="990600"/>
            <a:ext cx="9144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200">
                <a:solidFill>
                  <a:schemeClr val="tx1"/>
                </a:solidFill>
                <a:latin typeface="Arial" charset="0"/>
              </a:rPr>
              <a:t>Written </a:t>
            </a:r>
          </a:p>
          <a:p>
            <a:pPr algn="l" eaLnBrk="0" hangingPunct="0"/>
            <a:r>
              <a:rPr lang="en-US" altLang="zh-CN" sz="1200">
                <a:solidFill>
                  <a:schemeClr val="tx1"/>
                </a:solidFill>
                <a:latin typeface="Arial" charset="0"/>
              </a:rPr>
              <a:t> MR’s</a:t>
            </a:r>
          </a:p>
        </p:txBody>
      </p:sp>
      <p:sp>
        <p:nvSpPr>
          <p:cNvPr id="6165" name="Rectangle 16"/>
          <p:cNvSpPr>
            <a:spLocks noChangeArrowheads="1"/>
          </p:cNvSpPr>
          <p:nvPr/>
        </p:nvSpPr>
        <p:spPr bwMode="auto">
          <a:xfrm>
            <a:off x="2359025" y="1831975"/>
            <a:ext cx="15113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Maintenance 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manager</a:t>
            </a:r>
          </a:p>
        </p:txBody>
      </p:sp>
      <p:sp>
        <p:nvSpPr>
          <p:cNvPr id="6166" name="Rectangle 17"/>
          <p:cNvSpPr>
            <a:spLocks noChangeArrowheads="1"/>
          </p:cNvSpPr>
          <p:nvPr/>
        </p:nvSpPr>
        <p:spPr bwMode="auto">
          <a:xfrm>
            <a:off x="7312025" y="38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Marketing</a:t>
            </a:r>
          </a:p>
        </p:txBody>
      </p:sp>
      <p:sp>
        <p:nvSpPr>
          <p:cNvPr id="6167" name="AutoShape 18"/>
          <p:cNvSpPr>
            <a:spLocks noChangeArrowheads="1"/>
          </p:cNvSpPr>
          <p:nvPr/>
        </p:nvSpPr>
        <p:spPr bwMode="auto">
          <a:xfrm>
            <a:off x="7616825" y="5562600"/>
            <a:ext cx="1001713" cy="885825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solidFill>
                  <a:schemeClr val="tx1"/>
                </a:solidFill>
                <a:latin typeface="Arial" charset="0"/>
              </a:rPr>
              <a:t>Rejected </a:t>
            </a:r>
          </a:p>
          <a:p>
            <a:pPr eaLnBrk="0" hangingPunct="0"/>
            <a:r>
              <a:rPr lang="en-US" altLang="zh-CN" sz="1200">
                <a:solidFill>
                  <a:schemeClr val="tx1"/>
                </a:solidFill>
                <a:latin typeface="Arial" charset="0"/>
              </a:rPr>
              <a:t>MR’s</a:t>
            </a:r>
            <a:endParaRPr lang="en-US" altLang="zh-CN" sz="18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168" name="AutoShape 19"/>
          <p:cNvCxnSpPr>
            <a:cxnSpLocks noChangeShapeType="1"/>
            <a:endCxn id="6153" idx="2"/>
          </p:cNvCxnSpPr>
          <p:nvPr/>
        </p:nvCxnSpPr>
        <p:spPr bwMode="auto">
          <a:xfrm flipV="1">
            <a:off x="3883025" y="1866900"/>
            <a:ext cx="3124200" cy="12573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0"/>
          <p:cNvCxnSpPr>
            <a:cxnSpLocks noChangeShapeType="1"/>
          </p:cNvCxnSpPr>
          <p:nvPr/>
        </p:nvCxnSpPr>
        <p:spPr bwMode="auto">
          <a:xfrm rot="-5400000">
            <a:off x="1476375" y="2673350"/>
            <a:ext cx="508000" cy="1257300"/>
          </a:xfrm>
          <a:prstGeom prst="bentConnector2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1"/>
          <p:cNvCxnSpPr>
            <a:cxnSpLocks noChangeShapeType="1"/>
            <a:endCxn id="6153" idx="2"/>
          </p:cNvCxnSpPr>
          <p:nvPr/>
        </p:nvCxnSpPr>
        <p:spPr bwMode="auto">
          <a:xfrm>
            <a:off x="5551488" y="1487488"/>
            <a:ext cx="1455737" cy="379412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2"/>
          <p:cNvCxnSpPr>
            <a:cxnSpLocks noChangeShapeType="1"/>
            <a:stCxn id="6166" idx="1"/>
            <a:endCxn id="6153" idx="2"/>
          </p:cNvCxnSpPr>
          <p:nvPr/>
        </p:nvCxnSpPr>
        <p:spPr bwMode="auto">
          <a:xfrm rot="10800000" flipV="1">
            <a:off x="7007225" y="565150"/>
            <a:ext cx="304800" cy="13017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2" name="Rectangle 23"/>
          <p:cNvSpPr>
            <a:spLocks noChangeArrowheads="1"/>
          </p:cNvSpPr>
          <p:nvPr/>
        </p:nvSpPr>
        <p:spPr bwMode="auto">
          <a:xfrm>
            <a:off x="377825" y="17526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Customer</a:t>
            </a:r>
          </a:p>
        </p:txBody>
      </p:sp>
      <p:sp>
        <p:nvSpPr>
          <p:cNvPr id="6173" name="Rectangle 24"/>
          <p:cNvSpPr>
            <a:spLocks noChangeArrowheads="1"/>
          </p:cNvSpPr>
          <p:nvPr/>
        </p:nvSpPr>
        <p:spPr bwMode="auto">
          <a:xfrm>
            <a:off x="4111625" y="22621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chemeClr val="tx1"/>
                </a:solidFill>
                <a:latin typeface="Arial" charset="0"/>
              </a:rPr>
              <a:t>Help desk</a:t>
            </a:r>
          </a:p>
        </p:txBody>
      </p:sp>
      <p:graphicFrame>
        <p:nvGraphicFramePr>
          <p:cNvPr id="6146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5425" y="762000"/>
          <a:ext cx="15160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GALLERY" r:id="rId3" imgW="7478640" imgH="8413560" progId="GALLERYClipart">
                  <p:embed/>
                </p:oleObj>
              </mc:Choice>
              <mc:Fallback>
                <p:oleObj name="GALLERY" r:id="rId3" imgW="7478640" imgH="8413560" progId="GALLERYClipart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762000"/>
                        <a:ext cx="15160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74" name="AutoShape 26"/>
          <p:cNvCxnSpPr>
            <a:cxnSpLocks noChangeShapeType="1"/>
          </p:cNvCxnSpPr>
          <p:nvPr/>
        </p:nvCxnSpPr>
        <p:spPr bwMode="auto">
          <a:xfrm>
            <a:off x="1520825" y="1066800"/>
            <a:ext cx="2514600" cy="420688"/>
          </a:xfrm>
          <a:prstGeom prst="straightConnector1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Text Box 27"/>
          <p:cNvSpPr txBox="1">
            <a:spLocks noChangeArrowheads="1"/>
          </p:cNvSpPr>
          <p:nvPr/>
        </p:nvSpPr>
        <p:spPr bwMode="auto">
          <a:xfrm>
            <a:off x="1825625" y="7620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nominal path</a:t>
            </a:r>
          </a:p>
        </p:txBody>
      </p:sp>
      <p:graphicFrame>
        <p:nvGraphicFramePr>
          <p:cNvPr id="6147" name="Object 28"/>
          <p:cNvGraphicFramePr>
            <a:graphicFrameLocks noChangeAspect="1"/>
          </p:cNvGraphicFramePr>
          <p:nvPr/>
        </p:nvGraphicFramePr>
        <p:xfrm>
          <a:off x="527050" y="381000"/>
          <a:ext cx="9937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GALLERY" r:id="rId5" imgW="6751800" imgH="9325800" progId="GALLERYClipart">
                  <p:embed/>
                </p:oleObj>
              </mc:Choice>
              <mc:Fallback>
                <p:oleObj name="GALLERY" r:id="rId5" imgW="6751800" imgH="9325800" progId="GALLERYClipart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81000"/>
                        <a:ext cx="9937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9"/>
          <p:cNvGraphicFramePr>
            <a:graphicFrameLocks noChangeAspect="1"/>
          </p:cNvGraphicFramePr>
          <p:nvPr/>
        </p:nvGraphicFramePr>
        <p:xfrm>
          <a:off x="454025" y="3556000"/>
          <a:ext cx="1295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GALLERY" r:id="rId7" imgW="5572080" imgH="5029200" progId="GALLERYClipart">
                  <p:embed/>
                </p:oleObj>
              </mc:Choice>
              <mc:Fallback>
                <p:oleObj name="GALLERY" r:id="rId7" imgW="5572080" imgH="5029200" progId="GALLERYClipart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556000"/>
                        <a:ext cx="1295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0"/>
          <p:cNvGraphicFramePr>
            <a:graphicFrameLocks noChangeAspect="1"/>
          </p:cNvGraphicFramePr>
          <p:nvPr/>
        </p:nvGraphicFramePr>
        <p:xfrm>
          <a:off x="6651625" y="3502025"/>
          <a:ext cx="1955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GALLERY" r:id="rId9" imgW="4622040" imgH="2710080" progId="GALLERYClipart">
                  <p:embed/>
                </p:oleObj>
              </mc:Choice>
              <mc:Fallback>
                <p:oleObj name="GALLERY" r:id="rId9" imgW="4622040" imgH="2710080" progId="GALLERYClipart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502025"/>
                        <a:ext cx="1955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1"/>
          <p:cNvGraphicFramePr>
            <a:graphicFrameLocks noChangeAspect="1"/>
          </p:cNvGraphicFramePr>
          <p:nvPr/>
        </p:nvGraphicFramePr>
        <p:xfrm>
          <a:off x="2435225" y="2362200"/>
          <a:ext cx="13906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GALLERY" r:id="rId11" imgW="6435360" imgH="6148080" progId="GALLERYClipart">
                  <p:embed/>
                </p:oleObj>
              </mc:Choice>
              <mc:Fallback>
                <p:oleObj name="GALLERY" r:id="rId11" imgW="6435360" imgH="6148080" progId="GALLERYClipar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362200"/>
                        <a:ext cx="13906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3025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/>
          <a:p>
            <a:pPr algn="l"/>
            <a:r>
              <a:rPr lang="en-US" altLang="zh-CN" sz="800" b="0">
                <a:solidFill>
                  <a:schemeClr val="tx1"/>
                </a:solidFill>
                <a:latin typeface="Arial" charset="0"/>
              </a:rPr>
              <a:t>Adapted from </a:t>
            </a:r>
            <a:r>
              <a:rPr lang="en-US" altLang="zh-CN" sz="800" b="0" i="1">
                <a:solidFill>
                  <a:schemeClr val="tx1"/>
                </a:solidFill>
                <a:latin typeface="Arial" charset="0"/>
              </a:rPr>
              <a:t>Software Engineering: An Object-Oriented Perspective </a:t>
            </a:r>
            <a:r>
              <a:rPr lang="en-US" altLang="zh-CN" sz="800" b="0">
                <a:solidFill>
                  <a:schemeClr val="tx1"/>
                </a:solidFill>
                <a:latin typeface="Arial" charset="0"/>
              </a:rPr>
              <a:t>by Eric J. Braude (Wiley 2001), with permission.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5330825" y="6629400"/>
            <a:ext cx="3810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800" b="0">
                <a:solidFill>
                  <a:schemeClr val="tx1"/>
                </a:solidFill>
                <a:latin typeface="Arial" charset="0"/>
              </a:rPr>
              <a:t>Graphics reproduced with permission from Corel.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68300"/>
            <a:ext cx="891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The Maintenance</a:t>
            </a:r>
            <a:endParaRPr lang="en-US" altLang="zh-CN" sz="3800" b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7637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0">
                <a:solidFill>
                  <a:schemeClr val="tx1"/>
                </a:solidFill>
              </a:rPr>
              <a:t>Change Management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Uniquely identify, describe and track the status of all change requests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0">
                <a:solidFill>
                  <a:schemeClr val="tx1"/>
                </a:solidFill>
              </a:rPr>
              <a:t>Impact Analysis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identifies all systems and system products affected by a change request 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 makes an estimate of the resources needed to effect the change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analyses the benefits of the change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0">
                <a:solidFill>
                  <a:schemeClr val="tx1"/>
                </a:solidFill>
              </a:rPr>
              <a:t>System Release Planning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to establish the schedule and contents of a system release</a:t>
            </a:r>
          </a:p>
          <a:p>
            <a:pPr marL="908050" lvl="1" indent="-436563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don’t want each change request released as they are processed</a:t>
            </a: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22288" y="503238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The Maintenance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57200" y="1673225"/>
            <a:ext cx="8305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0">
                <a:solidFill>
                  <a:schemeClr val="tx1"/>
                </a:solidFill>
              </a:rPr>
              <a:t>Change Implementation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Design Changes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Coding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Testing - must perform regression testing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b="0">
                <a:solidFill>
                  <a:schemeClr val="tx1"/>
                </a:solidFill>
              </a:rPr>
              <a:t>System Release includes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documentation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software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training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hardware changes</a:t>
            </a:r>
          </a:p>
          <a:p>
            <a:pPr marL="908050" lvl="1" indent="-436563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>
                <a:solidFill>
                  <a:schemeClr val="tx1"/>
                </a:solidFill>
              </a:rPr>
              <a:t>data conversion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14400" y="152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小型化的软件开发过程  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1363663" y="1016000"/>
            <a:ext cx="1995487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Requirements 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431925" y="1968500"/>
            <a:ext cx="1793875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Architecture 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465263" y="6076950"/>
            <a:ext cx="1798637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System code</a:t>
            </a:r>
          </a:p>
        </p:txBody>
      </p:sp>
      <p:cxnSp>
        <p:nvCxnSpPr>
          <p:cNvPr id="41990" name="AutoShape 6"/>
          <p:cNvCxnSpPr>
            <a:cxnSpLocks noChangeShapeType="1"/>
            <a:stCxn id="41987" idx="2"/>
            <a:endCxn id="41988" idx="0"/>
          </p:cNvCxnSpPr>
          <p:nvPr/>
        </p:nvCxnSpPr>
        <p:spPr bwMode="auto">
          <a:xfrm flipH="1">
            <a:off x="2328863" y="1390650"/>
            <a:ext cx="33337" cy="577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/>
          <p:cNvCxnSpPr>
            <a:cxnSpLocks noChangeShapeType="1"/>
            <a:stCxn id="41988" idx="2"/>
            <a:endCxn id="41997" idx="0"/>
          </p:cNvCxnSpPr>
          <p:nvPr/>
        </p:nvCxnSpPr>
        <p:spPr bwMode="auto">
          <a:xfrm flipH="1">
            <a:off x="1524000" y="2343150"/>
            <a:ext cx="804863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41997" idx="2"/>
            <a:endCxn id="41998" idx="0"/>
          </p:cNvCxnSpPr>
          <p:nvPr/>
        </p:nvCxnSpPr>
        <p:spPr bwMode="auto">
          <a:xfrm flipH="1">
            <a:off x="1447800" y="3225800"/>
            <a:ext cx="76200" cy="946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/>
          <p:cNvCxnSpPr>
            <a:cxnSpLocks noChangeShapeType="1"/>
            <a:stCxn id="42000" idx="2"/>
            <a:endCxn id="41989" idx="0"/>
          </p:cNvCxnSpPr>
          <p:nvPr/>
        </p:nvCxnSpPr>
        <p:spPr bwMode="auto">
          <a:xfrm flipH="1">
            <a:off x="2365375" y="5537200"/>
            <a:ext cx="34925" cy="539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2133600" y="3530600"/>
            <a:ext cx="2279650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Interface specs</a:t>
            </a:r>
          </a:p>
        </p:txBody>
      </p:sp>
      <p:cxnSp>
        <p:nvCxnSpPr>
          <p:cNvPr id="41995" name="AutoShape 11"/>
          <p:cNvCxnSpPr>
            <a:cxnSpLocks noChangeShapeType="1"/>
            <a:stCxn id="41994" idx="2"/>
            <a:endCxn id="42000" idx="0"/>
          </p:cNvCxnSpPr>
          <p:nvPr/>
        </p:nvCxnSpPr>
        <p:spPr bwMode="auto">
          <a:xfrm flipH="1">
            <a:off x="2400300" y="3905250"/>
            <a:ext cx="873125" cy="1257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2"/>
            <a:endCxn id="41994" idx="0"/>
          </p:cNvCxnSpPr>
          <p:nvPr/>
        </p:nvCxnSpPr>
        <p:spPr bwMode="auto">
          <a:xfrm>
            <a:off x="2328863" y="2343150"/>
            <a:ext cx="944562" cy="1187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304800" y="2851150"/>
            <a:ext cx="2438400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Detailed design</a:t>
            </a:r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381000" y="4171950"/>
            <a:ext cx="2133600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Function code</a:t>
            </a:r>
          </a:p>
        </p:txBody>
      </p:sp>
      <p:cxnSp>
        <p:nvCxnSpPr>
          <p:cNvPr id="41999" name="AutoShape 15"/>
          <p:cNvCxnSpPr>
            <a:cxnSpLocks noChangeShapeType="1"/>
            <a:stCxn id="41998" idx="2"/>
            <a:endCxn id="42000" idx="0"/>
          </p:cNvCxnSpPr>
          <p:nvPr/>
        </p:nvCxnSpPr>
        <p:spPr bwMode="auto">
          <a:xfrm>
            <a:off x="1447800" y="4546600"/>
            <a:ext cx="952500" cy="615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381000" y="5162550"/>
            <a:ext cx="4038600" cy="374650"/>
          </a:xfrm>
          <a:prstGeom prst="roundRect">
            <a:avLst>
              <a:gd name="adj" fmla="val 16667"/>
            </a:avLst>
          </a:prstGeom>
          <a:solidFill>
            <a:srgbClr val="FFFF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charset="0"/>
              </a:rPr>
              <a:t>Module (e.g., package)  code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454525" y="914400"/>
            <a:ext cx="4308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Add: “change appearance when </a:t>
            </a:r>
          </a:p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player achieves new levels”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572000" y="1905000"/>
            <a:ext cx="4191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Accommodate ability to change global appearance: use </a:t>
            </a:r>
            <a:r>
              <a:rPr lang="en-US" altLang="zh-CN" sz="1800">
                <a:solidFill>
                  <a:schemeClr val="tx1"/>
                </a:solidFill>
                <a:latin typeface="Arial" charset="0"/>
              </a:rPr>
              <a:t>Abstract Factory</a:t>
            </a:r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 design pattern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715000" y="3663950"/>
            <a:ext cx="3048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Add interface methods for </a:t>
            </a:r>
            <a:r>
              <a:rPr lang="en-US" altLang="zh-CN" sz="1800">
                <a:solidFill>
                  <a:schemeClr val="tx1"/>
                </a:solidFill>
                <a:latin typeface="Arial" charset="0"/>
              </a:rPr>
              <a:t>Layout</a:t>
            </a:r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 package </a:t>
            </a:r>
          </a:p>
        </p:txBody>
      </p:sp>
      <p:cxnSp>
        <p:nvCxnSpPr>
          <p:cNvPr id="42004" name="AutoShape 20"/>
          <p:cNvCxnSpPr>
            <a:cxnSpLocks noChangeShapeType="1"/>
            <a:stCxn id="41987" idx="3"/>
            <a:endCxn id="42001" idx="1"/>
          </p:cNvCxnSpPr>
          <p:nvPr/>
        </p:nvCxnSpPr>
        <p:spPr bwMode="auto">
          <a:xfrm>
            <a:off x="3359150" y="1203325"/>
            <a:ext cx="1095375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1988" idx="3"/>
            <a:endCxn id="42002" idx="1"/>
          </p:cNvCxnSpPr>
          <p:nvPr/>
        </p:nvCxnSpPr>
        <p:spPr bwMode="auto">
          <a:xfrm>
            <a:off x="3225800" y="2155825"/>
            <a:ext cx="134620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1997" idx="3"/>
            <a:endCxn id="42002" idx="1"/>
          </p:cNvCxnSpPr>
          <p:nvPr/>
        </p:nvCxnSpPr>
        <p:spPr bwMode="auto">
          <a:xfrm flipV="1">
            <a:off x="2743200" y="2686050"/>
            <a:ext cx="182880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1994" idx="3"/>
            <a:endCxn id="42003" idx="1"/>
          </p:cNvCxnSpPr>
          <p:nvPr/>
        </p:nvCxnSpPr>
        <p:spPr bwMode="auto">
          <a:xfrm>
            <a:off x="4413250" y="3717925"/>
            <a:ext cx="1301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5410200" y="4654550"/>
            <a:ext cx="3352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Add classes and methods as per detailed design </a:t>
            </a:r>
          </a:p>
        </p:txBody>
      </p:sp>
      <p:cxnSp>
        <p:nvCxnSpPr>
          <p:cNvPr id="42009" name="AutoShape 25"/>
          <p:cNvCxnSpPr>
            <a:cxnSpLocks noChangeShapeType="1"/>
            <a:stCxn id="41998" idx="3"/>
            <a:endCxn id="42008" idx="1"/>
          </p:cNvCxnSpPr>
          <p:nvPr/>
        </p:nvCxnSpPr>
        <p:spPr bwMode="auto">
          <a:xfrm>
            <a:off x="2514600" y="4359275"/>
            <a:ext cx="28956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26"/>
          <p:cNvCxnSpPr>
            <a:cxnSpLocks noChangeShapeType="1"/>
            <a:stCxn id="42000" idx="3"/>
            <a:endCxn id="42008" idx="1"/>
          </p:cNvCxnSpPr>
          <p:nvPr/>
        </p:nvCxnSpPr>
        <p:spPr bwMode="auto">
          <a:xfrm flipV="1">
            <a:off x="4419600" y="5070475"/>
            <a:ext cx="9906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324600" y="56388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800" i="1">
                <a:solidFill>
                  <a:schemeClr val="tx1"/>
                </a:solidFill>
                <a:latin typeface="Arial" charset="0"/>
              </a:rPr>
              <a:t>Modify gameplay control code </a:t>
            </a:r>
            <a:endParaRPr lang="en-US" altLang="zh-CN" sz="18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2012" name="AutoShape 28"/>
          <p:cNvCxnSpPr>
            <a:cxnSpLocks noChangeShapeType="1"/>
            <a:stCxn id="41989" idx="3"/>
            <a:endCxn id="42011" idx="1"/>
          </p:cNvCxnSpPr>
          <p:nvPr/>
        </p:nvCxnSpPr>
        <p:spPr bwMode="auto">
          <a:xfrm flipV="1">
            <a:off x="3263900" y="6054725"/>
            <a:ext cx="306070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66555" y="45867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维护记录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580" y="1898830"/>
            <a:ext cx="6034339" cy="3384581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marL="0" lvl="1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对什么进行了维护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(what)</a:t>
            </a:r>
          </a:p>
          <a:p>
            <a:pPr marL="0" lvl="1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做了什么修改和调整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(how)</a:t>
            </a:r>
          </a:p>
          <a:p>
            <a:pPr marL="0" lvl="1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谁及什么时候做的修改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(who &amp; when)</a:t>
            </a:r>
          </a:p>
          <a:p>
            <a:pPr marL="0" lvl="1" algn="l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维护所耗费的成本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989138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对于维护记录中的内容，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Swanson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给出了下述的项目表：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）程序名称；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）源程序语句条数；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）机器代码指令条数；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）使用的程序设计语言；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）程序的安装日期；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）程序安装后的运行次数；</a:t>
            </a:r>
          </a:p>
          <a:p>
            <a:pPr indent="571500" algn="just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）与程序安装后运行次数有关的处理故障的次数；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6545" y="45867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维护记录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9316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56565" y="458670"/>
            <a:ext cx="649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maintenance ?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01570" y="2259013"/>
            <a:ext cx="5219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从机械、土木等工程中的启发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46575" y="3267075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软件系统中的变化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46575" y="4346575"/>
            <a:ext cx="413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软件维护是不可避免的</a:t>
            </a: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684213" y="357188"/>
            <a:ext cx="7924800" cy="60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）程序修改的层次和名称；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）由于程序修改而增加的源程序语句条数；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）由于程序修改而删除的源程序语句条数；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）每项修改所付出的“人时”数；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）程序修改的日期；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13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）软件维护人员的姓名；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14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）维护申请报告的名称；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15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）维护类型；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16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）维护开始时间和维护结束时间；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）用于维护的累计“人时”数；</a:t>
            </a:r>
          </a:p>
          <a:p>
            <a:pPr indent="571500" algn="l" eaLnBrk="0" hangingPunct="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+mn-ea"/>
                <a:ea typeface="+mn-ea"/>
              </a:rPr>
              <a:t>18</a:t>
            </a:r>
            <a:r>
              <a:rPr lang="zh-CN" altLang="en-US" sz="2400">
                <a:solidFill>
                  <a:schemeClr val="tx1"/>
                </a:solidFill>
                <a:latin typeface="+mn-ea"/>
                <a:ea typeface="+mn-ea"/>
              </a:rPr>
              <a:t>）维护工作的净收益。</a:t>
            </a: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86535" y="1815346"/>
            <a:ext cx="8674950" cy="480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一般来说，可以从以下七个方面来评价维护工作：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）每次程序运行时的平均出错次数；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）用于每一类维护活动的总“人时”数；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）每个程序、每种维护类型所做的平均修改数；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）维护过程中，增加或删除每条源程序语句花费的平均“人时”数；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）用于每种语言的平均“人时”数；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）一张维护申请报告的平均处理时间；</a:t>
            </a:r>
          </a:p>
          <a:p>
            <a:pPr indent="571500" algn="just" eaLnBrk="0" hangingPunct="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）各类维护类型所占的百分比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9050" y="458788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维护评估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27865" y="358775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再工程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(Re-Engineering)</a:t>
            </a:r>
            <a:endParaRPr lang="zh-CN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流程图: 多文档 4"/>
          <p:cNvSpPr>
            <a:spLocks noChangeArrowheads="1"/>
          </p:cNvSpPr>
          <p:nvPr/>
        </p:nvSpPr>
        <p:spPr bwMode="auto">
          <a:xfrm>
            <a:off x="250825" y="2987675"/>
            <a:ext cx="1152525" cy="987425"/>
          </a:xfrm>
          <a:prstGeom prst="flowChartMulti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263" y="4167188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dirty="0"/>
              <a:t>代码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1547813" y="3295650"/>
            <a:ext cx="1008062" cy="503238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2676525" y="3022600"/>
            <a:ext cx="1312863" cy="952500"/>
            <a:chOff x="3491880" y="3356992"/>
            <a:chExt cx="1312912" cy="952872"/>
          </a:xfrm>
        </p:grpSpPr>
        <p:sp>
          <p:nvSpPr>
            <p:cNvPr id="8" name="横卷形 7"/>
            <p:cNvSpPr>
              <a:spLocks noChangeArrowheads="1"/>
            </p:cNvSpPr>
            <p:nvPr/>
          </p:nvSpPr>
          <p:spPr bwMode="auto">
            <a:xfrm>
              <a:off x="3491880" y="33569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横卷形 8"/>
            <p:cNvSpPr>
              <a:spLocks noChangeArrowheads="1"/>
            </p:cNvSpPr>
            <p:nvPr/>
          </p:nvSpPr>
          <p:spPr bwMode="auto">
            <a:xfrm>
              <a:off x="3644280" y="35093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横卷形 9"/>
            <p:cNvSpPr>
              <a:spLocks noChangeArrowheads="1"/>
            </p:cNvSpPr>
            <p:nvPr/>
          </p:nvSpPr>
          <p:spPr bwMode="auto">
            <a:xfrm>
              <a:off x="3796680" y="36617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376645" y="2433638"/>
            <a:ext cx="13668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逆向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工程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555875" y="4240213"/>
            <a:ext cx="1579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/>
              <a:t>设计文档</a:t>
            </a:r>
          </a:p>
        </p:txBody>
      </p:sp>
      <p:sp>
        <p:nvSpPr>
          <p:cNvPr id="13" name="右箭头 12"/>
          <p:cNvSpPr/>
          <p:nvPr/>
        </p:nvSpPr>
        <p:spPr bwMode="auto">
          <a:xfrm>
            <a:off x="4135438" y="3367088"/>
            <a:ext cx="1008062" cy="503237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5346700" y="3117850"/>
            <a:ext cx="1312863" cy="952500"/>
            <a:chOff x="3491880" y="3356992"/>
            <a:chExt cx="1312912" cy="952872"/>
          </a:xfrm>
        </p:grpSpPr>
        <p:sp>
          <p:nvSpPr>
            <p:cNvPr id="15" name="横卷形 15"/>
            <p:cNvSpPr>
              <a:spLocks noChangeArrowheads="1"/>
            </p:cNvSpPr>
            <p:nvPr/>
          </p:nvSpPr>
          <p:spPr bwMode="auto">
            <a:xfrm>
              <a:off x="3491880" y="33569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横卷形 16"/>
            <p:cNvSpPr>
              <a:spLocks noChangeArrowheads="1"/>
            </p:cNvSpPr>
            <p:nvPr/>
          </p:nvSpPr>
          <p:spPr bwMode="auto">
            <a:xfrm>
              <a:off x="3644280" y="35093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横卷形 17"/>
            <p:cNvSpPr>
              <a:spLocks noChangeArrowheads="1"/>
            </p:cNvSpPr>
            <p:nvPr/>
          </p:nvSpPr>
          <p:spPr bwMode="auto">
            <a:xfrm>
              <a:off x="3796680" y="3661792"/>
              <a:ext cx="1008112" cy="648072"/>
            </a:xfrm>
            <a:prstGeom prst="horizontalScroll">
              <a:avLst>
                <a:gd name="adj" fmla="val 125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989388" y="2543175"/>
            <a:ext cx="13684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/>
              <a:t>修改</a:t>
            </a:r>
            <a:endParaRPr lang="en-US" altLang="zh-CN"/>
          </a:p>
          <a:p>
            <a:pPr algn="ctr">
              <a:buFontTx/>
              <a:buNone/>
            </a:pPr>
            <a:r>
              <a:rPr lang="zh-CN" altLang="en-US"/>
              <a:t>设计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607050" y="4240213"/>
            <a:ext cx="1368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/>
              <a:t>新的设计文档</a:t>
            </a:r>
          </a:p>
        </p:txBody>
      </p:sp>
      <p:sp>
        <p:nvSpPr>
          <p:cNvPr id="20" name="流程图: 多文档 20"/>
          <p:cNvSpPr>
            <a:spLocks noChangeArrowheads="1"/>
          </p:cNvSpPr>
          <p:nvPr/>
        </p:nvSpPr>
        <p:spPr bwMode="auto">
          <a:xfrm>
            <a:off x="7864475" y="3081338"/>
            <a:ext cx="1152525" cy="989012"/>
          </a:xfrm>
          <a:prstGeom prst="flowChartMulti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6692900" y="3413125"/>
            <a:ext cx="1008063" cy="50482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623050" y="2593975"/>
            <a:ext cx="13684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/>
              <a:t>修改</a:t>
            </a:r>
            <a:endParaRPr lang="en-US" altLang="zh-CN"/>
          </a:p>
          <a:p>
            <a:pPr algn="ctr">
              <a:buFontTx/>
              <a:buNone/>
            </a:pPr>
            <a:r>
              <a:rPr lang="zh-CN" altLang="en-US"/>
              <a:t>代码</a:t>
            </a: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7467600" y="4286250"/>
            <a:ext cx="1579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/>
              <a:t>新的源代码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11560" y="413665"/>
            <a:ext cx="6494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maintenance 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800247"/>
              </p:ext>
            </p:extLst>
          </p:nvPr>
        </p:nvGraphicFramePr>
        <p:xfrm>
          <a:off x="827088" y="2325688"/>
          <a:ext cx="71628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幻灯片" r:id="rId3" imgW="4549874" imgH="3394541" progId="PowerPoint.Slide.8">
                  <p:embed/>
                </p:oleObj>
              </mc:Choice>
              <mc:Fallback>
                <p:oleObj name="幻灯片" r:id="rId3" imgW="4549874" imgH="3394541" progId="PowerPoint.Slid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25688"/>
                        <a:ext cx="7162800" cy="434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1962150" y="1733550"/>
            <a:ext cx="48734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从机械、土木等工程中的启发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774825"/>
          <a:ext cx="75438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幻灯片" r:id="rId3" imgW="4003931" imgH="2995673" progId="PowerPoint.Slide.8">
                  <p:embed/>
                </p:oleObj>
              </mc:Choice>
              <mc:Fallback>
                <p:oleObj name="幻灯片" r:id="rId3" imgW="4003931" imgH="2995673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4825"/>
                        <a:ext cx="7543800" cy="502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01570" y="432070"/>
            <a:ext cx="6494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maintenance ?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14400" y="1838325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幻灯片" r:id="rId3" imgW="3879700" imgH="2909586" progId="PowerPoint.Slide.8">
                  <p:embed/>
                </p:oleObj>
              </mc:Choice>
              <mc:Fallback>
                <p:oleObj name="幻灯片" r:id="rId3" imgW="3879700" imgH="2909586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38325"/>
                        <a:ext cx="7543800" cy="487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2822" y="368660"/>
            <a:ext cx="649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maintenance ?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78550" y="18864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The First Law of Software Engineering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66554" y="2123855"/>
            <a:ext cx="823591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sz="3200" dirty="0">
                <a:solidFill>
                  <a:schemeClr val="tx1"/>
                </a:solidFill>
                <a:cs typeface="Times New Roman" pitchFamily="18" charset="0"/>
              </a:rPr>
              <a:t>No matter where you are in the system life cycle, the system will </a:t>
            </a:r>
            <a:r>
              <a:rPr lang="en-US" altLang="zh-CN" sz="3200" dirty="0">
                <a:solidFill>
                  <a:srgbClr val="FF0066"/>
                </a:solidFill>
                <a:cs typeface="Times New Roman" pitchFamily="18" charset="0"/>
              </a:rPr>
              <a:t>change</a:t>
            </a:r>
            <a:r>
              <a:rPr lang="en-US" altLang="zh-CN" sz="3200" dirty="0">
                <a:solidFill>
                  <a:schemeClr val="tx1"/>
                </a:solidFill>
                <a:cs typeface="Times New Roman" pitchFamily="18" charset="0"/>
              </a:rPr>
              <a:t>, and the desire to change it will persist throughout the life cycle”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 dirty="0" err="1">
                <a:solidFill>
                  <a:schemeClr val="tx1"/>
                </a:solidFill>
                <a:cs typeface="Times New Roman" pitchFamily="18" charset="0"/>
              </a:rPr>
              <a:t>Bersoff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et al. (1980)</a:t>
            </a:r>
          </a:p>
          <a:p>
            <a:pPr algn="r" eaLnBrk="1" hangingPunct="1">
              <a:spcBef>
                <a:spcPct val="50000"/>
              </a:spcBef>
            </a:pPr>
            <a:endParaRPr lang="en-US" altLang="zh-CN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软件系统，经常发生 ：变化，变更，改变，转变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,…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                     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“变”</a:t>
            </a:r>
            <a:endParaRPr lang="en-US" altLang="zh-CN" sz="28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7545</TotalTime>
  <Pages>0</Pages>
  <Words>2653</Words>
  <Characters>0</Characters>
  <Application>Microsoft Office PowerPoint</Application>
  <DocSecurity>0</DocSecurity>
  <PresentationFormat>全屏显示(4:3)</PresentationFormat>
  <Lines>0</Lines>
  <Paragraphs>436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Monotype Sorts</vt:lpstr>
      <vt:lpstr>黑体</vt:lpstr>
      <vt:lpstr>华文行楷</vt:lpstr>
      <vt:lpstr>楷体_GB2312</vt:lpstr>
      <vt:lpstr>宋体</vt:lpstr>
      <vt:lpstr>微软雅黑</vt:lpstr>
      <vt:lpstr>幼圆</vt:lpstr>
      <vt:lpstr>Arial</vt:lpstr>
      <vt:lpstr>Calibri</vt:lpstr>
      <vt:lpstr>Tahoma</vt:lpstr>
      <vt:lpstr>Times New Roman</vt:lpstr>
      <vt:lpstr>Verdana</vt:lpstr>
      <vt:lpstr>Wingdings</vt:lpstr>
      <vt:lpstr>2_Profile</vt:lpstr>
      <vt:lpstr>3_Profile</vt:lpstr>
      <vt:lpstr>幻灯片</vt:lpstr>
      <vt:lpstr>Picture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804</cp:revision>
  <cp:lastPrinted>1899-12-30T00:00:00Z</cp:lastPrinted>
  <dcterms:created xsi:type="dcterms:W3CDTF">2008-08-06T12:32:32Z</dcterms:created>
  <dcterms:modified xsi:type="dcterms:W3CDTF">2022-05-30T01:51:34Z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