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50"/>
  </p:notesMasterIdLst>
  <p:handoutMasterIdLst>
    <p:handoutMasterId r:id="rId51"/>
  </p:handoutMasterIdLst>
  <p:sldIdLst>
    <p:sldId id="698" r:id="rId3"/>
    <p:sldId id="699" r:id="rId4"/>
    <p:sldId id="743" r:id="rId5"/>
    <p:sldId id="744" r:id="rId6"/>
    <p:sldId id="749" r:id="rId7"/>
    <p:sldId id="748" r:id="rId8"/>
    <p:sldId id="746" r:id="rId9"/>
    <p:sldId id="700" r:id="rId10"/>
    <p:sldId id="701" r:id="rId11"/>
    <p:sldId id="733" r:id="rId12"/>
    <p:sldId id="702" r:id="rId13"/>
    <p:sldId id="703" r:id="rId14"/>
    <p:sldId id="750" r:id="rId15"/>
    <p:sldId id="740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747" r:id="rId25"/>
    <p:sldId id="714" r:id="rId26"/>
    <p:sldId id="715" r:id="rId27"/>
    <p:sldId id="734" r:id="rId28"/>
    <p:sldId id="735" r:id="rId29"/>
    <p:sldId id="738" r:id="rId30"/>
    <p:sldId id="736" r:id="rId31"/>
    <p:sldId id="737" r:id="rId32"/>
    <p:sldId id="739" r:id="rId33"/>
    <p:sldId id="717" r:id="rId34"/>
    <p:sldId id="718" r:id="rId35"/>
    <p:sldId id="719" r:id="rId36"/>
    <p:sldId id="720" r:id="rId37"/>
    <p:sldId id="721" r:id="rId38"/>
    <p:sldId id="722" r:id="rId39"/>
    <p:sldId id="723" r:id="rId40"/>
    <p:sldId id="724" r:id="rId41"/>
    <p:sldId id="725" r:id="rId42"/>
    <p:sldId id="726" r:id="rId43"/>
    <p:sldId id="727" r:id="rId44"/>
    <p:sldId id="728" r:id="rId45"/>
    <p:sldId id="729" r:id="rId46"/>
    <p:sldId id="730" r:id="rId47"/>
    <p:sldId id="731" r:id="rId48"/>
    <p:sldId id="732" r:id="rId49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59" d="100"/>
          <a:sy n="59" d="100"/>
        </p:scale>
        <p:origin x="1488" y="27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81FF96AD-9BB5-4B82-8CB8-E1D498A0776C}" type="datetimeFigureOut">
              <a:rPr lang="zh-CN" altLang="en-US"/>
              <a:pPr>
                <a:defRPr/>
              </a:pPr>
              <a:t>2022/5/30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89DD0E4-D62C-4043-996C-ACF53E092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81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CBE2A53-D310-47C6-B96F-8B2CEE3E5685}" type="datetimeFigureOut">
              <a:rPr lang="zh-CN" altLang="en-US"/>
              <a:pPr>
                <a:defRPr/>
              </a:pPr>
              <a:t>2022/5/30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4B055FE5-8BDC-4264-B981-7DEAAAF0E3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664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5024695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2539371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0622183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9187372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37E91-8A19-42C6-BDE9-ACC631B6D2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955562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D2E08-08B2-46A3-96AF-1696FAA35C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072070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1F7BC-8676-48C7-8697-00E712A16F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457555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EEE045-FEEE-4A27-BE30-89F39001A7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743407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E896E-2A70-4FDF-A46C-5A65E1A599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758023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2A374-57CB-46F5-9FAE-E338A2CD39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00893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99919-A8BB-44EB-9D76-EC84F2E245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020921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4233028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3D082-51B5-489B-93E1-38DBF29B28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009125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F172F-0ED2-4869-A17F-1376B94C9E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11543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C96A2-C112-434B-92FC-7710E765C3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508076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97D2-FD0A-4CEF-8EBC-D99A33B9EF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587733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4C19D-9DB6-4C6E-A7B1-3303540800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197054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CAF75-406E-4056-A0B0-D78A5A8DF0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673585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AC55C-CC2F-42B3-855B-6EE219B550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7866029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2337165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92416010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81706651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67427621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76384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4742931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3944352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CN" altLang="en-US" sz="2400" b="0">
              <a:solidFill>
                <a:schemeClr val="tx1"/>
              </a:solidFill>
            </a:endParaRP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DA874638-244E-46B0-932D-880ED57DC0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0" y="1268413"/>
            <a:ext cx="8964613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charset="0"/>
                <a:cs typeface="Times New Roman" pitchFamily="18" charset="0"/>
              </a:rPr>
              <a:t>CHAPTER 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Software Project Management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431800" y="1673225"/>
            <a:ext cx="87122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大型软件工程项目的失败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--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使人们逐渐认识到软件项目管理的重要性和特殊性。</a:t>
            </a: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失败的原因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--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不是软发工程师无能，而主要是管理不善。</a:t>
            </a: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+mn-ea"/>
                <a:ea typeface="+mn-ea"/>
              </a:rPr>
              <a:t>所谓管理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--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就是通过</a:t>
            </a:r>
            <a:r>
              <a:rPr lang="zh-CN" altLang="en-US" sz="2400" dirty="0">
                <a:latin typeface="+mn-ea"/>
                <a:ea typeface="+mn-ea"/>
              </a:rPr>
              <a:t>计划、组织和控制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等一系列活动，合理地配置和使用各种资源，以达到既定目标的过程。</a:t>
            </a: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333CC"/>
                </a:solidFill>
                <a:latin typeface="+mn-ea"/>
                <a:ea typeface="+mn-ea"/>
              </a:rPr>
              <a:t>软件项目管理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-- </a:t>
            </a:r>
            <a:r>
              <a:rPr lang="zh-CN" altLang="en-US" sz="2400" dirty="0">
                <a:latin typeface="+mn-ea"/>
                <a:ea typeface="+mn-ea"/>
              </a:rPr>
              <a:t>先于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任何技术活动之前开始，并且</a:t>
            </a:r>
            <a:r>
              <a:rPr lang="zh-CN" altLang="en-US" sz="2400" dirty="0">
                <a:latin typeface="+mn-ea"/>
                <a:ea typeface="+mn-ea"/>
              </a:rPr>
              <a:t>贯穿于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软件的整个生命周期之中。</a:t>
            </a:r>
          </a:p>
          <a:p>
            <a:pPr marL="342900" indent="-342900" algn="l" eaLnBrk="0" hangingPunct="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3333CC"/>
                </a:solidFill>
                <a:latin typeface="+mn-ea"/>
                <a:ea typeface="+mn-ea"/>
              </a:rPr>
              <a:t>软件项目管理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--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从一组项目计划活动开始，其基础是</a:t>
            </a:r>
            <a:r>
              <a:rPr lang="zh-CN" altLang="en-US" sz="2400" dirty="0">
                <a:latin typeface="+mn-ea"/>
                <a:ea typeface="+mn-ea"/>
              </a:rPr>
              <a:t>工作量估算和完成期限估算。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656565" y="143635"/>
            <a:ext cx="68675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软件项目管理重要性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560" y="1898650"/>
            <a:ext cx="8532440" cy="4114800"/>
          </a:xfrm>
          <a:noFill/>
        </p:spPr>
        <p:txBody>
          <a:bodyPr lIns="90488" tIns="44450" rIns="90488" bIns="44450"/>
          <a:lstStyle/>
          <a:p>
            <a:pPr>
              <a:lnSpc>
                <a:spcPct val="13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itchFamily="18" charset="0"/>
              </a:rPr>
              <a:t>The product is intangible.</a:t>
            </a:r>
          </a:p>
          <a:p>
            <a:pPr>
              <a:lnSpc>
                <a:spcPct val="13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itchFamily="18" charset="0"/>
              </a:rPr>
              <a:t>The product is  flexible.</a:t>
            </a:r>
          </a:p>
          <a:p>
            <a:pPr>
              <a:lnSpc>
                <a:spcPct val="13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itchFamily="18" charset="0"/>
              </a:rPr>
              <a:t>The software development process is not standardized.</a:t>
            </a:r>
          </a:p>
          <a:p>
            <a:pPr>
              <a:lnSpc>
                <a:spcPct val="135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itchFamily="18" charset="0"/>
              </a:rPr>
              <a:t>Most software projects are one-off projects.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496748" y="298165"/>
            <a:ext cx="8440737" cy="790575"/>
          </a:xfrm>
          <a:noFill/>
        </p:spPr>
        <p:txBody>
          <a:bodyPr lIns="90488" tIns="44450" rIns="90488" bIns="44450"/>
          <a:lstStyle/>
          <a:p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软件管理的困难性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570" y="1988840"/>
            <a:ext cx="7556500" cy="3879850"/>
          </a:xfrm>
          <a:noFill/>
        </p:spPr>
        <p:txBody>
          <a:bodyPr lIns="90488" tIns="44450" rIns="90488" bIns="44450"/>
          <a:lstStyle/>
          <a:p>
            <a:pPr marL="465138" indent="-465138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latin typeface="Times New Roman" pitchFamily="18" charset="0"/>
              </a:rPr>
              <a:t>Proposal writing</a:t>
            </a:r>
          </a:p>
          <a:p>
            <a:pPr marL="465138" indent="-465138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Project costing</a:t>
            </a:r>
          </a:p>
          <a:p>
            <a:pPr marL="465138" indent="-465138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Project planning and scheduling</a:t>
            </a:r>
          </a:p>
          <a:p>
            <a:pPr marL="465138" indent="-465138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latin typeface="Times New Roman" pitchFamily="18" charset="0"/>
              </a:rPr>
              <a:t>Project monitoring and reviews</a:t>
            </a:r>
          </a:p>
          <a:p>
            <a:pPr marL="465138" indent="-465138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latin typeface="Times New Roman" pitchFamily="18" charset="0"/>
              </a:rPr>
              <a:t>Personnel selection and evaluation</a:t>
            </a:r>
          </a:p>
          <a:p>
            <a:pPr marL="465138" indent="-465138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b="1" dirty="0">
                <a:latin typeface="Times New Roman" pitchFamily="18" charset="0"/>
              </a:rPr>
              <a:t>Report writing and presentations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580020" y="9863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Management activities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407097" y="413665"/>
            <a:ext cx="876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知识领域</a:t>
            </a:r>
            <a:r>
              <a:rPr lang="en-US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--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管理工具和技术</a:t>
            </a:r>
            <a:endParaRPr lang="en-US" altLang="zh-CN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6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575945"/>
              </p:ext>
            </p:extLst>
          </p:nvPr>
        </p:nvGraphicFramePr>
        <p:xfrm>
          <a:off x="638513" y="1808820"/>
          <a:ext cx="8208962" cy="449931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3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知识领域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工具和技术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集成管理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项目挑选方法、项目管理方法论、利益相关者分析、项目章程、项目管理技术、项目管理软件、变更请求、变更控制委员会、项目评审会议、经验教训会议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范围管理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范围说明、工作分解结构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、工作说明、需求分析、范围管理计划、范围验证技术、范围变更控制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时间管理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甘特图、项目网络图、关键路径分析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、赶工、快速跟踪、进度绩效测量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成本管理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净现值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投资回报率、回收分析、挣值管理、项目组合管理、成本估算、成本管理计划、成本基线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质量管理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质量控制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、核减清单、质量控制图、帕累托图、鱼骨图、成熟度模型、统计方法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人力资源管理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激励技术、同理聆听、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责任分配矩阵、项目组织图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、资源柱状图、团队建设练习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沟通管理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沟通管理技术、开工会议、冲突管理、传播媒体选择、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现状和进程报告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、虚拟沟通、模版、项目网站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风险管理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风险管理计划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、风险登记册、概率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影响矩阵、风险分级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采购管理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自制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-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购买分析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、合同、需求建议书、资源选择、供应商评价矩阵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41" marR="91441" marT="45723" marB="4572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1942"/>
      </p:ext>
    </p:extLst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18685" y="98630"/>
            <a:ext cx="77724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项目管理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701570" y="1943835"/>
            <a:ext cx="7556500" cy="387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5138" indent="-465138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成本估计</a:t>
            </a:r>
          </a:p>
          <a:p>
            <a:pPr marL="465138" indent="-465138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进度计划</a:t>
            </a:r>
          </a:p>
          <a:p>
            <a:pPr marL="465138" indent="-465138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人员组织</a:t>
            </a:r>
          </a:p>
          <a:p>
            <a:pPr marL="465138" indent="-465138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质量保证</a:t>
            </a:r>
          </a:p>
          <a:p>
            <a:pPr marL="465138" indent="-465138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配置管理</a:t>
            </a:r>
          </a:p>
          <a:p>
            <a:pPr marL="465138" indent="-465138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</a:rPr>
              <a:t>管理标准和规范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555" y="1673225"/>
            <a:ext cx="8577445" cy="4975225"/>
          </a:xfrm>
          <a:noFill/>
        </p:spPr>
        <p:txBody>
          <a:bodyPr lIns="90488" tIns="44450" rIns="90488" bIns="44450"/>
          <a:lstStyle/>
          <a:p>
            <a:pPr marL="465138" indent="-465138">
              <a:lnSpc>
                <a:spcPct val="130000"/>
              </a:lnSpc>
              <a:buFont typeface="Wingdings" pitchFamily="2" charset="2"/>
              <a:buNone/>
            </a:pPr>
            <a:r>
              <a:rPr lang="zh-CN" altLang="zh-CN" sz="2800" b="1" dirty="0">
                <a:solidFill>
                  <a:srgbClr val="FF0066"/>
                </a:solidFill>
                <a:latin typeface="Times New Roman" pitchFamily="18" charset="0"/>
              </a:rPr>
              <a:t>1.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itchFamily="18" charset="0"/>
              </a:rPr>
              <a:t>Static and single variable method</a:t>
            </a:r>
          </a:p>
          <a:p>
            <a:pPr marL="465138" indent="-465138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/>
              <a:t>     </a:t>
            </a:r>
            <a:r>
              <a:rPr lang="en-US" altLang="zh-CN" sz="2800" b="1" dirty="0">
                <a:latin typeface="Times New Roman" pitchFamily="18" charset="0"/>
              </a:rPr>
              <a:t>Target code              source code</a:t>
            </a:r>
          </a:p>
          <a:p>
            <a:pPr marL="465138" indent="-465138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66"/>
                </a:solidFill>
                <a:latin typeface="Times New Roman" pitchFamily="18" charset="0"/>
              </a:rPr>
              <a:t>MM</a:t>
            </a:r>
            <a:r>
              <a:rPr lang="en-US" altLang="zh-CN" sz="2800" b="1" dirty="0">
                <a:latin typeface="Times New Roman" pitchFamily="18" charset="0"/>
              </a:rPr>
              <a:t>=4.7901</a:t>
            </a:r>
            <a:r>
              <a:rPr lang="en-US" altLang="zh-CN" sz="2800" b="1" dirty="0">
                <a:solidFill>
                  <a:srgbClr val="FF0066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30000" dirty="0">
                <a:latin typeface="Times New Roman" pitchFamily="18" charset="0"/>
              </a:rPr>
              <a:t>0.991</a:t>
            </a:r>
            <a:r>
              <a:rPr lang="en-US" altLang="zh-CN" sz="2800" b="1" dirty="0">
                <a:latin typeface="Times New Roman" pitchFamily="18" charset="0"/>
              </a:rPr>
              <a:t>  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itchFamily="18" charset="0"/>
              </a:rPr>
              <a:t>MM</a:t>
            </a:r>
            <a:r>
              <a:rPr lang="en-US" altLang="zh-CN" sz="2800" b="1" dirty="0">
                <a:latin typeface="Times New Roman" pitchFamily="18" charset="0"/>
              </a:rPr>
              <a:t>=5.258</a:t>
            </a:r>
            <a:r>
              <a:rPr lang="en-US" altLang="zh-CN" sz="2800" b="1" dirty="0">
                <a:solidFill>
                  <a:srgbClr val="FF0066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30000" dirty="0">
                <a:latin typeface="Times New Roman" pitchFamily="18" charset="0"/>
              </a:rPr>
              <a:t>1.057   </a:t>
            </a:r>
            <a:r>
              <a:rPr lang="zh-CN" altLang="en-US" sz="2800" b="1" dirty="0">
                <a:latin typeface="Times New Roman" pitchFamily="18" charset="0"/>
              </a:rPr>
              <a:t>， 对于所有应用</a:t>
            </a:r>
            <a:endParaRPr lang="en-US" altLang="zh-CN" sz="2800" b="1" baseline="30000" dirty="0">
              <a:latin typeface="Times New Roman" pitchFamily="18" charset="0"/>
            </a:endParaRPr>
          </a:p>
          <a:p>
            <a:pPr marL="465138" indent="-465138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MM=4.573I</a:t>
            </a:r>
            <a:r>
              <a:rPr lang="en-US" altLang="zh-CN" sz="2800" b="1" baseline="30000" dirty="0">
                <a:latin typeface="Times New Roman" pitchFamily="18" charset="0"/>
              </a:rPr>
              <a:t>1.228</a:t>
            </a:r>
            <a:r>
              <a:rPr lang="en-US" altLang="zh-CN" sz="2800" b="1" dirty="0">
                <a:latin typeface="Times New Roman" pitchFamily="18" charset="0"/>
              </a:rPr>
              <a:t>     MM=4.089I</a:t>
            </a:r>
            <a:r>
              <a:rPr lang="en-US" altLang="zh-CN" sz="2800" b="1" baseline="30000" dirty="0">
                <a:latin typeface="Times New Roman" pitchFamily="18" charset="0"/>
              </a:rPr>
              <a:t>1.263   </a:t>
            </a:r>
            <a:r>
              <a:rPr lang="zh-CN" altLang="en-US" sz="2800" b="1" dirty="0">
                <a:latin typeface="Times New Roman" pitchFamily="18" charset="0"/>
              </a:rPr>
              <a:t>，对于控制类应用</a:t>
            </a:r>
            <a:endParaRPr lang="en-US" altLang="zh-CN" sz="2800" b="1" dirty="0">
              <a:latin typeface="Times New Roman" pitchFamily="18" charset="0"/>
            </a:endParaRPr>
          </a:p>
          <a:p>
            <a:pPr marL="465138" indent="-465138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MM=4.495I</a:t>
            </a:r>
            <a:r>
              <a:rPr lang="en-US" altLang="zh-CN" sz="2800" b="1" baseline="30000" dirty="0">
                <a:latin typeface="Times New Roman" pitchFamily="18" charset="0"/>
              </a:rPr>
              <a:t>1.068</a:t>
            </a:r>
            <a:r>
              <a:rPr lang="en-US" altLang="zh-CN" sz="2800" b="1" dirty="0">
                <a:latin typeface="Times New Roman" pitchFamily="18" charset="0"/>
              </a:rPr>
              <a:t>     MM=7.054I</a:t>
            </a:r>
            <a:r>
              <a:rPr lang="en-US" altLang="zh-CN" sz="2800" b="1" baseline="30000" dirty="0">
                <a:latin typeface="Times New Roman" pitchFamily="18" charset="0"/>
              </a:rPr>
              <a:t>1.019   </a:t>
            </a:r>
            <a:r>
              <a:rPr lang="zh-CN" altLang="en-US" sz="2800" b="1" dirty="0">
                <a:latin typeface="Times New Roman" pitchFamily="18" charset="0"/>
              </a:rPr>
              <a:t>，对于科学计算</a:t>
            </a:r>
            <a:endParaRPr lang="en-US" altLang="zh-CN" sz="2800" b="1" dirty="0">
              <a:latin typeface="Times New Roman" pitchFamily="18" charset="0"/>
            </a:endParaRPr>
          </a:p>
          <a:p>
            <a:pPr marL="465138" indent="-465138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MM=2.895I</a:t>
            </a:r>
            <a:r>
              <a:rPr lang="en-US" altLang="zh-CN" sz="2800" b="1" baseline="30000" dirty="0">
                <a:latin typeface="Times New Roman" pitchFamily="18" charset="0"/>
              </a:rPr>
              <a:t>0.784</a:t>
            </a:r>
            <a:r>
              <a:rPr lang="en-US" altLang="zh-CN" sz="2800" b="1" dirty="0">
                <a:latin typeface="Times New Roman" pitchFamily="18" charset="0"/>
              </a:rPr>
              <a:t>     MM=4.495I</a:t>
            </a:r>
            <a:r>
              <a:rPr lang="en-US" altLang="zh-CN" sz="2800" b="1" baseline="30000" dirty="0">
                <a:latin typeface="Times New Roman" pitchFamily="18" charset="0"/>
              </a:rPr>
              <a:t>0.781   </a:t>
            </a:r>
            <a:r>
              <a:rPr lang="zh-CN" altLang="en-US" sz="2800" b="1" dirty="0">
                <a:latin typeface="Times New Roman" pitchFamily="18" charset="0"/>
              </a:rPr>
              <a:t>，对于商业应用</a:t>
            </a:r>
            <a:endParaRPr lang="en-US" altLang="zh-CN" sz="2800" b="1" dirty="0">
              <a:latin typeface="Times New Roman" pitchFamily="18" charset="0"/>
            </a:endParaRPr>
          </a:p>
          <a:p>
            <a:pPr marL="465138" indent="-465138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MM=12.039I</a:t>
            </a:r>
            <a:r>
              <a:rPr lang="en-US" altLang="zh-CN" sz="2800" b="1" baseline="30000" dirty="0">
                <a:latin typeface="Times New Roman" pitchFamily="18" charset="0"/>
              </a:rPr>
              <a:t>0.719</a:t>
            </a:r>
            <a:r>
              <a:rPr lang="en-US" altLang="zh-CN" sz="2800" b="1" dirty="0">
                <a:latin typeface="Times New Roman" pitchFamily="18" charset="0"/>
              </a:rPr>
              <a:t>   MM=10.078I</a:t>
            </a:r>
            <a:r>
              <a:rPr lang="en-US" altLang="zh-CN" sz="2800" b="1" baseline="30000" dirty="0">
                <a:latin typeface="Times New Roman" pitchFamily="18" charset="0"/>
              </a:rPr>
              <a:t>0.811   </a:t>
            </a:r>
            <a:r>
              <a:rPr lang="zh-CN" altLang="en-US" sz="2800" b="1" dirty="0">
                <a:latin typeface="Times New Roman" pitchFamily="18" charset="0"/>
              </a:rPr>
              <a:t>，对实用程序</a:t>
            </a:r>
            <a:endParaRPr lang="en-US" altLang="zh-CN" sz="2800" b="1" dirty="0">
              <a:latin typeface="Times New Roman" pitchFamily="18" charset="0"/>
            </a:endParaRPr>
          </a:p>
          <a:p>
            <a:pPr marL="465138" indent="-465138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MM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为人月数，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I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为代码的千行数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title"/>
          </p:nvPr>
        </p:nvSpPr>
        <p:spPr>
          <a:xfrm>
            <a:off x="535015" y="28845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Cost Estimation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5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5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5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5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5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5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5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53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5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5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521825" y="2033588"/>
            <a:ext cx="877570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zh-CN" sz="2800" dirty="0">
                <a:solidFill>
                  <a:srgbClr val="FF0066"/>
                </a:solidFill>
                <a:cs typeface="Times New Roman" pitchFamily="18" charset="0"/>
              </a:rPr>
              <a:t>2. </a:t>
            </a:r>
            <a:r>
              <a:rPr lang="en-US" altLang="zh-CN" sz="2800" dirty="0">
                <a:solidFill>
                  <a:srgbClr val="FF0066"/>
                </a:solidFill>
                <a:cs typeface="Times New Roman" pitchFamily="18" charset="0"/>
              </a:rPr>
              <a:t>Static and multi-variable method</a:t>
            </a:r>
          </a:p>
          <a:p>
            <a:pPr algn="l"/>
            <a:endParaRPr lang="en-US" altLang="zh-CN" sz="3200" dirty="0">
              <a:solidFill>
                <a:schemeClr val="tx1"/>
              </a:solidFill>
              <a:latin typeface="Arial" charset="0"/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Arial" charset="0"/>
              </a:rPr>
              <a:t>MM=C1 *MM1+C2*MM2+……</a:t>
            </a:r>
          </a:p>
          <a:p>
            <a:pPr algn="l"/>
            <a:endParaRPr lang="zh-CN" altLang="zh-CN" sz="2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Cost Estimation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66554" y="1854200"/>
            <a:ext cx="8577445" cy="49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800" dirty="0">
                <a:solidFill>
                  <a:srgbClr val="FF0066"/>
                </a:solidFill>
                <a:cs typeface="Times New Roman" pitchFamily="18" charset="0"/>
              </a:rPr>
              <a:t>3. </a:t>
            </a:r>
            <a:r>
              <a:rPr lang="en-US" altLang="zh-CN" sz="2800" dirty="0">
                <a:solidFill>
                  <a:srgbClr val="FF0066"/>
                </a:solidFill>
                <a:cs typeface="Times New Roman" pitchFamily="18" charset="0"/>
              </a:rPr>
              <a:t>Dynamic  and multi-variable method</a:t>
            </a:r>
          </a:p>
          <a:p>
            <a:pPr algn="l"/>
            <a:endParaRPr lang="en-US" altLang="zh-CN" sz="2800" dirty="0">
              <a:solidFill>
                <a:srgbClr val="FF0066"/>
              </a:solidFill>
            </a:endParaRPr>
          </a:p>
          <a:p>
            <a:pPr algn="l"/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</a:rPr>
              <a:t>K( man-year)=L</a:t>
            </a:r>
            <a:r>
              <a:rPr lang="en-US" altLang="zh-CN" sz="2800" baseline="30000" dirty="0">
                <a:solidFill>
                  <a:schemeClr val="tx1"/>
                </a:solidFill>
              </a:rPr>
              <a:t>3</a:t>
            </a:r>
            <a:r>
              <a:rPr lang="en-US" altLang="zh-CN" sz="2800" dirty="0">
                <a:solidFill>
                  <a:schemeClr val="tx1"/>
                </a:solidFill>
              </a:rPr>
              <a:t> C</a:t>
            </a:r>
            <a:r>
              <a:rPr lang="en-US" altLang="zh-CN" sz="2800" baseline="-25000" dirty="0">
                <a:solidFill>
                  <a:schemeClr val="tx1"/>
                </a:solidFill>
              </a:rPr>
              <a:t>k</a:t>
            </a:r>
            <a:r>
              <a:rPr lang="en-US" altLang="zh-CN" sz="2800" baseline="30000" dirty="0">
                <a:solidFill>
                  <a:schemeClr val="tx1"/>
                </a:solidFill>
              </a:rPr>
              <a:t>-3</a:t>
            </a:r>
            <a:r>
              <a:rPr lang="en-US" altLang="zh-CN" sz="2800" dirty="0">
                <a:solidFill>
                  <a:schemeClr val="tx1"/>
                </a:solidFill>
              </a:rPr>
              <a:t> t</a:t>
            </a:r>
            <a:r>
              <a:rPr lang="en-US" altLang="zh-CN" sz="2800" baseline="-25000" dirty="0">
                <a:solidFill>
                  <a:schemeClr val="tx1"/>
                </a:solidFill>
              </a:rPr>
              <a:t>d</a:t>
            </a:r>
            <a:r>
              <a:rPr lang="en-US" altLang="zh-CN" sz="2800" baseline="30000" dirty="0">
                <a:solidFill>
                  <a:schemeClr val="tx1"/>
                </a:solidFill>
              </a:rPr>
              <a:t>-4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</a:p>
          <a:p>
            <a:pPr algn="l"/>
            <a:endParaRPr lang="en-US" altLang="zh-CN" sz="28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K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：开发需要的人力，单位为人年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L : 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为源代码行数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t</a:t>
            </a:r>
            <a:r>
              <a:rPr lang="en-US" altLang="zh-CN" sz="2400" baseline="-250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d 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:  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开发需用的时间，单位为年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</a:t>
            </a:r>
            <a:r>
              <a:rPr lang="en-US" altLang="zh-CN" sz="2400" dirty="0" err="1">
                <a:solidFill>
                  <a:schemeClr val="tx1"/>
                </a:solidFill>
                <a:ea typeface="+mn-ea"/>
                <a:cs typeface="Times New Roman" pitchFamily="18" charset="0"/>
              </a:rPr>
              <a:t>C</a:t>
            </a:r>
            <a:r>
              <a:rPr lang="en-US" altLang="zh-CN" sz="2400" baseline="-25000" dirty="0" err="1">
                <a:solidFill>
                  <a:schemeClr val="tx1"/>
                </a:solidFill>
                <a:ea typeface="+mn-ea"/>
                <a:cs typeface="Times New Roman" pitchFamily="18" charset="0"/>
              </a:rPr>
              <a:t>k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：为技术水平常数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=2500,    for bad development </a:t>
            </a:r>
            <a:r>
              <a:rPr lang="en-US" altLang="zh-CN" sz="2400" dirty="0" err="1">
                <a:solidFill>
                  <a:schemeClr val="tx1"/>
                </a:solidFill>
                <a:ea typeface="+mn-ea"/>
                <a:cs typeface="Times New Roman" pitchFamily="18" charset="0"/>
              </a:rPr>
              <a:t>env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=10000,   for good development </a:t>
            </a:r>
            <a:r>
              <a:rPr lang="en-US" altLang="zh-CN" sz="2400" dirty="0" err="1">
                <a:solidFill>
                  <a:schemeClr val="tx1"/>
                </a:solidFill>
                <a:ea typeface="+mn-ea"/>
                <a:cs typeface="Times New Roman" pitchFamily="18" charset="0"/>
              </a:rPr>
              <a:t>env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      =12500,   for perfect development </a:t>
            </a:r>
            <a:endParaRPr lang="en-US" altLang="zh-CN" sz="2400" baseline="-25000" dirty="0">
              <a:solidFill>
                <a:schemeClr val="tx1"/>
              </a:solidFill>
              <a:ea typeface="+mn-ea"/>
              <a:cs typeface="Times New Roman" pitchFamily="18" charset="0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Cost Estimation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472135" y="2079625"/>
            <a:ext cx="867186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800" dirty="0">
                <a:solidFill>
                  <a:srgbClr val="FF0066"/>
                </a:solidFill>
                <a:cs typeface="Times New Roman" pitchFamily="18" charset="0"/>
              </a:rPr>
              <a:t>4. </a:t>
            </a:r>
            <a:r>
              <a:rPr lang="en-US" altLang="zh-CN" sz="2800" dirty="0">
                <a:solidFill>
                  <a:srgbClr val="FF0066"/>
                </a:solidFill>
                <a:cs typeface="Times New Roman" pitchFamily="18" charset="0"/>
              </a:rPr>
              <a:t>Standard method( expert )</a:t>
            </a:r>
            <a:endParaRPr lang="en-US" altLang="zh-CN" sz="3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574675" y="0"/>
            <a:ext cx="8001000" cy="117964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Cost Estimation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76363" y="3024188"/>
          <a:ext cx="297021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公式" r:id="rId3" imgW="952200" imgH="393480" progId="Equation.3">
                  <p:embed/>
                </p:oleObj>
              </mc:Choice>
              <mc:Fallback>
                <p:oleObj name="公式" r:id="rId3" imgW="9522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024188"/>
                        <a:ext cx="2970212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521550" y="4374105"/>
            <a:ext cx="8147050" cy="256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lnSpc>
                <a:spcPct val="13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代码行技术的主要</a:t>
            </a:r>
            <a:r>
              <a:rPr lang="zh-CN" altLang="en-US" sz="2400" dirty="0">
                <a:solidFill>
                  <a:srgbClr val="FF6600"/>
                </a:solidFill>
                <a:latin typeface="+mn-ea"/>
                <a:ea typeface="+mn-ea"/>
              </a:rPr>
              <a:t>优点：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代码是所有软件开发项目都有的“产品”，而且很容易计算代码行数。</a:t>
            </a:r>
          </a:p>
          <a:p>
            <a:pPr marL="342900" indent="-342900" algn="l">
              <a:lnSpc>
                <a:spcPct val="13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代码行技术的</a:t>
            </a:r>
            <a:r>
              <a:rPr lang="zh-CN" altLang="en-US" sz="2400" dirty="0">
                <a:solidFill>
                  <a:srgbClr val="FF6600"/>
                </a:solidFill>
                <a:latin typeface="+mn-ea"/>
                <a:ea typeface="+mn-ea"/>
              </a:rPr>
              <a:t>缺点：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源程序仅是软件配置的一个成分，用它的规模代表整个软件的规模似乎不太合理；用不同语言实现同一个软件所需要的代码行数并不相同。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ChangeArrowheads="1"/>
          </p:cNvSpPr>
          <p:nvPr/>
        </p:nvSpPr>
        <p:spPr bwMode="auto">
          <a:xfrm>
            <a:off x="513565" y="1763815"/>
            <a:ext cx="8630435" cy="5099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zh-CN" sz="2800" dirty="0">
                <a:solidFill>
                  <a:srgbClr val="FF0066"/>
                </a:solidFill>
                <a:cs typeface="Times New Roman" pitchFamily="18" charset="0"/>
              </a:rPr>
              <a:t>5. </a:t>
            </a:r>
            <a:r>
              <a:rPr lang="en-US" altLang="zh-CN" sz="2800" dirty="0">
                <a:solidFill>
                  <a:srgbClr val="FF0066"/>
                </a:solidFill>
                <a:cs typeface="Times New Roman" pitchFamily="18" charset="0"/>
              </a:rPr>
              <a:t>COCOMO Model</a:t>
            </a:r>
          </a:p>
          <a:p>
            <a:pPr algn="l"/>
            <a:endParaRPr lang="en-US" altLang="zh-CN" sz="2800" dirty="0">
              <a:solidFill>
                <a:srgbClr val="FF0066"/>
              </a:solidFill>
              <a:cs typeface="Times New Roman" pitchFamily="18" charset="0"/>
            </a:endParaRPr>
          </a:p>
          <a:p>
            <a:pPr algn="l">
              <a:lnSpc>
                <a:spcPct val="120000"/>
              </a:lnSpc>
              <a:spcAft>
                <a:spcPts val="1800"/>
              </a:spcAft>
            </a:pPr>
            <a:r>
              <a:rPr lang="en-US" altLang="zh-CN" sz="2800" dirty="0">
                <a:solidFill>
                  <a:srgbClr val="0000FF"/>
                </a:solidFill>
              </a:rPr>
              <a:t>      MM= C</a:t>
            </a:r>
            <a:r>
              <a:rPr lang="en-US" altLang="zh-CN" sz="2800" b="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dirty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altLang="zh-CN" sz="2800" b="0" dirty="0">
                <a:solidFill>
                  <a:srgbClr val="0000FF"/>
                </a:solidFill>
              </a:rPr>
              <a:t> KLOC 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a</a:t>
            </a:r>
            <a:r>
              <a:rPr lang="en-US" altLang="zh-CN" sz="2800" b="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itchFamily="18" charset="2"/>
              </a:rPr>
              <a:t></a:t>
            </a:r>
            <a:r>
              <a:rPr lang="en-US" altLang="zh-CN" sz="2800" b="0" dirty="0">
                <a:solidFill>
                  <a:srgbClr val="0000FF"/>
                </a:solidFill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sym typeface="Symbol" pitchFamily="18" charset="2"/>
              </a:rPr>
              <a:t></a:t>
            </a:r>
            <a:r>
              <a:rPr lang="en-US" altLang="zh-CN" sz="2800" b="0" baseline="-25000" dirty="0">
                <a:solidFill>
                  <a:srgbClr val="0000FF"/>
                </a:solidFill>
              </a:rPr>
              <a:t>1</a:t>
            </a:r>
            <a:r>
              <a:rPr lang="en-US" altLang="zh-CN" sz="2800" b="0" baseline="30000" dirty="0">
                <a:solidFill>
                  <a:srgbClr val="0000FF"/>
                </a:solidFill>
              </a:rPr>
              <a:t>15</a:t>
            </a:r>
            <a:r>
              <a:rPr lang="en-US" altLang="zh-CN" sz="2800" b="0" baseline="-25000" dirty="0">
                <a:solidFill>
                  <a:srgbClr val="0000FF"/>
                </a:solidFill>
              </a:rPr>
              <a:t> </a:t>
            </a:r>
            <a:r>
              <a:rPr lang="en-US" altLang="zh-CN" sz="2800" b="0" i="1" dirty="0">
                <a:solidFill>
                  <a:srgbClr val="0000FF"/>
                </a:solidFill>
              </a:rPr>
              <a:t>f</a:t>
            </a:r>
            <a:r>
              <a:rPr lang="en-US" altLang="zh-CN" sz="2800" b="0" baseline="-25000" dirty="0">
                <a:solidFill>
                  <a:srgbClr val="0000FF"/>
                </a:solidFill>
              </a:rPr>
              <a:t>i</a:t>
            </a:r>
            <a:r>
              <a:rPr lang="en-US" altLang="zh-CN" sz="2800" b="0" dirty="0">
                <a:solidFill>
                  <a:srgbClr val="0000FF"/>
                </a:solidFill>
              </a:rPr>
              <a:t> </a:t>
            </a:r>
          </a:p>
          <a:p>
            <a:pPr algn="l">
              <a:lnSpc>
                <a:spcPct val="120000"/>
              </a:lnSpc>
              <a:spcAft>
                <a:spcPct val="40000"/>
              </a:spcAft>
            </a:pPr>
            <a:r>
              <a:rPr lang="en-US" altLang="zh-CN" sz="2800" dirty="0">
                <a:solidFill>
                  <a:schemeClr val="tx1"/>
                </a:solidFill>
              </a:rPr>
              <a:t>      MM= 3.2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</a:rPr>
              <a:t> KLOC </a:t>
            </a:r>
            <a:r>
              <a:rPr lang="en-US" altLang="zh-CN" sz="2800" b="0" baseline="30000" dirty="0">
                <a:solidFill>
                  <a:schemeClr val="tx1"/>
                </a:solidFill>
              </a:rPr>
              <a:t>1.05</a:t>
            </a: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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b="0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b="0" baseline="30000" dirty="0">
                <a:solidFill>
                  <a:schemeClr val="tx1"/>
                </a:solidFill>
              </a:rPr>
              <a:t>15</a:t>
            </a:r>
            <a:r>
              <a:rPr lang="en-US" altLang="zh-CN" sz="2800" b="0" baseline="-25000" dirty="0">
                <a:solidFill>
                  <a:schemeClr val="tx1"/>
                </a:solidFill>
              </a:rPr>
              <a:t> </a:t>
            </a:r>
            <a:r>
              <a:rPr lang="en-US" altLang="zh-CN" sz="2800" b="0" i="1" dirty="0">
                <a:solidFill>
                  <a:schemeClr val="tx1"/>
                </a:solidFill>
              </a:rPr>
              <a:t>f</a:t>
            </a:r>
            <a:r>
              <a:rPr lang="en-US" altLang="zh-CN" sz="2800" b="0" baseline="-25000" dirty="0">
                <a:solidFill>
                  <a:schemeClr val="tx1"/>
                </a:solidFill>
              </a:rPr>
              <a:t>i   </a:t>
            </a:r>
            <a:r>
              <a:rPr lang="en-US" altLang="zh-CN" sz="2800" dirty="0">
                <a:solidFill>
                  <a:schemeClr val="tx1"/>
                </a:solidFill>
              </a:rPr>
              <a:t>      </a:t>
            </a:r>
            <a:r>
              <a:rPr lang="zh-CN" altLang="en-US" sz="2800" dirty="0">
                <a:solidFill>
                  <a:schemeClr val="tx1"/>
                </a:solidFill>
              </a:rPr>
              <a:t>有组织式</a:t>
            </a:r>
          </a:p>
          <a:p>
            <a:pPr algn="l">
              <a:lnSpc>
                <a:spcPct val="120000"/>
              </a:lnSpc>
              <a:spcAft>
                <a:spcPct val="40000"/>
              </a:spcAft>
            </a:pPr>
            <a:r>
              <a:rPr lang="en-US" altLang="zh-CN" sz="2800" b="0" dirty="0">
                <a:solidFill>
                  <a:schemeClr val="tx1"/>
                </a:solidFill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</a:rPr>
              <a:t>MM= 3.0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</a:rPr>
              <a:t> KLOC</a:t>
            </a:r>
            <a:r>
              <a:rPr lang="en-US" altLang="zh-CN" sz="2800" b="0" baseline="30000" dirty="0">
                <a:solidFill>
                  <a:schemeClr val="tx1"/>
                </a:solidFill>
              </a:rPr>
              <a:t>1.12</a:t>
            </a: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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b="0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b="0" baseline="30000" dirty="0">
                <a:solidFill>
                  <a:schemeClr val="tx1"/>
                </a:solidFill>
              </a:rPr>
              <a:t>15</a:t>
            </a:r>
            <a:r>
              <a:rPr lang="en-US" altLang="zh-CN" sz="2800" b="0" baseline="-25000" dirty="0">
                <a:solidFill>
                  <a:schemeClr val="tx1"/>
                </a:solidFill>
              </a:rPr>
              <a:t> </a:t>
            </a:r>
            <a:r>
              <a:rPr lang="en-US" altLang="zh-CN" sz="2800" b="0" i="1" dirty="0">
                <a:solidFill>
                  <a:schemeClr val="tx1"/>
                </a:solidFill>
              </a:rPr>
              <a:t>f</a:t>
            </a:r>
            <a:r>
              <a:rPr lang="en-US" altLang="zh-CN" sz="2800" b="0" baseline="-25000" dirty="0">
                <a:solidFill>
                  <a:schemeClr val="tx1"/>
                </a:solidFill>
              </a:rPr>
              <a:t>i     </a:t>
            </a:r>
            <a:r>
              <a:rPr lang="en-US" altLang="zh-CN" sz="2800" dirty="0">
                <a:solidFill>
                  <a:schemeClr val="tx1"/>
                </a:solidFill>
              </a:rPr>
              <a:t>       </a:t>
            </a:r>
            <a:r>
              <a:rPr lang="zh-CN" altLang="en-US" sz="2800" dirty="0">
                <a:solidFill>
                  <a:schemeClr val="tx1"/>
                </a:solidFill>
              </a:rPr>
              <a:t>半独立</a:t>
            </a:r>
            <a:endParaRPr lang="zh-CN" altLang="en-US" sz="2800" b="0" baseline="-25000" dirty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  <a:spcAft>
                <a:spcPct val="40000"/>
              </a:spcAft>
            </a:pPr>
            <a:r>
              <a:rPr lang="en-US" altLang="zh-CN" sz="2800" dirty="0">
                <a:solidFill>
                  <a:schemeClr val="tx1"/>
                </a:solidFill>
              </a:rPr>
              <a:t>      MM= 2.8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</a:rPr>
              <a:t> KLOC </a:t>
            </a:r>
            <a:r>
              <a:rPr lang="en-US" altLang="zh-CN" sz="2800" b="0" baseline="30000" dirty="0">
                <a:solidFill>
                  <a:schemeClr val="tx1"/>
                </a:solidFill>
              </a:rPr>
              <a:t>1.20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2800" b="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sym typeface="Symbol" pitchFamily="18" charset="2"/>
              </a:rPr>
              <a:t></a:t>
            </a:r>
            <a:r>
              <a:rPr lang="en-US" altLang="zh-CN" sz="2800" dirty="0">
                <a:sym typeface="Symbol" pitchFamily="18" charset="2"/>
              </a:rPr>
              <a:t> </a:t>
            </a:r>
            <a:r>
              <a:rPr lang="en-US" altLang="zh-CN" sz="2800" b="0" baseline="-25000" dirty="0">
                <a:solidFill>
                  <a:schemeClr val="tx1"/>
                </a:solidFill>
              </a:rPr>
              <a:t>1</a:t>
            </a:r>
            <a:r>
              <a:rPr lang="en-US" altLang="zh-CN" sz="2800" b="0" baseline="30000" dirty="0">
                <a:solidFill>
                  <a:schemeClr val="tx1"/>
                </a:solidFill>
              </a:rPr>
              <a:t>15</a:t>
            </a:r>
            <a:r>
              <a:rPr lang="en-US" altLang="zh-CN" sz="2800" b="0" baseline="-25000" dirty="0">
                <a:solidFill>
                  <a:schemeClr val="tx1"/>
                </a:solidFill>
              </a:rPr>
              <a:t> </a:t>
            </a:r>
            <a:r>
              <a:rPr lang="en-US" altLang="zh-CN" sz="2800" b="0" i="1" dirty="0">
                <a:solidFill>
                  <a:schemeClr val="tx1"/>
                </a:solidFill>
              </a:rPr>
              <a:t>f</a:t>
            </a:r>
            <a:r>
              <a:rPr lang="en-US" altLang="zh-CN" sz="2800" b="0" baseline="-25000" dirty="0">
                <a:solidFill>
                  <a:schemeClr val="tx1"/>
                </a:solidFill>
              </a:rPr>
              <a:t>i   </a:t>
            </a:r>
            <a:r>
              <a:rPr lang="en-US" altLang="zh-CN" sz="2800" dirty="0">
                <a:solidFill>
                  <a:schemeClr val="tx1"/>
                </a:solidFill>
              </a:rPr>
              <a:t>        </a:t>
            </a:r>
            <a:r>
              <a:rPr lang="zh-CN" altLang="en-US" sz="2800" dirty="0">
                <a:solidFill>
                  <a:schemeClr val="tx1"/>
                </a:solidFill>
              </a:rPr>
              <a:t>嵌入式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+mn-ea"/>
                <a:ea typeface="+mn-ea"/>
              </a:rPr>
              <a:t>MM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是开发工作量（以人月为单位），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是模型系数，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rgbClr val="FF6600"/>
                </a:solidFill>
                <a:latin typeface="+mn-ea"/>
                <a:ea typeface="+mn-ea"/>
              </a:rPr>
              <a:t>KLOC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是估计的源代码行数（以千行为单位），</a:t>
            </a:r>
            <a:r>
              <a:rPr lang="en-US" altLang="zh-CN" sz="2400" dirty="0">
                <a:solidFill>
                  <a:srgbClr val="FF6600"/>
                </a:solidFill>
                <a:latin typeface="+mn-ea"/>
                <a:ea typeface="+mn-ea"/>
              </a:rPr>
              <a:t>a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是模型指数，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i="1" dirty="0">
                <a:solidFill>
                  <a:srgbClr val="FF6600"/>
                </a:solidFill>
                <a:latin typeface="+mn-ea"/>
                <a:ea typeface="+mn-ea"/>
              </a:rPr>
              <a:t>f</a:t>
            </a:r>
            <a:r>
              <a:rPr lang="en-US" altLang="zh-CN" sz="2400" baseline="-25000" dirty="0">
                <a:solidFill>
                  <a:srgbClr val="FF6600"/>
                </a:solidFill>
                <a:latin typeface="+mn-ea"/>
                <a:ea typeface="+mn-ea"/>
              </a:rPr>
              <a:t>i</a:t>
            </a:r>
            <a:r>
              <a:rPr lang="en-US" altLang="zh-CN" sz="2400" dirty="0">
                <a:solidFill>
                  <a:srgbClr val="FF6600"/>
                </a:solidFill>
                <a:latin typeface="+mn-ea"/>
                <a:ea typeface="+mn-ea"/>
              </a:rPr>
              <a:t>(i=1~15)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是成本因素。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Cost Estimation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9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9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9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9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9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9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9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9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9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566555" y="2079625"/>
            <a:ext cx="6610350" cy="394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Estimating Cost</a:t>
            </a:r>
          </a:p>
          <a:p>
            <a:pPr marL="457200" indent="-457200" algn="l"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</a:rPr>
              <a:t>Planning</a:t>
            </a:r>
          </a:p>
          <a:p>
            <a:pPr marL="457200" indent="-457200" algn="l"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sym typeface="Marlett" pitchFamily="2" charset="2"/>
              </a:rPr>
              <a:t>Team organization </a:t>
            </a:r>
          </a:p>
          <a:p>
            <a:pPr marL="457200" indent="-457200" algn="l"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sym typeface="Marlett" pitchFamily="2" charset="2"/>
              </a:rPr>
              <a:t>Configure management</a:t>
            </a:r>
          </a:p>
          <a:p>
            <a:pPr marL="457200" indent="-457200" algn="l" eaLnBrk="1" hangingPunct="1">
              <a:lnSpc>
                <a:spcPct val="11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sym typeface="Marlett" pitchFamily="2" charset="2"/>
              </a:rPr>
              <a:t>Management standards</a:t>
            </a:r>
          </a:p>
          <a:p>
            <a:pPr algn="l" eaLnBrk="1" hangingPunct="1">
              <a:spcBef>
                <a:spcPct val="50000"/>
              </a:spcBef>
            </a:pPr>
            <a:endParaRPr lang="zh-CN" altLang="zh-CN" sz="2800" dirty="0">
              <a:solidFill>
                <a:schemeClr val="tx1"/>
              </a:solidFill>
              <a:sym typeface="Marlett" pitchFamily="2" charset="2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701570" y="503675"/>
            <a:ext cx="16383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Outline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96863" y="142875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 eaLnBrk="0" hangingPunct="0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Cost Factors</a:t>
            </a:r>
          </a:p>
        </p:txBody>
      </p:sp>
      <p:graphicFrame>
        <p:nvGraphicFramePr>
          <p:cNvPr id="360576" name="Group 128"/>
          <p:cNvGraphicFramePr>
            <a:graphicFrameLocks noGrp="1"/>
          </p:cNvGraphicFramePr>
          <p:nvPr/>
        </p:nvGraphicFramePr>
        <p:xfrm>
          <a:off x="0" y="1019175"/>
          <a:ext cx="9144000" cy="5852020"/>
        </p:xfrm>
        <a:graphic>
          <a:graphicData uri="http://schemas.openxmlformats.org/drawingml/2006/table">
            <a:tbl>
              <a:tblPr/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09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Cost Factor</a:t>
                      </a: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Very Low</a:t>
                      </a: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Low</a:t>
                      </a: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Nominal</a:t>
                      </a: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High</a:t>
                      </a: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Very High</a:t>
                      </a: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Extra High</a:t>
                      </a:r>
                    </a:p>
                  </a:txBody>
                  <a:tcPr marT="45715" marB="45715"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RELY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1.40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DATA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0.94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1.08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CPLX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1.65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RUSE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TIME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1.30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1.66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STOR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1.56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VMVH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VMVT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TURN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1.15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ACAP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1.46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AEXP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1.29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1.13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PCAP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1.42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1.17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0.86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0.70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61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VEXP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76250" y="41433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 eaLnBrk="0" hangingPunct="0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Cost Factors</a:t>
            </a:r>
          </a:p>
        </p:txBody>
      </p:sp>
      <p:graphicFrame>
        <p:nvGraphicFramePr>
          <p:cNvPr id="361535" name="Group 63"/>
          <p:cNvGraphicFramePr>
            <a:graphicFrameLocks noGrp="1"/>
          </p:cNvGraphicFramePr>
          <p:nvPr/>
        </p:nvGraphicFramePr>
        <p:xfrm>
          <a:off x="323850" y="2168525"/>
          <a:ext cx="8613775" cy="2784477"/>
        </p:xfrm>
        <a:graphic>
          <a:graphicData uri="http://schemas.openxmlformats.org/drawingml/2006/table">
            <a:tbl>
              <a:tblPr/>
              <a:tblGrid>
                <a:gridCol w="1230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0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866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Cost Factor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Very Low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Low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Nominal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High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Very High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Extra High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LEXP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MODP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TOOL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0.83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SCHED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SECU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1.10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5005" y="278650"/>
            <a:ext cx="7772400" cy="863600"/>
          </a:xfrm>
          <a:noFill/>
        </p:spPr>
        <p:txBody>
          <a:bodyPr lIns="90488" tIns="44450" rIns="90488" bIns="44450"/>
          <a:lstStyle/>
          <a:p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计划进度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467618" y="1718810"/>
            <a:ext cx="8649887" cy="517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¨"/>
            </a:pP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dirty="0">
                <a:latin typeface="+mn-ea"/>
                <a:ea typeface="+mn-ea"/>
              </a:rPr>
              <a:t>项目管理者的目标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是定义全部项目任务，识别出关键任务，跟踪关键任务的进展状况，以保证能及时发现拖延进度的情况。为达到上述目标，管理者必须制定一个足够详细的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进度表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，以便监督项目进度并控制整个项目。</a:t>
            </a:r>
          </a:p>
          <a:p>
            <a:pPr marL="457200" indent="-457200" algn="l">
              <a:lnSpc>
                <a:spcPct val="13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¨"/>
            </a:pPr>
            <a:r>
              <a:rPr lang="zh-CN" altLang="en-US" sz="2800" dirty="0">
                <a:latin typeface="+mn-ea"/>
                <a:ea typeface="+mn-ea"/>
              </a:rPr>
              <a:t> 软件项目的进度安排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是通过把工作量分配给特定的软件工程任务，并规定完成各项任务的起止日期，从而将估算出的项目工作量分布于计划好的项目持续期内。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84330" y="368660"/>
            <a:ext cx="4942765" cy="685800"/>
          </a:xfrm>
        </p:spPr>
        <p:txBody>
          <a:bodyPr/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软件项目进度计划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2170" y="1673805"/>
            <a:ext cx="8610340" cy="513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kern="0" dirty="0"/>
              <a:t>制定和文档化软件项目计划，确保软件开发计划是可行、科学、符合实际的</a:t>
            </a:r>
          </a:p>
          <a:p>
            <a:pPr lvl="1">
              <a:lnSpc>
                <a:spcPct val="150000"/>
              </a:lnSpc>
            </a:pPr>
            <a:r>
              <a:rPr lang="zh-CN" altLang="en-US" sz="2400" kern="0" dirty="0"/>
              <a:t>要对软件开发过程中的那些方面制定计划？</a:t>
            </a:r>
          </a:p>
          <a:p>
            <a:pPr lvl="1">
              <a:lnSpc>
                <a:spcPct val="150000"/>
              </a:lnSpc>
            </a:pPr>
            <a:r>
              <a:rPr lang="zh-CN" altLang="en-US" sz="2400" kern="0" dirty="0"/>
              <a:t>制定软件项目的计划的基础和依据是什么？</a:t>
            </a:r>
          </a:p>
          <a:p>
            <a:pPr lvl="1">
              <a:lnSpc>
                <a:spcPct val="150000"/>
              </a:lnSpc>
            </a:pPr>
            <a:r>
              <a:rPr lang="zh-CN" altLang="en-US" sz="2400" kern="0" dirty="0"/>
              <a:t>要考虑哪些方面的问题？</a:t>
            </a:r>
          </a:p>
          <a:p>
            <a:pPr lvl="1">
              <a:lnSpc>
                <a:spcPct val="150000"/>
              </a:lnSpc>
            </a:pPr>
            <a:r>
              <a:rPr lang="zh-CN" altLang="en-US" sz="2400" kern="0" dirty="0"/>
              <a:t>如何确保计划是科学的和可行的？(软件度量)</a:t>
            </a:r>
          </a:p>
          <a:p>
            <a:pPr lvl="1">
              <a:lnSpc>
                <a:spcPct val="150000"/>
              </a:lnSpc>
            </a:pPr>
            <a:r>
              <a:rPr lang="zh-CN" altLang="en-US" sz="2400" kern="0" dirty="0"/>
              <a:t>如何描述计划？</a:t>
            </a:r>
          </a:p>
          <a:p>
            <a:pPr lvl="1">
              <a:lnSpc>
                <a:spcPct val="150000"/>
              </a:lnSpc>
            </a:pPr>
            <a:r>
              <a:rPr lang="zh-CN" altLang="en-US" sz="2400" kern="0" dirty="0"/>
              <a:t>利用哪些工具可辅助计划的制定？……</a:t>
            </a:r>
          </a:p>
        </p:txBody>
      </p:sp>
    </p:spTree>
    <p:extLst>
      <p:ext uri="{BB962C8B-B14F-4D97-AF65-F5344CB8AC3E}">
        <p14:creationId xmlns:p14="http://schemas.microsoft.com/office/powerpoint/2010/main" val="3487977647"/>
      </p:ext>
    </p:extLst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5015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Project scheduling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540" y="1763713"/>
            <a:ext cx="8712460" cy="4679950"/>
          </a:xfrm>
          <a:noFill/>
        </p:spPr>
        <p:txBody>
          <a:bodyPr lIns="90488" tIns="44450" rIns="90488" bIns="44450"/>
          <a:lstStyle/>
          <a:p>
            <a:pPr>
              <a:lnSpc>
                <a:spcPct val="13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itchFamily="18" charset="0"/>
              </a:rPr>
              <a:t>Split project into tasks and estimate time and resources required to complete each task.</a:t>
            </a:r>
          </a:p>
          <a:p>
            <a:pPr>
              <a:lnSpc>
                <a:spcPct val="13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itchFamily="18" charset="0"/>
              </a:rPr>
              <a:t>Organize tasks concurrently to make optimal </a:t>
            </a:r>
            <a:br>
              <a:rPr lang="en-US" altLang="zh-CN" sz="2800" b="1" dirty="0">
                <a:latin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</a:rPr>
              <a:t>use of workforce.</a:t>
            </a:r>
          </a:p>
          <a:p>
            <a:pPr>
              <a:lnSpc>
                <a:spcPct val="13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itchFamily="18" charset="0"/>
              </a:rPr>
              <a:t>Minimize task dependencies to avoid delays </a:t>
            </a:r>
            <a:br>
              <a:rPr lang="en-US" altLang="zh-CN" sz="2800" b="1" dirty="0">
                <a:latin typeface="Times New Roman" pitchFamily="18" charset="0"/>
              </a:rPr>
            </a:br>
            <a:r>
              <a:rPr lang="en-US" altLang="zh-CN" sz="2800" b="1" dirty="0">
                <a:latin typeface="Times New Roman" pitchFamily="18" charset="0"/>
              </a:rPr>
              <a:t>caused by one task waiting for another to complete.</a:t>
            </a:r>
          </a:p>
          <a:p>
            <a:pPr>
              <a:lnSpc>
                <a:spcPct val="13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2800" b="1" dirty="0">
                <a:latin typeface="Times New Roman" pitchFamily="18" charset="0"/>
              </a:rPr>
              <a:t>Dependent on project managers intuition and experience.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0010" y="0"/>
            <a:ext cx="7772400" cy="110490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Scheduling problems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544" y="1670050"/>
            <a:ext cx="8667455" cy="5187950"/>
          </a:xfrm>
          <a:noFill/>
        </p:spPr>
        <p:txBody>
          <a:bodyPr lIns="90488" tIns="44450" rIns="90488" bIns="44450"/>
          <a:lstStyle/>
          <a:p>
            <a:pPr marL="465138" indent="-465138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Estimating the difficulty of problems and hence the cost of developing a solution is hard.</a:t>
            </a:r>
          </a:p>
          <a:p>
            <a:pPr marL="465138" indent="-465138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Productivity is not proportional to the number of people working on a task.</a:t>
            </a:r>
          </a:p>
          <a:p>
            <a:pPr marL="465138" indent="-465138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Adding people to a late project makes it later because of communication overheads.</a:t>
            </a:r>
          </a:p>
          <a:p>
            <a:pPr marL="465138" indent="-465138">
              <a:lnSpc>
                <a:spcPct val="150000"/>
              </a:lnSpc>
              <a:spcBef>
                <a:spcPts val="0"/>
              </a:spcBef>
              <a:buClr>
                <a:srgbClr val="FF0066"/>
              </a:buClr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The unexpected always happens. Always allow contingency in planning.</a:t>
            </a: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535015" y="323850"/>
            <a:ext cx="77724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计划进度</a:t>
            </a:r>
            <a:r>
              <a:rPr lang="en-US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,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方法</a:t>
            </a:r>
          </a:p>
        </p:txBody>
      </p:sp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540060" y="1854199"/>
            <a:ext cx="4681538" cy="1319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Gantt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图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横道图</a:t>
            </a:r>
            <a:r>
              <a:rPr lang="en-US" altLang="zh-CN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)</a:t>
            </a:r>
          </a:p>
          <a:p>
            <a:pPr marL="457200" indent="-457200" algn="l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工程网络</a:t>
            </a:r>
            <a:r>
              <a:rPr lang="zh-CN" altLang="en-US" sz="2800" dirty="0"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3556" name="Rectangle 7"/>
          <p:cNvSpPr>
            <a:spLocks noChangeArrowheads="1"/>
          </p:cNvSpPr>
          <p:nvPr/>
        </p:nvSpPr>
        <p:spPr bwMode="auto">
          <a:xfrm>
            <a:off x="603575" y="3519488"/>
            <a:ext cx="854042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5138" indent="-465138" algn="l" eaLnBrk="0" hangingPunc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Graphical notations used to illustrate the project schedule.</a:t>
            </a:r>
          </a:p>
          <a:p>
            <a:pPr marL="465138" indent="-465138" algn="l" eaLnBrk="0" hangingPunc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Show project breakdown into tasks. Tasks should not be too small. They should take about a week or two.</a:t>
            </a:r>
          </a:p>
          <a:p>
            <a:pPr marL="465138" indent="-465138" algn="l" eaLnBrk="0" hangingPunc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Activity charts show task dependencies and the </a:t>
            </a:r>
            <a:r>
              <a:rPr lang="en-US" altLang="zh-CN" sz="2400" dirty="0" err="1">
                <a:solidFill>
                  <a:schemeClr val="tx1"/>
                </a:solidFill>
                <a:cs typeface="Times New Roman" pitchFamily="18" charset="0"/>
              </a:rPr>
              <a:t>the</a:t>
            </a: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 critical path.</a:t>
            </a:r>
          </a:p>
          <a:p>
            <a:pPr marL="465138" indent="-465138" algn="l" eaLnBrk="0" hangingPunc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Bar charts show schedule against calendar time.  (Gantt )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ChangeArrowheads="1"/>
          </p:cNvSpPr>
          <p:nvPr/>
        </p:nvSpPr>
        <p:spPr bwMode="auto">
          <a:xfrm>
            <a:off x="522288" y="503238"/>
            <a:ext cx="1965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Gantt</a:t>
            </a:r>
            <a:r>
              <a:rPr lang="zh-CN" altLang="en-US" sz="4000">
                <a:solidFill>
                  <a:srgbClr val="0000FF"/>
                </a:solidFill>
                <a:cs typeface="Times New Roman" pitchFamily="18" charset="0"/>
              </a:rPr>
              <a:t>图</a:t>
            </a:r>
          </a:p>
        </p:txBody>
      </p:sp>
      <p:sp>
        <p:nvSpPr>
          <p:cNvPr id="24579" name="Text Box 6"/>
          <p:cNvSpPr txBox="1">
            <a:spLocks noChangeArrowheads="1"/>
          </p:cNvSpPr>
          <p:nvPr/>
        </p:nvSpPr>
        <p:spPr bwMode="auto">
          <a:xfrm>
            <a:off x="522288" y="1673805"/>
            <a:ext cx="8353425" cy="175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Gantt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图（甘特图）是在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1917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年由亨利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甘特提出的，其思想简单，基本是一条线条图，横轴表示时间，纵轴表示活动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项目</a:t>
            </a:r>
            <a:r>
              <a:rPr lang="en-US" altLang="zh-CN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ea typeface="+mn-ea"/>
                <a:cs typeface="Times New Roman" pitchFamily="18" charset="0"/>
              </a:rPr>
              <a:t>，线条表示在整个期间上计划和实际的活动完成情况。 </a:t>
            </a:r>
          </a:p>
        </p:txBody>
      </p:sp>
      <p:pic>
        <p:nvPicPr>
          <p:cNvPr id="391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6" y="3564015"/>
            <a:ext cx="7656226" cy="2897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50091"/>
              </p:ext>
            </p:extLst>
          </p:nvPr>
        </p:nvGraphicFramePr>
        <p:xfrm>
          <a:off x="292100" y="1714500"/>
          <a:ext cx="84836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Document" r:id="rId3" imgW="5632906" imgH="1333563" progId="Word.Document.8">
                  <p:embed/>
                </p:oleObj>
              </mc:Choice>
              <mc:Fallback>
                <p:oleObj name="Document" r:id="rId3" imgW="5632906" imgH="1333563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r="28317" b="12329"/>
                      <a:stretch>
                        <a:fillRect/>
                      </a:stretch>
                    </p:blipFill>
                    <p:spPr bwMode="auto">
                      <a:xfrm>
                        <a:off x="292100" y="1714500"/>
                        <a:ext cx="84836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522288" y="503238"/>
            <a:ext cx="1965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Gantt</a:t>
            </a:r>
            <a:r>
              <a:rPr lang="zh-CN" altLang="en-US" sz="4000">
                <a:solidFill>
                  <a:srgbClr val="0000FF"/>
                </a:solidFill>
                <a:cs typeface="Times New Roman" pitchFamily="18" charset="0"/>
              </a:rPr>
              <a:t>图</a:t>
            </a: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88347"/>
              </p:ext>
            </p:extLst>
          </p:nvPr>
        </p:nvGraphicFramePr>
        <p:xfrm>
          <a:off x="476250" y="3609020"/>
          <a:ext cx="7907338" cy="324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图像文档" r:id="rId5" imgW="3886200" imgH="1733400" progId="Imaging.Document">
                  <p:embed/>
                </p:oleObj>
              </mc:Choice>
              <mc:Fallback>
                <p:oleObj name="图像文档" r:id="rId5" imgW="3886200" imgH="1733400" progId="Imaging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609020"/>
                        <a:ext cx="7907338" cy="3248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522288" y="1636052"/>
            <a:ext cx="868522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ts val="1200"/>
              </a:spcBef>
            </a:pPr>
            <a:r>
              <a:rPr lang="en-US" altLang="zh-CN" sz="2400" dirty="0">
                <a:latin typeface="+mn-ea"/>
                <a:ea typeface="+mn-ea"/>
              </a:rPr>
              <a:t>Gantt</a:t>
            </a:r>
            <a:r>
              <a:rPr lang="zh-CN" altLang="en-US" sz="2400" dirty="0">
                <a:latin typeface="+mn-ea"/>
                <a:ea typeface="+mn-ea"/>
              </a:rPr>
              <a:t>图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横道图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Gantt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图能很形象地描绘任务分解情况，以及每个子任务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作业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的开始时间和结束时间，因此是进度计划和进度管理的有力工具。它具有直观简明和容易掌握、容易绘制的优点，但是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Gantt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图也有三个</a:t>
            </a:r>
            <a:r>
              <a:rPr lang="zh-CN" altLang="en-US" sz="2400" dirty="0">
                <a:latin typeface="+mn-ea"/>
                <a:ea typeface="+mn-ea"/>
              </a:rPr>
              <a:t>主要缺点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(1)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不能显式地描绘各项作业彼此间的依赖关系；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进度计划的关键部分不明确，难于判定哪些部分应当是主攻和主控的对象；</a:t>
            </a:r>
            <a:b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(3)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计划中有潜力的部分及潜力的大小不明确，往往造成潜力的浪费。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22288" y="503238"/>
            <a:ext cx="1965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Gantt</a:t>
            </a:r>
            <a:r>
              <a:rPr lang="zh-CN" altLang="en-US" sz="4000">
                <a:solidFill>
                  <a:srgbClr val="0000FF"/>
                </a:solidFill>
                <a:cs typeface="Times New Roman" pitchFamily="18" charset="0"/>
              </a:rPr>
              <a:t>图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617875" y="358775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何为项目</a:t>
            </a:r>
            <a:r>
              <a:rPr lang="en-US" altLang="zh-CN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(Project)?</a:t>
            </a:r>
            <a:endParaRPr lang="zh-CN" altLang="en-US" sz="4000" b="1" kern="12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578665" y="1981473"/>
            <a:ext cx="8178800" cy="46878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项目是指为创建一个唯一的产品，或者提供唯一的服务而进行的努力活动。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项目示例</a:t>
            </a:r>
            <a:endParaRPr lang="en-US" altLang="zh-CN" b="1" dirty="0"/>
          </a:p>
          <a:p>
            <a:pPr lvl="1"/>
            <a:r>
              <a:rPr lang="zh-CN" altLang="en-US" b="1" dirty="0"/>
              <a:t>“阿波罗登月”项目</a:t>
            </a:r>
            <a:endParaRPr lang="en-US" altLang="zh-CN" b="1" dirty="0"/>
          </a:p>
          <a:p>
            <a:pPr lvl="1"/>
            <a:r>
              <a:rPr lang="zh-CN" altLang="en-US" b="1" dirty="0"/>
              <a:t>“</a:t>
            </a:r>
            <a:r>
              <a:rPr lang="en-US" altLang="zh-CN" b="1" dirty="0"/>
              <a:t>Windows 2000</a:t>
            </a:r>
            <a:r>
              <a:rPr lang="zh-CN" altLang="en-US" b="1" dirty="0"/>
              <a:t>”项目</a:t>
            </a:r>
            <a:endParaRPr lang="en-US" altLang="zh-CN" b="1" dirty="0"/>
          </a:p>
          <a:p>
            <a:pPr lvl="1"/>
            <a:r>
              <a:rPr lang="zh-CN" altLang="en-US" b="1" dirty="0"/>
              <a:t>“载人飞船”项目</a:t>
            </a:r>
            <a:endParaRPr lang="en-US" altLang="zh-CN" b="1" dirty="0"/>
          </a:p>
          <a:p>
            <a:pPr lvl="1"/>
            <a:r>
              <a:rPr lang="zh-CN" altLang="en-US" b="1" dirty="0"/>
              <a:t>“同济大学学生管理信息系统”项目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844675947"/>
      </p:ext>
    </p:extLst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auto">
          <a:xfrm>
            <a:off x="494683" y="1644374"/>
            <a:ext cx="853281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工程网络图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一种有向图，该图中用圆表示事件，有向弧或箭头表示子任务的进行，箭头上的数字称为权，该权表示此子任务的持续时间，箭头下面括号中的数字表示该任务的机动时间，图中的圆表示与某个子任务开始或结束事件的时间点。</a:t>
            </a:r>
            <a:r>
              <a:rPr lang="zh-CN" altLang="en-US" sz="2400" dirty="0">
                <a:latin typeface="+mn-ea"/>
                <a:ea typeface="+mn-ea"/>
              </a:rPr>
              <a:t> 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66738" y="503675"/>
            <a:ext cx="2732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工程网络图</a:t>
            </a:r>
          </a:p>
        </p:txBody>
      </p:sp>
      <p:pic>
        <p:nvPicPr>
          <p:cNvPr id="26628" name="Picture 6" descr="1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488" y="3473450"/>
            <a:ext cx="7065962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31800" y="1854200"/>
          <a:ext cx="7772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图像文档" r:id="rId3" imgW="3886200" imgH="2324160" progId="Imaging.Document">
                  <p:embed/>
                </p:oleObj>
              </mc:Choice>
              <mc:Fallback>
                <p:oleObj name="图像文档" r:id="rId3" imgW="3886200" imgH="2324160" progId="Imaging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854200"/>
                        <a:ext cx="77724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566738" y="548680"/>
            <a:ext cx="27320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工程网络图</a:t>
            </a:r>
          </a:p>
        </p:txBody>
      </p:sp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4148138" y="5678488"/>
            <a:ext cx="4995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0">
                <a:solidFill>
                  <a:schemeClr val="tx1"/>
                </a:solidFill>
              </a:rPr>
              <a:t>旧木板房刷漆工程的完整的工程网络</a:t>
            </a:r>
            <a:endParaRPr kumimoji="1" lang="en-US" altLang="zh-CN" sz="20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13565" y="53625"/>
            <a:ext cx="8630435" cy="110490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Task durations and dependencies</a:t>
            </a:r>
          </a:p>
        </p:txBody>
      </p:sp>
      <p:graphicFrame>
        <p:nvGraphicFramePr>
          <p:cNvPr id="4098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187450" y="1779588"/>
          <a:ext cx="6657975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Document" r:id="rId3" imgW="6657840" imgH="5321160" progId="Word.Document.6">
                  <p:embed/>
                </p:oleObj>
              </mc:Choice>
              <mc:Fallback>
                <p:oleObj name="Document" r:id="rId3" imgW="6657840" imgH="532116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9588"/>
                        <a:ext cx="6657975" cy="532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7772400" cy="863600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Activity network</a:t>
            </a:r>
          </a:p>
        </p:txBody>
      </p:sp>
      <p:pic>
        <p:nvPicPr>
          <p:cNvPr id="27651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" y="1485900"/>
            <a:ext cx="82804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7772400" cy="719137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Activity time-line</a:t>
            </a:r>
          </a:p>
        </p:txBody>
      </p:sp>
      <p:pic>
        <p:nvPicPr>
          <p:cNvPr id="28675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98600"/>
            <a:ext cx="81915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66555" y="27865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Critical Path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810000" y="39624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0" y="3200400"/>
            <a:ext cx="1112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Edit 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3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724400" y="3733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352800" y="3733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5181600" y="39624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6096000" y="3733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5181600" y="3124200"/>
            <a:ext cx="9874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Print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3</a:t>
            </a:r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V="1">
            <a:off x="2514600" y="3962400"/>
            <a:ext cx="7715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057400" y="3733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2438400" y="3124200"/>
            <a:ext cx="1285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Revise 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3</a:t>
            </a:r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6553200" y="3962400"/>
            <a:ext cx="1066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6477000" y="3200400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Mail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3</a:t>
            </a:r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609600" y="3962400"/>
            <a:ext cx="14478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914400" y="3124200"/>
            <a:ext cx="129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 i="1">
                <a:solidFill>
                  <a:schemeClr val="tx1"/>
                </a:solidFill>
                <a:latin typeface="Arial" charset="0"/>
              </a:rPr>
              <a:t>other</a:t>
            </a:r>
          </a:p>
          <a:p>
            <a:pPr algn="l" eaLnBrk="1" hangingPunct="1"/>
            <a:r>
              <a:rPr lang="en-US" altLang="zh-CN" sz="1800" b="0" i="1">
                <a:solidFill>
                  <a:schemeClr val="tx1"/>
                </a:solidFill>
                <a:latin typeface="Arial" charset="0"/>
              </a:rPr>
              <a:t>activities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8534400" y="37338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28600" y="37338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0" y="42672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Arial" charset="0"/>
              </a:rPr>
              <a:t>START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8305800" y="4191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Arial" charset="0"/>
              </a:rPr>
              <a:t>END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8077200" y="3962400"/>
            <a:ext cx="457200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611188" y="1898650"/>
            <a:ext cx="3554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最早时刻和最迟时刻相同</a:t>
            </a: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Critical Path Method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3276600" y="33528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76600" y="2590800"/>
            <a:ext cx="1112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Edit 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3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4191000" y="3124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2819400" y="3124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4724400" y="4114800"/>
            <a:ext cx="914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7043738" y="37211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4648200" y="2743200"/>
            <a:ext cx="121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Typeset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3</a:t>
            </a: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V="1">
            <a:off x="1981200" y="3352800"/>
            <a:ext cx="7715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1524000" y="3124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1905000" y="2514600"/>
            <a:ext cx="1285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Revise 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3</a:t>
            </a:r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7500938" y="3949700"/>
            <a:ext cx="12192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7424738" y="3187700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Mail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Units 3/4</a:t>
            </a:r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 flipV="1">
            <a:off x="762000" y="3352800"/>
            <a:ext cx="762000" cy="685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381000" y="2514600"/>
            <a:ext cx="129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 i="1">
                <a:solidFill>
                  <a:schemeClr val="tx1"/>
                </a:solidFill>
                <a:latin typeface="Arial" charset="0"/>
              </a:rPr>
              <a:t>other</a:t>
            </a:r>
          </a:p>
          <a:p>
            <a:pPr algn="l" eaLnBrk="1" hangingPunct="1"/>
            <a:r>
              <a:rPr lang="en-US" altLang="zh-CN" sz="1800" b="0" i="1">
                <a:solidFill>
                  <a:schemeClr val="tx1"/>
                </a:solidFill>
                <a:latin typeface="Arial" charset="0"/>
              </a:rPr>
              <a:t>activities</a:t>
            </a: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3352800" y="47244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3352800" y="4800600"/>
            <a:ext cx="1112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Edit 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4</a:t>
            </a:r>
          </a:p>
        </p:txBody>
      </p:sp>
      <p:sp>
        <p:nvSpPr>
          <p:cNvPr id="30739" name="Oval 19"/>
          <p:cNvSpPr>
            <a:spLocks noChangeArrowheads="1"/>
          </p:cNvSpPr>
          <p:nvPr/>
        </p:nvSpPr>
        <p:spPr bwMode="auto">
          <a:xfrm>
            <a:off x="4267200" y="4495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2895600" y="4495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6096000" y="39624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943600" y="3048000"/>
            <a:ext cx="1371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Print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Units 3/4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V="1">
            <a:off x="2057400" y="4724400"/>
            <a:ext cx="7715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1600200" y="4495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1981200" y="4724400"/>
            <a:ext cx="1285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Revise 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4</a:t>
            </a: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762000" y="4267200"/>
            <a:ext cx="838200" cy="4572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381000" y="4572000"/>
            <a:ext cx="1295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 i="1">
                <a:solidFill>
                  <a:schemeClr val="tx1"/>
                </a:solidFill>
                <a:latin typeface="Arial" charset="0"/>
              </a:rPr>
              <a:t>other</a:t>
            </a:r>
          </a:p>
          <a:p>
            <a:pPr algn="l" eaLnBrk="1" hangingPunct="1"/>
            <a:r>
              <a:rPr lang="en-US" altLang="zh-CN" sz="1800" b="0" i="1">
                <a:solidFill>
                  <a:schemeClr val="tx1"/>
                </a:solidFill>
                <a:latin typeface="Arial" charset="0"/>
              </a:rPr>
              <a:t>activities</a:t>
            </a:r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4648200" y="3429000"/>
            <a:ext cx="9906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9" name="Oval 29"/>
          <p:cNvSpPr>
            <a:spLocks noChangeArrowheads="1"/>
          </p:cNvSpPr>
          <p:nvPr/>
        </p:nvSpPr>
        <p:spPr bwMode="auto">
          <a:xfrm>
            <a:off x="5638800" y="3733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5029200" y="4343400"/>
            <a:ext cx="121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Typeset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4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 flipH="1">
            <a:off x="3276600" y="3505200"/>
            <a:ext cx="990600" cy="10668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381000" y="39624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3" name="Text Box 33"/>
          <p:cNvSpPr txBox="1">
            <a:spLocks noChangeArrowheads="1"/>
          </p:cNvSpPr>
          <p:nvPr/>
        </p:nvSpPr>
        <p:spPr bwMode="auto">
          <a:xfrm>
            <a:off x="0" y="3581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Arial" charset="0"/>
              </a:rPr>
              <a:t>START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4" name="Oval 34"/>
          <p:cNvSpPr>
            <a:spLocks noChangeArrowheads="1"/>
          </p:cNvSpPr>
          <p:nvPr/>
        </p:nvSpPr>
        <p:spPr bwMode="auto">
          <a:xfrm>
            <a:off x="8686800" y="3733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7865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Critical Path Method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3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2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0" y="3581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Arial" charset="0"/>
              </a:rPr>
              <a:t>START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V="1">
            <a:off x="4724400" y="2667000"/>
            <a:ext cx="38100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286000" y="26670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V="1">
            <a:off x="762000" y="2743200"/>
            <a:ext cx="114300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3352800" y="2895600"/>
            <a:ext cx="1112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Edit 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3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latin typeface="Arial" charset="0"/>
              </a:rPr>
              <a:t>Script</a:t>
            </a:r>
          </a:p>
          <a:p>
            <a:pPr algn="l" eaLnBrk="1" hangingPunct="1"/>
            <a:r>
              <a:rPr lang="en-US" altLang="zh-CN" sz="1800" b="0">
                <a:latin typeface="Arial" charset="0"/>
              </a:rPr>
              <a:t>TV 2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5181600" y="2362200"/>
            <a:ext cx="91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latin typeface="Arial" charset="0"/>
              </a:rPr>
              <a:t>Make</a:t>
            </a:r>
          </a:p>
          <a:p>
            <a:pPr algn="l" eaLnBrk="1" hangingPunct="1"/>
            <a:r>
              <a:rPr lang="en-US" altLang="zh-CN" sz="1800" b="0">
                <a:latin typeface="Arial" charset="0"/>
              </a:rPr>
              <a:t>TV 2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8534400" y="2438400"/>
            <a:ext cx="381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3276600" y="4267200"/>
            <a:ext cx="1112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Edit </a:t>
            </a:r>
          </a:p>
          <a:p>
            <a:pPr algn="r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4</a:t>
            </a:r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9" name="Oval 35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1" name="Oval 37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2" name="Text Box 38"/>
          <p:cNvSpPr txBox="1">
            <a:spLocks noChangeArrowheads="1"/>
          </p:cNvSpPr>
          <p:nvPr/>
        </p:nvSpPr>
        <p:spPr bwMode="auto">
          <a:xfrm>
            <a:off x="2590800" y="60198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Prototype Computer 1</a:t>
            </a:r>
          </a:p>
        </p:txBody>
      </p: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7086600" y="50292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Program</a:t>
            </a:r>
          </a:p>
          <a:p>
            <a:pPr algn="r" eaLnBrk="1" hangingPunct="1"/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Computer 1</a:t>
            </a:r>
          </a:p>
        </p:txBody>
      </p: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9525">
            <a:solidFill>
              <a:srgbClr val="0000CC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5" name="Line 41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6" name="Line 42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5257800" y="4648200"/>
            <a:ext cx="182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Document</a:t>
            </a:r>
          </a:p>
          <a:p>
            <a:pPr algn="r" eaLnBrk="1" hangingPunct="1"/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Computer 1</a:t>
            </a:r>
          </a:p>
        </p:txBody>
      </p:sp>
      <p:sp>
        <p:nvSpPr>
          <p:cNvPr id="31788" name="Oval 44"/>
          <p:cNvSpPr>
            <a:spLocks noChangeArrowheads="1"/>
          </p:cNvSpPr>
          <p:nvPr/>
        </p:nvSpPr>
        <p:spPr bwMode="auto">
          <a:xfrm>
            <a:off x="8534400" y="4114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 flipV="1">
            <a:off x="8686800" y="2819400"/>
            <a:ext cx="0" cy="1295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90" name="Text Box 46"/>
          <p:cNvSpPr txBox="1">
            <a:spLocks noChangeArrowheads="1"/>
          </p:cNvSpPr>
          <p:nvPr/>
        </p:nvSpPr>
        <p:spPr bwMode="auto">
          <a:xfrm>
            <a:off x="7467600" y="3048000"/>
            <a:ext cx="12954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Mail</a:t>
            </a:r>
          </a:p>
          <a:p>
            <a:pPr algn="r" eaLnBrk="1" hangingPunct="1">
              <a:spcBef>
                <a:spcPct val="1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Delivery</a:t>
            </a:r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33645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Critical Path Method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0" y="35814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0">
                <a:solidFill>
                  <a:schemeClr val="tx1"/>
                </a:solidFill>
                <a:latin typeface="Arial" charset="0"/>
              </a:rPr>
              <a:t>START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V="1">
            <a:off x="4724400" y="2667000"/>
            <a:ext cx="38100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2286000" y="26670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4" name="Oval 26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V="1">
            <a:off x="762000" y="2743200"/>
            <a:ext cx="1143000" cy="15240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3352800" y="2895600"/>
            <a:ext cx="1112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Edit </a:t>
            </a:r>
          </a:p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3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latin typeface="Arial" charset="0"/>
              </a:rPr>
              <a:t>Script</a:t>
            </a:r>
          </a:p>
          <a:p>
            <a:pPr algn="l" eaLnBrk="1" hangingPunct="1"/>
            <a:r>
              <a:rPr lang="en-US" altLang="zh-CN" sz="1800" b="0">
                <a:latin typeface="Arial" charset="0"/>
              </a:rPr>
              <a:t>TV 2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5181600" y="2362200"/>
            <a:ext cx="91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latin typeface="Arial" charset="0"/>
              </a:rPr>
              <a:t>Make</a:t>
            </a:r>
          </a:p>
          <a:p>
            <a:pPr algn="l" eaLnBrk="1" hangingPunct="1"/>
            <a:r>
              <a:rPr lang="en-US" altLang="zh-CN" sz="1800" b="0">
                <a:latin typeface="Arial" charset="0"/>
              </a:rPr>
              <a:t>TV 2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8534400" y="2438400"/>
            <a:ext cx="381000" cy="381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276600" y="4267200"/>
            <a:ext cx="11128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Edit </a:t>
            </a:r>
          </a:p>
          <a:p>
            <a:pPr algn="r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Unit 4</a:t>
            </a:r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3" name="Oval 35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5" name="Oval 37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6" name="Text Box 38"/>
          <p:cNvSpPr txBox="1">
            <a:spLocks noChangeArrowheads="1"/>
          </p:cNvSpPr>
          <p:nvPr/>
        </p:nvSpPr>
        <p:spPr bwMode="auto">
          <a:xfrm>
            <a:off x="2590800" y="60198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Prototype Computer 1</a:t>
            </a:r>
          </a:p>
        </p:txBody>
      </p:sp>
      <p:sp>
        <p:nvSpPr>
          <p:cNvPr id="32807" name="Text Box 39"/>
          <p:cNvSpPr txBox="1">
            <a:spLocks noChangeArrowheads="1"/>
          </p:cNvSpPr>
          <p:nvPr/>
        </p:nvSpPr>
        <p:spPr bwMode="auto">
          <a:xfrm>
            <a:off x="7086600" y="5029200"/>
            <a:ext cx="1676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Program</a:t>
            </a:r>
          </a:p>
          <a:p>
            <a:pPr algn="r" eaLnBrk="1" hangingPunct="1"/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Computer 1</a:t>
            </a:r>
          </a:p>
        </p:txBody>
      </p:sp>
      <p:sp>
        <p:nvSpPr>
          <p:cNvPr id="32808" name="Line 40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9525">
            <a:solidFill>
              <a:srgbClr val="0000CC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9" name="Line 41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9525">
            <a:solidFill>
              <a:srgbClr val="0000CC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0" name="Line 42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952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1" name="Text Box 43"/>
          <p:cNvSpPr txBox="1">
            <a:spLocks noChangeArrowheads="1"/>
          </p:cNvSpPr>
          <p:nvPr/>
        </p:nvSpPr>
        <p:spPr bwMode="auto">
          <a:xfrm>
            <a:off x="5257800" y="4648200"/>
            <a:ext cx="1828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Document</a:t>
            </a:r>
          </a:p>
          <a:p>
            <a:pPr algn="r" eaLnBrk="1" hangingPunct="1"/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Computer 1</a:t>
            </a:r>
          </a:p>
        </p:txBody>
      </p:sp>
      <p:sp>
        <p:nvSpPr>
          <p:cNvPr id="32812" name="Oval 44"/>
          <p:cNvSpPr>
            <a:spLocks noChangeArrowheads="1"/>
          </p:cNvSpPr>
          <p:nvPr/>
        </p:nvSpPr>
        <p:spPr bwMode="auto">
          <a:xfrm>
            <a:off x="8534400" y="41148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3" name="Line 45"/>
          <p:cNvSpPr>
            <a:spLocks noChangeShapeType="1"/>
          </p:cNvSpPr>
          <p:nvPr/>
        </p:nvSpPr>
        <p:spPr bwMode="auto">
          <a:xfrm flipV="1">
            <a:off x="8686800" y="2819400"/>
            <a:ext cx="0" cy="1295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14" name="Text Box 46"/>
          <p:cNvSpPr txBox="1">
            <a:spLocks noChangeArrowheads="1"/>
          </p:cNvSpPr>
          <p:nvPr/>
        </p:nvSpPr>
        <p:spPr bwMode="auto">
          <a:xfrm>
            <a:off x="7467600" y="3048000"/>
            <a:ext cx="12954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Mail</a:t>
            </a:r>
          </a:p>
          <a:p>
            <a:pPr algn="r" eaLnBrk="1" hangingPunct="1">
              <a:spcBef>
                <a:spcPct val="1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Delivery</a:t>
            </a: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1550" y="22860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Time Estimates for Activities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4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V="1">
            <a:off x="4724400" y="2590800"/>
            <a:ext cx="36576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2286000" y="2743200"/>
            <a:ext cx="6858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 flipV="1">
            <a:off x="762000" y="2819400"/>
            <a:ext cx="1143000" cy="1447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8382000" y="2362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2" name="Oval 30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4" name="Oval 32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8" name="Oval 36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 flipH="1" flipV="1">
            <a:off x="8610600" y="2743200"/>
            <a:ext cx="76200" cy="1295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0" name="Text Box 38"/>
          <p:cNvSpPr txBox="1">
            <a:spLocks noChangeArrowheads="1"/>
          </p:cNvSpPr>
          <p:nvPr/>
        </p:nvSpPr>
        <p:spPr bwMode="auto">
          <a:xfrm>
            <a:off x="5715000" y="2743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2438400" y="23622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350520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7338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8305800" y="3048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51054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4953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6629400" y="4800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6477000" y="3810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7772400" y="3810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3843" name="Text Box 51"/>
          <p:cNvSpPr txBox="1">
            <a:spLocks noChangeArrowheads="1"/>
          </p:cNvSpPr>
          <p:nvPr/>
        </p:nvSpPr>
        <p:spPr bwMode="auto">
          <a:xfrm>
            <a:off x="3581400" y="5638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3844" name="Text Box 52"/>
          <p:cNvSpPr txBox="1">
            <a:spLocks noChangeArrowheads="1"/>
          </p:cNvSpPr>
          <p:nvPr/>
        </p:nvSpPr>
        <p:spPr bwMode="auto">
          <a:xfrm>
            <a:off x="1066800" y="3886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3845" name="Text Box 53"/>
          <p:cNvSpPr txBox="1">
            <a:spLocks noChangeArrowheads="1"/>
          </p:cNvSpPr>
          <p:nvPr/>
        </p:nvSpPr>
        <p:spPr bwMode="auto">
          <a:xfrm>
            <a:off x="1066800" y="4419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3846" name="Text Box 54"/>
          <p:cNvSpPr txBox="1">
            <a:spLocks noChangeArrowheads="1"/>
          </p:cNvSpPr>
          <p:nvPr/>
        </p:nvSpPr>
        <p:spPr bwMode="auto">
          <a:xfrm>
            <a:off x="1066800" y="3048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3847" name="Text Box 55"/>
          <p:cNvSpPr txBox="1">
            <a:spLocks noChangeArrowheads="1"/>
          </p:cNvSpPr>
          <p:nvPr/>
        </p:nvSpPr>
        <p:spPr bwMode="auto">
          <a:xfrm>
            <a:off x="9144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66555" y="413665"/>
            <a:ext cx="6480720" cy="685800"/>
          </a:xfrm>
        </p:spPr>
        <p:txBody>
          <a:bodyPr/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项目特点</a:t>
            </a:r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521550" y="1802356"/>
            <a:ext cx="8172485" cy="27967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目标性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获得预期的结果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周期性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在限定时间完成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约束性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有限资源如人员、成本、工具等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不确定性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项目的实施及其结果不确定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699212"/>
      </p:ext>
    </p:extLst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1550" y="22860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Time Estimates for Activities</a:t>
            </a:r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V="1">
            <a:off x="4724400" y="2590800"/>
            <a:ext cx="3657600" cy="990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2286000" y="2743200"/>
            <a:ext cx="6858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flipV="1">
            <a:off x="762000" y="2819400"/>
            <a:ext cx="1143000" cy="14478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8382000" y="2362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6" name="Oval 30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8" name="Oval 32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2" name="Oval 36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 flipH="1" flipV="1">
            <a:off x="8610600" y="2743200"/>
            <a:ext cx="76200" cy="1295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4" name="Text Box 38"/>
          <p:cNvSpPr txBox="1">
            <a:spLocks noChangeArrowheads="1"/>
          </p:cNvSpPr>
          <p:nvPr/>
        </p:nvSpPr>
        <p:spPr bwMode="auto">
          <a:xfrm>
            <a:off x="5715000" y="2743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34855" name="Text Box 39"/>
          <p:cNvSpPr txBox="1">
            <a:spLocks noChangeArrowheads="1"/>
          </p:cNvSpPr>
          <p:nvPr/>
        </p:nvSpPr>
        <p:spPr bwMode="auto">
          <a:xfrm>
            <a:off x="2476500" y="25527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4856" name="Text Box 40"/>
          <p:cNvSpPr txBox="1">
            <a:spLocks noChangeArrowheads="1"/>
          </p:cNvSpPr>
          <p:nvPr/>
        </p:nvSpPr>
        <p:spPr bwMode="auto">
          <a:xfrm>
            <a:off x="350520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4857" name="Text Box 41"/>
          <p:cNvSpPr txBox="1">
            <a:spLocks noChangeArrowheads="1"/>
          </p:cNvSpPr>
          <p:nvPr/>
        </p:nvSpPr>
        <p:spPr bwMode="auto">
          <a:xfrm>
            <a:off x="37338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4858" name="Text Box 42"/>
          <p:cNvSpPr txBox="1"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8305800" y="3048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4861" name="Text Box 45"/>
          <p:cNvSpPr txBox="1">
            <a:spLocks noChangeArrowheads="1"/>
          </p:cNvSpPr>
          <p:nvPr/>
        </p:nvSpPr>
        <p:spPr bwMode="auto">
          <a:xfrm>
            <a:off x="51054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4862" name="Text Box 46"/>
          <p:cNvSpPr txBox="1">
            <a:spLocks noChangeArrowheads="1"/>
          </p:cNvSpPr>
          <p:nvPr/>
        </p:nvSpPr>
        <p:spPr bwMode="auto">
          <a:xfrm>
            <a:off x="4953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4863" name="Text Box 47"/>
          <p:cNvSpPr txBox="1"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34864" name="Text Box 48"/>
          <p:cNvSpPr txBox="1">
            <a:spLocks noChangeArrowheads="1"/>
          </p:cNvSpPr>
          <p:nvPr/>
        </p:nvSpPr>
        <p:spPr bwMode="auto">
          <a:xfrm>
            <a:off x="6629400" y="4800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4865" name="Text Box 49"/>
          <p:cNvSpPr txBox="1">
            <a:spLocks noChangeArrowheads="1"/>
          </p:cNvSpPr>
          <p:nvPr/>
        </p:nvSpPr>
        <p:spPr bwMode="auto">
          <a:xfrm>
            <a:off x="6477000" y="3810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7772400" y="3810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4867" name="Text Box 51"/>
          <p:cNvSpPr txBox="1">
            <a:spLocks noChangeArrowheads="1"/>
          </p:cNvSpPr>
          <p:nvPr/>
        </p:nvSpPr>
        <p:spPr bwMode="auto">
          <a:xfrm>
            <a:off x="3581400" y="5638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4868" name="Text Box 52"/>
          <p:cNvSpPr txBox="1">
            <a:spLocks noChangeArrowheads="1"/>
          </p:cNvSpPr>
          <p:nvPr/>
        </p:nvSpPr>
        <p:spPr bwMode="auto">
          <a:xfrm>
            <a:off x="1066800" y="3886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1066800" y="4419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1066800" y="3048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4871" name="Text Box 55"/>
          <p:cNvSpPr txBox="1">
            <a:spLocks noChangeArrowheads="1"/>
          </p:cNvSpPr>
          <p:nvPr/>
        </p:nvSpPr>
        <p:spPr bwMode="auto">
          <a:xfrm>
            <a:off x="9144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6555" y="22860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Earliest Start Dates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7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9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19050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V="1">
            <a:off x="4724400" y="2590800"/>
            <a:ext cx="3657600" cy="914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2286000" y="2667000"/>
            <a:ext cx="762000" cy="762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5" name="Oval 25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 flipV="1">
            <a:off x="762000" y="2743200"/>
            <a:ext cx="1143000" cy="1524000"/>
          </a:xfrm>
          <a:prstGeom prst="line">
            <a:avLst/>
          </a:prstGeom>
          <a:noFill/>
          <a:ln w="19050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8382000" y="2362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0" name="Oval 30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Oval 32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19050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6" name="Oval 36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 flipH="1" flipV="1">
            <a:off x="8610600" y="2743200"/>
            <a:ext cx="76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5943600" y="2743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2438400" y="259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350520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37338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8305800" y="3048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51054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5886" name="Text Box 46"/>
          <p:cNvSpPr txBox="1">
            <a:spLocks noChangeArrowheads="1"/>
          </p:cNvSpPr>
          <p:nvPr/>
        </p:nvSpPr>
        <p:spPr bwMode="auto">
          <a:xfrm>
            <a:off x="4953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5887" name="Text Box 47"/>
          <p:cNvSpPr txBox="1"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35888" name="Text Box 48"/>
          <p:cNvSpPr txBox="1">
            <a:spLocks noChangeArrowheads="1"/>
          </p:cNvSpPr>
          <p:nvPr/>
        </p:nvSpPr>
        <p:spPr bwMode="auto">
          <a:xfrm>
            <a:off x="6629400" y="4800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5889" name="Text Box 49"/>
          <p:cNvSpPr txBox="1">
            <a:spLocks noChangeArrowheads="1"/>
          </p:cNvSpPr>
          <p:nvPr/>
        </p:nvSpPr>
        <p:spPr bwMode="auto">
          <a:xfrm>
            <a:off x="6477000" y="3810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5890" name="Text Box 50"/>
          <p:cNvSpPr txBox="1">
            <a:spLocks noChangeArrowheads="1"/>
          </p:cNvSpPr>
          <p:nvPr/>
        </p:nvSpPr>
        <p:spPr bwMode="auto">
          <a:xfrm>
            <a:off x="7772400" y="3810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3581400" y="5638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5892" name="Text Box 52"/>
          <p:cNvSpPr txBox="1">
            <a:spLocks noChangeArrowheads="1"/>
          </p:cNvSpPr>
          <p:nvPr/>
        </p:nvSpPr>
        <p:spPr bwMode="auto">
          <a:xfrm>
            <a:off x="1066800" y="3886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5893" name="Text Box 53"/>
          <p:cNvSpPr txBox="1">
            <a:spLocks noChangeArrowheads="1"/>
          </p:cNvSpPr>
          <p:nvPr/>
        </p:nvSpPr>
        <p:spPr bwMode="auto">
          <a:xfrm>
            <a:off x="1066800" y="4419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5894" name="Text Box 54"/>
          <p:cNvSpPr txBox="1">
            <a:spLocks noChangeArrowheads="1"/>
          </p:cNvSpPr>
          <p:nvPr/>
        </p:nvSpPr>
        <p:spPr bwMode="auto">
          <a:xfrm>
            <a:off x="1066800" y="3048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9144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77912" name="Text Box 56"/>
          <p:cNvSpPr txBox="1">
            <a:spLocks noChangeArrowheads="1"/>
          </p:cNvSpPr>
          <p:nvPr/>
        </p:nvSpPr>
        <p:spPr bwMode="auto">
          <a:xfrm>
            <a:off x="4572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0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13" name="Text Box 57"/>
          <p:cNvSpPr txBox="1">
            <a:spLocks noChangeArrowheads="1"/>
          </p:cNvSpPr>
          <p:nvPr/>
        </p:nvSpPr>
        <p:spPr bwMode="auto">
          <a:xfrm>
            <a:off x="1905000" y="243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14" name="Text Box 58"/>
          <p:cNvSpPr txBox="1">
            <a:spLocks noChangeArrowheads="1"/>
          </p:cNvSpPr>
          <p:nvPr/>
        </p:nvSpPr>
        <p:spPr bwMode="auto">
          <a:xfrm>
            <a:off x="1570038" y="34496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12</a:t>
            </a:r>
          </a:p>
        </p:txBody>
      </p:sp>
      <p:sp>
        <p:nvSpPr>
          <p:cNvPr id="377915" name="Text Box 59"/>
          <p:cNvSpPr txBox="1">
            <a:spLocks noChangeArrowheads="1"/>
          </p:cNvSpPr>
          <p:nvPr/>
        </p:nvSpPr>
        <p:spPr bwMode="auto">
          <a:xfrm>
            <a:off x="1677988" y="48164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12</a:t>
            </a:r>
          </a:p>
        </p:txBody>
      </p:sp>
      <p:sp>
        <p:nvSpPr>
          <p:cNvPr id="377916" name="Text Box 60"/>
          <p:cNvSpPr txBox="1">
            <a:spLocks noChangeArrowheads="1"/>
          </p:cNvSpPr>
          <p:nvPr/>
        </p:nvSpPr>
        <p:spPr bwMode="auto">
          <a:xfrm>
            <a:off x="1571625" y="57943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4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17" name="Text Box 61"/>
          <p:cNvSpPr txBox="1">
            <a:spLocks noChangeArrowheads="1"/>
          </p:cNvSpPr>
          <p:nvPr/>
        </p:nvSpPr>
        <p:spPr bwMode="auto">
          <a:xfrm>
            <a:off x="2878138" y="34528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15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18" name="Text Box 62"/>
          <p:cNvSpPr txBox="1">
            <a:spLocks noChangeArrowheads="1"/>
          </p:cNvSpPr>
          <p:nvPr/>
        </p:nvSpPr>
        <p:spPr bwMode="auto">
          <a:xfrm>
            <a:off x="4267200" y="3429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19" name="Text Box 63"/>
          <p:cNvSpPr txBox="1">
            <a:spLocks noChangeArrowheads="1"/>
          </p:cNvSpPr>
          <p:nvPr/>
        </p:nvSpPr>
        <p:spPr bwMode="auto">
          <a:xfrm>
            <a:off x="29337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20" name="Text Box 64"/>
          <p:cNvSpPr txBox="1">
            <a:spLocks noChangeArrowheads="1"/>
          </p:cNvSpPr>
          <p:nvPr/>
        </p:nvSpPr>
        <p:spPr bwMode="auto">
          <a:xfrm>
            <a:off x="6553200" y="5791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21" name="Text Box 65"/>
          <p:cNvSpPr txBox="1">
            <a:spLocks noChangeArrowheads="1"/>
          </p:cNvSpPr>
          <p:nvPr/>
        </p:nvSpPr>
        <p:spPr bwMode="auto">
          <a:xfrm>
            <a:off x="43434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19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22" name="Text Box 66"/>
          <p:cNvSpPr txBox="1">
            <a:spLocks noChangeArrowheads="1"/>
          </p:cNvSpPr>
          <p:nvPr/>
        </p:nvSpPr>
        <p:spPr bwMode="auto">
          <a:xfrm>
            <a:off x="5715000" y="4038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22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23" name="Text Box 67"/>
          <p:cNvSpPr txBox="1">
            <a:spLocks noChangeArrowheads="1"/>
          </p:cNvSpPr>
          <p:nvPr/>
        </p:nvSpPr>
        <p:spPr bwMode="auto">
          <a:xfrm>
            <a:off x="8305800" y="236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26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24" name="Text Box 68"/>
          <p:cNvSpPr txBox="1">
            <a:spLocks noChangeArrowheads="1"/>
          </p:cNvSpPr>
          <p:nvPr/>
        </p:nvSpPr>
        <p:spPr bwMode="auto">
          <a:xfrm>
            <a:off x="7086600" y="4038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23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7925" name="Text Box 69"/>
          <p:cNvSpPr txBox="1">
            <a:spLocks noChangeArrowheads="1"/>
          </p:cNvSpPr>
          <p:nvPr/>
        </p:nvSpPr>
        <p:spPr bwMode="auto">
          <a:xfrm>
            <a:off x="8534400" y="4038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25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7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7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7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7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7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7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7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7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7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7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7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912" grpId="0" autoUpdateAnimBg="0"/>
      <p:bldP spid="377913" grpId="0" autoUpdateAnimBg="0"/>
      <p:bldP spid="377914" grpId="0" autoUpdateAnimBg="0"/>
      <p:bldP spid="377915" grpId="0" autoUpdateAnimBg="0"/>
      <p:bldP spid="377916" grpId="0" autoUpdateAnimBg="0"/>
      <p:bldP spid="377917" grpId="0" autoUpdateAnimBg="0"/>
      <p:bldP spid="377918" grpId="0" autoUpdateAnimBg="0"/>
      <p:bldP spid="377919" grpId="0" autoUpdateAnimBg="0"/>
      <p:bldP spid="377920" grpId="0" autoUpdateAnimBg="0"/>
      <p:bldP spid="377921" grpId="0" autoUpdateAnimBg="0"/>
      <p:bldP spid="377922" grpId="0" autoUpdateAnimBg="0"/>
      <p:bldP spid="377923" grpId="0" autoUpdateAnimBg="0"/>
      <p:bldP spid="377924" grpId="0" autoUpdateAnimBg="0"/>
      <p:bldP spid="377925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2860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Earliest Start Dates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19050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V="1">
            <a:off x="4724400" y="2590800"/>
            <a:ext cx="3657600" cy="914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2286000" y="2667000"/>
            <a:ext cx="762000" cy="762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9" name="Oval 25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V="1">
            <a:off x="762000" y="2743200"/>
            <a:ext cx="1143000" cy="1524000"/>
          </a:xfrm>
          <a:prstGeom prst="line">
            <a:avLst/>
          </a:prstGeom>
          <a:noFill/>
          <a:ln w="19050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8382000" y="2362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3" name="Line 29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4" name="Oval 30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Oval 32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19050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9" name="Line 35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0" name="Oval 36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1" name="Line 37"/>
          <p:cNvSpPr>
            <a:spLocks noChangeShapeType="1"/>
          </p:cNvSpPr>
          <p:nvPr/>
        </p:nvSpPr>
        <p:spPr bwMode="auto">
          <a:xfrm flipH="1" flipV="1">
            <a:off x="8610600" y="2743200"/>
            <a:ext cx="76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5943600" y="2743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6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2438400" y="2590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6904" name="Text Box 40"/>
          <p:cNvSpPr txBox="1">
            <a:spLocks noChangeArrowheads="1"/>
          </p:cNvSpPr>
          <p:nvPr/>
        </p:nvSpPr>
        <p:spPr bwMode="auto">
          <a:xfrm>
            <a:off x="350520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6905" name="Text Box 41"/>
          <p:cNvSpPr txBox="1">
            <a:spLocks noChangeArrowheads="1"/>
          </p:cNvSpPr>
          <p:nvPr/>
        </p:nvSpPr>
        <p:spPr bwMode="auto">
          <a:xfrm>
            <a:off x="37338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8305800" y="3048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5105400" y="34290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6910" name="Text Box 46"/>
          <p:cNvSpPr txBox="1">
            <a:spLocks noChangeArrowheads="1"/>
          </p:cNvSpPr>
          <p:nvPr/>
        </p:nvSpPr>
        <p:spPr bwMode="auto">
          <a:xfrm>
            <a:off x="49530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6911" name="Text Box 47"/>
          <p:cNvSpPr txBox="1"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36912" name="Text Box 48"/>
          <p:cNvSpPr txBox="1">
            <a:spLocks noChangeArrowheads="1"/>
          </p:cNvSpPr>
          <p:nvPr/>
        </p:nvSpPr>
        <p:spPr bwMode="auto">
          <a:xfrm>
            <a:off x="6629400" y="4800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6477000" y="3810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6914" name="Text Box 50"/>
          <p:cNvSpPr txBox="1">
            <a:spLocks noChangeArrowheads="1"/>
          </p:cNvSpPr>
          <p:nvPr/>
        </p:nvSpPr>
        <p:spPr bwMode="auto">
          <a:xfrm>
            <a:off x="7772400" y="3810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6915" name="Text Box 51"/>
          <p:cNvSpPr txBox="1">
            <a:spLocks noChangeArrowheads="1"/>
          </p:cNvSpPr>
          <p:nvPr/>
        </p:nvSpPr>
        <p:spPr bwMode="auto">
          <a:xfrm>
            <a:off x="3581400" y="56388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6916" name="Text Box 52"/>
          <p:cNvSpPr txBox="1">
            <a:spLocks noChangeArrowheads="1"/>
          </p:cNvSpPr>
          <p:nvPr/>
        </p:nvSpPr>
        <p:spPr bwMode="auto">
          <a:xfrm>
            <a:off x="1066800" y="3886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6917" name="Text Box 53"/>
          <p:cNvSpPr txBox="1">
            <a:spLocks noChangeArrowheads="1"/>
          </p:cNvSpPr>
          <p:nvPr/>
        </p:nvSpPr>
        <p:spPr bwMode="auto">
          <a:xfrm>
            <a:off x="1066800" y="4419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6918" name="Text Box 54"/>
          <p:cNvSpPr txBox="1">
            <a:spLocks noChangeArrowheads="1"/>
          </p:cNvSpPr>
          <p:nvPr/>
        </p:nvSpPr>
        <p:spPr bwMode="auto">
          <a:xfrm>
            <a:off x="1066800" y="3048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6919" name="Text Box 55"/>
          <p:cNvSpPr txBox="1">
            <a:spLocks noChangeArrowheads="1"/>
          </p:cNvSpPr>
          <p:nvPr/>
        </p:nvSpPr>
        <p:spPr bwMode="auto">
          <a:xfrm>
            <a:off x="914400" y="5181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78936" name="Text Box 56"/>
          <p:cNvSpPr txBox="1">
            <a:spLocks noChangeArrowheads="1"/>
          </p:cNvSpPr>
          <p:nvPr/>
        </p:nvSpPr>
        <p:spPr bwMode="auto">
          <a:xfrm>
            <a:off x="4572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0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37" name="Text Box 57"/>
          <p:cNvSpPr txBox="1">
            <a:spLocks noChangeArrowheads="1"/>
          </p:cNvSpPr>
          <p:nvPr/>
        </p:nvSpPr>
        <p:spPr bwMode="auto">
          <a:xfrm>
            <a:off x="1905000" y="243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38" name="Text Box 58"/>
          <p:cNvSpPr txBox="1">
            <a:spLocks noChangeArrowheads="1"/>
          </p:cNvSpPr>
          <p:nvPr/>
        </p:nvSpPr>
        <p:spPr bwMode="auto">
          <a:xfrm>
            <a:off x="1570038" y="34496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12</a:t>
            </a:r>
          </a:p>
        </p:txBody>
      </p:sp>
      <p:sp>
        <p:nvSpPr>
          <p:cNvPr id="378939" name="Text Box 59"/>
          <p:cNvSpPr txBox="1">
            <a:spLocks noChangeArrowheads="1"/>
          </p:cNvSpPr>
          <p:nvPr/>
        </p:nvSpPr>
        <p:spPr bwMode="auto">
          <a:xfrm>
            <a:off x="1677988" y="48164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12</a:t>
            </a:r>
          </a:p>
        </p:txBody>
      </p:sp>
      <p:sp>
        <p:nvSpPr>
          <p:cNvPr id="378940" name="Text Box 60"/>
          <p:cNvSpPr txBox="1">
            <a:spLocks noChangeArrowheads="1"/>
          </p:cNvSpPr>
          <p:nvPr/>
        </p:nvSpPr>
        <p:spPr bwMode="auto">
          <a:xfrm>
            <a:off x="1571625" y="5794375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4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41" name="Text Box 61"/>
          <p:cNvSpPr txBox="1">
            <a:spLocks noChangeArrowheads="1"/>
          </p:cNvSpPr>
          <p:nvPr/>
        </p:nvSpPr>
        <p:spPr bwMode="auto">
          <a:xfrm>
            <a:off x="2878138" y="34528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15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42" name="Text Box 62"/>
          <p:cNvSpPr txBox="1">
            <a:spLocks noChangeArrowheads="1"/>
          </p:cNvSpPr>
          <p:nvPr/>
        </p:nvSpPr>
        <p:spPr bwMode="auto">
          <a:xfrm>
            <a:off x="4267200" y="3429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43" name="Text Box 63"/>
          <p:cNvSpPr txBox="1">
            <a:spLocks noChangeArrowheads="1"/>
          </p:cNvSpPr>
          <p:nvPr/>
        </p:nvSpPr>
        <p:spPr bwMode="auto">
          <a:xfrm>
            <a:off x="29337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44" name="Text Box 64"/>
          <p:cNvSpPr txBox="1">
            <a:spLocks noChangeArrowheads="1"/>
          </p:cNvSpPr>
          <p:nvPr/>
        </p:nvSpPr>
        <p:spPr bwMode="auto">
          <a:xfrm>
            <a:off x="6553200" y="5791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45" name="Text Box 65"/>
          <p:cNvSpPr txBox="1">
            <a:spLocks noChangeArrowheads="1"/>
          </p:cNvSpPr>
          <p:nvPr/>
        </p:nvSpPr>
        <p:spPr bwMode="auto">
          <a:xfrm>
            <a:off x="43434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19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46" name="Text Box 66"/>
          <p:cNvSpPr txBox="1">
            <a:spLocks noChangeArrowheads="1"/>
          </p:cNvSpPr>
          <p:nvPr/>
        </p:nvSpPr>
        <p:spPr bwMode="auto">
          <a:xfrm>
            <a:off x="5715000" y="4038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22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47" name="Text Box 67"/>
          <p:cNvSpPr txBox="1">
            <a:spLocks noChangeArrowheads="1"/>
          </p:cNvSpPr>
          <p:nvPr/>
        </p:nvSpPr>
        <p:spPr bwMode="auto">
          <a:xfrm>
            <a:off x="8305800" y="236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26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48" name="Text Box 68"/>
          <p:cNvSpPr txBox="1">
            <a:spLocks noChangeArrowheads="1"/>
          </p:cNvSpPr>
          <p:nvPr/>
        </p:nvSpPr>
        <p:spPr bwMode="auto">
          <a:xfrm>
            <a:off x="7086600" y="4038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23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49" name="Text Box 69"/>
          <p:cNvSpPr txBox="1">
            <a:spLocks noChangeArrowheads="1"/>
          </p:cNvSpPr>
          <p:nvPr/>
        </p:nvSpPr>
        <p:spPr bwMode="auto">
          <a:xfrm>
            <a:off x="8534400" y="4038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25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8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8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8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8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8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6" grpId="0" autoUpdateAnimBg="0"/>
      <p:bldP spid="378937" grpId="0" autoUpdateAnimBg="0"/>
      <p:bldP spid="378938" grpId="0" autoUpdateAnimBg="0"/>
      <p:bldP spid="378939" grpId="0" autoUpdateAnimBg="0"/>
      <p:bldP spid="378940" grpId="0" autoUpdateAnimBg="0"/>
      <p:bldP spid="378941" grpId="0" autoUpdateAnimBg="0"/>
      <p:bldP spid="378942" grpId="0" autoUpdateAnimBg="0"/>
      <p:bldP spid="378943" grpId="0" autoUpdateAnimBg="0"/>
      <p:bldP spid="378944" grpId="0" autoUpdateAnimBg="0"/>
      <p:bldP spid="378945" grpId="0" autoUpdateAnimBg="0"/>
      <p:bldP spid="378946" grpId="0" autoUpdateAnimBg="0"/>
      <p:bldP spid="378947" grpId="0" autoUpdateAnimBg="0"/>
      <p:bldP spid="378948" grpId="0" autoUpdateAnimBg="0"/>
      <p:bldP spid="37894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2860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Latest Start Dates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19050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V="1">
            <a:off x="4724400" y="2590800"/>
            <a:ext cx="3657600" cy="914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2286000" y="2667000"/>
            <a:ext cx="762000" cy="762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3" name="Oval 25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762000" y="2743200"/>
            <a:ext cx="1143000" cy="1524000"/>
          </a:xfrm>
          <a:prstGeom prst="line">
            <a:avLst/>
          </a:prstGeom>
          <a:noFill/>
          <a:ln w="19050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8382000" y="2362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Line 29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8" name="Oval 30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9" name="Line 31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0" name="Oval 32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1" name="Line 33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19050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2" name="Line 34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3" name="Line 35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4" name="Oval 36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5" name="Line 37"/>
          <p:cNvSpPr>
            <a:spLocks noChangeShapeType="1"/>
          </p:cNvSpPr>
          <p:nvPr/>
        </p:nvSpPr>
        <p:spPr bwMode="auto">
          <a:xfrm flipH="1" flipV="1">
            <a:off x="8610600" y="2743200"/>
            <a:ext cx="762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5791200" y="26670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6 </a:t>
            </a:r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2514600" y="2590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7928" name="Text Box 40"/>
          <p:cNvSpPr txBox="1">
            <a:spLocks noChangeArrowheads="1"/>
          </p:cNvSpPr>
          <p:nvPr/>
        </p:nvSpPr>
        <p:spPr bwMode="auto">
          <a:xfrm>
            <a:off x="3505200" y="32766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7929" name="Text Box 41"/>
          <p:cNvSpPr txBox="1">
            <a:spLocks noChangeArrowheads="1"/>
          </p:cNvSpPr>
          <p:nvPr/>
        </p:nvSpPr>
        <p:spPr bwMode="auto">
          <a:xfrm>
            <a:off x="36576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7930" name="Text Box 42"/>
          <p:cNvSpPr txBox="1"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7931" name="Text Box 43"/>
          <p:cNvSpPr txBox="1">
            <a:spLocks noChangeArrowheads="1"/>
          </p:cNvSpPr>
          <p:nvPr/>
        </p:nvSpPr>
        <p:spPr bwMode="auto">
          <a:xfrm>
            <a:off x="2286000" y="4648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7932" name="Text Box 44"/>
          <p:cNvSpPr txBox="1">
            <a:spLocks noChangeArrowheads="1"/>
          </p:cNvSpPr>
          <p:nvPr/>
        </p:nvSpPr>
        <p:spPr bwMode="auto">
          <a:xfrm>
            <a:off x="8305800" y="3048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7933" name="Text Box 45"/>
          <p:cNvSpPr txBox="1">
            <a:spLocks noChangeArrowheads="1"/>
          </p:cNvSpPr>
          <p:nvPr/>
        </p:nvSpPr>
        <p:spPr bwMode="auto">
          <a:xfrm>
            <a:off x="5029200" y="35052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7934" name="Text Box 46"/>
          <p:cNvSpPr txBox="1">
            <a:spLocks noChangeArrowheads="1"/>
          </p:cNvSpPr>
          <p:nvPr/>
        </p:nvSpPr>
        <p:spPr bwMode="auto">
          <a:xfrm>
            <a:off x="4876800" y="4343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3</a:t>
            </a:r>
          </a:p>
        </p:txBody>
      </p:sp>
      <p:sp>
        <p:nvSpPr>
          <p:cNvPr id="37935" name="Text Box 47"/>
          <p:cNvSpPr txBox="1">
            <a:spLocks noChangeArrowheads="1"/>
          </p:cNvSpPr>
          <p:nvPr/>
        </p:nvSpPr>
        <p:spPr bwMode="auto">
          <a:xfrm>
            <a:off x="7620000" y="5029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8</a:t>
            </a:r>
          </a:p>
        </p:txBody>
      </p:sp>
      <p:sp>
        <p:nvSpPr>
          <p:cNvPr id="37936" name="Text Box 48"/>
          <p:cNvSpPr txBox="1">
            <a:spLocks noChangeArrowheads="1"/>
          </p:cNvSpPr>
          <p:nvPr/>
        </p:nvSpPr>
        <p:spPr bwMode="auto">
          <a:xfrm>
            <a:off x="6553200" y="48006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2</a:t>
            </a:r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6324600" y="3810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7938" name="Text Box 50"/>
          <p:cNvSpPr txBox="1">
            <a:spLocks noChangeArrowheads="1"/>
          </p:cNvSpPr>
          <p:nvPr/>
        </p:nvSpPr>
        <p:spPr bwMode="auto">
          <a:xfrm>
            <a:off x="7620000" y="3810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3505200" y="5562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  <p:sp>
        <p:nvSpPr>
          <p:cNvPr id="37940" name="Text Box 52"/>
          <p:cNvSpPr txBox="1">
            <a:spLocks noChangeArrowheads="1"/>
          </p:cNvSpPr>
          <p:nvPr/>
        </p:nvSpPr>
        <p:spPr bwMode="auto">
          <a:xfrm>
            <a:off x="1066800" y="3886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7941" name="Text Box 53"/>
          <p:cNvSpPr txBox="1">
            <a:spLocks noChangeArrowheads="1"/>
          </p:cNvSpPr>
          <p:nvPr/>
        </p:nvSpPr>
        <p:spPr bwMode="auto">
          <a:xfrm>
            <a:off x="990600" y="4419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12</a:t>
            </a:r>
          </a:p>
        </p:txBody>
      </p:sp>
      <p:sp>
        <p:nvSpPr>
          <p:cNvPr id="37942" name="Text Box 54"/>
          <p:cNvSpPr txBox="1">
            <a:spLocks noChangeArrowheads="1"/>
          </p:cNvSpPr>
          <p:nvPr/>
        </p:nvSpPr>
        <p:spPr bwMode="auto">
          <a:xfrm>
            <a:off x="914400" y="30480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</a:t>
            </a:r>
          </a:p>
        </p:txBody>
      </p:sp>
      <p:sp>
        <p:nvSpPr>
          <p:cNvPr id="379959" name="Text Box 55"/>
          <p:cNvSpPr txBox="1">
            <a:spLocks noChangeArrowheads="1"/>
          </p:cNvSpPr>
          <p:nvPr/>
        </p:nvSpPr>
        <p:spPr bwMode="auto">
          <a:xfrm>
            <a:off x="457200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0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60" name="Text Box 56"/>
          <p:cNvSpPr txBox="1">
            <a:spLocks noChangeArrowheads="1"/>
          </p:cNvSpPr>
          <p:nvPr/>
        </p:nvSpPr>
        <p:spPr bwMode="auto">
          <a:xfrm>
            <a:off x="18288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11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61" name="Text Box 57"/>
          <p:cNvSpPr txBox="1">
            <a:spLocks noChangeArrowheads="1"/>
          </p:cNvSpPr>
          <p:nvPr/>
        </p:nvSpPr>
        <p:spPr bwMode="auto">
          <a:xfrm>
            <a:off x="1570038" y="34496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12</a:t>
            </a:r>
            <a:endParaRPr lang="en-US" altLang="zh-CN" sz="1800" b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379962" name="Text Box 58"/>
          <p:cNvSpPr txBox="1">
            <a:spLocks noChangeArrowheads="1"/>
          </p:cNvSpPr>
          <p:nvPr/>
        </p:nvSpPr>
        <p:spPr bwMode="auto">
          <a:xfrm>
            <a:off x="1677988" y="48164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14</a:t>
            </a:r>
            <a:endParaRPr lang="en-US" altLang="zh-CN" sz="1800" b="0">
              <a:solidFill>
                <a:srgbClr val="FF0066"/>
              </a:solidFill>
              <a:latin typeface="Arial" charset="0"/>
            </a:endParaRPr>
          </a:p>
        </p:txBody>
      </p:sp>
      <p:sp>
        <p:nvSpPr>
          <p:cNvPr id="379963" name="Text Box 59"/>
          <p:cNvSpPr txBox="1">
            <a:spLocks noChangeArrowheads="1"/>
          </p:cNvSpPr>
          <p:nvPr/>
        </p:nvSpPr>
        <p:spPr bwMode="auto">
          <a:xfrm>
            <a:off x="1524000" y="5791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13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64" name="Text Box 60"/>
          <p:cNvSpPr txBox="1">
            <a:spLocks noChangeArrowheads="1"/>
          </p:cNvSpPr>
          <p:nvPr/>
        </p:nvSpPr>
        <p:spPr bwMode="auto">
          <a:xfrm>
            <a:off x="2878138" y="34528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15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65" name="Text Box 61"/>
          <p:cNvSpPr txBox="1">
            <a:spLocks noChangeArrowheads="1"/>
          </p:cNvSpPr>
          <p:nvPr/>
        </p:nvSpPr>
        <p:spPr bwMode="auto">
          <a:xfrm>
            <a:off x="4267200" y="34290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66" name="Text Box 62"/>
          <p:cNvSpPr txBox="1">
            <a:spLocks noChangeArrowheads="1"/>
          </p:cNvSpPr>
          <p:nvPr/>
        </p:nvSpPr>
        <p:spPr bwMode="auto">
          <a:xfrm>
            <a:off x="29337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67" name="Text Box 63"/>
          <p:cNvSpPr txBox="1">
            <a:spLocks noChangeArrowheads="1"/>
          </p:cNvSpPr>
          <p:nvPr/>
        </p:nvSpPr>
        <p:spPr bwMode="auto">
          <a:xfrm>
            <a:off x="6553200" y="5791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68" name="Text Box 64"/>
          <p:cNvSpPr txBox="1">
            <a:spLocks noChangeArrowheads="1"/>
          </p:cNvSpPr>
          <p:nvPr/>
        </p:nvSpPr>
        <p:spPr bwMode="auto">
          <a:xfrm>
            <a:off x="4343400" y="4800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20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69" name="Text Box 65"/>
          <p:cNvSpPr txBox="1">
            <a:spLocks noChangeArrowheads="1"/>
          </p:cNvSpPr>
          <p:nvPr/>
        </p:nvSpPr>
        <p:spPr bwMode="auto">
          <a:xfrm>
            <a:off x="5715000" y="40386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23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70" name="Text Box 66"/>
          <p:cNvSpPr txBox="1">
            <a:spLocks noChangeArrowheads="1"/>
          </p:cNvSpPr>
          <p:nvPr/>
        </p:nvSpPr>
        <p:spPr bwMode="auto">
          <a:xfrm>
            <a:off x="8305800" y="2362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26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71" name="Text Box 67"/>
          <p:cNvSpPr txBox="1">
            <a:spLocks noChangeArrowheads="1"/>
          </p:cNvSpPr>
          <p:nvPr/>
        </p:nvSpPr>
        <p:spPr bwMode="auto">
          <a:xfrm>
            <a:off x="7086600" y="4038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24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972" name="Text Box 68"/>
          <p:cNvSpPr txBox="1">
            <a:spLocks noChangeArrowheads="1"/>
          </p:cNvSpPr>
          <p:nvPr/>
        </p:nvSpPr>
        <p:spPr bwMode="auto">
          <a:xfrm>
            <a:off x="8534400" y="40386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accent2"/>
                </a:solidFill>
                <a:latin typeface="Arial" charset="0"/>
              </a:rPr>
              <a:t>25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57" name="Text Box 69"/>
          <p:cNvSpPr txBox="1">
            <a:spLocks noChangeArrowheads="1"/>
          </p:cNvSpPr>
          <p:nvPr/>
        </p:nvSpPr>
        <p:spPr bwMode="auto">
          <a:xfrm>
            <a:off x="990600" y="52578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4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9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9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9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9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9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9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9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9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9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9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9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59" grpId="0" autoUpdateAnimBg="0"/>
      <p:bldP spid="379960" grpId="0" autoUpdateAnimBg="0"/>
      <p:bldP spid="379961" grpId="0" autoUpdateAnimBg="0"/>
      <p:bldP spid="379962" grpId="0" autoUpdateAnimBg="0"/>
      <p:bldP spid="379963" grpId="0" autoUpdateAnimBg="0"/>
      <p:bldP spid="379964" grpId="0" autoUpdateAnimBg="0"/>
      <p:bldP spid="379965" grpId="0" autoUpdateAnimBg="0"/>
      <p:bldP spid="379966" grpId="0" autoUpdateAnimBg="0"/>
      <p:bldP spid="379967" grpId="0" autoUpdateAnimBg="0"/>
      <p:bldP spid="379968" grpId="0" autoUpdateAnimBg="0"/>
      <p:bldP spid="379969" grpId="0" autoUpdateAnimBg="0"/>
      <p:bldP spid="379970" grpId="0" autoUpdateAnimBg="0"/>
      <p:bldP spid="379971" grpId="0" autoUpdateAnimBg="0"/>
      <p:bldP spid="37997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Critical Path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6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38100">
            <a:solidFill>
              <a:srgbClr val="FF99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8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4724400" y="2590800"/>
            <a:ext cx="365760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2286000" y="2667000"/>
            <a:ext cx="7620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7" name="Oval 25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 flipV="1">
            <a:off x="762000" y="2743200"/>
            <a:ext cx="1143000" cy="15240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8382000" y="2362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2" name="Oval 30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7" name="Line 35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8" name="Oval 36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9" name="Line 37"/>
          <p:cNvSpPr>
            <a:spLocks noChangeShapeType="1"/>
          </p:cNvSpPr>
          <p:nvPr/>
        </p:nvSpPr>
        <p:spPr bwMode="auto">
          <a:xfrm flipH="1" flipV="1">
            <a:off x="8610600" y="2743200"/>
            <a:ext cx="76200" cy="1295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0" name="Text Box 38"/>
          <p:cNvSpPr txBox="1">
            <a:spLocks noChangeArrowheads="1"/>
          </p:cNvSpPr>
          <p:nvPr/>
        </p:nvSpPr>
        <p:spPr bwMode="auto">
          <a:xfrm>
            <a:off x="2286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0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0</a:t>
            </a:r>
          </a:p>
        </p:txBody>
      </p:sp>
      <p:sp>
        <p:nvSpPr>
          <p:cNvPr id="38951" name="Text Box 39"/>
          <p:cNvSpPr txBox="1">
            <a:spLocks noChangeArrowheads="1"/>
          </p:cNvSpPr>
          <p:nvPr/>
        </p:nvSpPr>
        <p:spPr bwMode="auto">
          <a:xfrm>
            <a:off x="1752600" y="2057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11</a:t>
            </a:r>
          </a:p>
        </p:txBody>
      </p:sp>
      <p:sp>
        <p:nvSpPr>
          <p:cNvPr id="38952" name="Text Box 40"/>
          <p:cNvSpPr txBox="1">
            <a:spLocks noChangeArrowheads="1"/>
          </p:cNvSpPr>
          <p:nvPr/>
        </p:nvSpPr>
        <p:spPr bwMode="auto">
          <a:xfrm>
            <a:off x="1447800" y="30480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12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12</a:t>
            </a:r>
          </a:p>
        </p:txBody>
      </p:sp>
      <p:sp>
        <p:nvSpPr>
          <p:cNvPr id="38953" name="Text Box 41"/>
          <p:cNvSpPr txBox="1">
            <a:spLocks noChangeArrowheads="1"/>
          </p:cNvSpPr>
          <p:nvPr/>
        </p:nvSpPr>
        <p:spPr bwMode="auto">
          <a:xfrm>
            <a:off x="1447800" y="44196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12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14</a:t>
            </a:r>
          </a:p>
        </p:txBody>
      </p:sp>
      <p:sp>
        <p:nvSpPr>
          <p:cNvPr id="38954" name="Text Box 42"/>
          <p:cNvSpPr txBox="1">
            <a:spLocks noChangeArrowheads="1"/>
          </p:cNvSpPr>
          <p:nvPr/>
        </p:nvSpPr>
        <p:spPr bwMode="auto">
          <a:xfrm>
            <a:off x="1600200" y="5410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4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13</a:t>
            </a: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2971800" y="30480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15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15</a:t>
            </a: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4191000" y="3048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17</a:t>
            </a:r>
          </a:p>
        </p:txBody>
      </p:sp>
      <p:sp>
        <p:nvSpPr>
          <p:cNvPr id="38957" name="Text Box 45"/>
          <p:cNvSpPr txBox="1">
            <a:spLocks noChangeArrowheads="1"/>
          </p:cNvSpPr>
          <p:nvPr/>
        </p:nvSpPr>
        <p:spPr bwMode="auto">
          <a:xfrm>
            <a:off x="2667000" y="4419600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17</a:t>
            </a:r>
          </a:p>
        </p:txBody>
      </p:sp>
      <p:sp>
        <p:nvSpPr>
          <p:cNvPr id="38958" name="Text Box 46"/>
          <p:cNvSpPr txBox="1">
            <a:spLocks noChangeArrowheads="1"/>
          </p:cNvSpPr>
          <p:nvPr/>
        </p:nvSpPr>
        <p:spPr bwMode="auto">
          <a:xfrm>
            <a:off x="5867400" y="5410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59" name="Text Box 47"/>
          <p:cNvSpPr txBox="1">
            <a:spLocks noChangeArrowheads="1"/>
          </p:cNvSpPr>
          <p:nvPr/>
        </p:nvSpPr>
        <p:spPr bwMode="auto">
          <a:xfrm>
            <a:off x="4114800" y="4419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19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20</a:t>
            </a:r>
          </a:p>
        </p:txBody>
      </p:sp>
      <p:sp>
        <p:nvSpPr>
          <p:cNvPr id="38960" name="Text Box 48"/>
          <p:cNvSpPr txBox="1">
            <a:spLocks noChangeArrowheads="1"/>
          </p:cNvSpPr>
          <p:nvPr/>
        </p:nvSpPr>
        <p:spPr bwMode="auto">
          <a:xfrm>
            <a:off x="55626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22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23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61" name="Text Box 49"/>
          <p:cNvSpPr txBox="1">
            <a:spLocks noChangeArrowheads="1"/>
          </p:cNvSpPr>
          <p:nvPr/>
        </p:nvSpPr>
        <p:spPr bwMode="auto">
          <a:xfrm>
            <a:off x="7620000" y="213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26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26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62" name="Text Box 50"/>
          <p:cNvSpPr txBox="1">
            <a:spLocks noChangeArrowheads="1"/>
          </p:cNvSpPr>
          <p:nvPr/>
        </p:nvSpPr>
        <p:spPr bwMode="auto">
          <a:xfrm>
            <a:off x="6705600" y="3657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23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24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63" name="Text Box 51"/>
          <p:cNvSpPr txBox="1"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25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25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Critical Path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38100">
            <a:solidFill>
              <a:srgbClr val="FF99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V="1">
            <a:off x="4724400" y="2590800"/>
            <a:ext cx="365760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2286000" y="2667000"/>
            <a:ext cx="7620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 flipV="1">
            <a:off x="762000" y="2743200"/>
            <a:ext cx="1143000" cy="15240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8382000" y="2362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6" name="Oval 30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8" name="Oval 32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38100">
            <a:solidFill>
              <a:srgbClr val="FF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2" name="Oval 36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3" name="Line 37"/>
          <p:cNvSpPr>
            <a:spLocks noChangeShapeType="1"/>
          </p:cNvSpPr>
          <p:nvPr/>
        </p:nvSpPr>
        <p:spPr bwMode="auto">
          <a:xfrm flipH="1" flipV="1">
            <a:off x="8610600" y="2743200"/>
            <a:ext cx="76200" cy="12954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228600" y="38862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0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0</a:t>
            </a:r>
          </a:p>
        </p:txBody>
      </p:sp>
      <p:sp>
        <p:nvSpPr>
          <p:cNvPr id="39975" name="Text Box 39"/>
          <p:cNvSpPr txBox="1">
            <a:spLocks noChangeArrowheads="1"/>
          </p:cNvSpPr>
          <p:nvPr/>
        </p:nvSpPr>
        <p:spPr bwMode="auto">
          <a:xfrm>
            <a:off x="1752600" y="2057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11</a:t>
            </a:r>
          </a:p>
        </p:txBody>
      </p:sp>
      <p:sp>
        <p:nvSpPr>
          <p:cNvPr id="39976" name="Text Box 40"/>
          <p:cNvSpPr txBox="1">
            <a:spLocks noChangeArrowheads="1"/>
          </p:cNvSpPr>
          <p:nvPr/>
        </p:nvSpPr>
        <p:spPr bwMode="auto">
          <a:xfrm>
            <a:off x="1447800" y="3048000"/>
            <a:ext cx="94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12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12</a:t>
            </a:r>
          </a:p>
        </p:txBody>
      </p:sp>
      <p:sp>
        <p:nvSpPr>
          <p:cNvPr id="39977" name="Text Box 41"/>
          <p:cNvSpPr txBox="1">
            <a:spLocks noChangeArrowheads="1"/>
          </p:cNvSpPr>
          <p:nvPr/>
        </p:nvSpPr>
        <p:spPr bwMode="auto">
          <a:xfrm>
            <a:off x="1447800" y="4419600"/>
            <a:ext cx="91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12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14</a:t>
            </a: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1600200" y="54102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4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13</a:t>
            </a:r>
          </a:p>
        </p:txBody>
      </p:sp>
      <p:sp>
        <p:nvSpPr>
          <p:cNvPr id="39979" name="Text Box 43"/>
          <p:cNvSpPr txBox="1">
            <a:spLocks noChangeArrowheads="1"/>
          </p:cNvSpPr>
          <p:nvPr/>
        </p:nvSpPr>
        <p:spPr bwMode="auto">
          <a:xfrm>
            <a:off x="2971800" y="304800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15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15</a:t>
            </a:r>
          </a:p>
        </p:txBody>
      </p:sp>
      <p:sp>
        <p:nvSpPr>
          <p:cNvPr id="39980" name="Text Box 44"/>
          <p:cNvSpPr txBox="1">
            <a:spLocks noChangeArrowheads="1"/>
          </p:cNvSpPr>
          <p:nvPr/>
        </p:nvSpPr>
        <p:spPr bwMode="auto">
          <a:xfrm>
            <a:off x="4191000" y="3048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17</a:t>
            </a:r>
          </a:p>
        </p:txBody>
      </p:sp>
      <p:sp>
        <p:nvSpPr>
          <p:cNvPr id="39981" name="Text Box 45"/>
          <p:cNvSpPr txBox="1">
            <a:spLocks noChangeArrowheads="1"/>
          </p:cNvSpPr>
          <p:nvPr/>
        </p:nvSpPr>
        <p:spPr bwMode="auto">
          <a:xfrm>
            <a:off x="2667000" y="4419600"/>
            <a:ext cx="952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17</a:t>
            </a:r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5867400" y="54102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17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17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83" name="Text Box 47"/>
          <p:cNvSpPr txBox="1">
            <a:spLocks noChangeArrowheads="1"/>
          </p:cNvSpPr>
          <p:nvPr/>
        </p:nvSpPr>
        <p:spPr bwMode="auto">
          <a:xfrm>
            <a:off x="4114800" y="4419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19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20</a:t>
            </a:r>
          </a:p>
        </p:txBody>
      </p:sp>
      <p:sp>
        <p:nvSpPr>
          <p:cNvPr id="39984" name="Text Box 48"/>
          <p:cNvSpPr txBox="1">
            <a:spLocks noChangeArrowheads="1"/>
          </p:cNvSpPr>
          <p:nvPr/>
        </p:nvSpPr>
        <p:spPr bwMode="auto">
          <a:xfrm>
            <a:off x="5562600" y="36576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22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23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85" name="Text Box 49"/>
          <p:cNvSpPr txBox="1">
            <a:spLocks noChangeArrowheads="1"/>
          </p:cNvSpPr>
          <p:nvPr/>
        </p:nvSpPr>
        <p:spPr bwMode="auto">
          <a:xfrm>
            <a:off x="7620000" y="213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26</a:t>
            </a:r>
            <a:r>
              <a:rPr lang="en-US" altLang="zh-CN" sz="1800" b="0">
                <a:solidFill>
                  <a:schemeClr val="tx2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26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6705600" y="3657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23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24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rgbClr val="FF0066"/>
                </a:solidFill>
                <a:latin typeface="Arial" charset="0"/>
              </a:rPr>
              <a:t>25</a:t>
            </a: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/</a:t>
            </a:r>
            <a:r>
              <a:rPr lang="en-US" altLang="zh-CN" sz="1800" b="0">
                <a:solidFill>
                  <a:srgbClr val="0000CC"/>
                </a:solidFill>
                <a:latin typeface="Arial" charset="0"/>
              </a:rPr>
              <a:t>25</a:t>
            </a:r>
            <a:endParaRPr lang="en-US" altLang="zh-CN" sz="1800" b="0">
              <a:solidFill>
                <a:schemeClr val="tx1"/>
              </a:solidFill>
              <a:latin typeface="Arial" charset="0"/>
            </a:endParaRPr>
          </a:p>
        </p:txBody>
      </p: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Slack</a:t>
            </a:r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3352800" y="3657600"/>
            <a:ext cx="9144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Oval 4"/>
          <p:cNvSpPr>
            <a:spLocks noChangeArrowheads="1"/>
          </p:cNvSpPr>
          <p:nvPr/>
        </p:nvSpPr>
        <p:spPr bwMode="auto">
          <a:xfrm>
            <a:off x="4267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28956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V="1">
            <a:off x="4800600" y="4419600"/>
            <a:ext cx="91440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7119938" y="40259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2057400" y="3657600"/>
            <a:ext cx="771525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1600200" y="34290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7577138" y="4254500"/>
            <a:ext cx="9810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 flipV="1">
            <a:off x="838200" y="3657600"/>
            <a:ext cx="762000" cy="685800"/>
          </a:xfrm>
          <a:prstGeom prst="line">
            <a:avLst/>
          </a:prstGeom>
          <a:noFill/>
          <a:ln w="28575">
            <a:solidFill>
              <a:srgbClr val="FF99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429000" y="5029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4343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9718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6172200" y="4267200"/>
            <a:ext cx="914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 flipV="1">
            <a:off x="2133600" y="5029200"/>
            <a:ext cx="795338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838200" y="4572000"/>
            <a:ext cx="838200" cy="4572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4724400" y="3733800"/>
            <a:ext cx="9906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57150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3352800" y="3810000"/>
            <a:ext cx="990600" cy="10668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457200" y="4267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V="1">
            <a:off x="4724400" y="2590800"/>
            <a:ext cx="3657600" cy="914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2286000" y="2667000"/>
            <a:ext cx="762000" cy="762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5" name="Oval 25"/>
          <p:cNvSpPr>
            <a:spLocks noChangeArrowheads="1"/>
          </p:cNvSpPr>
          <p:nvPr/>
        </p:nvSpPr>
        <p:spPr bwMode="auto">
          <a:xfrm>
            <a:off x="1828800" y="24384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685800" y="3962400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7" name="Line 27"/>
          <p:cNvSpPr>
            <a:spLocks noChangeShapeType="1"/>
          </p:cNvSpPr>
          <p:nvPr/>
        </p:nvSpPr>
        <p:spPr bwMode="auto">
          <a:xfrm flipV="1">
            <a:off x="762000" y="2743200"/>
            <a:ext cx="1143000" cy="15240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8382000" y="2362200"/>
            <a:ext cx="381000" cy="381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 flipV="1">
            <a:off x="6934200" y="4419600"/>
            <a:ext cx="1600200" cy="1371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Oval 30"/>
          <p:cNvSpPr>
            <a:spLocks noChangeArrowheads="1"/>
          </p:cNvSpPr>
          <p:nvPr/>
        </p:nvSpPr>
        <p:spPr bwMode="auto">
          <a:xfrm>
            <a:off x="65532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1" name="Line 31"/>
          <p:cNvSpPr>
            <a:spLocks noChangeShapeType="1"/>
          </p:cNvSpPr>
          <p:nvPr/>
        </p:nvSpPr>
        <p:spPr bwMode="auto">
          <a:xfrm>
            <a:off x="1981200" y="6019800"/>
            <a:ext cx="45720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1524000" y="57912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685800" y="4648200"/>
            <a:ext cx="914400" cy="114300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3352800" y="5181600"/>
            <a:ext cx="3200400" cy="7620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 flipV="1">
            <a:off x="6858000" y="4343400"/>
            <a:ext cx="304800" cy="1447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6" name="Oval 36"/>
          <p:cNvSpPr>
            <a:spLocks noChangeArrowheads="1"/>
          </p:cNvSpPr>
          <p:nvPr/>
        </p:nvSpPr>
        <p:spPr bwMode="auto">
          <a:xfrm>
            <a:off x="8534400" y="4038600"/>
            <a:ext cx="457200" cy="4572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Line 37"/>
          <p:cNvSpPr>
            <a:spLocks noChangeShapeType="1"/>
          </p:cNvSpPr>
          <p:nvPr/>
        </p:nvSpPr>
        <p:spPr bwMode="auto">
          <a:xfrm flipH="1" flipV="1">
            <a:off x="8610600" y="2743200"/>
            <a:ext cx="76200" cy="12954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228600" y="2057400"/>
            <a:ext cx="2286000" cy="2286000"/>
            <a:chOff x="144" y="1296"/>
            <a:chExt cx="1440" cy="1440"/>
          </a:xfrm>
        </p:grpSpPr>
        <p:sp>
          <p:nvSpPr>
            <p:cNvPr id="41032" name="Text Box 39"/>
            <p:cNvSpPr txBox="1">
              <a:spLocks noChangeArrowheads="1"/>
            </p:cNvSpPr>
            <p:nvPr/>
          </p:nvSpPr>
          <p:spPr bwMode="auto">
            <a:xfrm>
              <a:off x="144" y="24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0</a:t>
              </a:r>
              <a:r>
                <a:rPr lang="en-US" altLang="zh-CN" sz="1800" b="0">
                  <a:solidFill>
                    <a:schemeClr val="tx2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1033" name="Text Box 40"/>
            <p:cNvSpPr txBox="1">
              <a:spLocks noChangeArrowheads="1"/>
            </p:cNvSpPr>
            <p:nvPr/>
          </p:nvSpPr>
          <p:spPr bwMode="auto">
            <a:xfrm>
              <a:off x="1104" y="129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1</a:t>
              </a: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11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5867400" y="3657600"/>
            <a:ext cx="1752600" cy="2209800"/>
            <a:chOff x="3696" y="2304"/>
            <a:chExt cx="1104" cy="1392"/>
          </a:xfrm>
        </p:grpSpPr>
        <p:sp>
          <p:nvSpPr>
            <p:cNvPr id="41030" name="Text Box 42"/>
            <p:cNvSpPr txBox="1">
              <a:spLocks noChangeArrowheads="1"/>
            </p:cNvSpPr>
            <p:nvPr/>
          </p:nvSpPr>
          <p:spPr bwMode="auto">
            <a:xfrm>
              <a:off x="3696" y="3408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17</a:t>
              </a: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17</a:t>
              </a:r>
              <a:endParaRPr lang="en-US" altLang="zh-CN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031" name="Text Box 43"/>
            <p:cNvSpPr txBox="1">
              <a:spLocks noChangeArrowheads="1"/>
            </p:cNvSpPr>
            <p:nvPr/>
          </p:nvSpPr>
          <p:spPr bwMode="auto">
            <a:xfrm>
              <a:off x="4224" y="230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23</a:t>
              </a: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24</a:t>
              </a:r>
              <a:endParaRPr lang="en-US" altLang="zh-CN" sz="1800" b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383020" name="Text Box 44"/>
          <p:cNvSpPr txBox="1">
            <a:spLocks noChangeArrowheads="1"/>
          </p:cNvSpPr>
          <p:nvPr/>
        </p:nvSpPr>
        <p:spPr bwMode="auto">
          <a:xfrm>
            <a:off x="990600" y="2971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10</a:t>
            </a:r>
          </a:p>
        </p:txBody>
      </p:sp>
      <p:sp>
        <p:nvSpPr>
          <p:cNvPr id="383021" name="Text Box 45"/>
          <p:cNvSpPr txBox="1">
            <a:spLocks noChangeArrowheads="1"/>
          </p:cNvSpPr>
          <p:nvPr/>
        </p:nvSpPr>
        <p:spPr bwMode="auto">
          <a:xfrm>
            <a:off x="6705600" y="4724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800" b="0">
                <a:solidFill>
                  <a:schemeClr val="tx1"/>
                </a:solidFill>
                <a:latin typeface="Arial" charset="0"/>
              </a:rPr>
              <a:t>5</a:t>
            </a:r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838200" y="2133600"/>
            <a:ext cx="8001000" cy="3962400"/>
            <a:chOff x="528" y="1344"/>
            <a:chExt cx="5040" cy="2496"/>
          </a:xfrm>
        </p:grpSpPr>
        <p:sp>
          <p:nvSpPr>
            <p:cNvPr id="41003" name="Text Box 47"/>
            <p:cNvSpPr txBox="1">
              <a:spLocks noChangeArrowheads="1"/>
            </p:cNvSpPr>
            <p:nvPr/>
          </p:nvSpPr>
          <p:spPr bwMode="auto">
            <a:xfrm>
              <a:off x="2448" y="254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1004" name="Text Box 48"/>
            <p:cNvSpPr txBox="1">
              <a:spLocks noChangeArrowheads="1"/>
            </p:cNvSpPr>
            <p:nvPr/>
          </p:nvSpPr>
          <p:spPr bwMode="auto">
            <a:xfrm>
              <a:off x="912" y="1920"/>
              <a:ext cx="5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12</a:t>
              </a: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12</a:t>
              </a:r>
            </a:p>
          </p:txBody>
        </p:sp>
        <p:sp>
          <p:nvSpPr>
            <p:cNvPr id="41005" name="Text Box 49"/>
            <p:cNvSpPr txBox="1">
              <a:spLocks noChangeArrowheads="1"/>
            </p:cNvSpPr>
            <p:nvPr/>
          </p:nvSpPr>
          <p:spPr bwMode="auto">
            <a:xfrm>
              <a:off x="912" y="2784"/>
              <a:ext cx="5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12</a:t>
              </a:r>
              <a:r>
                <a:rPr lang="en-US" altLang="zh-CN" sz="1800" b="0">
                  <a:solidFill>
                    <a:schemeClr val="tx2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14</a:t>
              </a:r>
            </a:p>
          </p:txBody>
        </p:sp>
        <p:sp>
          <p:nvSpPr>
            <p:cNvPr id="41006" name="Text Box 50"/>
            <p:cNvSpPr txBox="1">
              <a:spLocks noChangeArrowheads="1"/>
            </p:cNvSpPr>
            <p:nvPr/>
          </p:nvSpPr>
          <p:spPr bwMode="auto">
            <a:xfrm>
              <a:off x="1008" y="3408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4</a:t>
              </a: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13</a:t>
              </a:r>
            </a:p>
          </p:txBody>
        </p:sp>
        <p:sp>
          <p:nvSpPr>
            <p:cNvPr id="41007" name="Text Box 51"/>
            <p:cNvSpPr txBox="1">
              <a:spLocks noChangeArrowheads="1"/>
            </p:cNvSpPr>
            <p:nvPr/>
          </p:nvSpPr>
          <p:spPr bwMode="auto">
            <a:xfrm>
              <a:off x="1872" y="1920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15</a:t>
              </a:r>
              <a:r>
                <a:rPr lang="en-US" altLang="zh-CN" sz="1800" b="0">
                  <a:solidFill>
                    <a:schemeClr val="tx2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41008" name="Text Box 52"/>
            <p:cNvSpPr txBox="1">
              <a:spLocks noChangeArrowheads="1"/>
            </p:cNvSpPr>
            <p:nvPr/>
          </p:nvSpPr>
          <p:spPr bwMode="auto">
            <a:xfrm>
              <a:off x="2640" y="192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17</a:t>
              </a:r>
              <a:r>
                <a:rPr lang="en-US" altLang="zh-CN" sz="1800" b="0">
                  <a:solidFill>
                    <a:schemeClr val="tx2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41009" name="Text Box 53"/>
            <p:cNvSpPr txBox="1">
              <a:spLocks noChangeArrowheads="1"/>
            </p:cNvSpPr>
            <p:nvPr/>
          </p:nvSpPr>
          <p:spPr bwMode="auto">
            <a:xfrm>
              <a:off x="1680" y="2784"/>
              <a:ext cx="6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17</a:t>
              </a: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17</a:t>
              </a:r>
            </a:p>
          </p:txBody>
        </p:sp>
        <p:sp>
          <p:nvSpPr>
            <p:cNvPr id="41010" name="Text Box 54"/>
            <p:cNvSpPr txBox="1">
              <a:spLocks noChangeArrowheads="1"/>
            </p:cNvSpPr>
            <p:nvPr/>
          </p:nvSpPr>
          <p:spPr bwMode="auto">
            <a:xfrm>
              <a:off x="2592" y="278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19</a:t>
              </a: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20</a:t>
              </a:r>
            </a:p>
          </p:txBody>
        </p:sp>
        <p:sp>
          <p:nvSpPr>
            <p:cNvPr id="41011" name="Text Box 55"/>
            <p:cNvSpPr txBox="1">
              <a:spLocks noChangeArrowheads="1"/>
            </p:cNvSpPr>
            <p:nvPr/>
          </p:nvSpPr>
          <p:spPr bwMode="auto">
            <a:xfrm>
              <a:off x="3504" y="2304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22</a:t>
              </a: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23</a:t>
              </a:r>
              <a:endParaRPr lang="en-US" altLang="zh-CN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012" name="Text Box 56"/>
            <p:cNvSpPr txBox="1">
              <a:spLocks noChangeArrowheads="1"/>
            </p:cNvSpPr>
            <p:nvPr/>
          </p:nvSpPr>
          <p:spPr bwMode="auto">
            <a:xfrm>
              <a:off x="4800" y="1344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26</a:t>
              </a:r>
              <a:r>
                <a:rPr lang="en-US" altLang="zh-CN" sz="1800" b="0">
                  <a:solidFill>
                    <a:schemeClr val="tx2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26</a:t>
              </a:r>
              <a:endParaRPr lang="en-US" altLang="zh-CN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013" name="Text Box 57"/>
            <p:cNvSpPr txBox="1">
              <a:spLocks noChangeArrowheads="1"/>
            </p:cNvSpPr>
            <p:nvPr/>
          </p:nvSpPr>
          <p:spPr bwMode="auto">
            <a:xfrm>
              <a:off x="4944" y="235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rgbClr val="FF0066"/>
                  </a:solidFill>
                  <a:latin typeface="Arial" charset="0"/>
                </a:rPr>
                <a:t>25</a:t>
              </a: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/</a:t>
              </a:r>
              <a:r>
                <a:rPr lang="en-US" altLang="zh-CN" sz="1800" b="0">
                  <a:solidFill>
                    <a:srgbClr val="0000CC"/>
                  </a:solidFill>
                  <a:latin typeface="Arial" charset="0"/>
                </a:rPr>
                <a:t>25</a:t>
              </a:r>
              <a:endParaRPr lang="en-US" altLang="zh-CN" sz="1800" b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1014" name="Text Box 58"/>
            <p:cNvSpPr txBox="1">
              <a:spLocks noChangeArrowheads="1"/>
            </p:cNvSpPr>
            <p:nvPr/>
          </p:nvSpPr>
          <p:spPr bwMode="auto">
            <a:xfrm>
              <a:off x="1584" y="168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10</a:t>
              </a:r>
            </a:p>
          </p:txBody>
        </p:sp>
        <p:sp>
          <p:nvSpPr>
            <p:cNvPr id="41015" name="Text Box 59"/>
            <p:cNvSpPr txBox="1">
              <a:spLocks noChangeArrowheads="1"/>
            </p:cNvSpPr>
            <p:nvPr/>
          </p:nvSpPr>
          <p:spPr bwMode="auto">
            <a:xfrm>
              <a:off x="3264" y="331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1016" name="Text Box 60"/>
            <p:cNvSpPr txBox="1">
              <a:spLocks noChangeArrowheads="1"/>
            </p:cNvSpPr>
            <p:nvPr/>
          </p:nvSpPr>
          <p:spPr bwMode="auto">
            <a:xfrm>
              <a:off x="4800" y="316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1017" name="Text Box 61"/>
            <p:cNvSpPr txBox="1">
              <a:spLocks noChangeArrowheads="1"/>
            </p:cNvSpPr>
            <p:nvPr/>
          </p:nvSpPr>
          <p:spPr bwMode="auto">
            <a:xfrm>
              <a:off x="746" y="24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1018" name="Text Box 62"/>
            <p:cNvSpPr txBox="1">
              <a:spLocks noChangeArrowheads="1"/>
            </p:cNvSpPr>
            <p:nvPr/>
          </p:nvSpPr>
          <p:spPr bwMode="auto">
            <a:xfrm>
              <a:off x="1344" y="22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1019" name="Text Box 63"/>
            <p:cNvSpPr txBox="1">
              <a:spLocks noChangeArrowheads="1"/>
            </p:cNvSpPr>
            <p:nvPr/>
          </p:nvSpPr>
          <p:spPr bwMode="auto">
            <a:xfrm>
              <a:off x="2208" y="225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1020" name="Text Box 64"/>
            <p:cNvSpPr txBox="1">
              <a:spLocks noChangeArrowheads="1"/>
            </p:cNvSpPr>
            <p:nvPr/>
          </p:nvSpPr>
          <p:spPr bwMode="auto">
            <a:xfrm>
              <a:off x="5280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41021" name="Text Box 65"/>
            <p:cNvSpPr txBox="1">
              <a:spLocks noChangeArrowheads="1"/>
            </p:cNvSpPr>
            <p:nvPr/>
          </p:nvSpPr>
          <p:spPr bwMode="auto">
            <a:xfrm>
              <a:off x="1488" y="2928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1022" name="Text Box 66"/>
            <p:cNvSpPr txBox="1">
              <a:spLocks noChangeArrowheads="1"/>
            </p:cNvSpPr>
            <p:nvPr/>
          </p:nvSpPr>
          <p:spPr bwMode="auto">
            <a:xfrm>
              <a:off x="768" y="2832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41023" name="Text Box 67"/>
            <p:cNvSpPr txBox="1">
              <a:spLocks noChangeArrowheads="1"/>
            </p:cNvSpPr>
            <p:nvPr/>
          </p:nvSpPr>
          <p:spPr bwMode="auto">
            <a:xfrm>
              <a:off x="528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41024" name="Text Box 68"/>
            <p:cNvSpPr txBox="1">
              <a:spLocks noChangeArrowheads="1"/>
            </p:cNvSpPr>
            <p:nvPr/>
          </p:nvSpPr>
          <p:spPr bwMode="auto">
            <a:xfrm>
              <a:off x="2064" y="355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9</a:t>
              </a:r>
            </a:p>
          </p:txBody>
        </p:sp>
        <p:sp>
          <p:nvSpPr>
            <p:cNvPr id="41025" name="Text Box 69"/>
            <p:cNvSpPr txBox="1">
              <a:spLocks noChangeArrowheads="1"/>
            </p:cNvSpPr>
            <p:nvPr/>
          </p:nvSpPr>
          <p:spPr bwMode="auto">
            <a:xfrm>
              <a:off x="3216" y="225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1026" name="Text Box 70"/>
            <p:cNvSpPr txBox="1">
              <a:spLocks noChangeArrowheads="1"/>
            </p:cNvSpPr>
            <p:nvPr/>
          </p:nvSpPr>
          <p:spPr bwMode="auto">
            <a:xfrm>
              <a:off x="331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1027" name="Text Box 71"/>
            <p:cNvSpPr txBox="1">
              <a:spLocks noChangeArrowheads="1"/>
            </p:cNvSpPr>
            <p:nvPr/>
          </p:nvSpPr>
          <p:spPr bwMode="auto">
            <a:xfrm>
              <a:off x="3840" y="1680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41028" name="Text Box 72"/>
            <p:cNvSpPr txBox="1">
              <a:spLocks noChangeArrowheads="1"/>
            </p:cNvSpPr>
            <p:nvPr/>
          </p:nvSpPr>
          <p:spPr bwMode="auto">
            <a:xfrm>
              <a:off x="4032" y="2640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41029" name="Text Box 73"/>
            <p:cNvSpPr txBox="1">
              <a:spLocks noChangeArrowheads="1"/>
            </p:cNvSpPr>
            <p:nvPr/>
          </p:nvSpPr>
          <p:spPr bwMode="auto">
            <a:xfrm>
              <a:off x="4896" y="2617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1800" b="0">
                  <a:solidFill>
                    <a:schemeClr val="tx1"/>
                  </a:solidFill>
                  <a:latin typeface="Arial" charset="0"/>
                </a:rPr>
                <a:t>1</a:t>
              </a: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20" grpId="0" autoUpdateAnimBg="0"/>
      <p:bldP spid="38302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521550" y="36866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软件项目的特点</a:t>
            </a:r>
          </a:p>
        </p:txBody>
      </p:sp>
      <p:sp>
        <p:nvSpPr>
          <p:cNvPr id="6" name="内容占位符 1"/>
          <p:cNvSpPr>
            <a:spLocks noGrp="1"/>
          </p:cNvSpPr>
          <p:nvPr>
            <p:ph idx="1"/>
          </p:nvPr>
        </p:nvSpPr>
        <p:spPr>
          <a:xfrm>
            <a:off x="533660" y="1891463"/>
            <a:ext cx="8178800" cy="46878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对象</a:t>
            </a:r>
            <a:r>
              <a:rPr lang="zh-CN" altLang="en-US" sz="2800" b="1" dirty="0"/>
              <a:t>：作为逻辑产品的软件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过程</a:t>
            </a:r>
            <a:r>
              <a:rPr lang="zh-CN" altLang="en-US" sz="2800" b="1" dirty="0"/>
              <a:t>：不是以制造为主，无重复生产过程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属性</a:t>
            </a:r>
            <a:r>
              <a:rPr lang="zh-CN" altLang="en-US" sz="2800" b="1" dirty="0"/>
              <a:t>：成本、进度、质量难以度量和估算</a:t>
            </a:r>
            <a:endParaRPr lang="en-US" altLang="zh-CN" sz="2800" b="1" dirty="0"/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易变性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软件需求通常难以确定且</a:t>
            </a:r>
            <a:r>
              <a:rPr lang="zh-CN" altLang="en-US" sz="2800" b="1" dirty="0"/>
              <a:t>经常变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复杂性</a:t>
            </a:r>
            <a:r>
              <a:rPr lang="zh-CN" altLang="en-US" sz="2800" b="1" dirty="0"/>
              <a:t>：作为逻辑产品，复杂性非常高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031158343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572000" y="179306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软件项目管理：</a:t>
            </a:r>
            <a:r>
              <a:rPr lang="zh-CN" altLang="en-US" sz="2400" dirty="0">
                <a:solidFill>
                  <a:schemeClr val="tx1"/>
                </a:solidFill>
              </a:rPr>
              <a:t>是为了使软件项目能够按照预定的成本、进度、质量顺利完成，而对成本、人员、进度、质量、风险等进行分析和管理的活动。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" name="Rectangle 9"/>
          <p:cNvSpPr txBox="1">
            <a:spLocks noChangeArrowheads="1"/>
          </p:cNvSpPr>
          <p:nvPr/>
        </p:nvSpPr>
        <p:spPr bwMode="auto">
          <a:xfrm>
            <a:off x="386534" y="5440765"/>
            <a:ext cx="8757465" cy="141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对软件项目开发过程中所涉及的过程、人员、产品、成本和进度等要素进行度量、分析、规划、组织和控制的过程，以确保软件项目按照预定的成本、进度、质量要求顺利完成。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566555" y="36866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软件项目管理</a:t>
            </a:r>
          </a:p>
        </p:txBody>
      </p:sp>
      <p:sp>
        <p:nvSpPr>
          <p:cNvPr id="8" name="矩形 7"/>
          <p:cNvSpPr/>
          <p:nvPr/>
        </p:nvSpPr>
        <p:spPr>
          <a:xfrm>
            <a:off x="386534" y="1816986"/>
            <a:ext cx="3751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00FF"/>
                </a:solidFill>
              </a:rPr>
              <a:t>项目成功的制约因素</a:t>
            </a:r>
          </a:p>
        </p:txBody>
      </p:sp>
      <p:sp>
        <p:nvSpPr>
          <p:cNvPr id="9" name="椭圆 8"/>
          <p:cNvSpPr/>
          <p:nvPr/>
        </p:nvSpPr>
        <p:spPr>
          <a:xfrm>
            <a:off x="280269" y="2625149"/>
            <a:ext cx="1276812" cy="7166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/>
              <a:t>项目范围</a:t>
            </a:r>
          </a:p>
        </p:txBody>
      </p:sp>
      <p:sp>
        <p:nvSpPr>
          <p:cNvPr id="10" name="椭圆 9"/>
          <p:cNvSpPr/>
          <p:nvPr/>
        </p:nvSpPr>
        <p:spPr>
          <a:xfrm>
            <a:off x="278937" y="4491655"/>
            <a:ext cx="1276812" cy="7166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/>
              <a:t>进度计划</a:t>
            </a:r>
          </a:p>
        </p:txBody>
      </p:sp>
      <p:sp>
        <p:nvSpPr>
          <p:cNvPr id="11" name="椭圆 10"/>
          <p:cNvSpPr/>
          <p:nvPr/>
        </p:nvSpPr>
        <p:spPr>
          <a:xfrm>
            <a:off x="2988905" y="4512558"/>
            <a:ext cx="1277553" cy="7166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/>
              <a:t>客户满意度</a:t>
            </a:r>
          </a:p>
        </p:txBody>
      </p:sp>
      <p:sp>
        <p:nvSpPr>
          <p:cNvPr id="12" name="椭圆 11"/>
          <p:cNvSpPr/>
          <p:nvPr/>
        </p:nvSpPr>
        <p:spPr>
          <a:xfrm>
            <a:off x="2980153" y="2653425"/>
            <a:ext cx="1276812" cy="7166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</a:pPr>
            <a:r>
              <a:rPr lang="zh-CN" altLang="en-US" dirty="0"/>
              <a:t>开发成本</a:t>
            </a:r>
          </a:p>
        </p:txBody>
      </p:sp>
      <p:cxnSp>
        <p:nvCxnSpPr>
          <p:cNvPr id="13" name="直接连接符 12"/>
          <p:cNvCxnSpPr>
            <a:stCxn id="9" idx="4"/>
            <a:endCxn id="10" idx="0"/>
          </p:cNvCxnSpPr>
          <p:nvPr/>
        </p:nvCxnSpPr>
        <p:spPr>
          <a:xfrm flipH="1">
            <a:off x="917343" y="3341791"/>
            <a:ext cx="1332" cy="1149864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9" idx="5"/>
            <a:endCxn id="11" idx="1"/>
          </p:cNvCxnSpPr>
          <p:nvPr/>
        </p:nvCxnSpPr>
        <p:spPr>
          <a:xfrm>
            <a:off x="1370096" y="3236841"/>
            <a:ext cx="1805902" cy="1380667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2" idx="4"/>
            <a:endCxn id="11" idx="0"/>
          </p:cNvCxnSpPr>
          <p:nvPr/>
        </p:nvCxnSpPr>
        <p:spPr>
          <a:xfrm>
            <a:off x="3618559" y="3370067"/>
            <a:ext cx="9123" cy="1142491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endCxn id="12" idx="3"/>
          </p:cNvCxnSpPr>
          <p:nvPr/>
        </p:nvCxnSpPr>
        <p:spPr>
          <a:xfrm flipV="1">
            <a:off x="1325091" y="3265117"/>
            <a:ext cx="1842047" cy="1352391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6"/>
            <a:endCxn id="11" idx="2"/>
          </p:cNvCxnSpPr>
          <p:nvPr/>
        </p:nvCxnSpPr>
        <p:spPr>
          <a:xfrm>
            <a:off x="1555749" y="4849976"/>
            <a:ext cx="1433156" cy="20903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9" idx="6"/>
          </p:cNvCxnSpPr>
          <p:nvPr/>
        </p:nvCxnSpPr>
        <p:spPr>
          <a:xfrm>
            <a:off x="1557081" y="2983470"/>
            <a:ext cx="1468077" cy="28276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08228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482860" y="358775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软件项目管理的任务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481827" y="1778195"/>
            <a:ext cx="8178800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dirty="0"/>
              <a:t>按照预定的进度、成本和质量，开发出满足用户要求的软件产品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用户需求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确保质量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成本限制</a:t>
            </a:r>
          </a:p>
          <a:p>
            <a:pPr lvl="1">
              <a:lnSpc>
                <a:spcPct val="150000"/>
              </a:lnSpc>
            </a:pPr>
            <a:r>
              <a:rPr lang="zh-CN" altLang="en-US" kern="0" dirty="0"/>
              <a:t>进度限制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04465" y="3651445"/>
            <a:ext cx="4953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9" name="Picture 6" descr="PE0161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65" y="3303782"/>
            <a:ext cx="1335087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588565" y="4767935"/>
            <a:ext cx="4495800" cy="1676400"/>
            <a:chOff x="1056" y="3120"/>
            <a:chExt cx="2832" cy="1056"/>
          </a:xfrm>
        </p:grpSpPr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776" y="3504"/>
              <a:ext cx="1344" cy="30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  <a:extLst/>
          </p:spPr>
          <p:txBody>
            <a:bodyPr>
              <a:spAutoFit/>
              <a:flatTx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accent2"/>
                </a:buClr>
                <a:buFontTx/>
                <a:buChar char="•"/>
                <a:defRPr/>
              </a:pPr>
              <a:r>
                <a:rPr lang="zh-CN" altLang="en-US" sz="2800" b="1" dirty="0">
                  <a:solidFill>
                    <a:schemeClr val="bg1"/>
                  </a:solidFill>
                  <a:latin typeface="+mn-ea"/>
                  <a:ea typeface="+mn-ea"/>
                </a:rPr>
                <a:t>软件开发</a:t>
              </a:r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3120" y="3456"/>
              <a:ext cx="768" cy="404"/>
              <a:chOff x="2496" y="3600"/>
              <a:chExt cx="768" cy="404"/>
            </a:xfrm>
          </p:grpSpPr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2496" y="379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auto">
              <a:xfrm>
                <a:off x="2688" y="3600"/>
                <a:ext cx="5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成本约束</a:t>
                </a:r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056" y="3456"/>
              <a:ext cx="720" cy="404"/>
              <a:chOff x="432" y="3600"/>
              <a:chExt cx="720" cy="404"/>
            </a:xfrm>
          </p:grpSpPr>
          <p:sp>
            <p:nvSpPr>
              <p:cNvPr id="20" name="Line 13"/>
              <p:cNvSpPr>
                <a:spLocks noChangeShapeType="1"/>
              </p:cNvSpPr>
              <p:nvPr/>
            </p:nvSpPr>
            <p:spPr bwMode="auto">
              <a:xfrm>
                <a:off x="912" y="379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1" name="Text Box 14"/>
              <p:cNvSpPr txBox="1">
                <a:spLocks noChangeArrowheads="1"/>
              </p:cNvSpPr>
              <p:nvPr/>
            </p:nvSpPr>
            <p:spPr bwMode="auto">
              <a:xfrm>
                <a:off x="432" y="3600"/>
                <a:ext cx="57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进度约束</a:t>
                </a:r>
              </a:p>
            </p:txBody>
          </p:sp>
        </p:grpSp>
        <p:grpSp>
          <p:nvGrpSpPr>
            <p:cNvPr id="14" name="Group 15"/>
            <p:cNvGrpSpPr>
              <a:grpSpLocks/>
            </p:cNvGrpSpPr>
            <p:nvPr/>
          </p:nvGrpSpPr>
          <p:grpSpPr bwMode="auto">
            <a:xfrm>
              <a:off x="2400" y="3840"/>
              <a:ext cx="1008" cy="336"/>
              <a:chOff x="1776" y="3984"/>
              <a:chExt cx="1008" cy="336"/>
            </a:xfrm>
          </p:grpSpPr>
          <p:sp>
            <p:nvSpPr>
              <p:cNvPr id="18" name="Line 16"/>
              <p:cNvSpPr>
                <a:spLocks noChangeShapeType="1"/>
              </p:cNvSpPr>
              <p:nvPr/>
            </p:nvSpPr>
            <p:spPr bwMode="auto">
              <a:xfrm>
                <a:off x="1824" y="39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1776" y="4089"/>
                <a:ext cx="10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高质量软件</a:t>
                </a:r>
              </a:p>
            </p:txBody>
          </p:sp>
        </p:grpSp>
        <p:grpSp>
          <p:nvGrpSpPr>
            <p:cNvPr id="15" name="Group 18"/>
            <p:cNvGrpSpPr>
              <a:grpSpLocks/>
            </p:cNvGrpSpPr>
            <p:nvPr/>
          </p:nvGrpSpPr>
          <p:grpSpPr bwMode="auto">
            <a:xfrm>
              <a:off x="2448" y="3120"/>
              <a:ext cx="1008" cy="336"/>
              <a:chOff x="1824" y="3264"/>
              <a:chExt cx="1008" cy="336"/>
            </a:xfrm>
          </p:grpSpPr>
          <p:sp>
            <p:nvSpPr>
              <p:cNvPr id="16" name="Line 19"/>
              <p:cNvSpPr>
                <a:spLocks noChangeShapeType="1"/>
              </p:cNvSpPr>
              <p:nvPr/>
            </p:nvSpPr>
            <p:spPr bwMode="auto">
              <a:xfrm>
                <a:off x="1824" y="33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" name="Text Box 20"/>
              <p:cNvSpPr txBox="1">
                <a:spLocks noChangeArrowheads="1"/>
              </p:cNvSpPr>
              <p:nvPr/>
            </p:nvSpPr>
            <p:spPr bwMode="auto">
              <a:xfrm>
                <a:off x="1824" y="3264"/>
                <a:ext cx="10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幼圆" panose="02010509060101010101" pitchFamily="49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用户需求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1444556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1143000"/>
          </a:xfrm>
          <a:noFill/>
        </p:spPr>
        <p:txBody>
          <a:bodyPr anchor="ctr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Goal of Project Management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01570" y="2012757"/>
            <a:ext cx="73914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To complete a project: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sym typeface="Marlett" pitchFamily="2" charset="2"/>
              </a:rPr>
              <a:t>   On time</a:t>
            </a:r>
          </a:p>
          <a:p>
            <a:pPr algn="l" eaLnBrk="1" hangingPunct="1">
              <a:lnSpc>
                <a:spcPct val="15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sym typeface="Marlett" pitchFamily="2" charset="2"/>
              </a:rPr>
              <a:t>   On budget</a:t>
            </a:r>
          </a:p>
          <a:p>
            <a:pPr algn="l" eaLnBrk="1" hangingPunct="1">
              <a:lnSpc>
                <a:spcPct val="15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sym typeface="Marlett" pitchFamily="2" charset="2"/>
              </a:rPr>
              <a:t>   With required functionality</a:t>
            </a:r>
          </a:p>
          <a:p>
            <a:pPr algn="l" eaLnBrk="1" hangingPunct="1">
              <a:lnSpc>
                <a:spcPct val="15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sym typeface="Marlett" pitchFamily="2" charset="2"/>
              </a:rPr>
              <a:t>   To the satisfaction of the client</a:t>
            </a:r>
          </a:p>
          <a:p>
            <a:pPr algn="l" eaLnBrk="1" hangingPunct="1">
              <a:lnSpc>
                <a:spcPct val="150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sym typeface="Marlett" pitchFamily="2" charset="2"/>
              </a:rPr>
              <a:t>   Without exhausting the team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6555" y="1673225"/>
            <a:ext cx="8577444" cy="5041900"/>
          </a:xfrm>
          <a:noFill/>
        </p:spPr>
        <p:txBody>
          <a:bodyPr lIns="90488" tIns="44450" rIns="90488" bIns="44450"/>
          <a:lstStyle/>
          <a:p>
            <a:pPr marL="465138" indent="-465138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Software engineering is an 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</a:rPr>
              <a:t>economic activity</a:t>
            </a:r>
            <a:b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</a:rPr>
            </a:br>
            <a:r>
              <a:rPr lang="en-US" altLang="zh-CN" sz="2400" b="1" dirty="0">
                <a:latin typeface="Times New Roman" pitchFamily="18" charset="0"/>
              </a:rPr>
              <a:t>and therefore is subject to economic, non-technical constraints.</a:t>
            </a:r>
          </a:p>
          <a:p>
            <a:pPr marL="465138" indent="-465138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Well-managed projects sometimes fail. Badly managed projects inevitably fail.</a:t>
            </a:r>
          </a:p>
          <a:p>
            <a:pPr marL="465138" indent="-465138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The objective of this lecture is to introduce </a:t>
            </a:r>
            <a:r>
              <a:rPr lang="en-US" altLang="zh-CN" sz="2400" b="1" dirty="0">
                <a:solidFill>
                  <a:srgbClr val="FF0066"/>
                </a:solidFill>
                <a:latin typeface="Times New Roman" pitchFamily="18" charset="0"/>
              </a:rPr>
              <a:t>management activities</a:t>
            </a:r>
            <a:r>
              <a:rPr lang="en-US" altLang="zh-CN" sz="2400" b="1" dirty="0">
                <a:latin typeface="Times New Roman" pitchFamily="18" charset="0"/>
              </a:rPr>
              <a:t> rather than teach you to be managers. </a:t>
            </a:r>
          </a:p>
          <a:p>
            <a:pPr marL="465138" indent="-465138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You can only learn to manage by managing.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521550" y="143635"/>
            <a:ext cx="8622450" cy="981075"/>
          </a:xfrm>
          <a:noFill/>
        </p:spPr>
        <p:txBody>
          <a:bodyPr lIns="90488" tIns="44450" rIns="90488" bIns="44450"/>
          <a:lstStyle/>
          <a:p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Why is management important?</a:t>
            </a:r>
          </a:p>
        </p:txBody>
      </p:sp>
    </p:spTree>
  </p:cSld>
  <p:clrMapOvr>
    <a:masterClrMapping/>
  </p:clrMapOvr>
  <p:transition>
    <p:pull/>
  </p:transition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7577</TotalTime>
  <Pages>0</Pages>
  <Words>2211</Words>
  <Characters>0</Characters>
  <Application>Microsoft Office PowerPoint</Application>
  <DocSecurity>0</DocSecurity>
  <PresentationFormat>全屏显示(4:3)</PresentationFormat>
  <Lines>0</Lines>
  <Paragraphs>568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47</vt:i4>
      </vt:variant>
    </vt:vector>
  </HeadingPairs>
  <TitlesOfParts>
    <vt:vector size="64" baseType="lpstr">
      <vt:lpstr>黑体</vt:lpstr>
      <vt:lpstr>华文楷体</vt:lpstr>
      <vt:lpstr>宋体</vt:lpstr>
      <vt:lpstr>幼圆</vt:lpstr>
      <vt:lpstr>Arial</vt:lpstr>
      <vt:lpstr>Calibri</vt:lpstr>
      <vt:lpstr>Marlett</vt:lpstr>
      <vt:lpstr>Symbol</vt:lpstr>
      <vt:lpstr>Tahoma</vt:lpstr>
      <vt:lpstr>Times New Roman</vt:lpstr>
      <vt:lpstr>Verdana</vt:lpstr>
      <vt:lpstr>Wingdings</vt:lpstr>
      <vt:lpstr>2_Profile</vt:lpstr>
      <vt:lpstr>3_Profile</vt:lpstr>
      <vt:lpstr>Document</vt:lpstr>
      <vt:lpstr>图像文档</vt:lpstr>
      <vt:lpstr>公式</vt:lpstr>
      <vt:lpstr>PowerPoint 演示文稿</vt:lpstr>
      <vt:lpstr>PowerPoint 演示文稿</vt:lpstr>
      <vt:lpstr>何为项目(Project)?</vt:lpstr>
      <vt:lpstr>项目特点</vt:lpstr>
      <vt:lpstr>软件项目的特点</vt:lpstr>
      <vt:lpstr>软件项目管理</vt:lpstr>
      <vt:lpstr>软件项目管理的任务</vt:lpstr>
      <vt:lpstr>Goal of Project Management</vt:lpstr>
      <vt:lpstr>Why is management important?</vt:lpstr>
      <vt:lpstr>PowerPoint 演示文稿</vt:lpstr>
      <vt:lpstr>软件管理的困难性</vt:lpstr>
      <vt:lpstr>Management activities</vt:lpstr>
      <vt:lpstr>PowerPoint 演示文稿</vt:lpstr>
      <vt:lpstr>PowerPoint 演示文稿</vt:lpstr>
      <vt:lpstr>Cost Estimation</vt:lpstr>
      <vt:lpstr>Cost Estimation</vt:lpstr>
      <vt:lpstr>Cost Estimation</vt:lpstr>
      <vt:lpstr>Cost Estimation</vt:lpstr>
      <vt:lpstr>Cost Estimation</vt:lpstr>
      <vt:lpstr>PowerPoint 演示文稿</vt:lpstr>
      <vt:lpstr>PowerPoint 演示文稿</vt:lpstr>
      <vt:lpstr>计划进度</vt:lpstr>
      <vt:lpstr>软件项目进度计划</vt:lpstr>
      <vt:lpstr>Project scheduling</vt:lpstr>
      <vt:lpstr>Scheduling problems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Task durations and dependencies</vt:lpstr>
      <vt:lpstr>Activity network</vt:lpstr>
      <vt:lpstr>Activity time-line</vt:lpstr>
      <vt:lpstr>Critical Path</vt:lpstr>
      <vt:lpstr>Critical Path Method</vt:lpstr>
      <vt:lpstr>Critical Path Method</vt:lpstr>
      <vt:lpstr>Critical Path Method</vt:lpstr>
      <vt:lpstr>Time Estimates for Activities</vt:lpstr>
      <vt:lpstr>Time Estimates for Activities</vt:lpstr>
      <vt:lpstr>Earliest Start Dates</vt:lpstr>
      <vt:lpstr>Earliest Start Dates</vt:lpstr>
      <vt:lpstr>Latest Start Dates</vt:lpstr>
      <vt:lpstr>Critical Path</vt:lpstr>
      <vt:lpstr>Critical Path</vt:lpstr>
      <vt:lpstr>Slack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thinkpad</cp:lastModifiedBy>
  <cp:revision>805</cp:revision>
  <cp:lastPrinted>1899-12-30T00:00:00Z</cp:lastPrinted>
  <dcterms:created xsi:type="dcterms:W3CDTF">2008-08-06T12:32:32Z</dcterms:created>
  <dcterms:modified xsi:type="dcterms:W3CDTF">2022-05-30T01:50:54Z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