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17"/>
  </p:handoutMasterIdLst>
  <p:sldIdLst>
    <p:sldId id="256" r:id="rId3"/>
    <p:sldId id="257" r:id="rId5"/>
    <p:sldId id="305" r:id="rId6"/>
    <p:sldId id="295" r:id="rId7"/>
    <p:sldId id="296" r:id="rId8"/>
    <p:sldId id="306" r:id="rId9"/>
    <p:sldId id="297" r:id="rId10"/>
    <p:sldId id="298" r:id="rId11"/>
    <p:sldId id="299" r:id="rId12"/>
    <p:sldId id="303" r:id="rId13"/>
    <p:sldId id="304" r:id="rId14"/>
    <p:sldId id="300" r:id="rId15"/>
    <p:sldId id="293" r:id="rId16"/>
  </p:sldIdLst>
  <p:sldSz cx="18288000" cy="10287000"/>
  <p:notesSz cx="6858000" cy="9144000"/>
  <p:embeddedFontLst>
    <p:embeddedFont>
      <p:font typeface="Arial Bold" panose="020B0802020202020204"/>
      <p:bold r:id="rId21"/>
    </p:embeddedFont>
    <p:embeddedFont>
      <p:font typeface="WenQuanYi" panose="020B0606030804020204" charset="-122"/>
      <p:regular r:id="rId22"/>
    </p:embeddedFont>
    <p:embeddedFont>
      <p:font typeface="Calibri" panose="020F0502020204030204" charset="0"/>
      <p:regular r:id="rId23"/>
      <p:bold r:id="rId24"/>
      <p:italic r:id="rId25"/>
      <p:boldItalic r:id="rId26"/>
    </p:embeddedFont>
  </p:embeddedFontLst>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40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64"/>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2.xml"/><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zh-CN" alt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zh-CN" altLang="en-US"/>
              <a:t>处理数组需要加上数组相关的</a:t>
            </a:r>
            <a:r>
              <a:rPr lang="zh-CN" altLang="en-US"/>
              <a:t>文法，</a:t>
            </a:r>
            <a:endParaRPr lang="zh-CN" altLang="en-US"/>
          </a:p>
          <a:p>
            <a:r>
              <a:rPr lang="zh-CN" altLang="en-US"/>
              <a:t>在语义分析当中存储的变量表需要为数组添加一个维度的字段，方便判断数组相关比如越界</a:t>
            </a:r>
            <a:r>
              <a:rPr lang="zh-CN" altLang="en-US"/>
              <a:t>的的语义</a:t>
            </a:r>
            <a:r>
              <a:rPr lang="zh-CN" altLang="en-US"/>
              <a:t>错误</a:t>
            </a:r>
            <a:endParaRPr lang="zh-CN" altLang="en-US"/>
          </a:p>
          <a:p>
            <a:r>
              <a:rPr lang="zh-CN" altLang="en-US"/>
              <a:t>在优化阶段由于涉及到内存的存取，所以数组的优化仅能优化声明部分，赋值之后没有进行</a:t>
            </a:r>
            <a:r>
              <a:rPr lang="zh-CN" altLang="en-US"/>
              <a:t>优化</a:t>
            </a:r>
            <a:endParaRPr lang="zh-CN" altLang="en-US"/>
          </a:p>
          <a:p>
            <a:r>
              <a:rPr lang="zh-CN" altLang="en-US"/>
              <a:t>同时最后的目标代码生成部分需要在合适的位置添加</a:t>
            </a:r>
            <a:r>
              <a:rPr lang="en-US" altLang="zh-CN"/>
              <a:t> Lw </a:t>
            </a:r>
            <a:r>
              <a:rPr lang="zh-CN" altLang="en-US"/>
              <a:t>和</a:t>
            </a:r>
            <a:r>
              <a:rPr lang="en-US" altLang="zh-CN"/>
              <a:t> sw </a:t>
            </a:r>
            <a:r>
              <a:rPr lang="zh-CN" altLang="en-US"/>
              <a:t>关于内存取用</a:t>
            </a:r>
            <a:r>
              <a:rPr lang="zh-CN" altLang="en-US"/>
              <a:t>的</a:t>
            </a:r>
            <a:r>
              <a:rPr lang="zh-CN" altLang="en-US"/>
              <a:t>指令</a:t>
            </a:r>
            <a:endParaRPr lang="zh-CN" alt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zh-CN" altLang="en-US"/>
              <a:t>过程调用需要在语义分析的阶段建立函数表，在函数调用节点部分进行特殊判断，不会对传参和</a:t>
            </a:r>
            <a:r>
              <a:rPr lang="zh-CN" altLang="en-US"/>
              <a:t>跳转这种过程进行</a:t>
            </a:r>
            <a:r>
              <a:rPr lang="zh-CN" altLang="en-US"/>
              <a:t>优化</a:t>
            </a:r>
            <a:endParaRPr lang="zh-CN" altLang="en-US"/>
          </a:p>
          <a:p>
            <a:r>
              <a:rPr lang="zh-CN" altLang="en-US"/>
              <a:t>过程调用目标代码生成主要是涉及到</a:t>
            </a:r>
            <a:r>
              <a:rPr lang="en-US" altLang="zh-CN"/>
              <a:t>par</a:t>
            </a:r>
            <a:r>
              <a:rPr lang="zh-CN" altLang="en-US"/>
              <a:t>传参和</a:t>
            </a:r>
            <a:r>
              <a:rPr lang="en-US" altLang="zh-CN"/>
              <a:t>call</a:t>
            </a:r>
            <a:r>
              <a:rPr lang="zh-CN" altLang="en-US"/>
              <a:t>转子的过程，之际上传参和返回值的过程是利用寄存器实现的，</a:t>
            </a:r>
            <a:r>
              <a:rPr lang="en-US" altLang="zh-CN"/>
              <a:t>a0-a3</a:t>
            </a:r>
            <a:r>
              <a:rPr lang="zh-CN" altLang="en-US"/>
              <a:t>是传参数，</a:t>
            </a:r>
            <a:r>
              <a:rPr lang="en-US" altLang="zh-CN"/>
              <a:t>v0</a:t>
            </a:r>
            <a:r>
              <a:rPr lang="zh-CN" altLang="en-US"/>
              <a:t>是参数返回值使用的地址，、转子的过程是在主函数中传参结束之后添加</a:t>
            </a:r>
            <a:r>
              <a:rPr lang="en-US" altLang="zh-CN"/>
              <a:t>jal</a:t>
            </a:r>
            <a:r>
              <a:rPr lang="zh-CN" altLang="en-US"/>
              <a:t>跳转</a:t>
            </a:r>
            <a:endParaRPr lang="zh-CN" altLang="en-US"/>
          </a:p>
          <a:p>
            <a:endParaRPr lang="zh-CN" altLang="en-US"/>
          </a:p>
          <a:p>
            <a:endParaRPr lang="zh-CN" altLang="en-US"/>
          </a:p>
          <a:p>
            <a:endParaRPr lang="zh-CN" altLang="en-US"/>
          </a:p>
          <a:p>
            <a:endParaRPr lang="zh-CN" altLang="en-US"/>
          </a:p>
          <a:p>
            <a:r>
              <a:rPr lang="en-US" altLang="zh-CN"/>
              <a:t>-----------------------------------</a:t>
            </a:r>
            <a:endParaRPr lang="zh-CN" altLang="en-US"/>
          </a:p>
          <a:p>
            <a:endParaRPr lang="zh-CN" altLang="en-US"/>
          </a:p>
          <a:p>
            <a:pPr eaLnBrk="1" hangingPunct="1">
              <a:lnSpc>
                <a:spcPct val="110000"/>
              </a:lnSpc>
              <a:spcBef>
                <a:spcPct val="10000"/>
              </a:spcBef>
            </a:pPr>
            <a:r>
              <a:rPr lang="en-US" altLang="en-US" dirty="0">
                <a:sym typeface="+mn-ea"/>
              </a:rPr>
              <a:t>传地址:把实在参数的地址传递给相应的形式参数</a:t>
            </a:r>
            <a:endParaRPr lang="en-US" altLang="en-US" dirty="0"/>
          </a:p>
          <a:p>
            <a:pPr lvl="1" eaLnBrk="1" hangingPunct="1">
              <a:lnSpc>
                <a:spcPct val="110000"/>
              </a:lnSpc>
              <a:spcBef>
                <a:spcPct val="10000"/>
              </a:spcBef>
            </a:pPr>
            <a:r>
              <a:rPr lang="en-US" altLang="en-US" dirty="0">
                <a:sym typeface="+mn-ea"/>
              </a:rPr>
              <a:t>调用段预先把实在参数的地址传递到被调用段可以拿到的地方</a:t>
            </a:r>
            <a:r>
              <a:rPr lang="en-US" altLang="zh-CN" dirty="0">
                <a:sym typeface="+mn-ea"/>
              </a:rPr>
              <a:t>；</a:t>
            </a:r>
            <a:endParaRPr lang="en-US" altLang="en-US" dirty="0"/>
          </a:p>
          <a:p>
            <a:pPr lvl="1" eaLnBrk="1" hangingPunct="1">
              <a:lnSpc>
                <a:spcPct val="110000"/>
              </a:lnSpc>
              <a:spcBef>
                <a:spcPct val="10000"/>
              </a:spcBef>
            </a:pPr>
            <a:r>
              <a:rPr lang="en-US" altLang="en-US" dirty="0">
                <a:sym typeface="+mn-ea"/>
              </a:rPr>
              <a:t>程序控制转入被调用段之后，被调用段首先把实在参数的地址抄进自己相应的形式单元中</a:t>
            </a:r>
            <a:r>
              <a:rPr lang="en-US" altLang="zh-CN" dirty="0">
                <a:sym typeface="+mn-ea"/>
              </a:rPr>
              <a:t>；</a:t>
            </a:r>
            <a:endParaRPr lang="en-US" altLang="zh-CN" dirty="0"/>
          </a:p>
          <a:p>
            <a:pPr lvl="1" eaLnBrk="1" hangingPunct="1">
              <a:lnSpc>
                <a:spcPct val="110000"/>
              </a:lnSpc>
              <a:spcBef>
                <a:spcPct val="10000"/>
              </a:spcBef>
            </a:pPr>
            <a:r>
              <a:rPr lang="en-US" altLang="zh-CN" dirty="0">
                <a:sym typeface="+mn-ea"/>
              </a:rPr>
              <a:t>过程体对形式参数的引用</a:t>
            </a:r>
            <a:r>
              <a:rPr lang="zh-CN" altLang="zh-CN" dirty="0">
                <a:sym typeface="+mn-ea"/>
              </a:rPr>
              <a:t>与赋值被处理</a:t>
            </a:r>
            <a:r>
              <a:rPr lang="zh-CN" altLang="en-US" dirty="0">
                <a:sym typeface="+mn-ea"/>
              </a:rPr>
              <a:t>成</a:t>
            </a:r>
            <a:r>
              <a:rPr lang="en-US" altLang="en-US" dirty="0">
                <a:sym typeface="+mn-ea"/>
              </a:rPr>
              <a:t>对形式单元的间接访问。</a:t>
            </a:r>
            <a:endParaRPr lang="zh-CN" altLang="en-US" dirty="0"/>
          </a:p>
          <a:p>
            <a:endParaRPr lang="zh-CN" altLang="en-US"/>
          </a:p>
          <a:p>
            <a:endParaRPr lang="zh-CN" alt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zh-CN" altLang="en-US"/>
              <a:t>编译器整体采用</a:t>
            </a:r>
            <a:r>
              <a:rPr lang="en-US" altLang="zh-CN"/>
              <a:t>Qt</a:t>
            </a:r>
            <a:r>
              <a:rPr lang="zh-CN" altLang="en-US"/>
              <a:t>开发，界面比较美观，考虑到了程序的运行时间效率问题，在终端显示过程信息、报</a:t>
            </a:r>
            <a:r>
              <a:rPr lang="zh-CN" altLang="en-US"/>
              <a:t>等结果</a:t>
            </a:r>
            <a:endParaRPr lang="zh-CN" altLang="en-US"/>
          </a:p>
          <a:p>
            <a:endParaRPr lang="zh-CN" altLang="en-US"/>
          </a:p>
          <a:p>
            <a:r>
              <a:rPr lang="zh-CN" altLang="en-US"/>
              <a:t>项目展示</a:t>
            </a:r>
            <a:endParaRPr lang="zh-CN" alt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zh-CN" altLang="en-US"/>
              <a:t>介绍主要分为六个部分，按照编译流程进行</a:t>
            </a:r>
            <a:r>
              <a:rPr lang="zh-CN" altLang="en-US"/>
              <a:t>介绍</a:t>
            </a:r>
            <a:endParaRPr lang="zh-CN" alt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zh-CN" altLang="en-US"/>
              <a:t>编译器总体结构主要根据编译流程进行划分，主要是词法分析模块、语法分析模块、语义分析和中间代码生成模块、优化器模块和目标代码生成的</a:t>
            </a:r>
            <a:r>
              <a:rPr lang="zh-CN" altLang="en-US"/>
              <a:t>模块</a:t>
            </a:r>
            <a:endParaRPr lang="zh-CN" altLang="en-US"/>
          </a:p>
          <a:p>
            <a:r>
              <a:rPr lang="zh-CN" altLang="en-US"/>
              <a:t>在这里为了使中间代码生成更加高效，在生成语法树的过程中直接进行语义检查并生成中间代码。展示模块主要分为操作界面和展示界面，用</a:t>
            </a:r>
            <a:r>
              <a:rPr lang="en-US" altLang="zh-CN"/>
              <a:t>Qt</a:t>
            </a:r>
            <a:r>
              <a:rPr lang="zh-CN" altLang="en-US"/>
              <a:t>进行</a:t>
            </a:r>
            <a:r>
              <a:rPr lang="zh-CN" altLang="en-US"/>
              <a:t>开发。</a:t>
            </a:r>
            <a:endParaRPr lang="zh-CN" altLang="en-US"/>
          </a:p>
          <a:p>
            <a:r>
              <a:rPr lang="zh-CN" altLang="en-US"/>
              <a:t>这次实验主要实现的是编译器的后端部分，也就是优化器和目标代码生成</a:t>
            </a:r>
            <a:r>
              <a:rPr lang="zh-CN" altLang="en-US"/>
              <a:t>部分</a:t>
            </a:r>
            <a:endParaRPr lang="zh-CN" alt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zh-CN" altLang="en-US"/>
              <a:t>词法分析主要根据词法分析</a:t>
            </a:r>
            <a:r>
              <a:rPr lang="en-US" altLang="zh-CN"/>
              <a:t>PPT</a:t>
            </a:r>
            <a:r>
              <a:rPr lang="zh-CN" altLang="en-US"/>
              <a:t>当中的缓冲区轮换机制构建的，主要分为三个主要部分，</a:t>
            </a:r>
            <a:endParaRPr lang="zh-CN" altLang="en-US"/>
          </a:p>
          <a:p>
            <a:r>
              <a:rPr lang="zh-CN" altLang="en-US"/>
              <a:t>预处理部分是主要在处理代码中注释和多余空格，</a:t>
            </a:r>
            <a:endParaRPr lang="zh-CN" altLang="en-US"/>
          </a:p>
          <a:p>
            <a:r>
              <a:rPr lang="zh-CN" altLang="en-US"/>
              <a:t>处理注释时需要对双斜杠和</a:t>
            </a:r>
            <a:r>
              <a:rPr lang="en-US" altLang="zh-CN"/>
              <a:t>/*</a:t>
            </a:r>
            <a:r>
              <a:rPr lang="zh-CN" altLang="en-US"/>
              <a:t>的两种注释处理。</a:t>
            </a:r>
            <a:endParaRPr lang="zh-CN" altLang="en-US"/>
          </a:p>
          <a:p>
            <a:r>
              <a:rPr lang="zh-CN" altLang="en-US"/>
              <a:t>处理空格包括制表符需要注意区分是有效还是无效，如果是在字符串里或者本身就是一个空格字符就不能</a:t>
            </a:r>
            <a:r>
              <a:rPr lang="zh-CN" altLang="en-US"/>
              <a:t>删除</a:t>
            </a:r>
            <a:endParaRPr lang="zh-CN" altLang="en-US"/>
          </a:p>
          <a:p>
            <a:endParaRPr lang="zh-CN" altLang="en-US"/>
          </a:p>
          <a:p>
            <a:r>
              <a:rPr lang="zh-CN" altLang="en-US"/>
              <a:t>正常扫描的过程中实现的是</a:t>
            </a:r>
            <a:r>
              <a:rPr lang="en-US" altLang="zh-CN"/>
              <a:t>PPT</a:t>
            </a:r>
            <a:r>
              <a:rPr lang="zh-CN" altLang="en-US"/>
              <a:t>上所描述的双</a:t>
            </a:r>
            <a:r>
              <a:rPr lang="en-US" altLang="zh-CN"/>
              <a:t>BUFFER</a:t>
            </a:r>
            <a:r>
              <a:rPr lang="zh-CN" altLang="en-US"/>
              <a:t>轮换机制，如果碰到一个</a:t>
            </a:r>
            <a:r>
              <a:rPr lang="en-US" altLang="zh-CN"/>
              <a:t>buffer</a:t>
            </a:r>
            <a:r>
              <a:rPr lang="zh-CN" altLang="en-US"/>
              <a:t>的缓冲区满或者遇到换行，</a:t>
            </a:r>
            <a:endParaRPr lang="zh-CN" altLang="en-US"/>
          </a:p>
          <a:p>
            <a:r>
              <a:rPr lang="zh-CN" altLang="en-US"/>
              <a:t>就将剩余部分移动到另一个缓冲区，将结果送到</a:t>
            </a:r>
            <a:r>
              <a:rPr lang="en-US" altLang="zh-CN"/>
              <a:t>final_buffer</a:t>
            </a:r>
            <a:r>
              <a:rPr lang="zh-CN" altLang="en-US"/>
              <a:t>中，送入</a:t>
            </a:r>
            <a:r>
              <a:rPr lang="en-US" altLang="zh-CN"/>
              <a:t>DFA</a:t>
            </a:r>
            <a:r>
              <a:rPr lang="zh-CN" altLang="en-US"/>
              <a:t>进行</a:t>
            </a:r>
            <a:r>
              <a:rPr lang="zh-CN" altLang="en-US"/>
              <a:t>处理</a:t>
            </a:r>
            <a:endParaRPr lang="zh-CN" altLang="en-US"/>
          </a:p>
          <a:p>
            <a:endParaRPr lang="zh-CN" altLang="en-US"/>
          </a:p>
          <a:p>
            <a:r>
              <a:rPr lang="zh-CN" altLang="en-US"/>
              <a:t>但是实际运行中因为处理字符串和扫描字符串并没有实现并行，所以双缓冲池的轮换效果作用</a:t>
            </a:r>
            <a:r>
              <a:rPr lang="zh-CN" altLang="en-US"/>
              <a:t>有限。</a:t>
            </a:r>
            <a:endParaRPr lang="zh-CN" altLang="en-US"/>
          </a:p>
          <a:p>
            <a:endParaRPr lang="zh-CN" altLang="en-US"/>
          </a:p>
          <a:p>
            <a:r>
              <a:rPr lang="zh-CN" altLang="en-US"/>
              <a:t>最后沿用上学期用</a:t>
            </a:r>
            <a:r>
              <a:rPr lang="en-US" altLang="zh-CN"/>
              <a:t>switch</a:t>
            </a:r>
            <a:r>
              <a:rPr lang="zh-CN" altLang="en-US"/>
              <a:t>跳转实现的</a:t>
            </a:r>
            <a:r>
              <a:rPr lang="en-US" altLang="zh-CN"/>
              <a:t>DFA</a:t>
            </a:r>
            <a:r>
              <a:rPr lang="zh-CN" altLang="en-US"/>
              <a:t>返回识别出的集体</a:t>
            </a:r>
            <a:r>
              <a:rPr lang="zh-CN" altLang="en-US"/>
              <a:t>类型</a:t>
            </a:r>
            <a:endParaRPr lang="zh-CN" alt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zh-CN" altLang="en-US"/>
              <a:t>语法分析模块大致流程是</a:t>
            </a:r>
            <a:r>
              <a:rPr lang="en-US" altLang="zh-CN"/>
              <a:t> </a:t>
            </a:r>
            <a:r>
              <a:rPr lang="zh-CN" altLang="en-US"/>
              <a:t>求解</a:t>
            </a:r>
            <a:r>
              <a:rPr lang="en-US" altLang="zh-CN"/>
              <a:t>LR1</a:t>
            </a:r>
            <a:r>
              <a:rPr lang="zh-CN" altLang="en-US"/>
              <a:t>分析表，也就是</a:t>
            </a:r>
            <a:r>
              <a:rPr lang="en-US" altLang="zh-CN"/>
              <a:t>action/goto</a:t>
            </a:r>
            <a:r>
              <a:rPr lang="zh-CN" altLang="en-US"/>
              <a:t>表，对词法分析送过来的</a:t>
            </a:r>
            <a:r>
              <a:rPr lang="en-US" altLang="zh-CN"/>
              <a:t>token</a:t>
            </a:r>
            <a:r>
              <a:rPr lang="zh-CN" altLang="en-US"/>
              <a:t>流进行移进规约过程，产生</a:t>
            </a:r>
            <a:r>
              <a:rPr lang="zh-CN" altLang="en-US"/>
              <a:t>语法树。</a:t>
            </a:r>
            <a:endParaRPr lang="zh-CN" altLang="en-US"/>
          </a:p>
          <a:p>
            <a:endParaRPr lang="zh-CN" altLang="en-US"/>
          </a:p>
          <a:p>
            <a:r>
              <a:rPr lang="zh-CN" altLang="en-US"/>
              <a:t>求解</a:t>
            </a:r>
            <a:r>
              <a:rPr lang="en-US" altLang="zh-CN"/>
              <a:t>Action/goto</a:t>
            </a:r>
            <a:r>
              <a:rPr lang="zh-CN" altLang="en-US"/>
              <a:t>表中的文法首先需要解析文法，将文法逐行解析，分为文法左部和右部，每一个右部用</a:t>
            </a:r>
            <a:r>
              <a:rPr lang="en-US" altLang="zh-CN"/>
              <a:t> | </a:t>
            </a:r>
            <a:r>
              <a:rPr lang="zh-CN" altLang="en-US"/>
              <a:t>进行划分</a:t>
            </a:r>
            <a:endParaRPr lang="zh-CN" altLang="en-US"/>
          </a:p>
          <a:p>
            <a:r>
              <a:rPr lang="zh-CN" altLang="en-US"/>
              <a:t>接着根据产生式构造具有</a:t>
            </a:r>
            <a:r>
              <a:rPr lang="en-US" altLang="zh-CN"/>
              <a:t> dot </a:t>
            </a:r>
            <a:r>
              <a:rPr lang="zh-CN" altLang="en-US"/>
              <a:t>位置的初始</a:t>
            </a:r>
            <a:r>
              <a:rPr lang="en-US" altLang="zh-CN"/>
              <a:t>LR1</a:t>
            </a:r>
            <a:r>
              <a:rPr lang="zh-CN" altLang="en-US"/>
              <a:t>产生式，针对这个</a:t>
            </a:r>
            <a:r>
              <a:rPr lang="en-US" altLang="zh-CN"/>
              <a:t>dot</a:t>
            </a:r>
            <a:r>
              <a:rPr lang="zh-CN" altLang="en-US"/>
              <a:t>以及展望的字符</a:t>
            </a:r>
            <a:r>
              <a:rPr lang="en-US" altLang="zh-CN"/>
              <a:t> </a:t>
            </a:r>
            <a:r>
              <a:rPr lang="zh-CN" altLang="en-US"/>
              <a:t>用</a:t>
            </a:r>
            <a:r>
              <a:rPr lang="zh-CN" altLang="en-US"/>
              <a:t>递归求解</a:t>
            </a:r>
            <a:r>
              <a:rPr lang="en-US" altLang="zh-CN"/>
              <a:t>First</a:t>
            </a:r>
            <a:r>
              <a:rPr lang="zh-CN" altLang="en-US"/>
              <a:t>集，最后把所有的项目集闭包求解好，形成项目集族</a:t>
            </a:r>
            <a:r>
              <a:rPr lang="en-US" altLang="zh-CN"/>
              <a:t>DFA</a:t>
            </a:r>
            <a:endParaRPr lang="en-US" altLang="zh-CN"/>
          </a:p>
          <a:p>
            <a:r>
              <a:rPr lang="zh-CN" altLang="en-US"/>
              <a:t>在</a:t>
            </a:r>
            <a:r>
              <a:rPr lang="en-US" altLang="zh-CN"/>
              <a:t>DFA</a:t>
            </a:r>
            <a:r>
              <a:rPr lang="zh-CN" altLang="en-US"/>
              <a:t>的基础上构造</a:t>
            </a:r>
            <a:r>
              <a:rPr lang="en-US" altLang="zh-CN"/>
              <a:t>ACTION/GOTO</a:t>
            </a:r>
            <a:r>
              <a:rPr lang="zh-CN" altLang="en-US"/>
              <a:t>表。</a:t>
            </a:r>
            <a:endParaRPr lang="zh-CN" altLang="en-US"/>
          </a:p>
          <a:p>
            <a:endParaRPr lang="zh-CN" altLang="en-US"/>
          </a:p>
          <a:p>
            <a:r>
              <a:rPr lang="zh-CN" altLang="en-US"/>
              <a:t>获得</a:t>
            </a:r>
            <a:r>
              <a:rPr lang="en-US" altLang="zh-CN"/>
              <a:t>action/goto</a:t>
            </a:r>
            <a:r>
              <a:rPr lang="zh-CN" altLang="en-US"/>
              <a:t>表之后在</a:t>
            </a:r>
            <a:endParaRPr lang="en-US" altLang="zh-CN"/>
          </a:p>
          <a:p>
            <a:endParaRPr lang="en-US" altLang="zh-CN"/>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zh-CN" altLang="en-US"/>
              <a:t>得到</a:t>
            </a:r>
            <a:r>
              <a:rPr lang="en-US" altLang="zh-CN"/>
              <a:t>Action</a:t>
            </a:r>
            <a:r>
              <a:rPr lang="zh-CN" altLang="en-US"/>
              <a:t>、</a:t>
            </a:r>
            <a:r>
              <a:rPr lang="en-US" altLang="zh-CN"/>
              <a:t>goto</a:t>
            </a:r>
            <a:r>
              <a:rPr lang="zh-CN" altLang="en-US"/>
              <a:t>表之后读取词法分析得到的</a:t>
            </a:r>
            <a:r>
              <a:rPr lang="en-US" altLang="zh-CN"/>
              <a:t>token</a:t>
            </a:r>
            <a:r>
              <a:rPr lang="zh-CN" altLang="en-US"/>
              <a:t>进行移进规约过程，在这个过程中</a:t>
            </a:r>
            <a:r>
              <a:rPr lang="zh-CN" altLang="en-US"/>
              <a:t>会生成</a:t>
            </a:r>
            <a:r>
              <a:rPr lang="zh-CN" altLang="en-US"/>
              <a:t>语法树</a:t>
            </a:r>
            <a:endParaRPr lang="zh-CN" altLang="en-US"/>
          </a:p>
          <a:p>
            <a:endParaRPr lang="zh-CN" altLang="en-US"/>
          </a:p>
          <a:p>
            <a:r>
              <a:rPr lang="zh-CN" altLang="en-US"/>
              <a:t>由于在这里语义分析需要进行语法树的生成，而在这个过程中伴随进行语义分析和中间代码生成能够不浪费语法树的</a:t>
            </a:r>
            <a:r>
              <a:rPr lang="zh-CN" altLang="en-US"/>
              <a:t>生成过程</a:t>
            </a:r>
            <a:endParaRPr lang="zh-CN" altLang="en-US"/>
          </a:p>
          <a:p>
            <a:endParaRPr lang="zh-CN" altLang="en-US"/>
          </a:p>
          <a:p>
            <a:r>
              <a:rPr lang="zh-CN" altLang="en-US"/>
              <a:t>所以在这里语法树的生成过程用</a:t>
            </a:r>
            <a:r>
              <a:rPr lang="en-US" altLang="zh-CN"/>
              <a:t>fdfs</a:t>
            </a:r>
            <a:r>
              <a:rPr lang="zh-CN" altLang="en-US"/>
              <a:t>遍历的栈实现，利用</a:t>
            </a:r>
            <a:r>
              <a:rPr lang="en-US" altLang="zh-CN"/>
              <a:t>dfs</a:t>
            </a:r>
            <a:r>
              <a:rPr lang="zh-CN" altLang="en-US"/>
              <a:t>遍历的栈，也就相当于语义分析栈进行语法树的</a:t>
            </a:r>
            <a:r>
              <a:rPr lang="zh-CN" altLang="en-US"/>
              <a:t>生成</a:t>
            </a:r>
            <a:endParaRPr lang="zh-CN" alt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zh-CN" altLang="en-US">
                <a:sym typeface="+mn-ea"/>
              </a:rPr>
              <a:t>伴随语法树的生成会有语义分析。语义分析主要依赖于</a:t>
            </a:r>
            <a:r>
              <a:rPr lang="en-US" altLang="zh-CN">
                <a:sym typeface="+mn-ea"/>
              </a:rPr>
              <a:t>dfs</a:t>
            </a:r>
            <a:r>
              <a:rPr lang="zh-CN" altLang="en-US">
                <a:sym typeface="+mn-ea"/>
              </a:rPr>
              <a:t>语法树生成</a:t>
            </a:r>
            <a:r>
              <a:rPr lang="zh-CN" altLang="en-US">
                <a:sym typeface="+mn-ea"/>
              </a:rPr>
              <a:t>过程</a:t>
            </a:r>
            <a:endParaRPr lang="zh-CN" altLang="en-US">
              <a:sym typeface="+mn-ea"/>
            </a:endParaRPr>
          </a:p>
          <a:p>
            <a:r>
              <a:rPr lang="zh-CN" altLang="en-US">
                <a:sym typeface="+mn-ea"/>
              </a:rPr>
              <a:t>在语义分析的过程中写入函数表与变量表便于中间代码</a:t>
            </a:r>
            <a:r>
              <a:rPr lang="zh-CN" altLang="en-US">
                <a:sym typeface="+mn-ea"/>
              </a:rPr>
              <a:t>生成。</a:t>
            </a:r>
            <a:endParaRPr lang="zh-CN" altLang="en-US">
              <a:sym typeface="+mn-ea"/>
            </a:endParaRPr>
          </a:p>
          <a:p>
            <a:endParaRPr lang="zh-CN" altLang="en-US">
              <a:sym typeface="+mn-ea"/>
            </a:endParaRPr>
          </a:p>
          <a:p>
            <a:endParaRPr lang="zh-CN" altLang="en-US">
              <a:sym typeface="+mn-ea"/>
            </a:endParaRPr>
          </a:p>
          <a:p>
            <a:r>
              <a:rPr lang="zh-CN" altLang="en-US">
                <a:sym typeface="+mn-ea"/>
              </a:rPr>
              <a:t>中间代码生成在语义分析的过程中产生，并针对每一条属性文法进行生成。其中涉及到真假链和回填的问题。以</a:t>
            </a:r>
            <a:r>
              <a:rPr lang="en-US" altLang="zh-CN">
                <a:sym typeface="+mn-ea"/>
              </a:rPr>
              <a:t>if-else</a:t>
            </a:r>
            <a:r>
              <a:rPr lang="zh-CN" altLang="en-US">
                <a:sym typeface="+mn-ea"/>
              </a:rPr>
              <a:t>翻译</a:t>
            </a:r>
            <a:r>
              <a:rPr lang="zh-CN" altLang="en-US">
                <a:sym typeface="+mn-ea"/>
              </a:rPr>
              <a:t>举例，</a:t>
            </a:r>
            <a:endParaRPr lang="zh-CN" altLang="en-US">
              <a:sym typeface="+mn-ea"/>
            </a:endParaRPr>
          </a:p>
          <a:p>
            <a:r>
              <a:rPr lang="zh-CN" altLang="en-US">
                <a:sym typeface="+mn-ea"/>
              </a:rPr>
              <a:t>首先从从语义栈中</a:t>
            </a:r>
            <a:r>
              <a:rPr lang="en-US" altLang="zh-CN">
                <a:sym typeface="+mn-ea"/>
              </a:rPr>
              <a:t>pop</a:t>
            </a:r>
            <a:r>
              <a:rPr lang="zh-CN" altLang="en-US">
                <a:sym typeface="+mn-ea"/>
              </a:rPr>
              <a:t>出属性文法长度个语义分析树节点，调用</a:t>
            </a:r>
            <a:r>
              <a:rPr lang="en-US" altLang="zh-CN">
                <a:sym typeface="+mn-ea"/>
              </a:rPr>
              <a:t>backPatch</a:t>
            </a:r>
            <a:r>
              <a:rPr lang="zh-CN" altLang="en-US">
                <a:sym typeface="+mn-ea"/>
              </a:rPr>
              <a:t>将</a:t>
            </a:r>
            <a:r>
              <a:rPr lang="en-US" altLang="zh-CN">
                <a:sym typeface="+mn-ea"/>
              </a:rPr>
              <a:t>M quad</a:t>
            </a:r>
            <a:r>
              <a:rPr lang="zh-CN" altLang="en-US">
                <a:sym typeface="+mn-ea"/>
              </a:rPr>
              <a:t>回填到</a:t>
            </a:r>
            <a:r>
              <a:rPr lang="en-US" altLang="zh-CN">
                <a:sym typeface="+mn-ea"/>
              </a:rPr>
              <a:t>else</a:t>
            </a:r>
            <a:r>
              <a:rPr lang="zh-CN" altLang="en-US">
                <a:sym typeface="+mn-ea"/>
              </a:rPr>
              <a:t>的假链</a:t>
            </a:r>
            <a:r>
              <a:rPr lang="zh-CN" altLang="en-US">
                <a:sym typeface="+mn-ea"/>
              </a:rPr>
              <a:t>中。</a:t>
            </a:r>
            <a:endParaRPr lang="zh-CN" altLang="en-US">
              <a:sym typeface="+mn-ea"/>
            </a:endParaRPr>
          </a:p>
          <a:p>
            <a:r>
              <a:rPr lang="zh-CN" altLang="en-US">
                <a:sym typeface="+mn-ea"/>
              </a:rPr>
              <a:t>最后将整体整合为一个</a:t>
            </a:r>
            <a:r>
              <a:rPr lang="en-US" altLang="zh-CN">
                <a:sym typeface="+mn-ea"/>
              </a:rPr>
              <a:t>if-else</a:t>
            </a:r>
            <a:r>
              <a:rPr lang="zh-CN" altLang="en-US">
                <a:sym typeface="+mn-ea"/>
              </a:rPr>
              <a:t>语义分析树节点，压入</a:t>
            </a:r>
            <a:r>
              <a:rPr lang="zh-CN" altLang="en-US">
                <a:sym typeface="+mn-ea"/>
              </a:rPr>
              <a:t>语义分析栈</a:t>
            </a:r>
            <a:endParaRPr lang="zh-CN" altLang="en-US">
              <a:sym typeface="+mn-ea"/>
            </a:endParaRPr>
          </a:p>
          <a:p>
            <a:endParaRPr lang="zh-CN" altLang="en-US">
              <a:sym typeface="+mn-ea"/>
            </a:endParaRPr>
          </a:p>
          <a:p>
            <a:endParaRPr lang="zh-CN" altLang="en-US">
              <a:sym typeface="+mn-ea"/>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zh-CN" altLang="en-US"/>
              <a:t>在进行目标代码生成之前，需要优化器进行优化，主要流程是基本块的构建、流图的构建以及此处实现的局部优化</a:t>
            </a:r>
            <a:endParaRPr lang="zh-CN" altLang="en-US"/>
          </a:p>
          <a:p>
            <a:endParaRPr lang="zh-CN" altLang="en-US"/>
          </a:p>
          <a:p>
            <a:r>
              <a:rPr lang="zh-CN" altLang="en-US"/>
              <a:t>基本块构建需要遍历中间代码，</a:t>
            </a:r>
            <a:r>
              <a:rPr lang="zh-CN" altLang="en-US"/>
              <a:t>找到右侧所展示的三种语句，找到基本块入口，分配过程号进行基本块的</a:t>
            </a:r>
            <a:r>
              <a:rPr lang="zh-CN" altLang="en-US"/>
              <a:t>划分</a:t>
            </a:r>
            <a:endParaRPr lang="zh-CN" altLang="en-US"/>
          </a:p>
          <a:p>
            <a:r>
              <a:rPr lang="zh-CN" altLang="en-US"/>
              <a:t>之后</a:t>
            </a:r>
            <a:r>
              <a:rPr lang="zh-CN" altLang="en-US">
                <a:sym typeface="+mn-ea"/>
              </a:rPr>
              <a:t>需要根据流图进行</a:t>
            </a:r>
            <a:r>
              <a:rPr lang="en-US" altLang="zh-CN">
                <a:sym typeface="+mn-ea"/>
              </a:rPr>
              <a:t>dfa</a:t>
            </a:r>
            <a:r>
              <a:rPr lang="zh-CN" altLang="en-US">
                <a:sym typeface="+mn-ea"/>
              </a:rPr>
              <a:t>搜索找到</a:t>
            </a:r>
            <a:r>
              <a:rPr lang="zh-CN" altLang="en-US"/>
              <a:t>每一个基本块的出口活跃变量还有他们的子树</a:t>
            </a:r>
            <a:r>
              <a:rPr lang="zh-CN" altLang="en-US"/>
              <a:t>节点，并做好标记。</a:t>
            </a:r>
            <a:endParaRPr lang="zh-CN" altLang="en-US"/>
          </a:p>
          <a:p>
            <a:endParaRPr lang="zh-CN" altLang="en-US"/>
          </a:p>
          <a:p>
            <a:r>
              <a:rPr lang="zh-CN" altLang="en-US"/>
              <a:t>在遍历语句的过程中进行</a:t>
            </a:r>
            <a:r>
              <a:rPr lang="en-US" altLang="zh-CN"/>
              <a:t>DAG</a:t>
            </a:r>
            <a:r>
              <a:rPr lang="zh-CN" altLang="en-US"/>
              <a:t>图的构建，构建好之后减去所有非活跃的节点</a:t>
            </a:r>
            <a:endParaRPr lang="zh-CN" altLang="en-US"/>
          </a:p>
          <a:p>
            <a:r>
              <a:rPr lang="zh-CN" altLang="en-US"/>
              <a:t>最后找到入读为</a:t>
            </a:r>
            <a:r>
              <a:rPr lang="en-US" altLang="zh-CN"/>
              <a:t>0</a:t>
            </a:r>
            <a:r>
              <a:rPr lang="zh-CN" altLang="en-US"/>
              <a:t>的根节点，从根节点出发重新生成中间代码</a:t>
            </a:r>
            <a:r>
              <a:rPr lang="zh-CN" altLang="en-US">
                <a:sym typeface="+mn-ea"/>
              </a:rPr>
              <a:t>，完成局部优化</a:t>
            </a:r>
            <a:endParaRPr lang="zh-CN" altLang="en-US"/>
          </a:p>
          <a:p>
            <a:endParaRPr lang="zh-CN" altLang="en-US"/>
          </a:p>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zh-CN" altLang="en-US"/>
              <a:t>最后目标代码生成部分将优化后的中间代码转化为目标代码，这里是</a:t>
            </a:r>
            <a:r>
              <a:rPr lang="en-US" altLang="zh-CN"/>
              <a:t>MIPS</a:t>
            </a:r>
            <a:r>
              <a:rPr lang="zh-CN" altLang="en-US"/>
              <a:t>汇编</a:t>
            </a:r>
            <a:r>
              <a:rPr lang="zh-CN" altLang="en-US"/>
              <a:t>指令，</a:t>
            </a:r>
            <a:endParaRPr lang="zh-CN" altLang="en-US"/>
          </a:p>
          <a:p>
            <a:r>
              <a:rPr lang="zh-CN" altLang="en-US"/>
              <a:t>首先对每一个基本块，逆序遍历四元式生成待用活跃链，</a:t>
            </a:r>
            <a:endParaRPr lang="zh-CN" altLang="en-US"/>
          </a:p>
          <a:p>
            <a:r>
              <a:rPr lang="zh-CN" altLang="en-US"/>
              <a:t>接着根据变量表为变量分配内存，这里为数组</a:t>
            </a:r>
            <a:r>
              <a:rPr lang="zh-CN" altLang="en-US"/>
              <a:t>变量申请</a:t>
            </a:r>
            <a:r>
              <a:rPr lang="en-US" altLang="zh-CN"/>
              <a:t> </a:t>
            </a:r>
            <a:r>
              <a:rPr lang="zh-CN" altLang="en-US"/>
              <a:t>数组长度</a:t>
            </a:r>
            <a:r>
              <a:rPr lang="zh-CN" altLang="en-US"/>
              <a:t>乘以元素大小的</a:t>
            </a:r>
            <a:r>
              <a:rPr lang="zh-CN" altLang="en-US"/>
              <a:t>内存</a:t>
            </a:r>
            <a:endParaRPr lang="zh-CN" altLang="en-US"/>
          </a:p>
          <a:p>
            <a:endParaRPr lang="zh-CN" altLang="en-US"/>
          </a:p>
          <a:p>
            <a:r>
              <a:rPr lang="zh-CN" altLang="en-US"/>
              <a:t>接着逐个指令处理，包括一元运算符、二元运算符、函数调用定义与返回</a:t>
            </a:r>
            <a:r>
              <a:rPr lang="zh-CN" altLang="en-US"/>
              <a:t>等。</a:t>
            </a:r>
            <a:endParaRPr lang="zh-CN" altLang="en-US"/>
          </a:p>
          <a:p>
            <a:r>
              <a:rPr lang="zh-CN" altLang="en-US"/>
              <a:t>在这里函数参数传递使用</a:t>
            </a:r>
            <a:r>
              <a:rPr lang="en-US" altLang="zh-CN"/>
              <a:t>MIPS</a:t>
            </a:r>
            <a:r>
              <a:rPr lang="zh-CN" altLang="en-US"/>
              <a:t>的寄存器，函数传参操作用</a:t>
            </a:r>
            <a:r>
              <a:rPr lang="en-US" altLang="zh-CN"/>
              <a:t>a0-a3</a:t>
            </a:r>
            <a:r>
              <a:rPr lang="zh-CN" altLang="en-US"/>
              <a:t>四个寄存器实现，</a:t>
            </a:r>
            <a:r>
              <a:rPr lang="en-US" altLang="zh-CN"/>
              <a:t>v0</a:t>
            </a:r>
            <a:r>
              <a:rPr lang="zh-CN" altLang="en-US"/>
              <a:t>寄存器用于存储函数</a:t>
            </a:r>
            <a:r>
              <a:rPr lang="zh-CN" altLang="en-US"/>
              <a:t>返回值。</a:t>
            </a:r>
            <a:endParaRPr lang="zh-CN" altLang="en-US"/>
          </a:p>
          <a:p>
            <a:endParaRPr lang="zh-CN" altLang="en-US"/>
          </a:p>
          <a:p>
            <a:r>
              <a:rPr lang="zh-CN" altLang="en-US"/>
              <a:t>在指令处理过程中涉及到寄存器的分配算法。寄存器分配考虑当前想要分配内存的变量是</a:t>
            </a:r>
            <a:r>
              <a:rPr lang="en-US" altLang="zh-CN"/>
              <a:t>ABC</a:t>
            </a:r>
            <a:r>
              <a:rPr lang="zh-CN" altLang="en-US"/>
              <a:t>操作数、当前参数是否是立即数，当前参数是否是数组</a:t>
            </a:r>
            <a:r>
              <a:rPr lang="zh-CN" altLang="en-US"/>
              <a:t>等。</a:t>
            </a:r>
            <a:endParaRPr lang="zh-CN" altLang="en-US"/>
          </a:p>
          <a:p>
            <a:r>
              <a:rPr lang="zh-CN" altLang="en-US"/>
              <a:t>寻找先找已经存在的中间变量，否则分配新的寄存器。这里同样要对数组特殊处理，需要使生成</a:t>
            </a:r>
            <a:r>
              <a:rPr lang="en-US" altLang="zh-CN"/>
              <a:t> lw </a:t>
            </a:r>
            <a:r>
              <a:rPr lang="zh-CN" altLang="en-US"/>
              <a:t>指令从</a:t>
            </a:r>
            <a:r>
              <a:rPr lang="zh-CN" altLang="en-US"/>
              <a:t>内存取</a:t>
            </a:r>
            <a:r>
              <a:rPr lang="zh-CN" altLang="en-US"/>
              <a:t>数</a:t>
            </a:r>
            <a:endParaRPr lang="zh-CN" altLang="en-US"/>
          </a:p>
          <a:p>
            <a:endParaRPr lang="zh-CN" alt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2" Type="http://schemas.openxmlformats.org/officeDocument/2006/relationships/notesSlide" Target="../notesSlides/notesSlide2.xml"/><Relationship Id="rId11" Type="http://schemas.openxmlformats.org/officeDocument/2006/relationships/slideLayout" Target="../slideLayouts/slideLayout7.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11.xml"/><Relationship Id="rId2" Type="http://schemas.openxmlformats.org/officeDocument/2006/relationships/image" Target="../media/image20.png"/><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5269902">
            <a:off x="2650453" y="1817578"/>
            <a:ext cx="251753" cy="0"/>
          </a:xfrm>
          <a:prstGeom prst="line">
            <a:avLst/>
          </a:prstGeom>
          <a:ln w="9525" cap="rnd">
            <a:solidFill>
              <a:srgbClr val="FFFFFF"/>
            </a:solidFill>
            <a:prstDash val="solid"/>
            <a:headEnd type="none" w="sm" len="sm"/>
            <a:tailEnd type="none" w="sm" len="sm"/>
          </a:ln>
        </p:spPr>
      </p:sp>
      <p:sp>
        <p:nvSpPr>
          <p:cNvPr id="3" name="TextBox 3"/>
          <p:cNvSpPr txBox="1"/>
          <p:nvPr/>
        </p:nvSpPr>
        <p:spPr>
          <a:xfrm>
            <a:off x="685800" y="4533900"/>
            <a:ext cx="16549370" cy="845820"/>
          </a:xfrm>
          <a:prstGeom prst="rect">
            <a:avLst/>
          </a:prstGeom>
        </p:spPr>
        <p:txBody>
          <a:bodyPr wrap="square" lIns="0" tIns="0" rIns="0" bIns="0" rtlCol="0" anchor="t">
            <a:spAutoFit/>
          </a:bodyPr>
          <a:lstStyle/>
          <a:p>
            <a:pPr algn="ctr">
              <a:lnSpc>
                <a:spcPts val="6600"/>
              </a:lnSpc>
            </a:pPr>
            <a:r>
              <a:rPr lang="zh-CN" altLang="en-US" sz="7000" b="1">
                <a:solidFill>
                  <a:srgbClr val="0D409B"/>
                </a:solidFill>
                <a:latin typeface="Arial Bold" panose="020B0802020202020204"/>
              </a:rPr>
              <a:t>编译原理课程设计</a:t>
            </a:r>
            <a:r>
              <a:rPr lang="en-US" altLang="zh-CN" sz="7000" b="1">
                <a:solidFill>
                  <a:srgbClr val="0D409B"/>
                </a:solidFill>
                <a:latin typeface="Arial Bold" panose="020B0802020202020204"/>
              </a:rPr>
              <a:t>——</a:t>
            </a:r>
            <a:r>
              <a:rPr lang="zh-CN" altLang="en-US" sz="7000" b="1">
                <a:solidFill>
                  <a:srgbClr val="0D409B"/>
                </a:solidFill>
                <a:latin typeface="Arial Bold" panose="020B0802020202020204"/>
              </a:rPr>
              <a:t>类</a:t>
            </a:r>
            <a:r>
              <a:rPr lang="en-US" altLang="zh-CN" sz="7000" b="1">
                <a:solidFill>
                  <a:srgbClr val="0D409B"/>
                </a:solidFill>
                <a:latin typeface="Arial Bold" panose="020B0802020202020204"/>
              </a:rPr>
              <a:t>C</a:t>
            </a:r>
            <a:r>
              <a:rPr lang="zh-CN" altLang="en-US" sz="7000" b="1">
                <a:solidFill>
                  <a:srgbClr val="0D409B"/>
                </a:solidFill>
                <a:latin typeface="Arial Bold" panose="020B0802020202020204"/>
              </a:rPr>
              <a:t>编译器实现</a:t>
            </a:r>
            <a:endParaRPr lang="zh-CN" altLang="en-US" sz="7000" b="1">
              <a:solidFill>
                <a:srgbClr val="0D409B"/>
              </a:solidFill>
              <a:latin typeface="Arial Bold" panose="020B0802020202020204"/>
            </a:endParaRPr>
          </a:p>
        </p:txBody>
      </p:sp>
      <p:sp>
        <p:nvSpPr>
          <p:cNvPr id="4" name="TextBox 4"/>
          <p:cNvSpPr txBox="1"/>
          <p:nvPr/>
        </p:nvSpPr>
        <p:spPr>
          <a:xfrm>
            <a:off x="1083945" y="1053465"/>
            <a:ext cx="5409247" cy="368935"/>
          </a:xfrm>
          <a:prstGeom prst="rect">
            <a:avLst/>
          </a:prstGeom>
        </p:spPr>
        <p:txBody>
          <a:bodyPr lIns="0" tIns="0" rIns="0" bIns="0" rtlCol="0" anchor="t">
            <a:spAutoFit/>
          </a:bodyPr>
          <a:lstStyle/>
          <a:p>
            <a:pPr algn="l">
              <a:lnSpc>
                <a:spcPts val="2880"/>
              </a:lnSpc>
            </a:pPr>
            <a:r>
              <a:rPr lang="zh-CN" altLang="en-US" sz="2400" b="1">
                <a:solidFill>
                  <a:srgbClr val="0D409B"/>
                </a:solidFill>
                <a:latin typeface="Arial Bold" panose="020B0802020202020204"/>
              </a:rPr>
              <a:t>编译原理课程设计</a:t>
            </a:r>
            <a:endParaRPr lang="zh-CN" altLang="en-US" sz="2400" b="1">
              <a:solidFill>
                <a:srgbClr val="0D409B"/>
              </a:solidFill>
              <a:latin typeface="Arial Bold" panose="020B0802020202020204"/>
            </a:endParaRPr>
          </a:p>
        </p:txBody>
      </p:sp>
      <p:sp>
        <p:nvSpPr>
          <p:cNvPr id="5" name="TextBox 5"/>
          <p:cNvSpPr txBox="1"/>
          <p:nvPr/>
        </p:nvSpPr>
        <p:spPr>
          <a:xfrm>
            <a:off x="14786610" y="8677275"/>
            <a:ext cx="2472690" cy="538480"/>
          </a:xfrm>
          <a:prstGeom prst="rect">
            <a:avLst/>
          </a:prstGeom>
        </p:spPr>
        <p:txBody>
          <a:bodyPr wrap="square" lIns="0" tIns="0" rIns="0" bIns="0" rtlCol="0" anchor="t">
            <a:spAutoFit/>
          </a:bodyPr>
          <a:lstStyle/>
          <a:p>
            <a:pPr algn="ctr">
              <a:lnSpc>
                <a:spcPts val="4200"/>
              </a:lnSpc>
            </a:pPr>
            <a:r>
              <a:rPr lang="en-US" sz="3000">
                <a:solidFill>
                  <a:srgbClr val="000000"/>
                </a:solidFill>
                <a:latin typeface="Arial Bold" panose="020B0802020202020204"/>
              </a:rPr>
              <a:t>2024.5.23</a:t>
            </a:r>
            <a:endParaRPr lang="en-US" sz="3000">
              <a:solidFill>
                <a:srgbClr val="000000"/>
              </a:solidFill>
              <a:latin typeface="Arial Bold" panose="020B0802020202020204"/>
            </a:endParaRPr>
          </a:p>
        </p:txBody>
      </p:sp>
      <p:pic>
        <p:nvPicPr>
          <p:cNvPr id="7" name="图片 6" descr="Tongji_Uni_logo.svg"/>
          <p:cNvPicPr>
            <a:picLocks noChangeAspect="1"/>
          </p:cNvPicPr>
          <p:nvPr/>
        </p:nvPicPr>
        <p:blipFill>
          <a:blip r:embed="rId1"/>
          <a:stretch>
            <a:fillRect/>
          </a:stretch>
        </p:blipFill>
        <p:spPr>
          <a:xfrm>
            <a:off x="16383000" y="571500"/>
            <a:ext cx="1236980" cy="12369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75385" y="1923097"/>
            <a:ext cx="15992475" cy="645795"/>
          </a:xfrm>
          <a:prstGeom prst="rect">
            <a:avLst/>
          </a:prstGeom>
        </p:spPr>
        <p:txBody>
          <a:bodyPr lIns="0" tIns="0" rIns="0" bIns="0" rtlCol="0" anchor="t">
            <a:spAutoFit/>
          </a:bodyPr>
          <a:lstStyle/>
          <a:p>
            <a:pPr algn="l">
              <a:lnSpc>
                <a:spcPts val="5040"/>
              </a:lnSpc>
            </a:pPr>
            <a:r>
              <a:rPr lang="zh-CN" altLang="en-US" sz="5000" b="1">
                <a:solidFill>
                  <a:srgbClr val="000000"/>
                </a:solidFill>
                <a:latin typeface="+mj-ea"/>
                <a:ea typeface="+mj-ea"/>
              </a:rPr>
              <a:t>数组</a:t>
            </a:r>
            <a:r>
              <a:rPr lang="zh-CN" altLang="en-US" sz="5000" b="1">
                <a:solidFill>
                  <a:srgbClr val="000000"/>
                </a:solidFill>
                <a:latin typeface="+mj-ea"/>
                <a:ea typeface="+mj-ea"/>
              </a:rPr>
              <a:t>实现</a:t>
            </a:r>
            <a:endParaRPr lang="zh-CN" altLang="en-US" sz="5000" b="1">
              <a:solidFill>
                <a:srgbClr val="000000"/>
              </a:solidFill>
              <a:latin typeface="+mj-ea"/>
              <a:ea typeface="+mj-ea"/>
            </a:endParaRPr>
          </a:p>
        </p:txBody>
      </p:sp>
      <p:sp>
        <p:nvSpPr>
          <p:cNvPr id="6" name="TextBox 6"/>
          <p:cNvSpPr txBox="1"/>
          <p:nvPr/>
        </p:nvSpPr>
        <p:spPr>
          <a:xfrm>
            <a:off x="990600" y="2933700"/>
            <a:ext cx="8058785" cy="5428615"/>
          </a:xfrm>
          <a:prstGeom prst="rect">
            <a:avLst/>
          </a:prstGeom>
        </p:spPr>
        <p:txBody>
          <a:bodyPr lIns="0" tIns="0" rIns="0" bIns="0" rtlCol="0" anchor="t">
            <a:noAutofit/>
          </a:bodyPr>
          <a:lstStyle/>
          <a:p>
            <a:pPr marL="582930" lvl="1" indent="-291465" algn="l">
              <a:lnSpc>
                <a:spcPct val="150000"/>
              </a:lnSpc>
              <a:buFont typeface="宋体" panose="02010600030101010101" pitchFamily="2" charset="-122"/>
              <a:buChar char="•"/>
            </a:pPr>
            <a:r>
              <a:rPr lang="zh-CN" altLang="en-US" sz="2700">
                <a:solidFill>
                  <a:srgbClr val="000000"/>
                </a:solidFill>
                <a:latin typeface="Arial" panose="020B0604020202020204"/>
              </a:rPr>
              <a:t>词法分析、</a:t>
            </a:r>
            <a:r>
              <a:rPr lang="zh-CN" altLang="en-US" sz="2700">
                <a:solidFill>
                  <a:srgbClr val="000000"/>
                </a:solidFill>
                <a:latin typeface="Arial" panose="020B0604020202020204"/>
              </a:rPr>
              <a:t>语法分析</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分解为正常</a:t>
            </a:r>
            <a:r>
              <a:rPr lang="en-US" altLang="zh-CN" sz="2700">
                <a:solidFill>
                  <a:srgbClr val="000000"/>
                </a:solidFill>
                <a:latin typeface="Arial" panose="020B0604020202020204"/>
              </a:rPr>
              <a:t>token</a:t>
            </a:r>
            <a:r>
              <a:rPr lang="zh-CN" altLang="en-US" sz="2700">
                <a:solidFill>
                  <a:srgbClr val="000000"/>
                </a:solidFill>
                <a:latin typeface="Arial" panose="020B0604020202020204"/>
              </a:rPr>
              <a:t>进行识别，包括</a:t>
            </a:r>
            <a:r>
              <a:rPr lang="en-US" altLang="zh-CN" sz="2700">
                <a:solidFill>
                  <a:srgbClr val="000000"/>
                </a:solidFill>
                <a:latin typeface="Arial" panose="020B0604020202020204"/>
              </a:rPr>
              <a:t>[]</a:t>
            </a:r>
            <a:r>
              <a:rPr lang="zh-CN" altLang="en-US" sz="2700">
                <a:solidFill>
                  <a:srgbClr val="000000"/>
                </a:solidFill>
                <a:latin typeface="Arial" panose="020B0604020202020204"/>
              </a:rPr>
              <a:t>等</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添加数组</a:t>
            </a:r>
            <a:r>
              <a:rPr lang="zh-CN" altLang="en-US" sz="2700">
                <a:solidFill>
                  <a:srgbClr val="000000"/>
                </a:solidFill>
                <a:latin typeface="Arial" panose="020B0604020202020204"/>
              </a:rPr>
              <a:t>文法</a:t>
            </a:r>
            <a:endParaRPr lang="zh-CN" altLang="en-US" sz="2700">
              <a:solidFill>
                <a:srgbClr val="000000"/>
              </a:solidFill>
              <a:latin typeface="Arial" panose="020B0604020202020204"/>
            </a:endParaRPr>
          </a:p>
          <a:p>
            <a:pPr marL="582930" lvl="1" indent="-291465" algn="l">
              <a:lnSpc>
                <a:spcPct val="150000"/>
              </a:lnSpc>
              <a:buFont typeface="宋体" panose="02010600030101010101" pitchFamily="2" charset="-122"/>
              <a:buChar char="•"/>
            </a:pPr>
            <a:r>
              <a:rPr lang="zh-CN" altLang="en-US" sz="2700">
                <a:solidFill>
                  <a:srgbClr val="000000"/>
                </a:solidFill>
                <a:latin typeface="Arial" panose="020B0604020202020204"/>
              </a:rPr>
              <a:t>语义</a:t>
            </a:r>
            <a:r>
              <a:rPr lang="zh-CN" altLang="en-US" sz="2700">
                <a:solidFill>
                  <a:srgbClr val="000000"/>
                </a:solidFill>
                <a:latin typeface="Arial" panose="020B0604020202020204"/>
              </a:rPr>
              <a:t>分析</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变量表添加维度</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中间代码：</a:t>
            </a:r>
            <a:r>
              <a:rPr lang="en-US" altLang="zh-CN" sz="2700">
                <a:solidFill>
                  <a:srgbClr val="000000"/>
                </a:solidFill>
                <a:latin typeface="Arial" panose="020B0604020202020204"/>
              </a:rPr>
              <a:t>(ArrayName,P</a:t>
            </a:r>
            <a:r>
              <a:rPr lang="en-US" altLang="zh-CN" sz="2700">
                <a:solidFill>
                  <a:srgbClr val="000000"/>
                </a:solidFill>
                <a:latin typeface="Arial" panose="020B0604020202020204"/>
              </a:rPr>
              <a:t>rocN,[xyz],value)</a:t>
            </a:r>
            <a:endParaRPr lang="en-US" altLang="zh-CN" sz="2700">
              <a:solidFill>
                <a:srgbClr val="000000"/>
              </a:solidFill>
              <a:latin typeface="Arial" panose="020B0604020202020204"/>
            </a:endParaRPr>
          </a:p>
          <a:p>
            <a:pPr marL="582930" lvl="1" indent="-291465" algn="l">
              <a:lnSpc>
                <a:spcPct val="150000"/>
              </a:lnSpc>
              <a:buFont typeface="宋体" panose="02010600030101010101" pitchFamily="2" charset="-122"/>
              <a:buChar char="•"/>
            </a:pPr>
            <a:r>
              <a:rPr lang="zh-CN" altLang="en-US" sz="2700">
                <a:solidFill>
                  <a:srgbClr val="000000"/>
                </a:solidFill>
                <a:latin typeface="Arial" panose="020B0604020202020204"/>
              </a:rPr>
              <a:t>目标代码</a:t>
            </a:r>
            <a:r>
              <a:rPr lang="zh-CN" altLang="en-US" sz="2700">
                <a:solidFill>
                  <a:srgbClr val="000000"/>
                </a:solidFill>
                <a:latin typeface="Arial" panose="020B0604020202020204"/>
              </a:rPr>
              <a:t>生成</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需要在分配寄存器时候添加</a:t>
            </a:r>
            <a:r>
              <a:rPr lang="en-US" altLang="zh-CN" sz="2700">
                <a:solidFill>
                  <a:srgbClr val="000000"/>
                </a:solidFill>
                <a:latin typeface="Arial" panose="020B0604020202020204"/>
              </a:rPr>
              <a:t> lw </a:t>
            </a:r>
            <a:r>
              <a:rPr lang="zh-CN" altLang="en-US" sz="2700">
                <a:solidFill>
                  <a:srgbClr val="000000"/>
                </a:solidFill>
                <a:latin typeface="Arial" panose="020B0604020202020204"/>
              </a:rPr>
              <a:t>取数指令，相应位置添加</a:t>
            </a:r>
            <a:r>
              <a:rPr lang="en-US" altLang="zh-CN" sz="2700">
                <a:solidFill>
                  <a:srgbClr val="000000"/>
                </a:solidFill>
                <a:latin typeface="Arial" panose="020B0604020202020204"/>
              </a:rPr>
              <a:t> sw </a:t>
            </a:r>
            <a:r>
              <a:rPr lang="zh-CN" altLang="en-US" sz="2700">
                <a:solidFill>
                  <a:srgbClr val="000000"/>
                </a:solidFill>
                <a:latin typeface="Arial" panose="020B0604020202020204"/>
              </a:rPr>
              <a:t>写回</a:t>
            </a:r>
            <a:r>
              <a:rPr lang="zh-CN" altLang="en-US" sz="2700">
                <a:solidFill>
                  <a:srgbClr val="000000"/>
                </a:solidFill>
                <a:latin typeface="Arial" panose="020B0604020202020204"/>
              </a:rPr>
              <a:t>指令</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endParaRPr lang="zh-CN" altLang="en-US" sz="2700">
              <a:solidFill>
                <a:srgbClr val="000000"/>
              </a:solidFill>
              <a:latin typeface="Arial" panose="020B0604020202020204"/>
            </a:endParaRPr>
          </a:p>
        </p:txBody>
      </p:sp>
      <p:sp>
        <p:nvSpPr>
          <p:cNvPr id="14" name="TextBox 14"/>
          <p:cNvSpPr txBox="1"/>
          <p:nvPr/>
        </p:nvSpPr>
        <p:spPr>
          <a:xfrm>
            <a:off x="10515600" y="3009900"/>
            <a:ext cx="3543300" cy="438150"/>
          </a:xfrm>
          <a:prstGeom prst="rect">
            <a:avLst/>
          </a:prstGeom>
        </p:spPr>
        <p:txBody>
          <a:bodyPr lIns="0" tIns="0" rIns="0" bIns="0" rtlCol="0" anchor="t">
            <a:noAutofit/>
          </a:bodyPr>
          <a:lstStyle/>
          <a:p>
            <a:pPr algn="ctr">
              <a:lnSpc>
                <a:spcPts val="2800"/>
              </a:lnSpc>
            </a:pPr>
            <a:r>
              <a:rPr lang="zh-CN" altLang="en-US" sz="2000">
                <a:solidFill>
                  <a:srgbClr val="000000"/>
                </a:solidFill>
                <a:latin typeface="WenQuanYi" panose="020B0606030804020204" charset="-122"/>
              </a:rPr>
              <a:t>变量表添加</a:t>
            </a:r>
            <a:r>
              <a:rPr lang="zh-CN" altLang="en-US" sz="2000">
                <a:solidFill>
                  <a:srgbClr val="000000"/>
                </a:solidFill>
                <a:latin typeface="WenQuanYi" panose="020B0606030804020204" charset="-122"/>
              </a:rPr>
              <a:t>维度</a:t>
            </a:r>
            <a:endParaRPr lang="zh-CN" altLang="en-US" sz="2000">
              <a:solidFill>
                <a:srgbClr val="000000"/>
              </a:solidFill>
              <a:latin typeface="WenQuanYi" panose="020B0606030804020204" charset="-122"/>
            </a:endParaRPr>
          </a:p>
        </p:txBody>
      </p:sp>
      <p:sp>
        <p:nvSpPr>
          <p:cNvPr id="16" name="TextBox 4"/>
          <p:cNvSpPr txBox="1"/>
          <p:nvPr/>
        </p:nvSpPr>
        <p:spPr>
          <a:xfrm>
            <a:off x="1083945" y="1053465"/>
            <a:ext cx="5409247" cy="368935"/>
          </a:xfrm>
          <a:prstGeom prst="rect">
            <a:avLst/>
          </a:prstGeom>
        </p:spPr>
        <p:txBody>
          <a:bodyPr lIns="0" tIns="0" rIns="0" bIns="0" rtlCol="0" anchor="t">
            <a:spAutoFit/>
          </a:bodyPr>
          <a:p>
            <a:pPr algn="l">
              <a:lnSpc>
                <a:spcPts val="2880"/>
              </a:lnSpc>
            </a:pPr>
            <a:r>
              <a:rPr lang="zh-CN" altLang="en-US" sz="2400" b="1">
                <a:solidFill>
                  <a:srgbClr val="0D409B"/>
                </a:solidFill>
                <a:latin typeface="Arial Bold" panose="020B0802020202020204"/>
              </a:rPr>
              <a:t>编译原理课程设计</a:t>
            </a:r>
            <a:r>
              <a:rPr lang="en-US" altLang="zh-CN" sz="2400" b="1">
                <a:solidFill>
                  <a:srgbClr val="0D409B"/>
                </a:solidFill>
                <a:latin typeface="Arial Bold" panose="020B0802020202020204"/>
              </a:rPr>
              <a:t>——</a:t>
            </a:r>
            <a:r>
              <a:rPr lang="zh-CN" altLang="en-US" sz="2400" b="1">
                <a:solidFill>
                  <a:srgbClr val="0D409B"/>
                </a:solidFill>
                <a:latin typeface="Arial Bold" panose="020B0802020202020204"/>
              </a:rPr>
              <a:t>语法</a:t>
            </a:r>
            <a:r>
              <a:rPr lang="zh-CN" altLang="en-US" sz="2400" b="1">
                <a:solidFill>
                  <a:srgbClr val="0D409B"/>
                </a:solidFill>
                <a:latin typeface="Arial Bold" panose="020B0802020202020204"/>
              </a:rPr>
              <a:t>分析</a:t>
            </a:r>
            <a:endParaRPr lang="zh-CN" altLang="en-US" sz="2400" b="1">
              <a:solidFill>
                <a:srgbClr val="0D409B"/>
              </a:solidFill>
              <a:latin typeface="Arial Bold" panose="020B0802020202020204"/>
            </a:endParaRPr>
          </a:p>
        </p:txBody>
      </p:sp>
      <p:pic>
        <p:nvPicPr>
          <p:cNvPr id="3" name="图片 2"/>
          <p:cNvPicPr>
            <a:picLocks noChangeAspect="1"/>
          </p:cNvPicPr>
          <p:nvPr/>
        </p:nvPicPr>
        <p:blipFill>
          <a:blip r:embed="rId1"/>
          <a:stretch>
            <a:fillRect/>
          </a:stretch>
        </p:blipFill>
        <p:spPr>
          <a:xfrm>
            <a:off x="10439400" y="800100"/>
            <a:ext cx="3808095" cy="2190750"/>
          </a:xfrm>
          <a:prstGeom prst="rect">
            <a:avLst/>
          </a:prstGeom>
        </p:spPr>
      </p:pic>
      <p:pic>
        <p:nvPicPr>
          <p:cNvPr id="4" name="图片 3"/>
          <p:cNvPicPr>
            <a:picLocks noChangeAspect="1"/>
          </p:cNvPicPr>
          <p:nvPr/>
        </p:nvPicPr>
        <p:blipFill>
          <a:blip r:embed="rId2"/>
          <a:stretch>
            <a:fillRect/>
          </a:stretch>
        </p:blipFill>
        <p:spPr>
          <a:xfrm>
            <a:off x="10390505" y="3543300"/>
            <a:ext cx="3856990" cy="5368290"/>
          </a:xfrm>
          <a:prstGeom prst="rect">
            <a:avLst/>
          </a:prstGeom>
        </p:spPr>
      </p:pic>
      <p:sp>
        <p:nvSpPr>
          <p:cNvPr id="5" name="TextBox 14"/>
          <p:cNvSpPr txBox="1"/>
          <p:nvPr/>
        </p:nvSpPr>
        <p:spPr>
          <a:xfrm>
            <a:off x="10439400" y="8953500"/>
            <a:ext cx="3543300" cy="438150"/>
          </a:xfrm>
          <a:prstGeom prst="rect">
            <a:avLst/>
          </a:prstGeom>
        </p:spPr>
        <p:txBody>
          <a:bodyPr lIns="0" tIns="0" rIns="0" bIns="0" rtlCol="0" anchor="t">
            <a:noAutofit/>
          </a:bodyPr>
          <a:p>
            <a:pPr algn="ctr">
              <a:lnSpc>
                <a:spcPts val="2800"/>
              </a:lnSpc>
            </a:pPr>
            <a:r>
              <a:rPr lang="zh-CN" altLang="en-US" sz="2000">
                <a:solidFill>
                  <a:srgbClr val="000000"/>
                </a:solidFill>
                <a:latin typeface="WenQuanYi" panose="020B0606030804020204" charset="-122"/>
              </a:rPr>
              <a:t>数组</a:t>
            </a:r>
            <a:r>
              <a:rPr lang="zh-CN" altLang="en-US" sz="2000">
                <a:solidFill>
                  <a:srgbClr val="000000"/>
                </a:solidFill>
                <a:latin typeface="WenQuanYi" panose="020B0606030804020204" charset="-122"/>
              </a:rPr>
              <a:t>四元式</a:t>
            </a:r>
            <a:endParaRPr lang="zh-CN" altLang="en-US" sz="2000">
              <a:solidFill>
                <a:srgbClr val="000000"/>
              </a:solidFill>
              <a:latin typeface="WenQuanYi" panose="020B06060308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75385" y="1923097"/>
            <a:ext cx="15992475" cy="645795"/>
          </a:xfrm>
          <a:prstGeom prst="rect">
            <a:avLst/>
          </a:prstGeom>
        </p:spPr>
        <p:txBody>
          <a:bodyPr lIns="0" tIns="0" rIns="0" bIns="0" rtlCol="0" anchor="t">
            <a:spAutoFit/>
          </a:bodyPr>
          <a:lstStyle/>
          <a:p>
            <a:pPr algn="l">
              <a:lnSpc>
                <a:spcPts val="5040"/>
              </a:lnSpc>
            </a:pPr>
            <a:r>
              <a:rPr lang="zh-CN" altLang="en-US" sz="5000" b="1">
                <a:solidFill>
                  <a:srgbClr val="000000"/>
                </a:solidFill>
                <a:latin typeface="+mj-ea"/>
                <a:ea typeface="+mj-ea"/>
              </a:rPr>
              <a:t>过程调用</a:t>
            </a:r>
            <a:r>
              <a:rPr lang="zh-CN" altLang="en-US" sz="5000" b="1">
                <a:solidFill>
                  <a:srgbClr val="000000"/>
                </a:solidFill>
                <a:latin typeface="+mj-ea"/>
                <a:ea typeface="+mj-ea"/>
              </a:rPr>
              <a:t>实现</a:t>
            </a:r>
            <a:endParaRPr lang="zh-CN" altLang="en-US" sz="5000" b="1">
              <a:solidFill>
                <a:srgbClr val="000000"/>
              </a:solidFill>
              <a:latin typeface="+mj-ea"/>
              <a:ea typeface="+mj-ea"/>
            </a:endParaRPr>
          </a:p>
        </p:txBody>
      </p:sp>
      <p:sp>
        <p:nvSpPr>
          <p:cNvPr id="6" name="TextBox 6"/>
          <p:cNvSpPr txBox="1"/>
          <p:nvPr/>
        </p:nvSpPr>
        <p:spPr>
          <a:xfrm>
            <a:off x="990600" y="2933700"/>
            <a:ext cx="6551295" cy="5428615"/>
          </a:xfrm>
          <a:prstGeom prst="rect">
            <a:avLst/>
          </a:prstGeom>
        </p:spPr>
        <p:txBody>
          <a:bodyPr lIns="0" tIns="0" rIns="0" bIns="0" rtlCol="0" anchor="t">
            <a:noAutofit/>
          </a:bodyPr>
          <a:lstStyle/>
          <a:p>
            <a:pPr marL="582930" lvl="1" indent="-291465" algn="l">
              <a:lnSpc>
                <a:spcPct val="150000"/>
              </a:lnSpc>
              <a:buFont typeface="宋体" panose="02010600030101010101" pitchFamily="2" charset="-122"/>
              <a:buChar char="•"/>
            </a:pPr>
            <a:r>
              <a:rPr lang="zh-CN" altLang="en-US" sz="2700">
                <a:solidFill>
                  <a:srgbClr val="000000"/>
                </a:solidFill>
                <a:latin typeface="Arial" panose="020B0604020202020204"/>
              </a:rPr>
              <a:t>语义</a:t>
            </a:r>
            <a:r>
              <a:rPr lang="zh-CN" altLang="en-US" sz="2700">
                <a:solidFill>
                  <a:srgbClr val="000000"/>
                </a:solidFill>
                <a:latin typeface="Arial" panose="020B0604020202020204"/>
              </a:rPr>
              <a:t>分析</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函数表</a:t>
            </a:r>
            <a:r>
              <a:rPr lang="zh-CN" altLang="en-US" sz="2700">
                <a:solidFill>
                  <a:srgbClr val="000000"/>
                </a:solidFill>
                <a:latin typeface="Arial" panose="020B0604020202020204"/>
              </a:rPr>
              <a:t>建立</a:t>
            </a:r>
            <a:endParaRPr lang="zh-CN" altLang="en-US" sz="2700">
              <a:solidFill>
                <a:srgbClr val="000000"/>
              </a:solidFill>
              <a:latin typeface="Arial" panose="020B0604020202020204"/>
            </a:endParaRPr>
          </a:p>
          <a:p>
            <a:pPr marL="582930" lvl="1" indent="-291465" algn="l">
              <a:lnSpc>
                <a:spcPct val="150000"/>
              </a:lnSpc>
              <a:buFont typeface="宋体" panose="02010600030101010101" pitchFamily="2" charset="-122"/>
              <a:buChar char="•"/>
            </a:pPr>
            <a:r>
              <a:rPr lang="zh-CN" altLang="en-US" sz="2700">
                <a:solidFill>
                  <a:srgbClr val="000000"/>
                </a:solidFill>
                <a:latin typeface="Arial" panose="020B0604020202020204"/>
              </a:rPr>
              <a:t>优化</a:t>
            </a:r>
            <a:r>
              <a:rPr lang="zh-CN" altLang="en-US" sz="2700">
                <a:solidFill>
                  <a:srgbClr val="000000"/>
                </a:solidFill>
                <a:latin typeface="Arial" panose="020B0604020202020204"/>
              </a:rPr>
              <a:t>器</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函数调用节点</a:t>
            </a:r>
            <a:r>
              <a:rPr lang="zh-CN" altLang="en-US" sz="2700">
                <a:solidFill>
                  <a:srgbClr val="000000"/>
                </a:solidFill>
                <a:latin typeface="Arial" panose="020B0604020202020204"/>
              </a:rPr>
              <a:t>特殊判断</a:t>
            </a:r>
            <a:endParaRPr lang="zh-CN" altLang="en-US" sz="2700">
              <a:solidFill>
                <a:srgbClr val="000000"/>
              </a:solidFill>
              <a:latin typeface="Arial" panose="020B0604020202020204"/>
            </a:endParaRPr>
          </a:p>
          <a:p>
            <a:pPr marL="582930" lvl="1" indent="-291465" algn="l">
              <a:lnSpc>
                <a:spcPct val="150000"/>
              </a:lnSpc>
              <a:buFont typeface="宋体" panose="02010600030101010101" pitchFamily="2" charset="-122"/>
              <a:buChar char="•"/>
            </a:pPr>
            <a:r>
              <a:rPr lang="zh-CN" altLang="en-US" sz="2700">
                <a:solidFill>
                  <a:srgbClr val="000000"/>
                </a:solidFill>
                <a:latin typeface="Arial" panose="020B0604020202020204"/>
              </a:rPr>
              <a:t>目标代码</a:t>
            </a:r>
            <a:r>
              <a:rPr lang="zh-CN" altLang="en-US" sz="2700">
                <a:solidFill>
                  <a:srgbClr val="000000"/>
                </a:solidFill>
                <a:latin typeface="Arial" panose="020B0604020202020204"/>
              </a:rPr>
              <a:t>生成</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en-US" altLang="zh-CN" sz="2700">
                <a:solidFill>
                  <a:srgbClr val="000000"/>
                </a:solidFill>
                <a:latin typeface="Arial" panose="020B0604020202020204"/>
              </a:rPr>
              <a:t>$a0 - $a3: </a:t>
            </a:r>
            <a:r>
              <a:rPr lang="zh-CN" altLang="en-US" sz="2700">
                <a:solidFill>
                  <a:srgbClr val="000000"/>
                </a:solidFill>
                <a:latin typeface="Arial" panose="020B0604020202020204"/>
              </a:rPr>
              <a:t>存储</a:t>
            </a:r>
            <a:r>
              <a:rPr lang="zh-CN" altLang="en-US" sz="2700">
                <a:solidFill>
                  <a:srgbClr val="000000"/>
                </a:solidFill>
                <a:latin typeface="Arial" panose="020B0604020202020204"/>
              </a:rPr>
              <a:t>参数</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en-US" altLang="zh-CN" sz="2700">
                <a:solidFill>
                  <a:srgbClr val="000000"/>
                </a:solidFill>
                <a:latin typeface="Arial" panose="020B0604020202020204"/>
              </a:rPr>
              <a:t>$v0</a:t>
            </a:r>
            <a:r>
              <a:rPr lang="zh-CN" altLang="en-US" sz="2700">
                <a:solidFill>
                  <a:srgbClr val="000000"/>
                </a:solidFill>
                <a:latin typeface="Arial" panose="020B0604020202020204"/>
              </a:rPr>
              <a:t>：</a:t>
            </a:r>
            <a:r>
              <a:rPr lang="en-US" altLang="zh-CN" sz="2700">
                <a:solidFill>
                  <a:srgbClr val="000000"/>
                </a:solidFill>
                <a:latin typeface="Arial" panose="020B0604020202020204"/>
              </a:rPr>
              <a:t> </a:t>
            </a:r>
            <a:r>
              <a:rPr lang="zh-CN" altLang="en-US" sz="2700">
                <a:solidFill>
                  <a:srgbClr val="000000"/>
                </a:solidFill>
                <a:latin typeface="Arial" panose="020B0604020202020204"/>
              </a:rPr>
              <a:t>存储</a:t>
            </a:r>
            <a:r>
              <a:rPr lang="zh-CN" altLang="en-US" sz="2700">
                <a:solidFill>
                  <a:srgbClr val="000000"/>
                </a:solidFill>
                <a:latin typeface="Arial" panose="020B0604020202020204"/>
              </a:rPr>
              <a:t>返回值</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转子跳转与</a:t>
            </a:r>
            <a:r>
              <a:rPr lang="zh-CN" altLang="en-US" sz="2700">
                <a:solidFill>
                  <a:srgbClr val="000000"/>
                </a:solidFill>
                <a:latin typeface="Arial" panose="020B0604020202020204"/>
              </a:rPr>
              <a:t>返回</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endParaRPr lang="zh-CN" altLang="en-US" sz="2700">
              <a:solidFill>
                <a:srgbClr val="000000"/>
              </a:solidFill>
              <a:latin typeface="Arial" panose="020B0604020202020204"/>
            </a:endParaRPr>
          </a:p>
        </p:txBody>
      </p:sp>
      <p:sp>
        <p:nvSpPr>
          <p:cNvPr id="14" name="TextBox 14"/>
          <p:cNvSpPr txBox="1"/>
          <p:nvPr/>
        </p:nvSpPr>
        <p:spPr>
          <a:xfrm>
            <a:off x="9448800" y="6667500"/>
            <a:ext cx="3543300" cy="438150"/>
          </a:xfrm>
          <a:prstGeom prst="rect">
            <a:avLst/>
          </a:prstGeom>
        </p:spPr>
        <p:txBody>
          <a:bodyPr lIns="0" tIns="0" rIns="0" bIns="0" rtlCol="0" anchor="t">
            <a:noAutofit/>
          </a:bodyPr>
          <a:lstStyle/>
          <a:p>
            <a:pPr algn="ctr">
              <a:lnSpc>
                <a:spcPts val="2800"/>
              </a:lnSpc>
            </a:pPr>
            <a:r>
              <a:rPr lang="zh-CN" altLang="en-US" sz="2000">
                <a:solidFill>
                  <a:srgbClr val="000000"/>
                </a:solidFill>
                <a:latin typeface="WenQuanYi" panose="020B0606030804020204" charset="-122"/>
              </a:rPr>
              <a:t>过程调用寄存器分配与</a:t>
            </a:r>
            <a:r>
              <a:rPr lang="zh-CN" altLang="en-US" sz="2000">
                <a:solidFill>
                  <a:srgbClr val="000000"/>
                </a:solidFill>
                <a:latin typeface="WenQuanYi" panose="020B0606030804020204" charset="-122"/>
              </a:rPr>
              <a:t>传参</a:t>
            </a:r>
            <a:endParaRPr lang="zh-CN" altLang="en-US" sz="2000">
              <a:solidFill>
                <a:srgbClr val="000000"/>
              </a:solidFill>
              <a:latin typeface="WenQuanYi" panose="020B0606030804020204" charset="-122"/>
            </a:endParaRPr>
          </a:p>
        </p:txBody>
      </p:sp>
      <p:sp>
        <p:nvSpPr>
          <p:cNvPr id="16" name="TextBox 4"/>
          <p:cNvSpPr txBox="1"/>
          <p:nvPr/>
        </p:nvSpPr>
        <p:spPr>
          <a:xfrm>
            <a:off x="1083945" y="1053465"/>
            <a:ext cx="5409247" cy="368935"/>
          </a:xfrm>
          <a:prstGeom prst="rect">
            <a:avLst/>
          </a:prstGeom>
        </p:spPr>
        <p:txBody>
          <a:bodyPr lIns="0" tIns="0" rIns="0" bIns="0" rtlCol="0" anchor="t">
            <a:spAutoFit/>
          </a:bodyPr>
          <a:p>
            <a:pPr algn="l">
              <a:lnSpc>
                <a:spcPts val="2880"/>
              </a:lnSpc>
            </a:pPr>
            <a:r>
              <a:rPr lang="zh-CN" altLang="en-US" sz="2400" b="1">
                <a:solidFill>
                  <a:srgbClr val="0D409B"/>
                </a:solidFill>
                <a:latin typeface="Arial Bold" panose="020B0802020202020204"/>
              </a:rPr>
              <a:t>编译原理课程设计</a:t>
            </a:r>
            <a:r>
              <a:rPr lang="en-US" altLang="zh-CN" sz="2400" b="1">
                <a:solidFill>
                  <a:srgbClr val="0D409B"/>
                </a:solidFill>
                <a:latin typeface="Arial Bold" panose="020B0802020202020204"/>
              </a:rPr>
              <a:t>——</a:t>
            </a:r>
            <a:r>
              <a:rPr lang="zh-CN" altLang="en-US" sz="2400" b="1">
                <a:solidFill>
                  <a:srgbClr val="0D409B"/>
                </a:solidFill>
                <a:latin typeface="Arial Bold" panose="020B0802020202020204"/>
              </a:rPr>
              <a:t>语法</a:t>
            </a:r>
            <a:r>
              <a:rPr lang="zh-CN" altLang="en-US" sz="2400" b="1">
                <a:solidFill>
                  <a:srgbClr val="0D409B"/>
                </a:solidFill>
                <a:latin typeface="Arial Bold" panose="020B0802020202020204"/>
              </a:rPr>
              <a:t>分析</a:t>
            </a:r>
            <a:endParaRPr lang="zh-CN" altLang="en-US" sz="2400" b="1">
              <a:solidFill>
                <a:srgbClr val="0D409B"/>
              </a:solidFill>
              <a:latin typeface="Arial Bold" panose="020B0802020202020204"/>
            </a:endParaRPr>
          </a:p>
        </p:txBody>
      </p:sp>
      <p:pic>
        <p:nvPicPr>
          <p:cNvPr id="4" name="图片 3"/>
          <p:cNvPicPr>
            <a:picLocks noChangeAspect="1"/>
          </p:cNvPicPr>
          <p:nvPr/>
        </p:nvPicPr>
        <p:blipFill>
          <a:blip r:embed="rId1"/>
          <a:stretch>
            <a:fillRect/>
          </a:stretch>
        </p:blipFill>
        <p:spPr>
          <a:xfrm>
            <a:off x="11506200" y="2705100"/>
            <a:ext cx="2259965" cy="3348355"/>
          </a:xfrm>
          <a:prstGeom prst="rect">
            <a:avLst/>
          </a:prstGeom>
        </p:spPr>
      </p:pic>
      <p:pic>
        <p:nvPicPr>
          <p:cNvPr id="5" name="图片 4"/>
          <p:cNvPicPr>
            <a:picLocks noChangeAspect="1"/>
          </p:cNvPicPr>
          <p:nvPr/>
        </p:nvPicPr>
        <p:blipFill>
          <a:blip r:embed="rId2"/>
          <a:stretch>
            <a:fillRect/>
          </a:stretch>
        </p:blipFill>
        <p:spPr>
          <a:xfrm>
            <a:off x="8001000" y="3771900"/>
            <a:ext cx="3048000" cy="2035175"/>
          </a:xfrm>
          <a:prstGeom prst="rect">
            <a:avLst/>
          </a:prstGeom>
        </p:spPr>
      </p:pic>
      <p:pic>
        <p:nvPicPr>
          <p:cNvPr id="7" name="图片 6"/>
          <p:cNvPicPr>
            <a:picLocks noChangeAspect="1"/>
          </p:cNvPicPr>
          <p:nvPr/>
        </p:nvPicPr>
        <p:blipFill>
          <a:blip r:embed="rId3"/>
          <a:stretch>
            <a:fillRect/>
          </a:stretch>
        </p:blipFill>
        <p:spPr>
          <a:xfrm>
            <a:off x="14173200" y="1988185"/>
            <a:ext cx="2126615" cy="56026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75385" y="1923097"/>
            <a:ext cx="15992475" cy="645795"/>
          </a:xfrm>
          <a:prstGeom prst="rect">
            <a:avLst/>
          </a:prstGeom>
        </p:spPr>
        <p:txBody>
          <a:bodyPr lIns="0" tIns="0" rIns="0" bIns="0" rtlCol="0" anchor="t">
            <a:spAutoFit/>
          </a:bodyPr>
          <a:lstStyle/>
          <a:p>
            <a:pPr algn="l">
              <a:lnSpc>
                <a:spcPts val="5040"/>
              </a:lnSpc>
            </a:pPr>
            <a:r>
              <a:rPr lang="zh-CN" altLang="en-US" sz="5000" b="1">
                <a:solidFill>
                  <a:srgbClr val="000000"/>
                </a:solidFill>
                <a:latin typeface="+mj-ea"/>
                <a:ea typeface="+mj-ea"/>
              </a:rPr>
              <a:t>展示</a:t>
            </a:r>
            <a:r>
              <a:rPr lang="zh-CN" altLang="en-US" sz="5000" b="1">
                <a:solidFill>
                  <a:srgbClr val="000000"/>
                </a:solidFill>
                <a:latin typeface="+mj-ea"/>
                <a:ea typeface="+mj-ea"/>
              </a:rPr>
              <a:t>模块</a:t>
            </a:r>
            <a:endParaRPr lang="zh-CN" altLang="en-US" sz="5000" b="1">
              <a:solidFill>
                <a:srgbClr val="000000"/>
              </a:solidFill>
              <a:latin typeface="+mj-ea"/>
              <a:ea typeface="+mj-ea"/>
            </a:endParaRPr>
          </a:p>
        </p:txBody>
      </p:sp>
      <p:sp>
        <p:nvSpPr>
          <p:cNvPr id="6" name="TextBox 6"/>
          <p:cNvSpPr txBox="1"/>
          <p:nvPr/>
        </p:nvSpPr>
        <p:spPr>
          <a:xfrm>
            <a:off x="990600" y="2933700"/>
            <a:ext cx="6551295" cy="5428615"/>
          </a:xfrm>
          <a:prstGeom prst="rect">
            <a:avLst/>
          </a:prstGeom>
        </p:spPr>
        <p:txBody>
          <a:bodyPr lIns="0" tIns="0" rIns="0" bIns="0" rtlCol="0" anchor="t">
            <a:noAutofit/>
          </a:bodyPr>
          <a:lstStyle/>
          <a:p>
            <a:pPr marL="582930" lvl="1" indent="-291465" algn="l">
              <a:lnSpc>
                <a:spcPct val="150000"/>
              </a:lnSpc>
              <a:buFont typeface="宋体" panose="02010600030101010101" pitchFamily="2" charset="-122"/>
              <a:buChar char="•"/>
            </a:pPr>
            <a:r>
              <a:rPr lang="en-US" altLang="zh-CN" sz="2700">
                <a:solidFill>
                  <a:srgbClr val="000000"/>
                </a:solidFill>
                <a:latin typeface="Arial" panose="020B0604020202020204"/>
              </a:rPr>
              <a:t>Qt 15.12.10 Visual Studio </a:t>
            </a:r>
            <a:r>
              <a:rPr lang="zh-CN" altLang="en-US" sz="2700">
                <a:solidFill>
                  <a:srgbClr val="000000"/>
                </a:solidFill>
                <a:latin typeface="Arial" panose="020B0604020202020204"/>
              </a:rPr>
              <a:t>集成</a:t>
            </a:r>
            <a:r>
              <a:rPr lang="zh-CN" altLang="en-US" sz="2700">
                <a:solidFill>
                  <a:srgbClr val="000000"/>
                </a:solidFill>
                <a:latin typeface="Arial" panose="020B0604020202020204"/>
              </a:rPr>
              <a:t>开发</a:t>
            </a:r>
            <a:endParaRPr lang="zh-CN" altLang="en-US" sz="2700">
              <a:solidFill>
                <a:srgbClr val="000000"/>
              </a:solidFill>
              <a:latin typeface="Arial" panose="020B0604020202020204"/>
            </a:endParaRPr>
          </a:p>
          <a:p>
            <a:pPr marL="582930" lvl="1" indent="-291465" algn="l">
              <a:lnSpc>
                <a:spcPct val="150000"/>
              </a:lnSpc>
              <a:buFont typeface="宋体" panose="02010600030101010101" pitchFamily="2" charset="-122"/>
              <a:buChar char="•"/>
            </a:pPr>
            <a:r>
              <a:rPr lang="zh-CN" altLang="en-US" sz="2700">
                <a:solidFill>
                  <a:srgbClr val="000000"/>
                </a:solidFill>
                <a:latin typeface="Arial" panose="020B0604020202020204"/>
              </a:rPr>
              <a:t>用户交互</a:t>
            </a:r>
            <a:r>
              <a:rPr lang="zh-CN" altLang="en-US" sz="2700">
                <a:solidFill>
                  <a:srgbClr val="000000"/>
                </a:solidFill>
                <a:latin typeface="Arial" panose="020B0604020202020204"/>
              </a:rPr>
              <a:t>友好</a:t>
            </a:r>
            <a:endParaRPr lang="zh-CN" altLang="en-US" sz="2700">
              <a:solidFill>
                <a:srgbClr val="000000"/>
              </a:solidFill>
              <a:latin typeface="Arial" panose="020B0604020202020204"/>
            </a:endParaRPr>
          </a:p>
          <a:p>
            <a:pPr marL="582930" lvl="1" indent="-291465" algn="l">
              <a:lnSpc>
                <a:spcPct val="150000"/>
              </a:lnSpc>
              <a:buFont typeface="宋体" panose="02010600030101010101" pitchFamily="2" charset="-122"/>
              <a:buChar char="•"/>
            </a:pPr>
            <a:r>
              <a:rPr lang="zh-CN" altLang="en-US" sz="2700">
                <a:solidFill>
                  <a:srgbClr val="000000"/>
                </a:solidFill>
                <a:latin typeface="Arial" panose="020B0604020202020204"/>
              </a:rPr>
              <a:t>终端</a:t>
            </a:r>
            <a:r>
              <a:rPr lang="zh-CN" altLang="en-US" sz="2700">
                <a:solidFill>
                  <a:srgbClr val="000000"/>
                </a:solidFill>
                <a:latin typeface="Arial" panose="020B0604020202020204"/>
              </a:rPr>
              <a:t>输出</a:t>
            </a:r>
            <a:endParaRPr lang="zh-CN" altLang="en-US" sz="2700">
              <a:solidFill>
                <a:srgbClr val="000000"/>
              </a:solidFill>
              <a:latin typeface="Arial" panose="020B0604020202020204"/>
            </a:endParaRPr>
          </a:p>
        </p:txBody>
      </p:sp>
      <p:sp>
        <p:nvSpPr>
          <p:cNvPr id="14" name="TextBox 14"/>
          <p:cNvSpPr txBox="1"/>
          <p:nvPr/>
        </p:nvSpPr>
        <p:spPr>
          <a:xfrm>
            <a:off x="9937115" y="8343900"/>
            <a:ext cx="3543300" cy="438150"/>
          </a:xfrm>
          <a:prstGeom prst="rect">
            <a:avLst/>
          </a:prstGeom>
        </p:spPr>
        <p:txBody>
          <a:bodyPr lIns="0" tIns="0" rIns="0" bIns="0" rtlCol="0" anchor="t">
            <a:noAutofit/>
          </a:bodyPr>
          <a:lstStyle/>
          <a:p>
            <a:pPr algn="ctr">
              <a:lnSpc>
                <a:spcPts val="2800"/>
              </a:lnSpc>
            </a:pPr>
            <a:r>
              <a:rPr lang="en-US" sz="2000">
                <a:solidFill>
                  <a:srgbClr val="000000"/>
                </a:solidFill>
                <a:latin typeface="WenQuanYi" panose="020B0606030804020204" charset="-122"/>
              </a:rPr>
              <a:t>Qt</a:t>
            </a:r>
            <a:r>
              <a:rPr lang="zh-CN" altLang="en-US" sz="2000">
                <a:solidFill>
                  <a:srgbClr val="000000"/>
                </a:solidFill>
                <a:latin typeface="WenQuanYi" panose="020B0606030804020204" charset="-122"/>
              </a:rPr>
              <a:t>界面</a:t>
            </a:r>
            <a:r>
              <a:rPr lang="zh-CN" altLang="en-US" sz="2000">
                <a:solidFill>
                  <a:srgbClr val="000000"/>
                </a:solidFill>
                <a:latin typeface="WenQuanYi" panose="020B0606030804020204" charset="-122"/>
              </a:rPr>
              <a:t>展示</a:t>
            </a:r>
            <a:endParaRPr lang="zh-CN" altLang="en-US" sz="2000">
              <a:solidFill>
                <a:srgbClr val="000000"/>
              </a:solidFill>
              <a:latin typeface="WenQuanYi" panose="020B0606030804020204" charset="-122"/>
            </a:endParaRPr>
          </a:p>
        </p:txBody>
      </p:sp>
      <p:sp>
        <p:nvSpPr>
          <p:cNvPr id="16" name="TextBox 4"/>
          <p:cNvSpPr txBox="1"/>
          <p:nvPr/>
        </p:nvSpPr>
        <p:spPr>
          <a:xfrm>
            <a:off x="1083945" y="1053465"/>
            <a:ext cx="5409247" cy="368935"/>
          </a:xfrm>
          <a:prstGeom prst="rect">
            <a:avLst/>
          </a:prstGeom>
        </p:spPr>
        <p:txBody>
          <a:bodyPr lIns="0" tIns="0" rIns="0" bIns="0" rtlCol="0" anchor="t">
            <a:spAutoFit/>
          </a:bodyPr>
          <a:p>
            <a:pPr algn="l">
              <a:lnSpc>
                <a:spcPts val="2880"/>
              </a:lnSpc>
            </a:pPr>
            <a:r>
              <a:rPr lang="zh-CN" altLang="en-US" sz="2400" b="1">
                <a:solidFill>
                  <a:srgbClr val="0D409B"/>
                </a:solidFill>
                <a:latin typeface="Arial Bold" panose="020B0802020202020204"/>
              </a:rPr>
              <a:t>编译原理课程设计</a:t>
            </a:r>
            <a:r>
              <a:rPr lang="en-US" altLang="zh-CN" sz="2400" b="1">
                <a:solidFill>
                  <a:srgbClr val="0D409B"/>
                </a:solidFill>
                <a:latin typeface="Arial Bold" panose="020B0802020202020204"/>
              </a:rPr>
              <a:t>——</a:t>
            </a:r>
            <a:r>
              <a:rPr lang="zh-CN" altLang="en-US" sz="2400" b="1">
                <a:solidFill>
                  <a:srgbClr val="0D409B"/>
                </a:solidFill>
                <a:latin typeface="Arial Bold" panose="020B0802020202020204"/>
              </a:rPr>
              <a:t>语法</a:t>
            </a:r>
            <a:r>
              <a:rPr lang="zh-CN" altLang="en-US" sz="2400" b="1">
                <a:solidFill>
                  <a:srgbClr val="0D409B"/>
                </a:solidFill>
                <a:latin typeface="Arial Bold" panose="020B0802020202020204"/>
              </a:rPr>
              <a:t>分析</a:t>
            </a:r>
            <a:endParaRPr lang="zh-CN" altLang="en-US" sz="2400" b="1">
              <a:solidFill>
                <a:srgbClr val="0D409B"/>
              </a:solidFill>
              <a:latin typeface="Arial Bold" panose="020B0802020202020204"/>
            </a:endParaRPr>
          </a:p>
        </p:txBody>
      </p:sp>
      <p:pic>
        <p:nvPicPr>
          <p:cNvPr id="92" name="图片 92" descr="7310c0aff4731dac402c82d1c6d46ba"/>
          <p:cNvPicPr>
            <a:picLocks noChangeAspect="1"/>
          </p:cNvPicPr>
          <p:nvPr/>
        </p:nvPicPr>
        <p:blipFill>
          <a:blip r:embed="rId1"/>
          <a:stretch>
            <a:fillRect/>
          </a:stretch>
        </p:blipFill>
        <p:spPr>
          <a:xfrm>
            <a:off x="7772400" y="2628900"/>
            <a:ext cx="7872095" cy="5537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5269902">
            <a:off x="2650453" y="1817578"/>
            <a:ext cx="251753" cy="0"/>
          </a:xfrm>
          <a:prstGeom prst="line">
            <a:avLst/>
          </a:prstGeom>
          <a:ln w="9525" cap="rnd">
            <a:solidFill>
              <a:srgbClr val="FFFFFF"/>
            </a:solidFill>
            <a:prstDash val="solid"/>
            <a:headEnd type="none" w="sm" len="sm"/>
            <a:tailEnd type="none" w="sm" len="sm"/>
          </a:ln>
        </p:spPr>
      </p:sp>
      <p:sp>
        <p:nvSpPr>
          <p:cNvPr id="3" name="TextBox 3"/>
          <p:cNvSpPr txBox="1"/>
          <p:nvPr/>
        </p:nvSpPr>
        <p:spPr>
          <a:xfrm>
            <a:off x="2364105" y="4651040"/>
            <a:ext cx="13559790" cy="1238250"/>
          </a:xfrm>
          <a:prstGeom prst="rect">
            <a:avLst/>
          </a:prstGeom>
        </p:spPr>
        <p:txBody>
          <a:bodyPr lIns="0" tIns="0" rIns="0" bIns="0" rtlCol="0" anchor="t">
            <a:spAutoFit/>
          </a:bodyPr>
          <a:lstStyle/>
          <a:p>
            <a:pPr algn="ctr">
              <a:lnSpc>
                <a:spcPts val="8640"/>
              </a:lnSpc>
            </a:pPr>
            <a:r>
              <a:rPr lang="en-US" sz="7200">
                <a:solidFill>
                  <a:srgbClr val="404040"/>
                </a:solidFill>
                <a:latin typeface="Arial Bold" panose="020B0802020202020204"/>
              </a:rPr>
              <a:t>Thanks</a:t>
            </a:r>
            <a:endParaRPr lang="en-US" sz="7200">
              <a:solidFill>
                <a:srgbClr val="404040"/>
              </a:solidFill>
              <a:latin typeface="Arial Bold" panose="020B0802020202020204"/>
            </a:endParaRPr>
          </a:p>
        </p:txBody>
      </p:sp>
      <p:sp>
        <p:nvSpPr>
          <p:cNvPr id="4" name="TextBox 4"/>
          <p:cNvSpPr txBox="1"/>
          <p:nvPr/>
        </p:nvSpPr>
        <p:spPr>
          <a:xfrm>
            <a:off x="7629525" y="6103620"/>
            <a:ext cx="3028950" cy="361950"/>
          </a:xfrm>
          <a:prstGeom prst="rect">
            <a:avLst/>
          </a:prstGeom>
        </p:spPr>
        <p:txBody>
          <a:bodyPr lIns="0" tIns="0" rIns="0" bIns="0" rtlCol="0" anchor="t">
            <a:spAutoFit/>
          </a:bodyPr>
          <a:lstStyle/>
          <a:p>
            <a:pPr algn="ctr">
              <a:lnSpc>
                <a:spcPts val="2520"/>
              </a:lnSpc>
            </a:pPr>
            <a:r>
              <a:rPr lang="en-US" sz="2100">
                <a:solidFill>
                  <a:srgbClr val="FFFFFF"/>
                </a:solidFill>
                <a:latin typeface="Arial Bold" panose="020B0802020202020204"/>
                <a:ea typeface="Arial Bold" panose="020B0802020202020204"/>
              </a:rPr>
              <a:t>2151569 明添识</a:t>
            </a:r>
            <a:endParaRPr lang="en-US" sz="2100">
              <a:solidFill>
                <a:srgbClr val="FFFFFF"/>
              </a:solidFill>
              <a:latin typeface="Arial Bold" panose="020B0802020202020204"/>
              <a:ea typeface="Arial Bold" panose="020B0802020202020204"/>
            </a:endParaRPr>
          </a:p>
        </p:txBody>
      </p:sp>
      <p:sp>
        <p:nvSpPr>
          <p:cNvPr id="5" name="TextBox 5"/>
          <p:cNvSpPr txBox="1"/>
          <p:nvPr/>
        </p:nvSpPr>
        <p:spPr>
          <a:xfrm>
            <a:off x="15564594" y="8677275"/>
            <a:ext cx="1694706" cy="581025"/>
          </a:xfrm>
          <a:prstGeom prst="rect">
            <a:avLst/>
          </a:prstGeom>
        </p:spPr>
        <p:txBody>
          <a:bodyPr lIns="0" tIns="0" rIns="0" bIns="0" rtlCol="0" anchor="t">
            <a:spAutoFit/>
          </a:bodyPr>
          <a:lstStyle/>
          <a:p>
            <a:pPr algn="ctr">
              <a:lnSpc>
                <a:spcPts val="4200"/>
              </a:lnSpc>
            </a:pPr>
            <a:r>
              <a:rPr lang="en-US" sz="3000">
                <a:solidFill>
                  <a:srgbClr val="000000"/>
                </a:solidFill>
                <a:latin typeface="Arial Bold" panose="020B0802020202020204"/>
              </a:rPr>
              <a:t>2024.5.11</a:t>
            </a:r>
            <a:endParaRPr lang="en-US" sz="3000">
              <a:solidFill>
                <a:srgbClr val="000000"/>
              </a:solidFill>
              <a:latin typeface="Arial Bold" panose="020B0802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custDataLst>
              <p:tags r:id="rId1"/>
            </p:custDataLst>
          </p:nvPr>
        </p:nvSpPr>
        <p:spPr>
          <a:xfrm>
            <a:off x="2771566" y="2982614"/>
            <a:ext cx="9525" cy="251572"/>
          </a:xfrm>
          <a:prstGeom prst="line">
            <a:avLst/>
          </a:prstGeom>
          <a:ln w="9525" cap="rnd">
            <a:solidFill>
              <a:srgbClr val="FFFFFF"/>
            </a:solidFill>
            <a:prstDash val="solid"/>
            <a:headEnd type="none" w="sm" len="sm"/>
            <a:tailEnd type="none" w="sm" len="sm"/>
          </a:ln>
        </p:spPr>
      </p:sp>
      <p:grpSp>
        <p:nvGrpSpPr>
          <p:cNvPr id="17" name="组合 16"/>
          <p:cNvGrpSpPr/>
          <p:nvPr>
            <p:custDataLst>
              <p:tags r:id="rId2"/>
            </p:custDataLst>
          </p:nvPr>
        </p:nvGrpSpPr>
        <p:grpSpPr>
          <a:xfrm>
            <a:off x="2057400" y="3090545"/>
            <a:ext cx="858520" cy="895350"/>
            <a:chOff x="3240" y="4904"/>
            <a:chExt cx="1352" cy="1410"/>
          </a:xfrm>
        </p:grpSpPr>
        <p:sp>
          <p:nvSpPr>
            <p:cNvPr id="4" name="Freeform 4"/>
            <p:cNvSpPr/>
            <p:nvPr>
              <p:custDataLst>
                <p:tags r:id="rId3"/>
              </p:custDataLst>
            </p:nvPr>
          </p:nvSpPr>
          <p:spPr>
            <a:xfrm>
              <a:off x="3249" y="4937"/>
              <a:ext cx="1343" cy="1343"/>
            </a:xfrm>
            <a:custGeom>
              <a:avLst/>
              <a:gdLst/>
              <a:ahLst/>
              <a:cxnLst/>
              <a:rect l="l" t="t" r="r" b="b"/>
              <a:pathLst>
                <a:path w="1136650" h="1136650">
                  <a:moveTo>
                    <a:pt x="0" y="568325"/>
                  </a:moveTo>
                  <a:cubicBezTo>
                    <a:pt x="0" y="254439"/>
                    <a:pt x="254439" y="0"/>
                    <a:pt x="568325" y="0"/>
                  </a:cubicBezTo>
                  <a:cubicBezTo>
                    <a:pt x="882211" y="0"/>
                    <a:pt x="1136650" y="254439"/>
                    <a:pt x="1136650" y="568325"/>
                  </a:cubicBezTo>
                  <a:cubicBezTo>
                    <a:pt x="1136650" y="882211"/>
                    <a:pt x="882211" y="1136650"/>
                    <a:pt x="568325" y="1136650"/>
                  </a:cubicBezTo>
                  <a:cubicBezTo>
                    <a:pt x="254439" y="1136650"/>
                    <a:pt x="0" y="882211"/>
                    <a:pt x="0" y="568325"/>
                  </a:cubicBezTo>
                  <a:close/>
                </a:path>
              </a:pathLst>
            </a:custGeom>
            <a:solidFill>
              <a:srgbClr val="0D409B"/>
            </a:solidFill>
          </p:spPr>
        </p:sp>
        <p:sp>
          <p:nvSpPr>
            <p:cNvPr id="5" name="TextBox 5"/>
            <p:cNvSpPr txBox="1"/>
            <p:nvPr>
              <p:custDataLst>
                <p:tags r:id="rId4"/>
              </p:custDataLst>
            </p:nvPr>
          </p:nvSpPr>
          <p:spPr>
            <a:xfrm>
              <a:off x="3240" y="4904"/>
              <a:ext cx="1352" cy="1410"/>
            </a:xfrm>
            <a:prstGeom prst="rect">
              <a:avLst/>
            </a:prstGeom>
          </p:spPr>
          <p:txBody>
            <a:bodyPr lIns="50800" tIns="50800" rIns="50800" bIns="50800" rtlCol="0" anchor="ctr"/>
            <a:lstStyle/>
            <a:p>
              <a:pPr algn="ctr">
                <a:lnSpc>
                  <a:spcPts val="3240"/>
                </a:lnSpc>
              </a:pPr>
              <a:r>
                <a:rPr lang="en-US" sz="2700">
                  <a:solidFill>
                    <a:srgbClr val="FFFFFF"/>
                  </a:solidFill>
                  <a:latin typeface="Arial" panose="020B0604020202020204"/>
                </a:rPr>
                <a:t>1</a:t>
              </a:r>
              <a:endParaRPr lang="en-US" sz="2700">
                <a:solidFill>
                  <a:srgbClr val="FFFFFF"/>
                </a:solidFill>
                <a:latin typeface="Arial" panose="020B0604020202020204"/>
              </a:endParaRPr>
            </a:p>
          </p:txBody>
        </p:sp>
      </p:grpSp>
      <p:sp>
        <p:nvSpPr>
          <p:cNvPr id="6" name="TextBox 6"/>
          <p:cNvSpPr txBox="1"/>
          <p:nvPr>
            <p:custDataLst>
              <p:tags r:id="rId5"/>
            </p:custDataLst>
          </p:nvPr>
        </p:nvSpPr>
        <p:spPr>
          <a:xfrm>
            <a:off x="3276600" y="3234055"/>
            <a:ext cx="2305050" cy="686435"/>
          </a:xfrm>
          <a:prstGeom prst="rect">
            <a:avLst/>
          </a:prstGeom>
        </p:spPr>
        <p:txBody>
          <a:bodyPr lIns="0" tIns="0" rIns="0" bIns="0" rtlCol="0" anchor="t">
            <a:noAutofit/>
          </a:bodyPr>
          <a:lstStyle/>
          <a:p>
            <a:pPr algn="l">
              <a:lnSpc>
                <a:spcPts val="5040"/>
              </a:lnSpc>
            </a:pPr>
            <a:r>
              <a:rPr lang="zh-CN" altLang="en-US" sz="4200" b="1">
                <a:solidFill>
                  <a:srgbClr val="000000"/>
                </a:solidFill>
                <a:latin typeface="Arial" panose="020B0604020202020204"/>
              </a:rPr>
              <a:t>总体结构</a:t>
            </a:r>
            <a:endParaRPr lang="zh-CN" altLang="en-US" sz="4200" b="1">
              <a:solidFill>
                <a:srgbClr val="000000"/>
              </a:solidFill>
              <a:latin typeface="Arial" panose="020B0604020202020204"/>
            </a:endParaRPr>
          </a:p>
        </p:txBody>
      </p:sp>
      <p:sp>
        <p:nvSpPr>
          <p:cNvPr id="16" name="TextBox 4"/>
          <p:cNvSpPr txBox="1"/>
          <p:nvPr/>
        </p:nvSpPr>
        <p:spPr>
          <a:xfrm>
            <a:off x="1083945" y="1053465"/>
            <a:ext cx="5409247" cy="368935"/>
          </a:xfrm>
          <a:prstGeom prst="rect">
            <a:avLst/>
          </a:prstGeom>
        </p:spPr>
        <p:txBody>
          <a:bodyPr lIns="0" tIns="0" rIns="0" bIns="0" rtlCol="0" anchor="t">
            <a:spAutoFit/>
          </a:bodyPr>
          <a:p>
            <a:pPr algn="l">
              <a:lnSpc>
                <a:spcPts val="2880"/>
              </a:lnSpc>
            </a:pPr>
            <a:r>
              <a:rPr lang="zh-CN" altLang="en-US" sz="2400" b="1">
                <a:solidFill>
                  <a:srgbClr val="0D409B"/>
                </a:solidFill>
                <a:latin typeface="Arial Bold" panose="020B0802020202020204"/>
              </a:rPr>
              <a:t>编译原理课程设计</a:t>
            </a:r>
            <a:endParaRPr lang="zh-CN" altLang="en-US" sz="2400" b="1">
              <a:solidFill>
                <a:srgbClr val="0D409B"/>
              </a:solidFill>
              <a:latin typeface="Arial Bold" panose="020B0802020202020204"/>
            </a:endParaRPr>
          </a:p>
        </p:txBody>
      </p:sp>
      <p:sp>
        <p:nvSpPr>
          <p:cNvPr id="24" name="AutoShape 2"/>
          <p:cNvSpPr/>
          <p:nvPr>
            <p:custDataLst>
              <p:tags r:id="rId6"/>
            </p:custDataLst>
          </p:nvPr>
        </p:nvSpPr>
        <p:spPr>
          <a:xfrm>
            <a:off x="10086766" y="2881014"/>
            <a:ext cx="9525" cy="251572"/>
          </a:xfrm>
          <a:prstGeom prst="line">
            <a:avLst/>
          </a:prstGeom>
          <a:ln w="9525" cap="rnd">
            <a:solidFill>
              <a:srgbClr val="FFFFFF"/>
            </a:solidFill>
            <a:prstDash val="solid"/>
            <a:headEnd type="none" w="sm" len="sm"/>
            <a:tailEnd type="none" w="sm" len="sm"/>
          </a:ln>
        </p:spPr>
      </p:sp>
      <p:grpSp>
        <p:nvGrpSpPr>
          <p:cNvPr id="25" name="组合 24"/>
          <p:cNvGrpSpPr/>
          <p:nvPr>
            <p:custDataLst>
              <p:tags r:id="rId7"/>
            </p:custDataLst>
          </p:nvPr>
        </p:nvGrpSpPr>
        <p:grpSpPr>
          <a:xfrm>
            <a:off x="9372600" y="2988945"/>
            <a:ext cx="858520" cy="895350"/>
            <a:chOff x="3240" y="4904"/>
            <a:chExt cx="1352" cy="1410"/>
          </a:xfrm>
        </p:grpSpPr>
        <p:sp>
          <p:nvSpPr>
            <p:cNvPr id="26" name="Freeform 4"/>
            <p:cNvSpPr/>
            <p:nvPr>
              <p:custDataLst>
                <p:tags r:id="rId8"/>
              </p:custDataLst>
            </p:nvPr>
          </p:nvSpPr>
          <p:spPr>
            <a:xfrm>
              <a:off x="3249" y="4937"/>
              <a:ext cx="1343" cy="1343"/>
            </a:xfrm>
            <a:custGeom>
              <a:avLst/>
              <a:gdLst/>
              <a:ahLst/>
              <a:cxnLst/>
              <a:rect l="l" t="t" r="r" b="b"/>
              <a:pathLst>
                <a:path w="1136650" h="1136650">
                  <a:moveTo>
                    <a:pt x="0" y="568325"/>
                  </a:moveTo>
                  <a:cubicBezTo>
                    <a:pt x="0" y="254439"/>
                    <a:pt x="254439" y="0"/>
                    <a:pt x="568325" y="0"/>
                  </a:cubicBezTo>
                  <a:cubicBezTo>
                    <a:pt x="882211" y="0"/>
                    <a:pt x="1136650" y="254439"/>
                    <a:pt x="1136650" y="568325"/>
                  </a:cubicBezTo>
                  <a:cubicBezTo>
                    <a:pt x="1136650" y="882211"/>
                    <a:pt x="882211" y="1136650"/>
                    <a:pt x="568325" y="1136650"/>
                  </a:cubicBezTo>
                  <a:cubicBezTo>
                    <a:pt x="254439" y="1136650"/>
                    <a:pt x="0" y="882211"/>
                    <a:pt x="0" y="568325"/>
                  </a:cubicBezTo>
                  <a:close/>
                </a:path>
              </a:pathLst>
            </a:custGeom>
            <a:solidFill>
              <a:srgbClr val="0D409B"/>
            </a:solidFill>
          </p:spPr>
        </p:sp>
        <p:sp>
          <p:nvSpPr>
            <p:cNvPr id="27" name="TextBox 5"/>
            <p:cNvSpPr txBox="1"/>
            <p:nvPr>
              <p:custDataLst>
                <p:tags r:id="rId9"/>
              </p:custDataLst>
            </p:nvPr>
          </p:nvSpPr>
          <p:spPr>
            <a:xfrm>
              <a:off x="3240" y="4904"/>
              <a:ext cx="1352" cy="1410"/>
            </a:xfrm>
            <a:prstGeom prst="rect">
              <a:avLst/>
            </a:prstGeom>
          </p:spPr>
          <p:txBody>
            <a:bodyPr lIns="50800" tIns="50800" rIns="50800" bIns="50800" rtlCol="0" anchor="ctr"/>
            <a:p>
              <a:pPr algn="ctr">
                <a:lnSpc>
                  <a:spcPts val="3240"/>
                </a:lnSpc>
              </a:pPr>
              <a:r>
                <a:rPr lang="en-US" sz="2700">
                  <a:solidFill>
                    <a:srgbClr val="FFFFFF"/>
                  </a:solidFill>
                  <a:latin typeface="Arial" panose="020B0604020202020204"/>
                </a:rPr>
                <a:t>2</a:t>
              </a:r>
              <a:endParaRPr lang="en-US" sz="2700">
                <a:solidFill>
                  <a:srgbClr val="FFFFFF"/>
                </a:solidFill>
                <a:latin typeface="Arial" panose="020B0604020202020204"/>
              </a:endParaRPr>
            </a:p>
          </p:txBody>
        </p:sp>
      </p:grpSp>
      <p:sp>
        <p:nvSpPr>
          <p:cNvPr id="28" name="TextBox 6"/>
          <p:cNvSpPr txBox="1"/>
          <p:nvPr>
            <p:custDataLst>
              <p:tags r:id="rId10"/>
            </p:custDataLst>
          </p:nvPr>
        </p:nvSpPr>
        <p:spPr>
          <a:xfrm>
            <a:off x="10591800" y="3132455"/>
            <a:ext cx="2353310" cy="636905"/>
          </a:xfrm>
          <a:prstGeom prst="rect">
            <a:avLst/>
          </a:prstGeom>
        </p:spPr>
        <p:txBody>
          <a:bodyPr lIns="0" tIns="0" rIns="0" bIns="0" rtlCol="0" anchor="t">
            <a:noAutofit/>
          </a:bodyPr>
          <a:p>
            <a:pPr algn="l">
              <a:lnSpc>
                <a:spcPts val="5040"/>
              </a:lnSpc>
            </a:pPr>
            <a:r>
              <a:rPr lang="zh-CN" altLang="en-US" sz="4200" b="1">
                <a:solidFill>
                  <a:srgbClr val="000000"/>
                </a:solidFill>
                <a:latin typeface="Arial" panose="020B0604020202020204"/>
              </a:rPr>
              <a:t>词法分析</a:t>
            </a:r>
            <a:endParaRPr lang="zh-CN" altLang="en-US" sz="4200" b="1">
              <a:solidFill>
                <a:srgbClr val="000000"/>
              </a:solidFill>
              <a:latin typeface="Arial" panose="020B0604020202020204"/>
            </a:endParaRPr>
          </a:p>
        </p:txBody>
      </p:sp>
      <p:sp>
        <p:nvSpPr>
          <p:cNvPr id="40" name="AutoShape 2"/>
          <p:cNvSpPr/>
          <p:nvPr/>
        </p:nvSpPr>
        <p:spPr>
          <a:xfrm>
            <a:off x="2771566" y="4363104"/>
            <a:ext cx="9525" cy="251572"/>
          </a:xfrm>
          <a:prstGeom prst="line">
            <a:avLst/>
          </a:prstGeom>
          <a:ln w="9525" cap="rnd">
            <a:solidFill>
              <a:srgbClr val="FFFFFF"/>
            </a:solidFill>
            <a:prstDash val="solid"/>
            <a:headEnd type="none" w="sm" len="sm"/>
            <a:tailEnd type="none" w="sm" len="sm"/>
          </a:ln>
        </p:spPr>
      </p:sp>
      <p:grpSp>
        <p:nvGrpSpPr>
          <p:cNvPr id="41" name="组合 40"/>
          <p:cNvGrpSpPr/>
          <p:nvPr/>
        </p:nvGrpSpPr>
        <p:grpSpPr>
          <a:xfrm>
            <a:off x="2057400" y="5033010"/>
            <a:ext cx="858520" cy="895350"/>
            <a:chOff x="3240" y="4904"/>
            <a:chExt cx="1352" cy="1410"/>
          </a:xfrm>
        </p:grpSpPr>
        <p:sp>
          <p:nvSpPr>
            <p:cNvPr id="42" name="Freeform 4"/>
            <p:cNvSpPr/>
            <p:nvPr/>
          </p:nvSpPr>
          <p:spPr>
            <a:xfrm>
              <a:off x="3249" y="4937"/>
              <a:ext cx="1343" cy="1343"/>
            </a:xfrm>
            <a:custGeom>
              <a:avLst/>
              <a:gdLst/>
              <a:ahLst/>
              <a:cxnLst/>
              <a:rect l="l" t="t" r="r" b="b"/>
              <a:pathLst>
                <a:path w="1136650" h="1136650">
                  <a:moveTo>
                    <a:pt x="0" y="568325"/>
                  </a:moveTo>
                  <a:cubicBezTo>
                    <a:pt x="0" y="254439"/>
                    <a:pt x="254439" y="0"/>
                    <a:pt x="568325" y="0"/>
                  </a:cubicBezTo>
                  <a:cubicBezTo>
                    <a:pt x="882211" y="0"/>
                    <a:pt x="1136650" y="254439"/>
                    <a:pt x="1136650" y="568325"/>
                  </a:cubicBezTo>
                  <a:cubicBezTo>
                    <a:pt x="1136650" y="882211"/>
                    <a:pt x="882211" y="1136650"/>
                    <a:pt x="568325" y="1136650"/>
                  </a:cubicBezTo>
                  <a:cubicBezTo>
                    <a:pt x="254439" y="1136650"/>
                    <a:pt x="0" y="882211"/>
                    <a:pt x="0" y="568325"/>
                  </a:cubicBezTo>
                  <a:close/>
                </a:path>
              </a:pathLst>
            </a:custGeom>
            <a:solidFill>
              <a:srgbClr val="0D409B"/>
            </a:solidFill>
          </p:spPr>
        </p:sp>
        <p:sp>
          <p:nvSpPr>
            <p:cNvPr id="43" name="TextBox 5"/>
            <p:cNvSpPr txBox="1"/>
            <p:nvPr/>
          </p:nvSpPr>
          <p:spPr>
            <a:xfrm>
              <a:off x="3240" y="4904"/>
              <a:ext cx="1352" cy="1410"/>
            </a:xfrm>
            <a:prstGeom prst="rect">
              <a:avLst/>
            </a:prstGeom>
          </p:spPr>
          <p:txBody>
            <a:bodyPr lIns="50800" tIns="50800" rIns="50800" bIns="50800" rtlCol="0" anchor="ctr"/>
            <a:lstStyle/>
            <a:p>
              <a:pPr algn="ctr">
                <a:lnSpc>
                  <a:spcPts val="3240"/>
                </a:lnSpc>
              </a:pPr>
              <a:r>
                <a:rPr lang="en-US" sz="2700">
                  <a:solidFill>
                    <a:srgbClr val="FFFFFF"/>
                  </a:solidFill>
                  <a:latin typeface="Arial" panose="020B0604020202020204"/>
                </a:rPr>
                <a:t>3</a:t>
              </a:r>
              <a:endParaRPr lang="en-US" sz="2700">
                <a:solidFill>
                  <a:srgbClr val="FFFFFF"/>
                </a:solidFill>
                <a:latin typeface="Arial" panose="020B0604020202020204"/>
              </a:endParaRPr>
            </a:p>
          </p:txBody>
        </p:sp>
      </p:grpSp>
      <p:sp>
        <p:nvSpPr>
          <p:cNvPr id="44" name="TextBox 6"/>
          <p:cNvSpPr txBox="1"/>
          <p:nvPr/>
        </p:nvSpPr>
        <p:spPr>
          <a:xfrm>
            <a:off x="3276600" y="5176520"/>
            <a:ext cx="2362835" cy="668655"/>
          </a:xfrm>
          <a:prstGeom prst="rect">
            <a:avLst/>
          </a:prstGeom>
        </p:spPr>
        <p:txBody>
          <a:bodyPr lIns="0" tIns="0" rIns="0" bIns="0" rtlCol="0" anchor="t">
            <a:noAutofit/>
          </a:bodyPr>
          <a:lstStyle/>
          <a:p>
            <a:pPr algn="l">
              <a:lnSpc>
                <a:spcPts val="5040"/>
              </a:lnSpc>
            </a:pPr>
            <a:r>
              <a:rPr lang="zh-CN" altLang="en-US" sz="4200" b="1">
                <a:solidFill>
                  <a:srgbClr val="000000"/>
                </a:solidFill>
                <a:latin typeface="Arial" panose="020B0604020202020204"/>
              </a:rPr>
              <a:t>语法分析</a:t>
            </a:r>
            <a:endParaRPr lang="zh-CN" altLang="en-US" sz="4200" b="1">
              <a:solidFill>
                <a:srgbClr val="000000"/>
              </a:solidFill>
              <a:latin typeface="Arial" panose="020B0604020202020204"/>
            </a:endParaRPr>
          </a:p>
        </p:txBody>
      </p:sp>
      <p:sp>
        <p:nvSpPr>
          <p:cNvPr id="45" name="AutoShape 2"/>
          <p:cNvSpPr/>
          <p:nvPr/>
        </p:nvSpPr>
        <p:spPr>
          <a:xfrm>
            <a:off x="10086766" y="4365644"/>
            <a:ext cx="9525" cy="251572"/>
          </a:xfrm>
          <a:prstGeom prst="line">
            <a:avLst/>
          </a:prstGeom>
          <a:ln w="9525" cap="rnd">
            <a:solidFill>
              <a:srgbClr val="FFFFFF"/>
            </a:solidFill>
            <a:prstDash val="solid"/>
            <a:headEnd type="none" w="sm" len="sm"/>
            <a:tailEnd type="none" w="sm" len="sm"/>
          </a:ln>
        </p:spPr>
      </p:sp>
      <p:grpSp>
        <p:nvGrpSpPr>
          <p:cNvPr id="46" name="组合 45"/>
          <p:cNvGrpSpPr/>
          <p:nvPr/>
        </p:nvGrpSpPr>
        <p:grpSpPr>
          <a:xfrm>
            <a:off x="9372600" y="4949825"/>
            <a:ext cx="858520" cy="895350"/>
            <a:chOff x="3240" y="4904"/>
            <a:chExt cx="1352" cy="1410"/>
          </a:xfrm>
        </p:grpSpPr>
        <p:sp>
          <p:nvSpPr>
            <p:cNvPr id="47" name="Freeform 4"/>
            <p:cNvSpPr/>
            <p:nvPr/>
          </p:nvSpPr>
          <p:spPr>
            <a:xfrm>
              <a:off x="3249" y="4937"/>
              <a:ext cx="1343" cy="1343"/>
            </a:xfrm>
            <a:custGeom>
              <a:avLst/>
              <a:gdLst/>
              <a:ahLst/>
              <a:cxnLst/>
              <a:rect l="l" t="t" r="r" b="b"/>
              <a:pathLst>
                <a:path w="1136650" h="1136650">
                  <a:moveTo>
                    <a:pt x="0" y="568325"/>
                  </a:moveTo>
                  <a:cubicBezTo>
                    <a:pt x="0" y="254439"/>
                    <a:pt x="254439" y="0"/>
                    <a:pt x="568325" y="0"/>
                  </a:cubicBezTo>
                  <a:cubicBezTo>
                    <a:pt x="882211" y="0"/>
                    <a:pt x="1136650" y="254439"/>
                    <a:pt x="1136650" y="568325"/>
                  </a:cubicBezTo>
                  <a:cubicBezTo>
                    <a:pt x="1136650" y="882211"/>
                    <a:pt x="882211" y="1136650"/>
                    <a:pt x="568325" y="1136650"/>
                  </a:cubicBezTo>
                  <a:cubicBezTo>
                    <a:pt x="254439" y="1136650"/>
                    <a:pt x="0" y="882211"/>
                    <a:pt x="0" y="568325"/>
                  </a:cubicBezTo>
                  <a:close/>
                </a:path>
              </a:pathLst>
            </a:custGeom>
            <a:solidFill>
              <a:srgbClr val="0D409B"/>
            </a:solidFill>
          </p:spPr>
        </p:sp>
        <p:sp>
          <p:nvSpPr>
            <p:cNvPr id="48" name="TextBox 5"/>
            <p:cNvSpPr txBox="1"/>
            <p:nvPr/>
          </p:nvSpPr>
          <p:spPr>
            <a:xfrm>
              <a:off x="3240" y="4904"/>
              <a:ext cx="1352" cy="1410"/>
            </a:xfrm>
            <a:prstGeom prst="rect">
              <a:avLst/>
            </a:prstGeom>
          </p:spPr>
          <p:txBody>
            <a:bodyPr lIns="50800" tIns="50800" rIns="50800" bIns="50800" rtlCol="0" anchor="ctr"/>
            <a:p>
              <a:pPr algn="ctr">
                <a:lnSpc>
                  <a:spcPts val="3240"/>
                </a:lnSpc>
              </a:pPr>
              <a:r>
                <a:rPr lang="en-US" sz="2700">
                  <a:solidFill>
                    <a:srgbClr val="FFFFFF"/>
                  </a:solidFill>
                  <a:latin typeface="Arial" panose="020B0604020202020204"/>
                </a:rPr>
                <a:t>4</a:t>
              </a:r>
              <a:endParaRPr lang="en-US" sz="2700">
                <a:solidFill>
                  <a:srgbClr val="FFFFFF"/>
                </a:solidFill>
                <a:latin typeface="Arial" panose="020B0604020202020204"/>
              </a:endParaRPr>
            </a:p>
          </p:txBody>
        </p:sp>
      </p:grpSp>
      <p:sp>
        <p:nvSpPr>
          <p:cNvPr id="49" name="TextBox 6"/>
          <p:cNvSpPr txBox="1"/>
          <p:nvPr/>
        </p:nvSpPr>
        <p:spPr>
          <a:xfrm>
            <a:off x="10591800" y="5093335"/>
            <a:ext cx="6244590" cy="730885"/>
          </a:xfrm>
          <a:prstGeom prst="rect">
            <a:avLst/>
          </a:prstGeom>
        </p:spPr>
        <p:txBody>
          <a:bodyPr lIns="0" tIns="0" rIns="0" bIns="0" rtlCol="0" anchor="t">
            <a:noAutofit/>
          </a:bodyPr>
          <a:p>
            <a:pPr algn="l">
              <a:lnSpc>
                <a:spcPts val="5040"/>
              </a:lnSpc>
            </a:pPr>
            <a:r>
              <a:rPr lang="zh-CN" altLang="en-US" sz="4200" b="1">
                <a:solidFill>
                  <a:srgbClr val="000000"/>
                </a:solidFill>
                <a:latin typeface="Arial" panose="020B0604020202020204"/>
              </a:rPr>
              <a:t>语义分析</a:t>
            </a:r>
            <a:r>
              <a:rPr lang="en-US" altLang="zh-CN" sz="4200" b="1">
                <a:solidFill>
                  <a:srgbClr val="000000"/>
                </a:solidFill>
                <a:latin typeface="Arial" panose="020B0604020202020204"/>
              </a:rPr>
              <a:t> &amp; </a:t>
            </a:r>
            <a:r>
              <a:rPr lang="zh-CN" altLang="en-US" sz="4200" b="1">
                <a:solidFill>
                  <a:srgbClr val="000000"/>
                </a:solidFill>
                <a:latin typeface="Arial" panose="020B0604020202020204"/>
              </a:rPr>
              <a:t>中间代码</a:t>
            </a:r>
            <a:r>
              <a:rPr lang="zh-CN" altLang="en-US" sz="4200" b="1">
                <a:solidFill>
                  <a:srgbClr val="000000"/>
                </a:solidFill>
                <a:latin typeface="Arial" panose="020B0604020202020204"/>
              </a:rPr>
              <a:t>生成</a:t>
            </a:r>
            <a:endParaRPr lang="zh-CN" altLang="en-US" sz="4200" b="1">
              <a:solidFill>
                <a:srgbClr val="000000"/>
              </a:solidFill>
              <a:latin typeface="Arial" panose="020B0604020202020204"/>
            </a:endParaRPr>
          </a:p>
        </p:txBody>
      </p:sp>
      <p:grpSp>
        <p:nvGrpSpPr>
          <p:cNvPr id="50" name="组合 49"/>
          <p:cNvGrpSpPr/>
          <p:nvPr/>
        </p:nvGrpSpPr>
        <p:grpSpPr>
          <a:xfrm>
            <a:off x="2026285" y="7138035"/>
            <a:ext cx="858520" cy="895350"/>
            <a:chOff x="3240" y="4904"/>
            <a:chExt cx="1352" cy="1410"/>
          </a:xfrm>
        </p:grpSpPr>
        <p:sp>
          <p:nvSpPr>
            <p:cNvPr id="51" name="Freeform 4"/>
            <p:cNvSpPr/>
            <p:nvPr/>
          </p:nvSpPr>
          <p:spPr>
            <a:xfrm>
              <a:off x="3249" y="4937"/>
              <a:ext cx="1343" cy="1343"/>
            </a:xfrm>
            <a:custGeom>
              <a:avLst/>
              <a:gdLst/>
              <a:ahLst/>
              <a:cxnLst/>
              <a:rect l="l" t="t" r="r" b="b"/>
              <a:pathLst>
                <a:path w="1136650" h="1136650">
                  <a:moveTo>
                    <a:pt x="0" y="568325"/>
                  </a:moveTo>
                  <a:cubicBezTo>
                    <a:pt x="0" y="254439"/>
                    <a:pt x="254439" y="0"/>
                    <a:pt x="568325" y="0"/>
                  </a:cubicBezTo>
                  <a:cubicBezTo>
                    <a:pt x="882211" y="0"/>
                    <a:pt x="1136650" y="254439"/>
                    <a:pt x="1136650" y="568325"/>
                  </a:cubicBezTo>
                  <a:cubicBezTo>
                    <a:pt x="1136650" y="882211"/>
                    <a:pt x="882211" y="1136650"/>
                    <a:pt x="568325" y="1136650"/>
                  </a:cubicBezTo>
                  <a:cubicBezTo>
                    <a:pt x="254439" y="1136650"/>
                    <a:pt x="0" y="882211"/>
                    <a:pt x="0" y="568325"/>
                  </a:cubicBezTo>
                  <a:close/>
                </a:path>
              </a:pathLst>
            </a:custGeom>
            <a:solidFill>
              <a:srgbClr val="0D409B"/>
            </a:solidFill>
          </p:spPr>
        </p:sp>
        <p:sp>
          <p:nvSpPr>
            <p:cNvPr id="52" name="TextBox 5"/>
            <p:cNvSpPr txBox="1"/>
            <p:nvPr/>
          </p:nvSpPr>
          <p:spPr>
            <a:xfrm>
              <a:off x="3240" y="4904"/>
              <a:ext cx="1352" cy="1410"/>
            </a:xfrm>
            <a:prstGeom prst="rect">
              <a:avLst/>
            </a:prstGeom>
          </p:spPr>
          <p:txBody>
            <a:bodyPr lIns="50800" tIns="50800" rIns="50800" bIns="50800" rtlCol="0" anchor="ctr"/>
            <a:p>
              <a:pPr algn="ctr">
                <a:lnSpc>
                  <a:spcPts val="3240"/>
                </a:lnSpc>
              </a:pPr>
              <a:r>
                <a:rPr lang="en-US" sz="2700">
                  <a:solidFill>
                    <a:srgbClr val="FFFFFF"/>
                  </a:solidFill>
                  <a:latin typeface="Arial" panose="020B0604020202020204"/>
                </a:rPr>
                <a:t>5</a:t>
              </a:r>
              <a:endParaRPr lang="en-US" sz="2700">
                <a:solidFill>
                  <a:srgbClr val="FFFFFF"/>
                </a:solidFill>
                <a:latin typeface="Arial" panose="020B0604020202020204"/>
              </a:endParaRPr>
            </a:p>
          </p:txBody>
        </p:sp>
      </p:grpSp>
      <p:sp>
        <p:nvSpPr>
          <p:cNvPr id="53" name="TextBox 6"/>
          <p:cNvSpPr txBox="1"/>
          <p:nvPr/>
        </p:nvSpPr>
        <p:spPr>
          <a:xfrm>
            <a:off x="3245485" y="7281545"/>
            <a:ext cx="2393950" cy="635635"/>
          </a:xfrm>
          <a:prstGeom prst="rect">
            <a:avLst/>
          </a:prstGeom>
        </p:spPr>
        <p:txBody>
          <a:bodyPr lIns="0" tIns="0" rIns="0" bIns="0" rtlCol="0" anchor="t">
            <a:noAutofit/>
          </a:bodyPr>
          <a:p>
            <a:pPr algn="l">
              <a:lnSpc>
                <a:spcPts val="5040"/>
              </a:lnSpc>
            </a:pPr>
            <a:r>
              <a:rPr lang="zh-CN" altLang="en-US" sz="4200" b="1">
                <a:solidFill>
                  <a:srgbClr val="000000"/>
                </a:solidFill>
                <a:latin typeface="Arial" panose="020B0604020202020204"/>
              </a:rPr>
              <a:t>优化器</a:t>
            </a:r>
            <a:endParaRPr lang="zh-CN" altLang="en-US" sz="4200" b="1">
              <a:solidFill>
                <a:srgbClr val="000000"/>
              </a:solidFill>
              <a:latin typeface="Arial" panose="020B0604020202020204"/>
            </a:endParaRPr>
          </a:p>
        </p:txBody>
      </p:sp>
      <p:sp>
        <p:nvSpPr>
          <p:cNvPr id="54" name="AutoShape 2"/>
          <p:cNvSpPr/>
          <p:nvPr/>
        </p:nvSpPr>
        <p:spPr>
          <a:xfrm>
            <a:off x="10086766" y="6949459"/>
            <a:ext cx="9525" cy="251572"/>
          </a:xfrm>
          <a:prstGeom prst="line">
            <a:avLst/>
          </a:prstGeom>
          <a:ln w="9525" cap="rnd">
            <a:solidFill>
              <a:srgbClr val="FFFFFF"/>
            </a:solidFill>
            <a:prstDash val="solid"/>
            <a:headEnd type="none" w="sm" len="sm"/>
            <a:tailEnd type="none" w="sm" len="sm"/>
          </a:ln>
        </p:spPr>
      </p:sp>
      <p:grpSp>
        <p:nvGrpSpPr>
          <p:cNvPr id="55" name="组合 54"/>
          <p:cNvGrpSpPr/>
          <p:nvPr/>
        </p:nvGrpSpPr>
        <p:grpSpPr>
          <a:xfrm>
            <a:off x="9372600" y="7057390"/>
            <a:ext cx="858520" cy="895350"/>
            <a:chOff x="3240" y="4904"/>
            <a:chExt cx="1352" cy="1410"/>
          </a:xfrm>
        </p:grpSpPr>
        <p:sp>
          <p:nvSpPr>
            <p:cNvPr id="56" name="Freeform 4"/>
            <p:cNvSpPr/>
            <p:nvPr/>
          </p:nvSpPr>
          <p:spPr>
            <a:xfrm>
              <a:off x="3249" y="4937"/>
              <a:ext cx="1343" cy="1343"/>
            </a:xfrm>
            <a:custGeom>
              <a:avLst/>
              <a:gdLst/>
              <a:ahLst/>
              <a:cxnLst/>
              <a:rect l="l" t="t" r="r" b="b"/>
              <a:pathLst>
                <a:path w="1136650" h="1136650">
                  <a:moveTo>
                    <a:pt x="0" y="568325"/>
                  </a:moveTo>
                  <a:cubicBezTo>
                    <a:pt x="0" y="254439"/>
                    <a:pt x="254439" y="0"/>
                    <a:pt x="568325" y="0"/>
                  </a:cubicBezTo>
                  <a:cubicBezTo>
                    <a:pt x="882211" y="0"/>
                    <a:pt x="1136650" y="254439"/>
                    <a:pt x="1136650" y="568325"/>
                  </a:cubicBezTo>
                  <a:cubicBezTo>
                    <a:pt x="1136650" y="882211"/>
                    <a:pt x="882211" y="1136650"/>
                    <a:pt x="568325" y="1136650"/>
                  </a:cubicBezTo>
                  <a:cubicBezTo>
                    <a:pt x="254439" y="1136650"/>
                    <a:pt x="0" y="882211"/>
                    <a:pt x="0" y="568325"/>
                  </a:cubicBezTo>
                  <a:close/>
                </a:path>
              </a:pathLst>
            </a:custGeom>
            <a:solidFill>
              <a:srgbClr val="0D409B"/>
            </a:solidFill>
          </p:spPr>
        </p:sp>
        <p:sp>
          <p:nvSpPr>
            <p:cNvPr id="57" name="TextBox 5"/>
            <p:cNvSpPr txBox="1"/>
            <p:nvPr/>
          </p:nvSpPr>
          <p:spPr>
            <a:xfrm>
              <a:off x="3240" y="4904"/>
              <a:ext cx="1352" cy="1410"/>
            </a:xfrm>
            <a:prstGeom prst="rect">
              <a:avLst/>
            </a:prstGeom>
          </p:spPr>
          <p:txBody>
            <a:bodyPr lIns="50800" tIns="50800" rIns="50800" bIns="50800" rtlCol="0" anchor="ctr"/>
            <a:p>
              <a:pPr algn="ctr">
                <a:lnSpc>
                  <a:spcPts val="3240"/>
                </a:lnSpc>
              </a:pPr>
              <a:r>
                <a:rPr lang="en-US" sz="2700">
                  <a:solidFill>
                    <a:srgbClr val="FFFFFF"/>
                  </a:solidFill>
                  <a:latin typeface="Arial" panose="020B0604020202020204"/>
                </a:rPr>
                <a:t>6</a:t>
              </a:r>
              <a:endParaRPr lang="en-US" sz="2700">
                <a:solidFill>
                  <a:srgbClr val="FFFFFF"/>
                </a:solidFill>
                <a:latin typeface="Arial" panose="020B0604020202020204"/>
              </a:endParaRPr>
            </a:p>
          </p:txBody>
        </p:sp>
      </p:grpSp>
      <p:sp>
        <p:nvSpPr>
          <p:cNvPr id="58" name="TextBox 6"/>
          <p:cNvSpPr txBox="1"/>
          <p:nvPr/>
        </p:nvSpPr>
        <p:spPr>
          <a:xfrm>
            <a:off x="10591800" y="7200900"/>
            <a:ext cx="3317875" cy="685165"/>
          </a:xfrm>
          <a:prstGeom prst="rect">
            <a:avLst/>
          </a:prstGeom>
        </p:spPr>
        <p:txBody>
          <a:bodyPr lIns="0" tIns="0" rIns="0" bIns="0" rtlCol="0" anchor="t">
            <a:noAutofit/>
          </a:bodyPr>
          <a:p>
            <a:pPr algn="l">
              <a:lnSpc>
                <a:spcPts val="5040"/>
              </a:lnSpc>
            </a:pPr>
            <a:r>
              <a:rPr lang="zh-CN" altLang="en-US" sz="4200" b="1">
                <a:solidFill>
                  <a:srgbClr val="000000"/>
                </a:solidFill>
                <a:latin typeface="Arial" panose="020B0604020202020204"/>
              </a:rPr>
              <a:t>目标</a:t>
            </a:r>
            <a:r>
              <a:rPr lang="zh-CN" altLang="en-US" sz="4200" b="1">
                <a:solidFill>
                  <a:srgbClr val="000000"/>
                </a:solidFill>
                <a:latin typeface="Arial" panose="020B0604020202020204"/>
              </a:rPr>
              <a:t>代码生成</a:t>
            </a:r>
            <a:endParaRPr lang="zh-CN" altLang="en-US" sz="4200" b="1">
              <a:solidFill>
                <a:srgbClr val="000000"/>
              </a:solidFill>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75385" y="1923097"/>
            <a:ext cx="15992475" cy="645795"/>
          </a:xfrm>
          <a:prstGeom prst="rect">
            <a:avLst/>
          </a:prstGeom>
        </p:spPr>
        <p:txBody>
          <a:bodyPr lIns="0" tIns="0" rIns="0" bIns="0" rtlCol="0" anchor="t">
            <a:spAutoFit/>
          </a:bodyPr>
          <a:lstStyle/>
          <a:p>
            <a:pPr algn="l">
              <a:lnSpc>
                <a:spcPts val="5040"/>
              </a:lnSpc>
            </a:pPr>
            <a:r>
              <a:rPr lang="zh-CN" altLang="en-US" sz="5000" b="1">
                <a:solidFill>
                  <a:srgbClr val="000000"/>
                </a:solidFill>
                <a:latin typeface="+mj-ea"/>
                <a:ea typeface="+mj-ea"/>
              </a:rPr>
              <a:t>总体结构</a:t>
            </a:r>
            <a:endParaRPr lang="zh-CN" altLang="en-US" sz="5000" b="1">
              <a:solidFill>
                <a:srgbClr val="000000"/>
              </a:solidFill>
              <a:latin typeface="+mj-ea"/>
              <a:ea typeface="+mj-ea"/>
            </a:endParaRPr>
          </a:p>
        </p:txBody>
      </p:sp>
      <p:sp>
        <p:nvSpPr>
          <p:cNvPr id="6" name="TextBox 6"/>
          <p:cNvSpPr txBox="1"/>
          <p:nvPr/>
        </p:nvSpPr>
        <p:spPr>
          <a:xfrm>
            <a:off x="990600" y="2933700"/>
            <a:ext cx="6551295" cy="5428615"/>
          </a:xfrm>
          <a:prstGeom prst="rect">
            <a:avLst/>
          </a:prstGeom>
        </p:spPr>
        <p:txBody>
          <a:bodyPr lIns="0" tIns="0" rIns="0" bIns="0" rtlCol="0" anchor="t">
            <a:noAutofit/>
          </a:bodyPr>
          <a:lstStyle/>
          <a:p>
            <a:pPr marL="582930" lvl="1" indent="-291465" algn="l">
              <a:lnSpc>
                <a:spcPct val="150000"/>
              </a:lnSpc>
              <a:buFont typeface="宋体" panose="02010600030101010101" pitchFamily="2" charset="-122"/>
              <a:buChar char="•"/>
            </a:pPr>
            <a:r>
              <a:rPr lang="zh-CN" altLang="en-US" sz="2700">
                <a:solidFill>
                  <a:srgbClr val="000000"/>
                </a:solidFill>
                <a:latin typeface="Arial" panose="020B0604020202020204"/>
              </a:rPr>
              <a:t>功能</a:t>
            </a:r>
            <a:r>
              <a:rPr lang="zh-CN" altLang="en-US" sz="2700">
                <a:solidFill>
                  <a:srgbClr val="000000"/>
                </a:solidFill>
                <a:latin typeface="Arial" panose="020B0604020202020204"/>
              </a:rPr>
              <a:t>模块</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词法分析模块</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语法分析模块</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语义分析</a:t>
            </a:r>
            <a:r>
              <a:rPr lang="en-US" altLang="zh-CN" sz="2700">
                <a:solidFill>
                  <a:srgbClr val="000000"/>
                </a:solidFill>
                <a:latin typeface="Arial" panose="020B0604020202020204"/>
              </a:rPr>
              <a:t> &amp; </a:t>
            </a:r>
            <a:r>
              <a:rPr lang="zh-CN" altLang="en-US" sz="2700">
                <a:solidFill>
                  <a:srgbClr val="000000"/>
                </a:solidFill>
                <a:latin typeface="Arial" panose="020B0604020202020204"/>
              </a:rPr>
              <a:t>中间代码生成模块</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优化器模块</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目标代码生成模块</a:t>
            </a:r>
            <a:endParaRPr lang="zh-CN" altLang="en-US" sz="2700">
              <a:solidFill>
                <a:srgbClr val="000000"/>
              </a:solidFill>
              <a:latin typeface="Arial" panose="020B0604020202020204"/>
            </a:endParaRPr>
          </a:p>
          <a:p>
            <a:pPr marL="582930" lvl="1" indent="-291465" algn="l">
              <a:lnSpc>
                <a:spcPct val="150000"/>
              </a:lnSpc>
              <a:buFont typeface="宋体" panose="02010600030101010101" pitchFamily="2" charset="-122"/>
              <a:buChar char="•"/>
            </a:pPr>
            <a:r>
              <a:rPr lang="zh-CN" altLang="en-US" sz="2700">
                <a:solidFill>
                  <a:srgbClr val="000000"/>
                </a:solidFill>
                <a:latin typeface="Arial" panose="020B0604020202020204"/>
              </a:rPr>
              <a:t>展示</a:t>
            </a:r>
            <a:r>
              <a:rPr lang="zh-CN" altLang="en-US" sz="2700">
                <a:solidFill>
                  <a:srgbClr val="000000"/>
                </a:solidFill>
                <a:latin typeface="Arial" panose="020B0604020202020204"/>
              </a:rPr>
              <a:t>模块</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操作</a:t>
            </a:r>
            <a:r>
              <a:rPr lang="zh-CN" altLang="en-US" sz="2700">
                <a:solidFill>
                  <a:srgbClr val="000000"/>
                </a:solidFill>
                <a:latin typeface="Arial" panose="020B0604020202020204"/>
              </a:rPr>
              <a:t>界面</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展示</a:t>
            </a:r>
            <a:r>
              <a:rPr lang="zh-CN" altLang="en-US" sz="2700">
                <a:solidFill>
                  <a:srgbClr val="000000"/>
                </a:solidFill>
                <a:latin typeface="Arial" panose="020B0604020202020204"/>
              </a:rPr>
              <a:t>界面</a:t>
            </a:r>
            <a:endParaRPr lang="zh-CN" altLang="en-US" sz="2700">
              <a:solidFill>
                <a:srgbClr val="000000"/>
              </a:solidFill>
              <a:latin typeface="Arial" panose="020B0604020202020204"/>
            </a:endParaRPr>
          </a:p>
        </p:txBody>
      </p:sp>
      <p:sp>
        <p:nvSpPr>
          <p:cNvPr id="14" name="TextBox 14"/>
          <p:cNvSpPr txBox="1"/>
          <p:nvPr/>
        </p:nvSpPr>
        <p:spPr>
          <a:xfrm>
            <a:off x="10210800" y="7810500"/>
            <a:ext cx="3543300" cy="438150"/>
          </a:xfrm>
          <a:prstGeom prst="rect">
            <a:avLst/>
          </a:prstGeom>
        </p:spPr>
        <p:txBody>
          <a:bodyPr lIns="0" tIns="0" rIns="0" bIns="0" rtlCol="0" anchor="t">
            <a:noAutofit/>
          </a:bodyPr>
          <a:lstStyle/>
          <a:p>
            <a:pPr algn="ctr">
              <a:lnSpc>
                <a:spcPts val="2800"/>
              </a:lnSpc>
            </a:pPr>
            <a:r>
              <a:rPr lang="zh-CN" altLang="en-US" sz="2000">
                <a:solidFill>
                  <a:srgbClr val="000000"/>
                </a:solidFill>
                <a:latin typeface="WenQuanYi" panose="020B0606030804020204" charset="-122"/>
              </a:rPr>
              <a:t>系统整体</a:t>
            </a:r>
            <a:r>
              <a:rPr lang="zh-CN" altLang="en-US" sz="2000">
                <a:solidFill>
                  <a:srgbClr val="000000"/>
                </a:solidFill>
                <a:latin typeface="WenQuanYi" panose="020B0606030804020204" charset="-122"/>
              </a:rPr>
              <a:t>架构</a:t>
            </a:r>
            <a:endParaRPr lang="zh-CN" altLang="en-US" sz="2000">
              <a:solidFill>
                <a:srgbClr val="000000"/>
              </a:solidFill>
              <a:latin typeface="WenQuanYi" panose="020B0606030804020204" charset="-122"/>
            </a:endParaRPr>
          </a:p>
        </p:txBody>
      </p:sp>
      <p:sp>
        <p:nvSpPr>
          <p:cNvPr id="16" name="TextBox 4"/>
          <p:cNvSpPr txBox="1"/>
          <p:nvPr/>
        </p:nvSpPr>
        <p:spPr>
          <a:xfrm>
            <a:off x="1083945" y="1053465"/>
            <a:ext cx="5409247" cy="368935"/>
          </a:xfrm>
          <a:prstGeom prst="rect">
            <a:avLst/>
          </a:prstGeom>
        </p:spPr>
        <p:txBody>
          <a:bodyPr lIns="0" tIns="0" rIns="0" bIns="0" rtlCol="0" anchor="t">
            <a:spAutoFit/>
          </a:bodyPr>
          <a:p>
            <a:pPr algn="l">
              <a:lnSpc>
                <a:spcPts val="2880"/>
              </a:lnSpc>
            </a:pPr>
            <a:r>
              <a:rPr lang="zh-CN" altLang="en-US" sz="2400" b="1">
                <a:solidFill>
                  <a:srgbClr val="0D409B"/>
                </a:solidFill>
                <a:latin typeface="Arial Bold" panose="020B0802020202020204"/>
              </a:rPr>
              <a:t>编译原理课程设计</a:t>
            </a:r>
            <a:r>
              <a:rPr lang="en-US" altLang="zh-CN" sz="2400" b="1">
                <a:solidFill>
                  <a:srgbClr val="0D409B"/>
                </a:solidFill>
                <a:latin typeface="Arial Bold" panose="020B0802020202020204"/>
              </a:rPr>
              <a:t>——</a:t>
            </a:r>
            <a:r>
              <a:rPr lang="zh-CN" altLang="en-US" sz="2400" b="1">
                <a:solidFill>
                  <a:srgbClr val="0D409B"/>
                </a:solidFill>
                <a:latin typeface="Arial Bold" panose="020B0802020202020204"/>
              </a:rPr>
              <a:t>总体</a:t>
            </a:r>
            <a:r>
              <a:rPr lang="zh-CN" altLang="en-US" sz="2400" b="1">
                <a:solidFill>
                  <a:srgbClr val="0D409B"/>
                </a:solidFill>
                <a:latin typeface="Arial Bold" panose="020B0802020202020204"/>
              </a:rPr>
              <a:t>结构</a:t>
            </a:r>
            <a:endParaRPr lang="zh-CN" altLang="en-US" sz="2400" b="1">
              <a:solidFill>
                <a:srgbClr val="0D409B"/>
              </a:solidFill>
              <a:latin typeface="Arial Bold" panose="020B0802020202020204"/>
            </a:endParaRPr>
          </a:p>
        </p:txBody>
      </p:sp>
      <p:pic>
        <p:nvPicPr>
          <p:cNvPr id="42" name="图片 17"/>
          <p:cNvPicPr>
            <a:picLocks noChangeAspect="1"/>
          </p:cNvPicPr>
          <p:nvPr/>
        </p:nvPicPr>
        <p:blipFill>
          <a:blip r:embed="rId1"/>
          <a:stretch>
            <a:fillRect/>
          </a:stretch>
        </p:blipFill>
        <p:spPr>
          <a:xfrm>
            <a:off x="6705600" y="4152900"/>
            <a:ext cx="11410315" cy="30372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75385" y="1923097"/>
            <a:ext cx="15992475" cy="645795"/>
          </a:xfrm>
          <a:prstGeom prst="rect">
            <a:avLst/>
          </a:prstGeom>
        </p:spPr>
        <p:txBody>
          <a:bodyPr lIns="0" tIns="0" rIns="0" bIns="0" rtlCol="0" anchor="t">
            <a:spAutoFit/>
          </a:bodyPr>
          <a:lstStyle/>
          <a:p>
            <a:pPr algn="l">
              <a:lnSpc>
                <a:spcPts val="5040"/>
              </a:lnSpc>
            </a:pPr>
            <a:r>
              <a:rPr lang="zh-CN" altLang="en-US" sz="5000" b="1">
                <a:solidFill>
                  <a:srgbClr val="000000"/>
                </a:solidFill>
                <a:latin typeface="+mj-ea"/>
                <a:ea typeface="+mj-ea"/>
              </a:rPr>
              <a:t>词法分析</a:t>
            </a:r>
            <a:r>
              <a:rPr lang="zh-CN" altLang="en-US" sz="5000" b="1">
                <a:solidFill>
                  <a:srgbClr val="000000"/>
                </a:solidFill>
                <a:latin typeface="+mj-ea"/>
                <a:ea typeface="+mj-ea"/>
              </a:rPr>
              <a:t>模块</a:t>
            </a:r>
            <a:endParaRPr lang="zh-CN" altLang="en-US" sz="5000" b="1">
              <a:solidFill>
                <a:srgbClr val="000000"/>
              </a:solidFill>
              <a:latin typeface="+mj-ea"/>
              <a:ea typeface="+mj-ea"/>
            </a:endParaRPr>
          </a:p>
        </p:txBody>
      </p:sp>
      <p:sp>
        <p:nvSpPr>
          <p:cNvPr id="6" name="TextBox 6"/>
          <p:cNvSpPr txBox="1"/>
          <p:nvPr/>
        </p:nvSpPr>
        <p:spPr>
          <a:xfrm>
            <a:off x="1175385" y="3543300"/>
            <a:ext cx="5417820" cy="4284345"/>
          </a:xfrm>
          <a:prstGeom prst="rect">
            <a:avLst/>
          </a:prstGeom>
        </p:spPr>
        <p:txBody>
          <a:bodyPr lIns="0" tIns="0" rIns="0" bIns="0" rtlCol="0" anchor="t">
            <a:noAutofit/>
          </a:bodyPr>
          <a:lstStyle/>
          <a:p>
            <a:pPr marL="582930" lvl="1" indent="-291465" algn="l">
              <a:lnSpc>
                <a:spcPct val="150000"/>
              </a:lnSpc>
              <a:buFont typeface="宋体" panose="02010600030101010101" pitchFamily="2" charset="-122"/>
              <a:buChar char="•"/>
            </a:pPr>
            <a:r>
              <a:rPr lang="zh-CN" altLang="en-US" sz="2700">
                <a:solidFill>
                  <a:srgbClr val="000000"/>
                </a:solidFill>
                <a:latin typeface="Arial" panose="020B0604020202020204"/>
              </a:rPr>
              <a:t>预处理</a:t>
            </a:r>
            <a:endParaRPr lang="zh-CN" altLang="en-US" sz="2700">
              <a:solidFill>
                <a:srgbClr val="000000"/>
              </a:solidFill>
              <a:latin typeface="Arial" panose="020B0604020202020204"/>
            </a:endParaRPr>
          </a:p>
          <a:p>
            <a:pPr marL="582930" lvl="1" indent="-291465" algn="l">
              <a:lnSpc>
                <a:spcPct val="150000"/>
              </a:lnSpc>
              <a:buFont typeface="宋体" panose="02010600030101010101" pitchFamily="2" charset="-122"/>
              <a:buChar char="•"/>
            </a:pPr>
            <a:r>
              <a:rPr lang="zh-CN" altLang="en-US" sz="2700">
                <a:solidFill>
                  <a:srgbClr val="000000"/>
                </a:solidFill>
                <a:latin typeface="Arial" panose="020B0604020202020204"/>
              </a:rPr>
              <a:t>缓冲池轮换</a:t>
            </a:r>
            <a:r>
              <a:rPr lang="zh-CN" altLang="en-US" sz="2700">
                <a:solidFill>
                  <a:srgbClr val="000000"/>
                </a:solidFill>
                <a:latin typeface="Arial" panose="020B0604020202020204"/>
              </a:rPr>
              <a:t>机制</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double_buffer[2]</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en-US" altLang="zh-CN" sz="2700">
                <a:solidFill>
                  <a:srgbClr val="000000"/>
                </a:solidFill>
                <a:latin typeface="Arial" panose="020B0604020202020204"/>
              </a:rPr>
              <a:t>final_buffer</a:t>
            </a:r>
            <a:endParaRPr lang="en-US" altLang="zh-CN" sz="2700">
              <a:solidFill>
                <a:srgbClr val="000000"/>
              </a:solidFill>
              <a:latin typeface="Arial" panose="020B0604020202020204"/>
            </a:endParaRPr>
          </a:p>
          <a:p>
            <a:pPr marL="582930" lvl="1" indent="-291465" algn="l">
              <a:lnSpc>
                <a:spcPct val="150000"/>
              </a:lnSpc>
              <a:buFont typeface="宋体" panose="02010600030101010101" pitchFamily="2" charset="-122"/>
              <a:buChar char="•"/>
            </a:pPr>
            <a:r>
              <a:rPr lang="en-US" altLang="zh-CN" sz="2700">
                <a:solidFill>
                  <a:srgbClr val="000000"/>
                </a:solidFill>
                <a:latin typeface="Arial" panose="020B0604020202020204"/>
              </a:rPr>
              <a:t>DFA</a:t>
            </a:r>
            <a:r>
              <a:rPr lang="zh-CN" altLang="en-US" sz="2700">
                <a:solidFill>
                  <a:srgbClr val="000000"/>
                </a:solidFill>
                <a:latin typeface="Arial" panose="020B0604020202020204"/>
              </a:rPr>
              <a:t>分析</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endParaRPr lang="zh-CN" altLang="en-US" sz="2700">
              <a:solidFill>
                <a:srgbClr val="000000"/>
              </a:solidFill>
              <a:latin typeface="Arial" panose="020B0604020202020204"/>
            </a:endParaRPr>
          </a:p>
          <a:p>
            <a:pPr marL="291465" lvl="1" indent="0" algn="l">
              <a:lnSpc>
                <a:spcPct val="150000"/>
              </a:lnSpc>
              <a:buFont typeface="宋体" panose="02010600030101010101" pitchFamily="2" charset="-122"/>
              <a:buNone/>
            </a:pPr>
            <a:endParaRPr lang="zh-CN" altLang="en-US" sz="2700">
              <a:solidFill>
                <a:srgbClr val="000000"/>
              </a:solidFill>
              <a:latin typeface="Arial" panose="020B0604020202020204"/>
            </a:endParaRPr>
          </a:p>
          <a:p>
            <a:pPr marL="582930" lvl="1" indent="-291465" algn="l">
              <a:lnSpc>
                <a:spcPct val="150000"/>
              </a:lnSpc>
              <a:buFont typeface="宋体" panose="02010600030101010101" pitchFamily="2" charset="-122"/>
              <a:buChar char="•"/>
            </a:pPr>
            <a:endParaRPr lang="zh-CN" altLang="en-US" sz="2700">
              <a:solidFill>
                <a:srgbClr val="000000"/>
              </a:solidFill>
              <a:latin typeface="Arial" panose="020B0604020202020204"/>
            </a:endParaRPr>
          </a:p>
        </p:txBody>
      </p:sp>
      <p:sp>
        <p:nvSpPr>
          <p:cNvPr id="14" name="TextBox 14"/>
          <p:cNvSpPr txBox="1"/>
          <p:nvPr/>
        </p:nvSpPr>
        <p:spPr>
          <a:xfrm>
            <a:off x="13182600" y="7735570"/>
            <a:ext cx="3543300" cy="438150"/>
          </a:xfrm>
          <a:prstGeom prst="rect">
            <a:avLst/>
          </a:prstGeom>
        </p:spPr>
        <p:txBody>
          <a:bodyPr lIns="0" tIns="0" rIns="0" bIns="0" rtlCol="0" anchor="t">
            <a:noAutofit/>
          </a:bodyPr>
          <a:lstStyle/>
          <a:p>
            <a:pPr algn="ctr">
              <a:lnSpc>
                <a:spcPts val="2800"/>
              </a:lnSpc>
            </a:pPr>
            <a:r>
              <a:rPr lang="zh-CN" altLang="en-US" sz="2000">
                <a:solidFill>
                  <a:srgbClr val="000000"/>
                </a:solidFill>
                <a:latin typeface="WenQuanYi" panose="020B0606030804020204" charset="-122"/>
              </a:rPr>
              <a:t>词法分析</a:t>
            </a:r>
            <a:r>
              <a:rPr lang="en-US" sz="2000">
                <a:solidFill>
                  <a:srgbClr val="000000"/>
                </a:solidFill>
                <a:latin typeface="WenQuanYi" panose="020B0606030804020204" charset="-122"/>
              </a:rPr>
              <a:t>DFA</a:t>
            </a:r>
            <a:endParaRPr lang="zh-CN" altLang="en-US" sz="2000">
              <a:solidFill>
                <a:srgbClr val="000000"/>
              </a:solidFill>
              <a:latin typeface="WenQuanYi" panose="020B0606030804020204" charset="-122"/>
            </a:endParaRPr>
          </a:p>
        </p:txBody>
      </p:sp>
      <p:sp>
        <p:nvSpPr>
          <p:cNvPr id="16" name="TextBox 4"/>
          <p:cNvSpPr txBox="1"/>
          <p:nvPr/>
        </p:nvSpPr>
        <p:spPr>
          <a:xfrm>
            <a:off x="1083945" y="1053465"/>
            <a:ext cx="5409247" cy="368935"/>
          </a:xfrm>
          <a:prstGeom prst="rect">
            <a:avLst/>
          </a:prstGeom>
        </p:spPr>
        <p:txBody>
          <a:bodyPr lIns="0" tIns="0" rIns="0" bIns="0" rtlCol="0" anchor="t">
            <a:spAutoFit/>
          </a:bodyPr>
          <a:p>
            <a:pPr algn="l">
              <a:lnSpc>
                <a:spcPts val="2880"/>
              </a:lnSpc>
            </a:pPr>
            <a:r>
              <a:rPr lang="zh-CN" altLang="en-US" sz="2400" b="1">
                <a:solidFill>
                  <a:srgbClr val="0D409B"/>
                </a:solidFill>
                <a:latin typeface="Arial Bold" panose="020B0802020202020204"/>
              </a:rPr>
              <a:t>编译原理课程设计</a:t>
            </a:r>
            <a:r>
              <a:rPr lang="en-US" altLang="zh-CN" sz="2400" b="1">
                <a:solidFill>
                  <a:srgbClr val="0D409B"/>
                </a:solidFill>
                <a:latin typeface="Arial Bold" panose="020B0802020202020204"/>
              </a:rPr>
              <a:t>——</a:t>
            </a:r>
            <a:r>
              <a:rPr lang="zh-CN" altLang="en-US" sz="2400" b="1">
                <a:solidFill>
                  <a:srgbClr val="0D409B"/>
                </a:solidFill>
                <a:latin typeface="Arial Bold" panose="020B0802020202020204"/>
              </a:rPr>
              <a:t>词法</a:t>
            </a:r>
            <a:r>
              <a:rPr lang="zh-CN" altLang="en-US" sz="2400" b="1">
                <a:solidFill>
                  <a:srgbClr val="0D409B"/>
                </a:solidFill>
                <a:latin typeface="Arial Bold" panose="020B0802020202020204"/>
              </a:rPr>
              <a:t>分析</a:t>
            </a:r>
            <a:endParaRPr lang="zh-CN" altLang="en-US" sz="2400" b="1">
              <a:solidFill>
                <a:srgbClr val="0D409B"/>
              </a:solidFill>
              <a:latin typeface="Arial Bold" panose="020B0802020202020204"/>
            </a:endParaRPr>
          </a:p>
        </p:txBody>
      </p:sp>
      <p:pic>
        <p:nvPicPr>
          <p:cNvPr id="49" name="图片 49" descr="DFA"/>
          <p:cNvPicPr>
            <a:picLocks noChangeAspect="1"/>
          </p:cNvPicPr>
          <p:nvPr/>
        </p:nvPicPr>
        <p:blipFill>
          <a:blip r:embed="rId1"/>
          <a:stretch>
            <a:fillRect/>
          </a:stretch>
        </p:blipFill>
        <p:spPr>
          <a:xfrm>
            <a:off x="13106400" y="2095500"/>
            <a:ext cx="4377690" cy="5288280"/>
          </a:xfrm>
          <a:prstGeom prst="rect">
            <a:avLst/>
          </a:prstGeom>
        </p:spPr>
      </p:pic>
      <p:sp>
        <p:nvSpPr>
          <p:cNvPr id="4" name="TextBox 14"/>
          <p:cNvSpPr txBox="1"/>
          <p:nvPr/>
        </p:nvSpPr>
        <p:spPr>
          <a:xfrm>
            <a:off x="7696200" y="7735570"/>
            <a:ext cx="3543300" cy="438150"/>
          </a:xfrm>
          <a:prstGeom prst="rect">
            <a:avLst/>
          </a:prstGeom>
        </p:spPr>
        <p:txBody>
          <a:bodyPr lIns="0" tIns="0" rIns="0" bIns="0" rtlCol="0" anchor="t">
            <a:noAutofit/>
          </a:bodyPr>
          <a:p>
            <a:pPr algn="ctr">
              <a:lnSpc>
                <a:spcPts val="2800"/>
              </a:lnSpc>
            </a:pPr>
            <a:r>
              <a:rPr lang="zh-CN" altLang="en-US" sz="2000">
                <a:solidFill>
                  <a:srgbClr val="000000"/>
                </a:solidFill>
                <a:latin typeface="WenQuanYi" panose="020B0606030804020204" charset="-122"/>
              </a:rPr>
              <a:t>缓冲区轮换</a:t>
            </a:r>
            <a:r>
              <a:rPr lang="zh-CN" altLang="en-US" sz="2000">
                <a:solidFill>
                  <a:srgbClr val="000000"/>
                </a:solidFill>
                <a:latin typeface="WenQuanYi" panose="020B0606030804020204" charset="-122"/>
              </a:rPr>
              <a:t>机制</a:t>
            </a:r>
            <a:endParaRPr lang="zh-CN" altLang="en-US" sz="2000">
              <a:solidFill>
                <a:srgbClr val="000000"/>
              </a:solidFill>
              <a:latin typeface="WenQuanYi" panose="020B0606030804020204" charset="-122"/>
            </a:endParaRPr>
          </a:p>
        </p:txBody>
      </p:sp>
      <p:pic>
        <p:nvPicPr>
          <p:cNvPr id="5" name="图片 4"/>
          <p:cNvPicPr>
            <a:picLocks noChangeAspect="1"/>
          </p:cNvPicPr>
          <p:nvPr/>
        </p:nvPicPr>
        <p:blipFill>
          <a:blip r:embed="rId2"/>
          <a:stretch>
            <a:fillRect/>
          </a:stretch>
        </p:blipFill>
        <p:spPr>
          <a:xfrm>
            <a:off x="7543800" y="3486150"/>
            <a:ext cx="3658870" cy="3715385"/>
          </a:xfrm>
          <a:prstGeom prst="rect">
            <a:avLst/>
          </a:prstGeom>
        </p:spPr>
      </p:pic>
      <p:pic>
        <p:nvPicPr>
          <p:cNvPr id="7" name="图片 6"/>
          <p:cNvPicPr>
            <a:picLocks noChangeAspect="1"/>
          </p:cNvPicPr>
          <p:nvPr/>
        </p:nvPicPr>
        <p:blipFill>
          <a:blip r:embed="rId3"/>
          <a:stretch>
            <a:fillRect/>
          </a:stretch>
        </p:blipFill>
        <p:spPr>
          <a:xfrm>
            <a:off x="7162800" y="2386965"/>
            <a:ext cx="5477510" cy="5651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75385" y="1923097"/>
            <a:ext cx="15992475" cy="645795"/>
          </a:xfrm>
          <a:prstGeom prst="rect">
            <a:avLst/>
          </a:prstGeom>
        </p:spPr>
        <p:txBody>
          <a:bodyPr lIns="0" tIns="0" rIns="0" bIns="0" rtlCol="0" anchor="t">
            <a:spAutoFit/>
          </a:bodyPr>
          <a:lstStyle/>
          <a:p>
            <a:pPr algn="l">
              <a:lnSpc>
                <a:spcPts val="5040"/>
              </a:lnSpc>
            </a:pPr>
            <a:r>
              <a:rPr lang="zh-CN" altLang="en-US" sz="5000" b="1">
                <a:solidFill>
                  <a:srgbClr val="000000"/>
                </a:solidFill>
                <a:latin typeface="+mj-ea"/>
                <a:ea typeface="+mj-ea"/>
              </a:rPr>
              <a:t>语法分析</a:t>
            </a:r>
            <a:r>
              <a:rPr lang="zh-CN" altLang="en-US" sz="5000" b="1">
                <a:solidFill>
                  <a:srgbClr val="000000"/>
                </a:solidFill>
                <a:latin typeface="+mj-ea"/>
                <a:ea typeface="+mj-ea"/>
              </a:rPr>
              <a:t>模块</a:t>
            </a:r>
            <a:endParaRPr lang="zh-CN" altLang="en-US" sz="5000" b="1">
              <a:solidFill>
                <a:srgbClr val="000000"/>
              </a:solidFill>
              <a:latin typeface="+mj-ea"/>
              <a:ea typeface="+mj-ea"/>
            </a:endParaRPr>
          </a:p>
        </p:txBody>
      </p:sp>
      <p:sp>
        <p:nvSpPr>
          <p:cNvPr id="14" name="TextBox 14"/>
          <p:cNvSpPr txBox="1"/>
          <p:nvPr/>
        </p:nvSpPr>
        <p:spPr>
          <a:xfrm>
            <a:off x="7324090" y="6819900"/>
            <a:ext cx="3543300" cy="438150"/>
          </a:xfrm>
          <a:prstGeom prst="rect">
            <a:avLst/>
          </a:prstGeom>
        </p:spPr>
        <p:txBody>
          <a:bodyPr lIns="0" tIns="0" rIns="0" bIns="0" rtlCol="0" anchor="t">
            <a:noAutofit/>
          </a:bodyPr>
          <a:lstStyle/>
          <a:p>
            <a:pPr algn="ctr">
              <a:lnSpc>
                <a:spcPts val="2800"/>
              </a:lnSpc>
            </a:pPr>
            <a:r>
              <a:rPr lang="zh-CN" altLang="en-US" sz="2000">
                <a:solidFill>
                  <a:srgbClr val="000000"/>
                </a:solidFill>
                <a:latin typeface="WenQuanYi" panose="020B0606030804020204" charset="-122"/>
              </a:rPr>
              <a:t>项目集族</a:t>
            </a:r>
            <a:r>
              <a:rPr lang="en-US" altLang="zh-CN" sz="2000">
                <a:solidFill>
                  <a:srgbClr val="000000"/>
                </a:solidFill>
                <a:latin typeface="WenQuanYi" panose="020B0606030804020204" charset="-122"/>
              </a:rPr>
              <a:t>DFA</a:t>
            </a:r>
            <a:endParaRPr lang="en-US" altLang="zh-CN" sz="2000">
              <a:solidFill>
                <a:srgbClr val="000000"/>
              </a:solidFill>
              <a:latin typeface="WenQuanYi" panose="020B0606030804020204" charset="-122"/>
            </a:endParaRPr>
          </a:p>
        </p:txBody>
      </p:sp>
      <p:sp>
        <p:nvSpPr>
          <p:cNvPr id="16" name="TextBox 4"/>
          <p:cNvSpPr txBox="1"/>
          <p:nvPr/>
        </p:nvSpPr>
        <p:spPr>
          <a:xfrm>
            <a:off x="1083945" y="1053465"/>
            <a:ext cx="5409247" cy="368935"/>
          </a:xfrm>
          <a:prstGeom prst="rect">
            <a:avLst/>
          </a:prstGeom>
        </p:spPr>
        <p:txBody>
          <a:bodyPr lIns="0" tIns="0" rIns="0" bIns="0" rtlCol="0" anchor="t">
            <a:spAutoFit/>
          </a:bodyPr>
          <a:p>
            <a:pPr algn="l">
              <a:lnSpc>
                <a:spcPts val="2880"/>
              </a:lnSpc>
            </a:pPr>
            <a:r>
              <a:rPr lang="zh-CN" altLang="en-US" sz="2400" b="1">
                <a:solidFill>
                  <a:srgbClr val="0D409B"/>
                </a:solidFill>
                <a:latin typeface="Arial Bold" panose="020B0802020202020204"/>
              </a:rPr>
              <a:t>编译原理课程设计</a:t>
            </a:r>
            <a:r>
              <a:rPr lang="en-US" altLang="zh-CN" sz="2400" b="1">
                <a:solidFill>
                  <a:srgbClr val="0D409B"/>
                </a:solidFill>
                <a:latin typeface="Arial Bold" panose="020B0802020202020204"/>
              </a:rPr>
              <a:t>——</a:t>
            </a:r>
            <a:r>
              <a:rPr lang="zh-CN" altLang="en-US" sz="2400" b="1">
                <a:solidFill>
                  <a:srgbClr val="0D409B"/>
                </a:solidFill>
                <a:latin typeface="Arial Bold" panose="020B0802020202020204"/>
              </a:rPr>
              <a:t>语法</a:t>
            </a:r>
            <a:r>
              <a:rPr lang="zh-CN" altLang="en-US" sz="2400" b="1">
                <a:solidFill>
                  <a:srgbClr val="0D409B"/>
                </a:solidFill>
                <a:latin typeface="Arial Bold" panose="020B0802020202020204"/>
              </a:rPr>
              <a:t>分析</a:t>
            </a:r>
            <a:endParaRPr lang="zh-CN" altLang="en-US" sz="2400" b="1">
              <a:solidFill>
                <a:srgbClr val="0D409B"/>
              </a:solidFill>
              <a:latin typeface="Arial Bold" panose="020B0802020202020204"/>
            </a:endParaRPr>
          </a:p>
        </p:txBody>
      </p:sp>
      <p:sp>
        <p:nvSpPr>
          <p:cNvPr id="4" name="TextBox 6"/>
          <p:cNvSpPr txBox="1"/>
          <p:nvPr/>
        </p:nvSpPr>
        <p:spPr>
          <a:xfrm>
            <a:off x="457200" y="2857500"/>
            <a:ext cx="5485765" cy="5986780"/>
          </a:xfrm>
          <a:prstGeom prst="rect">
            <a:avLst/>
          </a:prstGeom>
        </p:spPr>
        <p:txBody>
          <a:bodyPr lIns="0" tIns="0" rIns="0" bIns="0" rtlCol="0" anchor="t">
            <a:noAutofit/>
          </a:bodyPr>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求解</a:t>
            </a:r>
            <a:r>
              <a:rPr lang="en-US" altLang="zh-CN" sz="2700">
                <a:solidFill>
                  <a:srgbClr val="000000"/>
                </a:solidFill>
                <a:latin typeface="Arial" panose="020B0604020202020204"/>
              </a:rPr>
              <a:t>LR(1)</a:t>
            </a:r>
            <a:r>
              <a:rPr lang="zh-CN" altLang="en-US" sz="2700">
                <a:solidFill>
                  <a:srgbClr val="000000"/>
                </a:solidFill>
                <a:latin typeface="Arial" panose="020B0604020202020204"/>
              </a:rPr>
              <a:t>分析表</a:t>
            </a:r>
            <a:endParaRPr lang="zh-CN" altLang="en-US" sz="2700">
              <a:solidFill>
                <a:srgbClr val="000000"/>
              </a:solidFill>
              <a:latin typeface="Arial" panose="020B0604020202020204"/>
            </a:endParaRPr>
          </a:p>
          <a:p>
            <a:pPr marL="1497330" lvl="3" indent="-291465" algn="l">
              <a:lnSpc>
                <a:spcPct val="150000"/>
              </a:lnSpc>
              <a:buFont typeface="宋体" panose="02010600030101010101" pitchFamily="2" charset="-122"/>
              <a:buChar char="•"/>
            </a:pPr>
            <a:r>
              <a:rPr lang="zh-CN" altLang="en-US" sz="2700">
                <a:solidFill>
                  <a:srgbClr val="000000"/>
                </a:solidFill>
                <a:latin typeface="Arial" panose="020B0604020202020204"/>
              </a:rPr>
              <a:t>解析文法</a:t>
            </a:r>
            <a:endParaRPr lang="zh-CN" altLang="en-US" sz="2700">
              <a:solidFill>
                <a:srgbClr val="000000"/>
              </a:solidFill>
              <a:latin typeface="Arial" panose="020B0604020202020204"/>
            </a:endParaRPr>
          </a:p>
          <a:p>
            <a:pPr marL="1497330" lvl="3" indent="-291465" algn="l">
              <a:lnSpc>
                <a:spcPct val="150000"/>
              </a:lnSpc>
              <a:buFont typeface="宋体" panose="02010600030101010101" pitchFamily="2" charset="-122"/>
              <a:buChar char="•"/>
            </a:pPr>
            <a:r>
              <a:rPr lang="zh-CN" altLang="en-US" sz="2700">
                <a:solidFill>
                  <a:srgbClr val="000000"/>
                </a:solidFill>
                <a:latin typeface="Arial" panose="020B0604020202020204"/>
                <a:sym typeface="+mn-ea"/>
              </a:rPr>
              <a:t>求解</a:t>
            </a:r>
            <a:r>
              <a:rPr lang="en-US" altLang="zh-CN" sz="2700">
                <a:solidFill>
                  <a:srgbClr val="000000"/>
                </a:solidFill>
                <a:latin typeface="Arial" panose="020B0604020202020204"/>
                <a:sym typeface="+mn-ea"/>
              </a:rPr>
              <a:t>First</a:t>
            </a:r>
            <a:r>
              <a:rPr lang="zh-CN" altLang="en-US" sz="2700">
                <a:solidFill>
                  <a:srgbClr val="000000"/>
                </a:solidFill>
                <a:latin typeface="Arial" panose="020B0604020202020204"/>
                <a:sym typeface="+mn-ea"/>
              </a:rPr>
              <a:t>集</a:t>
            </a:r>
            <a:endParaRPr lang="zh-CN" altLang="en-US" sz="2700">
              <a:solidFill>
                <a:srgbClr val="000000"/>
              </a:solidFill>
              <a:latin typeface="Arial" panose="020B0604020202020204"/>
            </a:endParaRPr>
          </a:p>
          <a:p>
            <a:pPr marL="1497330" lvl="3" indent="-291465" algn="l">
              <a:lnSpc>
                <a:spcPct val="150000"/>
              </a:lnSpc>
              <a:buFont typeface="宋体" panose="02010600030101010101" pitchFamily="2" charset="-122"/>
              <a:buChar char="•"/>
            </a:pPr>
            <a:r>
              <a:rPr lang="zh-CN" altLang="en-US" sz="2700">
                <a:solidFill>
                  <a:srgbClr val="000000"/>
                </a:solidFill>
                <a:latin typeface="Arial" panose="020B0604020202020204"/>
                <a:sym typeface="+mn-ea"/>
              </a:rPr>
              <a:t>项目集族</a:t>
            </a:r>
            <a:endParaRPr lang="zh-CN" altLang="en-US" sz="2700">
              <a:solidFill>
                <a:srgbClr val="000000"/>
              </a:solidFill>
              <a:latin typeface="Arial" panose="020B0604020202020204"/>
            </a:endParaRPr>
          </a:p>
          <a:p>
            <a:pPr marL="1497330" lvl="3" indent="-291465" algn="l">
              <a:lnSpc>
                <a:spcPct val="150000"/>
              </a:lnSpc>
              <a:buFont typeface="宋体" panose="02010600030101010101" pitchFamily="2" charset="-122"/>
              <a:buChar char="•"/>
            </a:pPr>
            <a:r>
              <a:rPr lang="zh-CN" altLang="en-US" sz="2700">
                <a:solidFill>
                  <a:srgbClr val="000000"/>
                </a:solidFill>
                <a:latin typeface="Arial" panose="020B0604020202020204"/>
              </a:rPr>
              <a:t>项目集族</a:t>
            </a:r>
            <a:r>
              <a:rPr lang="en-US" altLang="zh-CN" sz="2700">
                <a:solidFill>
                  <a:srgbClr val="000000"/>
                </a:solidFill>
                <a:latin typeface="Arial" panose="020B0604020202020204"/>
              </a:rPr>
              <a:t>DFA</a:t>
            </a:r>
            <a:endParaRPr lang="en-US" altLang="zh-CN" sz="2700">
              <a:solidFill>
                <a:srgbClr val="000000"/>
              </a:solidFill>
              <a:latin typeface="Arial" panose="020B0604020202020204"/>
            </a:endParaRPr>
          </a:p>
          <a:p>
            <a:pPr marL="1497330" lvl="3" indent="-291465" algn="l">
              <a:lnSpc>
                <a:spcPct val="150000"/>
              </a:lnSpc>
              <a:buFont typeface="宋体" panose="02010600030101010101" pitchFamily="2" charset="-122"/>
              <a:buChar char="•"/>
            </a:pPr>
            <a:r>
              <a:rPr lang="en-US" altLang="zh-CN" sz="2700">
                <a:solidFill>
                  <a:srgbClr val="000000"/>
                </a:solidFill>
                <a:latin typeface="Arial" panose="020B0604020202020204"/>
              </a:rPr>
              <a:t>Action/Goto</a:t>
            </a:r>
            <a:r>
              <a:rPr lang="zh-CN" altLang="en-US" sz="2700">
                <a:solidFill>
                  <a:srgbClr val="000000"/>
                </a:solidFill>
                <a:latin typeface="Arial" panose="020B0604020202020204"/>
              </a:rPr>
              <a:t>表</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移进规约</a:t>
            </a:r>
            <a:r>
              <a:rPr lang="zh-CN" altLang="en-US" sz="2700">
                <a:solidFill>
                  <a:srgbClr val="000000"/>
                </a:solidFill>
                <a:latin typeface="Arial" panose="020B0604020202020204"/>
              </a:rPr>
              <a:t>过程</a:t>
            </a:r>
            <a:endParaRPr lang="zh-CN" altLang="en-US" sz="2700">
              <a:solidFill>
                <a:srgbClr val="000000"/>
              </a:solidFill>
              <a:latin typeface="Arial" panose="020B0604020202020204"/>
            </a:endParaRPr>
          </a:p>
          <a:p>
            <a:pPr marL="1497330" lvl="3" indent="-291465" algn="l">
              <a:lnSpc>
                <a:spcPct val="150000"/>
              </a:lnSpc>
              <a:buFont typeface="宋体" panose="02010600030101010101" pitchFamily="2" charset="-122"/>
              <a:buChar char="•"/>
            </a:pPr>
            <a:r>
              <a:rPr lang="zh-CN" altLang="en-US" sz="2700">
                <a:solidFill>
                  <a:srgbClr val="000000"/>
                </a:solidFill>
                <a:latin typeface="Arial" panose="020B0604020202020204"/>
              </a:rPr>
              <a:t>产生</a:t>
            </a:r>
            <a:r>
              <a:rPr lang="zh-CN" altLang="en-US" sz="2700">
                <a:solidFill>
                  <a:srgbClr val="000000"/>
                </a:solidFill>
                <a:latin typeface="Arial" panose="020B0604020202020204"/>
              </a:rPr>
              <a:t>语法树</a:t>
            </a:r>
            <a:endParaRPr lang="zh-CN" altLang="en-US" sz="2700">
              <a:solidFill>
                <a:srgbClr val="000000"/>
              </a:solidFill>
              <a:latin typeface="Arial" panose="020B0604020202020204"/>
            </a:endParaRPr>
          </a:p>
          <a:p>
            <a:pPr marL="1497330" lvl="3" indent="-291465" algn="l">
              <a:lnSpc>
                <a:spcPct val="150000"/>
              </a:lnSpc>
              <a:buFont typeface="宋体" panose="02010600030101010101" pitchFamily="2" charset="-122"/>
              <a:buChar char="•"/>
            </a:pPr>
            <a:r>
              <a:rPr lang="zh-CN" altLang="en-US" sz="2700">
                <a:solidFill>
                  <a:srgbClr val="000000"/>
                </a:solidFill>
                <a:latin typeface="Arial" panose="020B0604020202020204"/>
              </a:rPr>
              <a:t>语义分析</a:t>
            </a:r>
            <a:r>
              <a:rPr lang="zh-CN" altLang="en-US" sz="2700">
                <a:solidFill>
                  <a:srgbClr val="000000"/>
                </a:solidFill>
                <a:latin typeface="Arial" panose="020B0604020202020204"/>
              </a:rPr>
              <a:t>嵌入</a:t>
            </a:r>
            <a:endParaRPr lang="zh-CN" altLang="en-US" sz="2700">
              <a:solidFill>
                <a:srgbClr val="000000"/>
              </a:solidFill>
              <a:latin typeface="Arial" panose="020B0604020202020204"/>
            </a:endParaRPr>
          </a:p>
          <a:p>
            <a:pPr marL="291465" lvl="1" indent="0" algn="l">
              <a:lnSpc>
                <a:spcPct val="150000"/>
              </a:lnSpc>
              <a:buFont typeface="宋体" panose="02010600030101010101" pitchFamily="2" charset="-122"/>
              <a:buNone/>
            </a:pPr>
            <a:endParaRPr lang="zh-CN" altLang="en-US" sz="2700">
              <a:solidFill>
                <a:srgbClr val="000000"/>
              </a:solidFill>
              <a:latin typeface="Arial" panose="020B0604020202020204"/>
            </a:endParaRPr>
          </a:p>
          <a:p>
            <a:pPr marL="582930" lvl="1" indent="-291465" algn="l">
              <a:lnSpc>
                <a:spcPct val="150000"/>
              </a:lnSpc>
              <a:buFont typeface="宋体" panose="02010600030101010101" pitchFamily="2" charset="-122"/>
              <a:buChar char="•"/>
            </a:pPr>
            <a:endParaRPr lang="zh-CN" altLang="en-US" sz="2700">
              <a:solidFill>
                <a:srgbClr val="000000"/>
              </a:solidFill>
              <a:latin typeface="Arial" panose="020B0604020202020204"/>
            </a:endParaRPr>
          </a:p>
        </p:txBody>
      </p:sp>
      <p:pic>
        <p:nvPicPr>
          <p:cNvPr id="35" name="图片 10"/>
          <p:cNvPicPr>
            <a:picLocks noChangeAspect="1"/>
          </p:cNvPicPr>
          <p:nvPr/>
        </p:nvPicPr>
        <p:blipFill>
          <a:blip r:embed="rId1"/>
          <a:stretch>
            <a:fillRect/>
          </a:stretch>
        </p:blipFill>
        <p:spPr>
          <a:xfrm>
            <a:off x="6858000" y="2857500"/>
            <a:ext cx="4215130" cy="3467100"/>
          </a:xfrm>
          <a:prstGeom prst="rect">
            <a:avLst/>
          </a:prstGeom>
          <a:noFill/>
          <a:ln>
            <a:noFill/>
          </a:ln>
        </p:spPr>
      </p:pic>
      <p:pic>
        <p:nvPicPr>
          <p:cNvPr id="33" name="图片 8"/>
          <p:cNvPicPr>
            <a:picLocks noChangeAspect="1"/>
          </p:cNvPicPr>
          <p:nvPr/>
        </p:nvPicPr>
        <p:blipFill>
          <a:blip r:embed="rId2"/>
          <a:stretch>
            <a:fillRect/>
          </a:stretch>
        </p:blipFill>
        <p:spPr>
          <a:xfrm>
            <a:off x="11658600" y="2933700"/>
            <a:ext cx="5875655" cy="3491230"/>
          </a:xfrm>
          <a:prstGeom prst="rect">
            <a:avLst/>
          </a:prstGeom>
          <a:noFill/>
          <a:ln>
            <a:noFill/>
          </a:ln>
        </p:spPr>
      </p:pic>
      <p:sp>
        <p:nvSpPr>
          <p:cNvPr id="5" name="TextBox 14"/>
          <p:cNvSpPr txBox="1"/>
          <p:nvPr/>
        </p:nvSpPr>
        <p:spPr>
          <a:xfrm>
            <a:off x="12877800" y="6819900"/>
            <a:ext cx="3543300" cy="438150"/>
          </a:xfrm>
          <a:prstGeom prst="rect">
            <a:avLst/>
          </a:prstGeom>
        </p:spPr>
        <p:txBody>
          <a:bodyPr lIns="0" tIns="0" rIns="0" bIns="0" rtlCol="0" anchor="t">
            <a:noAutofit/>
          </a:bodyPr>
          <a:p>
            <a:pPr algn="ctr">
              <a:lnSpc>
                <a:spcPts val="2800"/>
              </a:lnSpc>
            </a:pPr>
            <a:r>
              <a:rPr lang="en-US" sz="2000">
                <a:solidFill>
                  <a:srgbClr val="000000"/>
                </a:solidFill>
                <a:latin typeface="WenQuanYi" panose="020B0606030804020204" charset="-122"/>
              </a:rPr>
              <a:t>Action/Goto</a:t>
            </a:r>
            <a:r>
              <a:rPr lang="zh-CN" altLang="en-US" sz="2000">
                <a:solidFill>
                  <a:srgbClr val="000000"/>
                </a:solidFill>
                <a:latin typeface="WenQuanYi" panose="020B0606030804020204" charset="-122"/>
              </a:rPr>
              <a:t>表</a:t>
            </a:r>
            <a:endParaRPr lang="zh-CN" altLang="en-US" sz="2000">
              <a:solidFill>
                <a:srgbClr val="000000"/>
              </a:solidFill>
              <a:latin typeface="WenQuanYi" panose="020B0606030804020204" charset="-122"/>
            </a:endParaRPr>
          </a:p>
        </p:txBody>
      </p:sp>
      <p:pic>
        <p:nvPicPr>
          <p:cNvPr id="7" name="图片 6"/>
          <p:cNvPicPr>
            <a:picLocks noChangeAspect="1"/>
          </p:cNvPicPr>
          <p:nvPr/>
        </p:nvPicPr>
        <p:blipFill>
          <a:blip r:embed="rId3"/>
          <a:stretch>
            <a:fillRect/>
          </a:stretch>
        </p:blipFill>
        <p:spPr>
          <a:xfrm>
            <a:off x="6858000" y="7299325"/>
            <a:ext cx="5314950" cy="7683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75385" y="1923097"/>
            <a:ext cx="15992475" cy="645795"/>
          </a:xfrm>
          <a:prstGeom prst="rect">
            <a:avLst/>
          </a:prstGeom>
        </p:spPr>
        <p:txBody>
          <a:bodyPr lIns="0" tIns="0" rIns="0" bIns="0" rtlCol="0" anchor="t">
            <a:spAutoFit/>
          </a:bodyPr>
          <a:lstStyle/>
          <a:p>
            <a:pPr algn="l">
              <a:lnSpc>
                <a:spcPts val="5040"/>
              </a:lnSpc>
            </a:pPr>
            <a:r>
              <a:rPr lang="zh-CN" altLang="en-US" sz="5000" b="1">
                <a:solidFill>
                  <a:srgbClr val="000000"/>
                </a:solidFill>
                <a:latin typeface="+mj-ea"/>
                <a:ea typeface="+mj-ea"/>
              </a:rPr>
              <a:t>语法分析</a:t>
            </a:r>
            <a:r>
              <a:rPr lang="zh-CN" altLang="en-US" sz="5000" b="1">
                <a:solidFill>
                  <a:srgbClr val="000000"/>
                </a:solidFill>
                <a:latin typeface="+mj-ea"/>
                <a:ea typeface="+mj-ea"/>
              </a:rPr>
              <a:t>模块</a:t>
            </a:r>
            <a:endParaRPr lang="zh-CN" altLang="en-US" sz="5000" b="1">
              <a:solidFill>
                <a:srgbClr val="000000"/>
              </a:solidFill>
              <a:latin typeface="+mj-ea"/>
              <a:ea typeface="+mj-ea"/>
            </a:endParaRPr>
          </a:p>
        </p:txBody>
      </p:sp>
      <p:sp>
        <p:nvSpPr>
          <p:cNvPr id="14" name="TextBox 14"/>
          <p:cNvSpPr txBox="1"/>
          <p:nvPr/>
        </p:nvSpPr>
        <p:spPr>
          <a:xfrm>
            <a:off x="6248400" y="7886700"/>
            <a:ext cx="3543300" cy="438150"/>
          </a:xfrm>
          <a:prstGeom prst="rect">
            <a:avLst/>
          </a:prstGeom>
        </p:spPr>
        <p:txBody>
          <a:bodyPr lIns="0" tIns="0" rIns="0" bIns="0" rtlCol="0" anchor="t">
            <a:noAutofit/>
          </a:bodyPr>
          <a:lstStyle/>
          <a:p>
            <a:pPr algn="ctr">
              <a:lnSpc>
                <a:spcPts val="2800"/>
              </a:lnSpc>
            </a:pPr>
            <a:r>
              <a:rPr lang="zh-CN" altLang="en-US" sz="2000">
                <a:solidFill>
                  <a:srgbClr val="000000"/>
                </a:solidFill>
                <a:latin typeface="WenQuanYi" panose="020B0606030804020204" charset="-122"/>
              </a:rPr>
              <a:t>移进规约</a:t>
            </a:r>
            <a:r>
              <a:rPr lang="zh-CN" altLang="en-US" sz="2000">
                <a:solidFill>
                  <a:srgbClr val="000000"/>
                </a:solidFill>
                <a:latin typeface="WenQuanYi" panose="020B0606030804020204" charset="-122"/>
              </a:rPr>
              <a:t>过程</a:t>
            </a:r>
            <a:endParaRPr lang="zh-CN" altLang="en-US" sz="2000">
              <a:solidFill>
                <a:srgbClr val="000000"/>
              </a:solidFill>
              <a:latin typeface="WenQuanYi" panose="020B0606030804020204" charset="-122"/>
            </a:endParaRPr>
          </a:p>
        </p:txBody>
      </p:sp>
      <p:sp>
        <p:nvSpPr>
          <p:cNvPr id="16" name="TextBox 4"/>
          <p:cNvSpPr txBox="1"/>
          <p:nvPr/>
        </p:nvSpPr>
        <p:spPr>
          <a:xfrm>
            <a:off x="1083945" y="1053465"/>
            <a:ext cx="5409247" cy="368935"/>
          </a:xfrm>
          <a:prstGeom prst="rect">
            <a:avLst/>
          </a:prstGeom>
        </p:spPr>
        <p:txBody>
          <a:bodyPr lIns="0" tIns="0" rIns="0" bIns="0" rtlCol="0" anchor="t">
            <a:spAutoFit/>
          </a:bodyPr>
          <a:p>
            <a:pPr algn="l">
              <a:lnSpc>
                <a:spcPts val="2880"/>
              </a:lnSpc>
            </a:pPr>
            <a:r>
              <a:rPr lang="zh-CN" altLang="en-US" sz="2400" b="1">
                <a:solidFill>
                  <a:srgbClr val="0D409B"/>
                </a:solidFill>
                <a:latin typeface="Arial Bold" panose="020B0802020202020204"/>
              </a:rPr>
              <a:t>编译原理课程设计</a:t>
            </a:r>
            <a:r>
              <a:rPr lang="en-US" altLang="zh-CN" sz="2400" b="1">
                <a:solidFill>
                  <a:srgbClr val="0D409B"/>
                </a:solidFill>
                <a:latin typeface="Arial Bold" panose="020B0802020202020204"/>
              </a:rPr>
              <a:t>——</a:t>
            </a:r>
            <a:r>
              <a:rPr lang="zh-CN" altLang="en-US" sz="2400" b="1">
                <a:solidFill>
                  <a:srgbClr val="0D409B"/>
                </a:solidFill>
                <a:latin typeface="Arial Bold" panose="020B0802020202020204"/>
              </a:rPr>
              <a:t>语法</a:t>
            </a:r>
            <a:r>
              <a:rPr lang="zh-CN" altLang="en-US" sz="2400" b="1">
                <a:solidFill>
                  <a:srgbClr val="0D409B"/>
                </a:solidFill>
                <a:latin typeface="Arial Bold" panose="020B0802020202020204"/>
              </a:rPr>
              <a:t>分析</a:t>
            </a:r>
            <a:endParaRPr lang="zh-CN" altLang="en-US" sz="2400" b="1">
              <a:solidFill>
                <a:srgbClr val="0D409B"/>
              </a:solidFill>
              <a:latin typeface="Arial Bold" panose="020B0802020202020204"/>
            </a:endParaRPr>
          </a:p>
        </p:txBody>
      </p:sp>
      <p:sp>
        <p:nvSpPr>
          <p:cNvPr id="5" name="TextBox 14"/>
          <p:cNvSpPr txBox="1"/>
          <p:nvPr/>
        </p:nvSpPr>
        <p:spPr>
          <a:xfrm>
            <a:off x="12954000" y="7886700"/>
            <a:ext cx="3543300" cy="438150"/>
          </a:xfrm>
          <a:prstGeom prst="rect">
            <a:avLst/>
          </a:prstGeom>
        </p:spPr>
        <p:txBody>
          <a:bodyPr lIns="0" tIns="0" rIns="0" bIns="0" rtlCol="0" anchor="t">
            <a:noAutofit/>
          </a:bodyPr>
          <a:p>
            <a:pPr algn="ctr">
              <a:lnSpc>
                <a:spcPts val="2800"/>
              </a:lnSpc>
            </a:pPr>
            <a:r>
              <a:rPr lang="zh-CN" altLang="en-US" sz="2000">
                <a:solidFill>
                  <a:srgbClr val="000000"/>
                </a:solidFill>
                <a:latin typeface="WenQuanYi" panose="020B0606030804020204" charset="-122"/>
              </a:rPr>
              <a:t>语法树</a:t>
            </a:r>
            <a:endParaRPr lang="zh-CN" altLang="en-US" sz="2000">
              <a:solidFill>
                <a:srgbClr val="000000"/>
              </a:solidFill>
              <a:latin typeface="WenQuanYi" panose="020B0606030804020204" charset="-122"/>
            </a:endParaRPr>
          </a:p>
        </p:txBody>
      </p:sp>
      <p:pic>
        <p:nvPicPr>
          <p:cNvPr id="36" name="图片 11"/>
          <p:cNvPicPr>
            <a:picLocks noChangeAspect="1"/>
          </p:cNvPicPr>
          <p:nvPr/>
        </p:nvPicPr>
        <p:blipFill>
          <a:blip r:embed="rId1"/>
          <a:stretch>
            <a:fillRect/>
          </a:stretch>
        </p:blipFill>
        <p:spPr>
          <a:xfrm>
            <a:off x="11353800" y="3848100"/>
            <a:ext cx="6489700" cy="3838575"/>
          </a:xfrm>
          <a:prstGeom prst="rect">
            <a:avLst/>
          </a:prstGeom>
          <a:noFill/>
          <a:ln>
            <a:noFill/>
          </a:ln>
        </p:spPr>
      </p:pic>
      <p:pic>
        <p:nvPicPr>
          <p:cNvPr id="34" name="图片 9"/>
          <p:cNvPicPr>
            <a:picLocks noChangeAspect="1"/>
          </p:cNvPicPr>
          <p:nvPr/>
        </p:nvPicPr>
        <p:blipFill>
          <a:blip r:embed="rId2"/>
          <a:srcRect t="617" r="-71" b="411"/>
          <a:stretch>
            <a:fillRect/>
          </a:stretch>
        </p:blipFill>
        <p:spPr>
          <a:xfrm>
            <a:off x="5410200" y="3695700"/>
            <a:ext cx="5423535" cy="3990975"/>
          </a:xfrm>
          <a:prstGeom prst="rect">
            <a:avLst/>
          </a:prstGeom>
          <a:noFill/>
          <a:ln>
            <a:noFill/>
          </a:ln>
        </p:spPr>
      </p:pic>
      <p:sp>
        <p:nvSpPr>
          <p:cNvPr id="3" name="TextBox 6"/>
          <p:cNvSpPr txBox="1"/>
          <p:nvPr/>
        </p:nvSpPr>
        <p:spPr>
          <a:xfrm>
            <a:off x="457200" y="2857500"/>
            <a:ext cx="5485765" cy="5986780"/>
          </a:xfrm>
          <a:prstGeom prst="rect">
            <a:avLst/>
          </a:prstGeom>
        </p:spPr>
        <p:txBody>
          <a:bodyPr lIns="0" tIns="0" rIns="0" bIns="0" rtlCol="0" anchor="t">
            <a:noAutofit/>
          </a:bodyPr>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求解</a:t>
            </a:r>
            <a:r>
              <a:rPr lang="en-US" altLang="zh-CN" sz="2700">
                <a:solidFill>
                  <a:srgbClr val="000000"/>
                </a:solidFill>
                <a:latin typeface="Arial" panose="020B0604020202020204"/>
              </a:rPr>
              <a:t>LR(1)</a:t>
            </a:r>
            <a:r>
              <a:rPr lang="zh-CN" altLang="en-US" sz="2700">
                <a:solidFill>
                  <a:srgbClr val="000000"/>
                </a:solidFill>
                <a:latin typeface="Arial" panose="020B0604020202020204"/>
              </a:rPr>
              <a:t>分析表</a:t>
            </a:r>
            <a:endParaRPr lang="zh-CN" altLang="en-US" sz="2700">
              <a:solidFill>
                <a:srgbClr val="000000"/>
              </a:solidFill>
              <a:latin typeface="Arial" panose="020B0604020202020204"/>
            </a:endParaRPr>
          </a:p>
          <a:p>
            <a:pPr marL="1497330" lvl="3" indent="-291465" algn="l">
              <a:lnSpc>
                <a:spcPct val="150000"/>
              </a:lnSpc>
              <a:buFont typeface="宋体" panose="02010600030101010101" pitchFamily="2" charset="-122"/>
              <a:buChar char="•"/>
            </a:pPr>
            <a:r>
              <a:rPr lang="zh-CN" altLang="en-US" sz="2700">
                <a:solidFill>
                  <a:srgbClr val="000000"/>
                </a:solidFill>
                <a:latin typeface="Arial" panose="020B0604020202020204"/>
              </a:rPr>
              <a:t>解析文法</a:t>
            </a:r>
            <a:endParaRPr lang="zh-CN" altLang="en-US" sz="2700">
              <a:solidFill>
                <a:srgbClr val="000000"/>
              </a:solidFill>
              <a:latin typeface="Arial" panose="020B0604020202020204"/>
            </a:endParaRPr>
          </a:p>
          <a:p>
            <a:pPr marL="1497330" lvl="3" indent="-291465" algn="l">
              <a:lnSpc>
                <a:spcPct val="150000"/>
              </a:lnSpc>
              <a:buFont typeface="宋体" panose="02010600030101010101" pitchFamily="2" charset="-122"/>
              <a:buChar char="•"/>
            </a:pPr>
            <a:r>
              <a:rPr lang="zh-CN" altLang="en-US" sz="2700">
                <a:solidFill>
                  <a:srgbClr val="000000"/>
                </a:solidFill>
                <a:latin typeface="Arial" panose="020B0604020202020204"/>
                <a:sym typeface="+mn-ea"/>
              </a:rPr>
              <a:t>求解</a:t>
            </a:r>
            <a:r>
              <a:rPr lang="en-US" altLang="zh-CN" sz="2700">
                <a:solidFill>
                  <a:srgbClr val="000000"/>
                </a:solidFill>
                <a:latin typeface="Arial" panose="020B0604020202020204"/>
                <a:sym typeface="+mn-ea"/>
              </a:rPr>
              <a:t>First</a:t>
            </a:r>
            <a:r>
              <a:rPr lang="zh-CN" altLang="en-US" sz="2700">
                <a:solidFill>
                  <a:srgbClr val="000000"/>
                </a:solidFill>
                <a:latin typeface="Arial" panose="020B0604020202020204"/>
                <a:sym typeface="+mn-ea"/>
              </a:rPr>
              <a:t>集</a:t>
            </a:r>
            <a:endParaRPr lang="zh-CN" altLang="en-US" sz="2700">
              <a:solidFill>
                <a:srgbClr val="000000"/>
              </a:solidFill>
              <a:latin typeface="Arial" panose="020B0604020202020204"/>
            </a:endParaRPr>
          </a:p>
          <a:p>
            <a:pPr marL="1497330" lvl="3" indent="-291465" algn="l">
              <a:lnSpc>
                <a:spcPct val="150000"/>
              </a:lnSpc>
              <a:buFont typeface="宋体" panose="02010600030101010101" pitchFamily="2" charset="-122"/>
              <a:buChar char="•"/>
            </a:pPr>
            <a:r>
              <a:rPr lang="zh-CN" altLang="en-US" sz="2700">
                <a:solidFill>
                  <a:srgbClr val="000000"/>
                </a:solidFill>
                <a:latin typeface="Arial" panose="020B0604020202020204"/>
                <a:sym typeface="+mn-ea"/>
              </a:rPr>
              <a:t>项目集族</a:t>
            </a:r>
            <a:endParaRPr lang="zh-CN" altLang="en-US" sz="2700">
              <a:solidFill>
                <a:srgbClr val="000000"/>
              </a:solidFill>
              <a:latin typeface="Arial" panose="020B0604020202020204"/>
            </a:endParaRPr>
          </a:p>
          <a:p>
            <a:pPr marL="1497330" lvl="3" indent="-291465" algn="l">
              <a:lnSpc>
                <a:spcPct val="150000"/>
              </a:lnSpc>
              <a:buFont typeface="宋体" panose="02010600030101010101" pitchFamily="2" charset="-122"/>
              <a:buChar char="•"/>
            </a:pPr>
            <a:r>
              <a:rPr lang="zh-CN" altLang="en-US" sz="2700">
                <a:solidFill>
                  <a:srgbClr val="000000"/>
                </a:solidFill>
                <a:latin typeface="Arial" panose="020B0604020202020204"/>
              </a:rPr>
              <a:t>项目集族</a:t>
            </a:r>
            <a:r>
              <a:rPr lang="en-US" altLang="zh-CN" sz="2700">
                <a:solidFill>
                  <a:srgbClr val="000000"/>
                </a:solidFill>
                <a:latin typeface="Arial" panose="020B0604020202020204"/>
              </a:rPr>
              <a:t>DFA</a:t>
            </a:r>
            <a:endParaRPr lang="en-US" altLang="zh-CN" sz="2700">
              <a:solidFill>
                <a:srgbClr val="000000"/>
              </a:solidFill>
              <a:latin typeface="Arial" panose="020B0604020202020204"/>
            </a:endParaRPr>
          </a:p>
          <a:p>
            <a:pPr marL="1497330" lvl="3" indent="-291465" algn="l">
              <a:lnSpc>
                <a:spcPct val="150000"/>
              </a:lnSpc>
              <a:buFont typeface="宋体" panose="02010600030101010101" pitchFamily="2" charset="-122"/>
              <a:buChar char="•"/>
            </a:pPr>
            <a:r>
              <a:rPr lang="en-US" altLang="zh-CN" sz="2700">
                <a:solidFill>
                  <a:srgbClr val="000000"/>
                </a:solidFill>
                <a:latin typeface="Arial" panose="020B0604020202020204"/>
              </a:rPr>
              <a:t>Action/Goto</a:t>
            </a:r>
            <a:r>
              <a:rPr lang="zh-CN" altLang="en-US" sz="2700">
                <a:solidFill>
                  <a:srgbClr val="000000"/>
                </a:solidFill>
                <a:latin typeface="Arial" panose="020B0604020202020204"/>
              </a:rPr>
              <a:t>表</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移进规约</a:t>
            </a:r>
            <a:r>
              <a:rPr lang="zh-CN" altLang="en-US" sz="2700">
                <a:solidFill>
                  <a:srgbClr val="000000"/>
                </a:solidFill>
                <a:latin typeface="Arial" panose="020B0604020202020204"/>
              </a:rPr>
              <a:t>过程</a:t>
            </a:r>
            <a:endParaRPr lang="zh-CN" altLang="en-US" sz="2700">
              <a:solidFill>
                <a:srgbClr val="000000"/>
              </a:solidFill>
              <a:latin typeface="Arial" panose="020B0604020202020204"/>
            </a:endParaRPr>
          </a:p>
          <a:p>
            <a:pPr marL="1497330" lvl="3" indent="-291465" algn="l">
              <a:lnSpc>
                <a:spcPct val="150000"/>
              </a:lnSpc>
              <a:buFont typeface="宋体" panose="02010600030101010101" pitchFamily="2" charset="-122"/>
              <a:buChar char="•"/>
            </a:pPr>
            <a:r>
              <a:rPr lang="zh-CN" altLang="en-US" sz="2700">
                <a:solidFill>
                  <a:srgbClr val="000000"/>
                </a:solidFill>
                <a:latin typeface="Arial" panose="020B0604020202020204"/>
              </a:rPr>
              <a:t>产生</a:t>
            </a:r>
            <a:r>
              <a:rPr lang="zh-CN" altLang="en-US" sz="2700">
                <a:solidFill>
                  <a:srgbClr val="000000"/>
                </a:solidFill>
                <a:latin typeface="Arial" panose="020B0604020202020204"/>
              </a:rPr>
              <a:t>语法树</a:t>
            </a:r>
            <a:endParaRPr lang="zh-CN" altLang="en-US" sz="2700">
              <a:solidFill>
                <a:srgbClr val="000000"/>
              </a:solidFill>
              <a:latin typeface="Arial" panose="020B0604020202020204"/>
            </a:endParaRPr>
          </a:p>
          <a:p>
            <a:pPr marL="1497330" lvl="3" indent="-291465" algn="l">
              <a:lnSpc>
                <a:spcPct val="150000"/>
              </a:lnSpc>
              <a:buFont typeface="宋体" panose="02010600030101010101" pitchFamily="2" charset="-122"/>
              <a:buChar char="•"/>
            </a:pPr>
            <a:r>
              <a:rPr lang="zh-CN" altLang="en-US" sz="2700">
                <a:solidFill>
                  <a:srgbClr val="000000"/>
                </a:solidFill>
                <a:latin typeface="Arial" panose="020B0604020202020204"/>
              </a:rPr>
              <a:t>语义分析</a:t>
            </a:r>
            <a:r>
              <a:rPr lang="zh-CN" altLang="en-US" sz="2700">
                <a:solidFill>
                  <a:srgbClr val="000000"/>
                </a:solidFill>
                <a:latin typeface="Arial" panose="020B0604020202020204"/>
              </a:rPr>
              <a:t>嵌入</a:t>
            </a:r>
            <a:endParaRPr lang="zh-CN" altLang="en-US" sz="2700">
              <a:solidFill>
                <a:srgbClr val="000000"/>
              </a:solidFill>
              <a:latin typeface="Arial" panose="020B0604020202020204"/>
            </a:endParaRPr>
          </a:p>
          <a:p>
            <a:pPr marL="291465" lvl="1" indent="0" algn="l">
              <a:lnSpc>
                <a:spcPct val="150000"/>
              </a:lnSpc>
              <a:buFont typeface="宋体" panose="02010600030101010101" pitchFamily="2" charset="-122"/>
              <a:buNone/>
            </a:pPr>
            <a:endParaRPr lang="zh-CN" altLang="en-US" sz="2700">
              <a:solidFill>
                <a:srgbClr val="000000"/>
              </a:solidFill>
              <a:latin typeface="Arial" panose="020B0604020202020204"/>
            </a:endParaRPr>
          </a:p>
          <a:p>
            <a:pPr marL="582930" lvl="1" indent="-291465" algn="l">
              <a:lnSpc>
                <a:spcPct val="150000"/>
              </a:lnSpc>
              <a:buFont typeface="宋体" panose="02010600030101010101" pitchFamily="2" charset="-122"/>
              <a:buChar char="•"/>
            </a:pPr>
            <a:endParaRPr lang="zh-CN" altLang="en-US" sz="2700">
              <a:solidFill>
                <a:srgbClr val="000000"/>
              </a:solidFill>
              <a:latin typeface="Arial" panose="020B0604020202020204"/>
            </a:endParaRPr>
          </a:p>
        </p:txBody>
      </p:sp>
      <p:pic>
        <p:nvPicPr>
          <p:cNvPr id="6" name="图片 5"/>
          <p:cNvPicPr>
            <a:picLocks noChangeAspect="1"/>
          </p:cNvPicPr>
          <p:nvPr/>
        </p:nvPicPr>
        <p:blipFill>
          <a:blip r:embed="rId3"/>
          <a:stretch>
            <a:fillRect/>
          </a:stretch>
        </p:blipFill>
        <p:spPr>
          <a:xfrm>
            <a:off x="11506200" y="800100"/>
            <a:ext cx="5734050" cy="2329180"/>
          </a:xfrm>
          <a:prstGeom prst="rect">
            <a:avLst/>
          </a:prstGeom>
        </p:spPr>
      </p:pic>
      <p:sp>
        <p:nvSpPr>
          <p:cNvPr id="7" name="TextBox 14"/>
          <p:cNvSpPr txBox="1"/>
          <p:nvPr/>
        </p:nvSpPr>
        <p:spPr>
          <a:xfrm>
            <a:off x="12725400" y="3129280"/>
            <a:ext cx="3543300" cy="438150"/>
          </a:xfrm>
          <a:prstGeom prst="rect">
            <a:avLst/>
          </a:prstGeom>
        </p:spPr>
        <p:txBody>
          <a:bodyPr lIns="0" tIns="0" rIns="0" bIns="0" rtlCol="0" anchor="t">
            <a:noAutofit/>
          </a:bodyPr>
          <a:p>
            <a:pPr algn="ctr">
              <a:lnSpc>
                <a:spcPts val="2800"/>
              </a:lnSpc>
            </a:pPr>
            <a:r>
              <a:rPr lang="zh-CN" altLang="en-US" sz="2000">
                <a:solidFill>
                  <a:srgbClr val="000000"/>
                </a:solidFill>
                <a:latin typeface="WenQuanYi" panose="020B0606030804020204" charset="-122"/>
              </a:rPr>
              <a:t>语义分析</a:t>
            </a:r>
            <a:r>
              <a:rPr lang="zh-CN" altLang="en-US" sz="2000">
                <a:solidFill>
                  <a:srgbClr val="000000"/>
                </a:solidFill>
                <a:latin typeface="WenQuanYi" panose="020B0606030804020204" charset="-122"/>
              </a:rPr>
              <a:t>嵌入</a:t>
            </a:r>
            <a:endParaRPr lang="zh-CN" altLang="en-US" sz="2000">
              <a:solidFill>
                <a:srgbClr val="000000"/>
              </a:solidFill>
              <a:latin typeface="WenQuanYi" panose="020B06060308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75385" y="1923097"/>
            <a:ext cx="15992475" cy="645795"/>
          </a:xfrm>
          <a:prstGeom prst="rect">
            <a:avLst/>
          </a:prstGeom>
        </p:spPr>
        <p:txBody>
          <a:bodyPr lIns="0" tIns="0" rIns="0" bIns="0" rtlCol="0" anchor="t">
            <a:spAutoFit/>
          </a:bodyPr>
          <a:lstStyle/>
          <a:p>
            <a:pPr algn="l">
              <a:lnSpc>
                <a:spcPts val="5040"/>
              </a:lnSpc>
            </a:pPr>
            <a:r>
              <a:rPr lang="zh-CN" altLang="en-US" sz="5000" b="1">
                <a:solidFill>
                  <a:srgbClr val="000000"/>
                </a:solidFill>
                <a:latin typeface="+mj-ea"/>
                <a:ea typeface="+mj-ea"/>
              </a:rPr>
              <a:t>语义分析</a:t>
            </a:r>
            <a:r>
              <a:rPr lang="en-US" altLang="zh-CN" sz="5000" b="1">
                <a:solidFill>
                  <a:srgbClr val="000000"/>
                </a:solidFill>
                <a:latin typeface="+mj-ea"/>
                <a:ea typeface="+mj-ea"/>
              </a:rPr>
              <a:t> &amp; </a:t>
            </a:r>
            <a:r>
              <a:rPr lang="zh-CN" altLang="en-US" sz="5000" b="1">
                <a:solidFill>
                  <a:srgbClr val="000000"/>
                </a:solidFill>
                <a:latin typeface="+mj-ea"/>
                <a:ea typeface="+mj-ea"/>
              </a:rPr>
              <a:t>中间代码生成</a:t>
            </a:r>
            <a:r>
              <a:rPr lang="zh-CN" altLang="en-US" sz="5000" b="1">
                <a:solidFill>
                  <a:srgbClr val="000000"/>
                </a:solidFill>
                <a:latin typeface="+mj-ea"/>
                <a:ea typeface="+mj-ea"/>
              </a:rPr>
              <a:t>模块</a:t>
            </a:r>
            <a:endParaRPr lang="zh-CN" altLang="en-US" sz="5000" b="1">
              <a:solidFill>
                <a:srgbClr val="000000"/>
              </a:solidFill>
              <a:latin typeface="+mj-ea"/>
              <a:ea typeface="+mj-ea"/>
            </a:endParaRPr>
          </a:p>
        </p:txBody>
      </p:sp>
      <p:sp>
        <p:nvSpPr>
          <p:cNvPr id="6" name="TextBox 6"/>
          <p:cNvSpPr txBox="1"/>
          <p:nvPr/>
        </p:nvSpPr>
        <p:spPr>
          <a:xfrm>
            <a:off x="838200" y="3543300"/>
            <a:ext cx="6551295" cy="5428615"/>
          </a:xfrm>
          <a:prstGeom prst="rect">
            <a:avLst/>
          </a:prstGeom>
        </p:spPr>
        <p:txBody>
          <a:bodyPr lIns="0" tIns="0" rIns="0" bIns="0" rtlCol="0" anchor="t">
            <a:noAutofit/>
          </a:bodyPr>
          <a:lstStyle/>
          <a:p>
            <a:pPr marL="582930" lvl="1" indent="-291465" algn="l">
              <a:lnSpc>
                <a:spcPct val="150000"/>
              </a:lnSpc>
              <a:buFont typeface="宋体" panose="02010600030101010101" pitchFamily="2" charset="-122"/>
              <a:buChar char="•"/>
            </a:pPr>
            <a:r>
              <a:rPr lang="zh-CN" altLang="en-US" sz="2700">
                <a:solidFill>
                  <a:srgbClr val="000000"/>
                </a:solidFill>
                <a:latin typeface="Arial" panose="020B0604020202020204"/>
              </a:rPr>
              <a:t>语义</a:t>
            </a:r>
            <a:r>
              <a:rPr lang="zh-CN" altLang="en-US" sz="2700">
                <a:solidFill>
                  <a:srgbClr val="000000"/>
                </a:solidFill>
                <a:latin typeface="Arial" panose="020B0604020202020204"/>
              </a:rPr>
              <a:t>检查</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伴随语法树</a:t>
            </a:r>
            <a:r>
              <a:rPr lang="zh-CN" altLang="en-US" sz="2700">
                <a:solidFill>
                  <a:srgbClr val="000000"/>
                </a:solidFill>
                <a:latin typeface="Arial" panose="020B0604020202020204"/>
              </a:rPr>
              <a:t>生成</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函数表与</a:t>
            </a:r>
            <a:r>
              <a:rPr lang="zh-CN" altLang="en-US" sz="2700">
                <a:solidFill>
                  <a:srgbClr val="000000"/>
                </a:solidFill>
                <a:latin typeface="Arial" panose="020B0604020202020204"/>
              </a:rPr>
              <a:t>变量表</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语义分析树与遍历</a:t>
            </a:r>
            <a:r>
              <a:rPr lang="en-US" altLang="zh-CN" sz="2700">
                <a:solidFill>
                  <a:srgbClr val="000000"/>
                </a:solidFill>
                <a:latin typeface="Arial" panose="020B0604020202020204"/>
              </a:rPr>
              <a:t>-</a:t>
            </a:r>
            <a:r>
              <a:rPr lang="zh-CN" altLang="en-US" sz="2700">
                <a:solidFill>
                  <a:srgbClr val="000000"/>
                </a:solidFill>
                <a:latin typeface="Arial" panose="020B0604020202020204"/>
              </a:rPr>
              <a:t>语义</a:t>
            </a:r>
            <a:r>
              <a:rPr lang="zh-CN" altLang="en-US" sz="2700">
                <a:solidFill>
                  <a:srgbClr val="000000"/>
                </a:solidFill>
                <a:latin typeface="Arial" panose="020B0604020202020204"/>
              </a:rPr>
              <a:t>分析栈</a:t>
            </a:r>
            <a:endParaRPr lang="zh-CN" altLang="en-US" sz="2700">
              <a:solidFill>
                <a:srgbClr val="000000"/>
              </a:solidFill>
              <a:latin typeface="Arial" panose="020B0604020202020204"/>
            </a:endParaRPr>
          </a:p>
          <a:p>
            <a:pPr marL="582930" lvl="1" indent="-291465" algn="l">
              <a:lnSpc>
                <a:spcPct val="150000"/>
              </a:lnSpc>
              <a:buFont typeface="宋体" panose="02010600030101010101" pitchFamily="2" charset="-122"/>
              <a:buChar char="•"/>
            </a:pPr>
            <a:r>
              <a:rPr lang="zh-CN" altLang="en-US" sz="2700">
                <a:solidFill>
                  <a:srgbClr val="000000"/>
                </a:solidFill>
                <a:latin typeface="Arial" panose="020B0604020202020204"/>
              </a:rPr>
              <a:t>中间</a:t>
            </a:r>
            <a:r>
              <a:rPr lang="zh-CN" altLang="en-US" sz="2700">
                <a:solidFill>
                  <a:srgbClr val="000000"/>
                </a:solidFill>
                <a:latin typeface="Arial" panose="020B0604020202020204"/>
              </a:rPr>
              <a:t>代码生成</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真假</a:t>
            </a:r>
            <a:r>
              <a:rPr lang="zh-CN" altLang="en-US" sz="2700">
                <a:solidFill>
                  <a:srgbClr val="000000"/>
                </a:solidFill>
                <a:latin typeface="Arial" panose="020B0604020202020204"/>
              </a:rPr>
              <a:t>链</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回填</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endParaRPr lang="zh-CN" altLang="en-US" sz="2700">
              <a:solidFill>
                <a:srgbClr val="000000"/>
              </a:solidFill>
              <a:latin typeface="Arial" panose="020B0604020202020204"/>
            </a:endParaRPr>
          </a:p>
        </p:txBody>
      </p:sp>
      <p:sp>
        <p:nvSpPr>
          <p:cNvPr id="14" name="TextBox 14"/>
          <p:cNvSpPr txBox="1"/>
          <p:nvPr/>
        </p:nvSpPr>
        <p:spPr>
          <a:xfrm>
            <a:off x="6492875" y="8267700"/>
            <a:ext cx="3543300" cy="438150"/>
          </a:xfrm>
          <a:prstGeom prst="rect">
            <a:avLst/>
          </a:prstGeom>
        </p:spPr>
        <p:txBody>
          <a:bodyPr lIns="0" tIns="0" rIns="0" bIns="0" rtlCol="0" anchor="t">
            <a:noAutofit/>
          </a:bodyPr>
          <a:lstStyle/>
          <a:p>
            <a:pPr algn="ctr">
              <a:lnSpc>
                <a:spcPts val="2800"/>
              </a:lnSpc>
            </a:pPr>
            <a:r>
              <a:rPr lang="zh-CN" altLang="en-US" sz="2000">
                <a:solidFill>
                  <a:srgbClr val="000000"/>
                </a:solidFill>
                <a:latin typeface="WenQuanYi" panose="020B0606030804020204" charset="-122"/>
              </a:rPr>
              <a:t>图</a:t>
            </a:r>
            <a:r>
              <a:rPr lang="en-US" sz="2000">
                <a:solidFill>
                  <a:srgbClr val="000000"/>
                </a:solidFill>
                <a:latin typeface="WenQuanYi" panose="020B0606030804020204" charset="-122"/>
              </a:rPr>
              <a:t>1. </a:t>
            </a:r>
            <a:r>
              <a:rPr lang="zh-CN" altLang="en-US" sz="2000">
                <a:solidFill>
                  <a:srgbClr val="000000"/>
                </a:solidFill>
                <a:latin typeface="WenQuanYi" panose="020B0606030804020204" charset="-122"/>
              </a:rPr>
              <a:t>变量表和</a:t>
            </a:r>
            <a:r>
              <a:rPr lang="zh-CN" altLang="en-US" sz="2000">
                <a:solidFill>
                  <a:srgbClr val="000000"/>
                </a:solidFill>
                <a:latin typeface="WenQuanYi" panose="020B0606030804020204" charset="-122"/>
              </a:rPr>
              <a:t>函数表</a:t>
            </a:r>
            <a:endParaRPr lang="zh-CN" altLang="en-US" sz="2000">
              <a:solidFill>
                <a:srgbClr val="000000"/>
              </a:solidFill>
              <a:latin typeface="WenQuanYi" panose="020B0606030804020204" charset="-122"/>
            </a:endParaRPr>
          </a:p>
        </p:txBody>
      </p:sp>
      <p:sp>
        <p:nvSpPr>
          <p:cNvPr id="16" name="TextBox 4"/>
          <p:cNvSpPr txBox="1"/>
          <p:nvPr/>
        </p:nvSpPr>
        <p:spPr>
          <a:xfrm>
            <a:off x="1083945" y="1053465"/>
            <a:ext cx="5409247" cy="368935"/>
          </a:xfrm>
          <a:prstGeom prst="rect">
            <a:avLst/>
          </a:prstGeom>
        </p:spPr>
        <p:txBody>
          <a:bodyPr lIns="0" tIns="0" rIns="0" bIns="0" rtlCol="0" anchor="t">
            <a:spAutoFit/>
          </a:bodyPr>
          <a:p>
            <a:pPr algn="l">
              <a:lnSpc>
                <a:spcPts val="2880"/>
              </a:lnSpc>
            </a:pPr>
            <a:r>
              <a:rPr lang="zh-CN" altLang="en-US" sz="2400" b="1">
                <a:solidFill>
                  <a:srgbClr val="0D409B"/>
                </a:solidFill>
                <a:latin typeface="Arial Bold" panose="020B0802020202020204"/>
              </a:rPr>
              <a:t>编译原理课程设计</a:t>
            </a:r>
            <a:r>
              <a:rPr lang="en-US" altLang="zh-CN" sz="2400" b="1">
                <a:solidFill>
                  <a:srgbClr val="0D409B"/>
                </a:solidFill>
                <a:latin typeface="Arial Bold" panose="020B0802020202020204"/>
              </a:rPr>
              <a:t>——</a:t>
            </a:r>
            <a:r>
              <a:rPr lang="zh-CN" altLang="en-US" sz="2400" b="1">
                <a:solidFill>
                  <a:srgbClr val="0D409B"/>
                </a:solidFill>
                <a:latin typeface="Arial Bold" panose="020B0802020202020204"/>
              </a:rPr>
              <a:t>语法</a:t>
            </a:r>
            <a:r>
              <a:rPr lang="zh-CN" altLang="en-US" sz="2400" b="1">
                <a:solidFill>
                  <a:srgbClr val="0D409B"/>
                </a:solidFill>
                <a:latin typeface="Arial Bold" panose="020B0802020202020204"/>
              </a:rPr>
              <a:t>分析</a:t>
            </a:r>
            <a:endParaRPr lang="zh-CN" altLang="en-US" sz="2400" b="1">
              <a:solidFill>
                <a:srgbClr val="0D409B"/>
              </a:solidFill>
              <a:latin typeface="Arial Bold" panose="020B0802020202020204"/>
            </a:endParaRPr>
          </a:p>
        </p:txBody>
      </p:sp>
      <p:pic>
        <p:nvPicPr>
          <p:cNvPr id="3" name="图片 2"/>
          <p:cNvPicPr>
            <a:picLocks noChangeAspect="1"/>
          </p:cNvPicPr>
          <p:nvPr/>
        </p:nvPicPr>
        <p:blipFill>
          <a:blip r:embed="rId1"/>
          <a:stretch>
            <a:fillRect/>
          </a:stretch>
        </p:blipFill>
        <p:spPr>
          <a:xfrm>
            <a:off x="6629400" y="3619500"/>
            <a:ext cx="3280410" cy="3058795"/>
          </a:xfrm>
          <a:prstGeom prst="rect">
            <a:avLst/>
          </a:prstGeom>
        </p:spPr>
      </p:pic>
      <p:pic>
        <p:nvPicPr>
          <p:cNvPr id="4" name="图片 3"/>
          <p:cNvPicPr>
            <a:picLocks noChangeAspect="1"/>
          </p:cNvPicPr>
          <p:nvPr/>
        </p:nvPicPr>
        <p:blipFill>
          <a:blip r:embed="rId2"/>
          <a:stretch>
            <a:fillRect/>
          </a:stretch>
        </p:blipFill>
        <p:spPr>
          <a:xfrm>
            <a:off x="6629400" y="6667500"/>
            <a:ext cx="3099435" cy="1504950"/>
          </a:xfrm>
          <a:prstGeom prst="rect">
            <a:avLst/>
          </a:prstGeom>
        </p:spPr>
      </p:pic>
      <p:sp>
        <p:nvSpPr>
          <p:cNvPr id="10" name="TextBox 14"/>
          <p:cNvSpPr txBox="1"/>
          <p:nvPr/>
        </p:nvSpPr>
        <p:spPr>
          <a:xfrm>
            <a:off x="12028170" y="8267700"/>
            <a:ext cx="3543300" cy="438150"/>
          </a:xfrm>
          <a:prstGeom prst="rect">
            <a:avLst/>
          </a:prstGeom>
        </p:spPr>
        <p:txBody>
          <a:bodyPr lIns="0" tIns="0" rIns="0" bIns="0" rtlCol="0" anchor="t">
            <a:noAutofit/>
          </a:bodyPr>
          <a:p>
            <a:pPr algn="ctr">
              <a:lnSpc>
                <a:spcPts val="2800"/>
              </a:lnSpc>
            </a:pPr>
            <a:r>
              <a:rPr lang="zh-CN" altLang="en-US" sz="2000">
                <a:solidFill>
                  <a:srgbClr val="000000"/>
                </a:solidFill>
                <a:latin typeface="WenQuanYi" panose="020B0606030804020204" charset="-122"/>
              </a:rPr>
              <a:t>图</a:t>
            </a:r>
            <a:r>
              <a:rPr lang="en-US" sz="2000">
                <a:solidFill>
                  <a:srgbClr val="000000"/>
                </a:solidFill>
                <a:latin typeface="WenQuanYi" panose="020B0606030804020204" charset="-122"/>
              </a:rPr>
              <a:t>1. </a:t>
            </a:r>
            <a:r>
              <a:rPr lang="en-US" altLang="zh-CN" sz="2000">
                <a:solidFill>
                  <a:srgbClr val="000000"/>
                </a:solidFill>
                <a:latin typeface="WenQuanYi" panose="020B0606030804020204" charset="-122"/>
              </a:rPr>
              <a:t>if-else </a:t>
            </a:r>
            <a:r>
              <a:rPr lang="zh-CN" altLang="en-US" sz="2000">
                <a:solidFill>
                  <a:srgbClr val="000000"/>
                </a:solidFill>
                <a:latin typeface="WenQuanYi" panose="020B0606030804020204" charset="-122"/>
              </a:rPr>
              <a:t>翻译</a:t>
            </a:r>
            <a:r>
              <a:rPr lang="zh-CN" altLang="en-US" sz="2000">
                <a:solidFill>
                  <a:srgbClr val="000000"/>
                </a:solidFill>
                <a:latin typeface="WenQuanYi" panose="020B0606030804020204" charset="-122"/>
              </a:rPr>
              <a:t>过程</a:t>
            </a:r>
            <a:endParaRPr lang="zh-CN" altLang="en-US" sz="2000">
              <a:solidFill>
                <a:srgbClr val="000000"/>
              </a:solidFill>
              <a:latin typeface="WenQuanYi" panose="020B0606030804020204" charset="-122"/>
            </a:endParaRPr>
          </a:p>
        </p:txBody>
      </p:sp>
      <p:pic>
        <p:nvPicPr>
          <p:cNvPr id="11" name="图片 10"/>
          <p:cNvPicPr>
            <a:picLocks noChangeAspect="1"/>
          </p:cNvPicPr>
          <p:nvPr/>
        </p:nvPicPr>
        <p:blipFill>
          <a:blip r:embed="rId3"/>
          <a:stretch>
            <a:fillRect/>
          </a:stretch>
        </p:blipFill>
        <p:spPr>
          <a:xfrm>
            <a:off x="9525000" y="3619500"/>
            <a:ext cx="8550275" cy="443611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75385" y="1923097"/>
            <a:ext cx="15992475" cy="645795"/>
          </a:xfrm>
          <a:prstGeom prst="rect">
            <a:avLst/>
          </a:prstGeom>
        </p:spPr>
        <p:txBody>
          <a:bodyPr lIns="0" tIns="0" rIns="0" bIns="0" rtlCol="0" anchor="t">
            <a:spAutoFit/>
          </a:bodyPr>
          <a:lstStyle/>
          <a:p>
            <a:pPr algn="l">
              <a:lnSpc>
                <a:spcPts val="5040"/>
              </a:lnSpc>
            </a:pPr>
            <a:r>
              <a:rPr lang="zh-CN" altLang="en-US" sz="5000" b="1">
                <a:solidFill>
                  <a:srgbClr val="000000"/>
                </a:solidFill>
                <a:latin typeface="+mj-ea"/>
                <a:ea typeface="+mj-ea"/>
              </a:rPr>
              <a:t>优化器</a:t>
            </a:r>
            <a:r>
              <a:rPr lang="zh-CN" altLang="en-US" sz="5000" b="1">
                <a:solidFill>
                  <a:srgbClr val="000000"/>
                </a:solidFill>
                <a:latin typeface="+mj-ea"/>
                <a:ea typeface="+mj-ea"/>
              </a:rPr>
              <a:t>模块</a:t>
            </a:r>
            <a:endParaRPr lang="zh-CN" altLang="en-US" sz="5000" b="1">
              <a:solidFill>
                <a:srgbClr val="000000"/>
              </a:solidFill>
              <a:latin typeface="+mj-ea"/>
              <a:ea typeface="+mj-ea"/>
            </a:endParaRPr>
          </a:p>
        </p:txBody>
      </p:sp>
      <p:sp>
        <p:nvSpPr>
          <p:cNvPr id="6" name="TextBox 6"/>
          <p:cNvSpPr txBox="1"/>
          <p:nvPr/>
        </p:nvSpPr>
        <p:spPr>
          <a:xfrm>
            <a:off x="1066800" y="2705100"/>
            <a:ext cx="6593840" cy="6302375"/>
          </a:xfrm>
          <a:prstGeom prst="rect">
            <a:avLst/>
          </a:prstGeom>
        </p:spPr>
        <p:txBody>
          <a:bodyPr lIns="0" tIns="0" rIns="0" bIns="0" rtlCol="0" anchor="t">
            <a:noAutofit/>
          </a:bodyPr>
          <a:lstStyle/>
          <a:p>
            <a:pPr marL="582930" lvl="1" indent="-291465" algn="l">
              <a:lnSpc>
                <a:spcPct val="150000"/>
              </a:lnSpc>
              <a:buFont typeface="宋体" panose="02010600030101010101" pitchFamily="2" charset="-122"/>
              <a:buChar char="•"/>
            </a:pPr>
            <a:r>
              <a:rPr lang="zh-CN" altLang="en-US" sz="2700">
                <a:solidFill>
                  <a:srgbClr val="000000"/>
                </a:solidFill>
                <a:latin typeface="Arial" panose="020B0604020202020204"/>
              </a:rPr>
              <a:t>基本块</a:t>
            </a:r>
            <a:r>
              <a:rPr lang="zh-CN" altLang="en-US" sz="2700">
                <a:solidFill>
                  <a:srgbClr val="000000"/>
                </a:solidFill>
                <a:latin typeface="Arial" panose="020B0604020202020204"/>
              </a:rPr>
              <a:t>构建</a:t>
            </a:r>
            <a:endParaRPr lang="zh-CN" altLang="en-US" sz="2700">
              <a:solidFill>
                <a:srgbClr val="000000"/>
              </a:solidFill>
              <a:latin typeface="Arial" panose="020B0604020202020204"/>
            </a:endParaRPr>
          </a:p>
          <a:p>
            <a:pPr marL="582930" lvl="1" indent="-291465" algn="l">
              <a:lnSpc>
                <a:spcPct val="150000"/>
              </a:lnSpc>
              <a:buFont typeface="宋体" panose="02010600030101010101" pitchFamily="2" charset="-122"/>
              <a:buChar char="•"/>
            </a:pPr>
            <a:r>
              <a:rPr lang="zh-CN" altLang="en-US" sz="2700">
                <a:solidFill>
                  <a:srgbClr val="000000"/>
                </a:solidFill>
                <a:latin typeface="Arial" panose="020B0604020202020204"/>
              </a:rPr>
              <a:t>流图</a:t>
            </a:r>
            <a:r>
              <a:rPr lang="zh-CN" altLang="en-US" sz="2700">
                <a:solidFill>
                  <a:srgbClr val="000000"/>
                </a:solidFill>
                <a:latin typeface="Arial" panose="020B0604020202020204"/>
              </a:rPr>
              <a:t>构建</a:t>
            </a:r>
            <a:endParaRPr lang="zh-CN" altLang="en-US" sz="2700">
              <a:solidFill>
                <a:srgbClr val="000000"/>
              </a:solidFill>
              <a:latin typeface="Arial" panose="020B0604020202020204"/>
            </a:endParaRPr>
          </a:p>
          <a:p>
            <a:pPr marL="582930" lvl="1" indent="-291465" algn="l">
              <a:lnSpc>
                <a:spcPct val="150000"/>
              </a:lnSpc>
              <a:buFont typeface="宋体" panose="02010600030101010101" pitchFamily="2" charset="-122"/>
              <a:buChar char="•"/>
            </a:pPr>
            <a:r>
              <a:rPr lang="zh-CN" altLang="en-US" sz="2700">
                <a:solidFill>
                  <a:srgbClr val="000000"/>
                </a:solidFill>
                <a:latin typeface="Arial" panose="020B0604020202020204"/>
              </a:rPr>
              <a:t>局部优化：</a:t>
            </a:r>
            <a:r>
              <a:rPr lang="en-US" altLang="zh-CN" sz="2700">
                <a:solidFill>
                  <a:srgbClr val="000000"/>
                </a:solidFill>
                <a:latin typeface="Arial" panose="020B0604020202020204"/>
              </a:rPr>
              <a:t>DAG</a:t>
            </a:r>
            <a:r>
              <a:rPr lang="zh-CN" altLang="en-US" sz="2700">
                <a:solidFill>
                  <a:srgbClr val="000000"/>
                </a:solidFill>
                <a:latin typeface="Arial" panose="020B0604020202020204"/>
              </a:rPr>
              <a:t>图构建与</a:t>
            </a:r>
            <a:r>
              <a:rPr lang="zh-CN" altLang="en-US" sz="2700">
                <a:solidFill>
                  <a:srgbClr val="000000"/>
                </a:solidFill>
                <a:latin typeface="Arial" panose="020B0604020202020204"/>
              </a:rPr>
              <a:t>优化</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en-US" altLang="zh-CN" sz="2700">
                <a:solidFill>
                  <a:srgbClr val="000000"/>
                </a:solidFill>
                <a:latin typeface="Arial" panose="020B0604020202020204"/>
              </a:rPr>
              <a:t>DAG</a:t>
            </a:r>
            <a:r>
              <a:rPr lang="zh-CN" altLang="en-US" sz="2700">
                <a:solidFill>
                  <a:srgbClr val="000000"/>
                </a:solidFill>
                <a:latin typeface="Arial" panose="020B0604020202020204"/>
              </a:rPr>
              <a:t>节点</a:t>
            </a:r>
            <a:r>
              <a:rPr lang="zh-CN" altLang="en-US" sz="2700">
                <a:solidFill>
                  <a:srgbClr val="000000"/>
                </a:solidFill>
                <a:latin typeface="Arial" panose="020B0604020202020204"/>
              </a:rPr>
              <a:t>数组</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en-US" altLang="zh-CN" sz="2700">
                <a:solidFill>
                  <a:srgbClr val="000000"/>
                </a:solidFill>
                <a:latin typeface="Arial" panose="020B0604020202020204"/>
              </a:rPr>
              <a:t>DAG</a:t>
            </a:r>
            <a:r>
              <a:rPr lang="zh-CN" altLang="en-US" sz="2700">
                <a:solidFill>
                  <a:srgbClr val="000000"/>
                </a:solidFill>
                <a:latin typeface="Arial" panose="020B0604020202020204"/>
              </a:rPr>
              <a:t>剪枝</a:t>
            </a:r>
            <a:endParaRPr lang="zh-CN" altLang="en-US" sz="2700">
              <a:solidFill>
                <a:srgbClr val="000000"/>
              </a:solidFill>
              <a:latin typeface="Arial" panose="020B0604020202020204"/>
            </a:endParaRPr>
          </a:p>
          <a:p>
            <a:pPr marL="1497330" lvl="3" indent="-291465" algn="l">
              <a:lnSpc>
                <a:spcPct val="150000"/>
              </a:lnSpc>
              <a:buFont typeface="宋体" panose="02010600030101010101" pitchFamily="2" charset="-122"/>
              <a:buChar char="•"/>
            </a:pPr>
            <a:r>
              <a:rPr lang="zh-CN" altLang="en-US" sz="2700">
                <a:solidFill>
                  <a:srgbClr val="000000"/>
                </a:solidFill>
                <a:latin typeface="Arial" panose="020B0604020202020204"/>
              </a:rPr>
              <a:t>标记活跃节点</a:t>
            </a:r>
            <a:endParaRPr lang="zh-CN" altLang="en-US" sz="2700">
              <a:solidFill>
                <a:srgbClr val="000000"/>
              </a:solidFill>
              <a:latin typeface="Arial" panose="020B0604020202020204"/>
            </a:endParaRPr>
          </a:p>
          <a:p>
            <a:pPr marL="1497330" lvl="3" indent="-291465" algn="l">
              <a:lnSpc>
                <a:spcPct val="150000"/>
              </a:lnSpc>
              <a:buFont typeface="宋体" panose="02010600030101010101" pitchFamily="2" charset="-122"/>
              <a:buChar char="•"/>
            </a:pPr>
            <a:r>
              <a:rPr lang="zh-CN" altLang="en-US" sz="2700">
                <a:solidFill>
                  <a:srgbClr val="000000"/>
                </a:solidFill>
                <a:latin typeface="Arial" panose="020B0604020202020204"/>
              </a:rPr>
              <a:t>删除无关节点</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生成</a:t>
            </a:r>
            <a:r>
              <a:rPr lang="zh-CN" altLang="en-US" sz="2700">
                <a:solidFill>
                  <a:srgbClr val="000000"/>
                </a:solidFill>
                <a:latin typeface="Arial" panose="020B0604020202020204"/>
              </a:rPr>
              <a:t>代码</a:t>
            </a:r>
            <a:endParaRPr lang="zh-CN" altLang="en-US" sz="2700">
              <a:solidFill>
                <a:srgbClr val="000000"/>
              </a:solidFill>
              <a:latin typeface="Arial" panose="020B0604020202020204"/>
            </a:endParaRPr>
          </a:p>
          <a:p>
            <a:pPr marL="1497330" lvl="3" indent="-291465" algn="l">
              <a:lnSpc>
                <a:spcPct val="150000"/>
              </a:lnSpc>
              <a:buFont typeface="宋体" panose="02010600030101010101" pitchFamily="2" charset="-122"/>
              <a:buChar char="•"/>
            </a:pPr>
            <a:r>
              <a:rPr lang="zh-CN" altLang="en-US" sz="2700">
                <a:solidFill>
                  <a:srgbClr val="000000"/>
                </a:solidFill>
                <a:latin typeface="Arial" panose="020B0604020202020204"/>
              </a:rPr>
              <a:t>寻找根节点（入度为</a:t>
            </a:r>
            <a:r>
              <a:rPr lang="en-US" altLang="zh-CN" sz="2700">
                <a:solidFill>
                  <a:srgbClr val="000000"/>
                </a:solidFill>
                <a:latin typeface="Arial" panose="020B0604020202020204"/>
              </a:rPr>
              <a:t>0</a:t>
            </a:r>
            <a:r>
              <a:rPr lang="zh-CN" altLang="en-US" sz="2700">
                <a:solidFill>
                  <a:srgbClr val="000000"/>
                </a:solidFill>
                <a:latin typeface="Arial" panose="020B0604020202020204"/>
              </a:rPr>
              <a:t>）</a:t>
            </a:r>
            <a:endParaRPr lang="zh-CN" altLang="en-US" sz="2700">
              <a:solidFill>
                <a:srgbClr val="000000"/>
              </a:solidFill>
              <a:latin typeface="Arial" panose="020B0604020202020204"/>
            </a:endParaRPr>
          </a:p>
          <a:p>
            <a:pPr marL="1497330" lvl="3" indent="-291465" algn="l">
              <a:lnSpc>
                <a:spcPct val="150000"/>
              </a:lnSpc>
              <a:buFont typeface="宋体" panose="02010600030101010101" pitchFamily="2" charset="-122"/>
              <a:buChar char="•"/>
            </a:pPr>
            <a:r>
              <a:rPr lang="zh-CN" altLang="en-US" sz="2700">
                <a:solidFill>
                  <a:srgbClr val="000000"/>
                </a:solidFill>
                <a:latin typeface="Arial" panose="020B0604020202020204"/>
              </a:rPr>
              <a:t>从</a:t>
            </a:r>
            <a:r>
              <a:rPr lang="zh-CN" altLang="en-US" sz="2700">
                <a:solidFill>
                  <a:srgbClr val="000000"/>
                </a:solidFill>
                <a:latin typeface="Arial" panose="020B0604020202020204"/>
              </a:rPr>
              <a:t>根节点生成优化的中间代码</a:t>
            </a:r>
            <a:endParaRPr lang="zh-CN" altLang="en-US" sz="2700">
              <a:solidFill>
                <a:srgbClr val="000000"/>
              </a:solidFill>
              <a:latin typeface="Arial" panose="020B0604020202020204"/>
            </a:endParaRPr>
          </a:p>
          <a:p>
            <a:pPr marL="748665" lvl="2" indent="0" algn="l">
              <a:lnSpc>
                <a:spcPct val="150000"/>
              </a:lnSpc>
              <a:buFont typeface="宋体" panose="02010600030101010101" pitchFamily="2" charset="-122"/>
              <a:buNone/>
            </a:pPr>
            <a:endParaRPr lang="zh-CN" altLang="en-US" sz="2700">
              <a:solidFill>
                <a:srgbClr val="000000"/>
              </a:solidFill>
              <a:latin typeface="Arial" panose="020B0604020202020204"/>
            </a:endParaRPr>
          </a:p>
        </p:txBody>
      </p:sp>
      <p:sp>
        <p:nvSpPr>
          <p:cNvPr id="14" name="TextBox 14"/>
          <p:cNvSpPr txBox="1"/>
          <p:nvPr/>
        </p:nvSpPr>
        <p:spPr>
          <a:xfrm>
            <a:off x="11353800" y="4781550"/>
            <a:ext cx="3543300" cy="438150"/>
          </a:xfrm>
          <a:prstGeom prst="rect">
            <a:avLst/>
          </a:prstGeom>
        </p:spPr>
        <p:txBody>
          <a:bodyPr lIns="0" tIns="0" rIns="0" bIns="0" rtlCol="0" anchor="t">
            <a:noAutofit/>
          </a:bodyPr>
          <a:lstStyle/>
          <a:p>
            <a:pPr algn="ctr">
              <a:lnSpc>
                <a:spcPts val="2800"/>
              </a:lnSpc>
            </a:pPr>
            <a:r>
              <a:rPr lang="zh-CN" altLang="en-US" sz="2000">
                <a:solidFill>
                  <a:srgbClr val="000000"/>
                </a:solidFill>
                <a:latin typeface="WenQuanYi" panose="020B0606030804020204" charset="-122"/>
              </a:rPr>
              <a:t>图</a:t>
            </a:r>
            <a:r>
              <a:rPr lang="en-US" sz="2000">
                <a:solidFill>
                  <a:srgbClr val="000000"/>
                </a:solidFill>
                <a:latin typeface="WenQuanYi" panose="020B0606030804020204" charset="-122"/>
              </a:rPr>
              <a:t>1. </a:t>
            </a:r>
            <a:r>
              <a:rPr lang="zh-CN" altLang="en-US" sz="2000">
                <a:solidFill>
                  <a:srgbClr val="000000"/>
                </a:solidFill>
                <a:latin typeface="WenQuanYi" panose="020B0606030804020204" charset="-122"/>
              </a:rPr>
              <a:t>基本块</a:t>
            </a:r>
            <a:r>
              <a:rPr lang="zh-CN" altLang="en-US" sz="2000">
                <a:solidFill>
                  <a:srgbClr val="000000"/>
                </a:solidFill>
                <a:latin typeface="WenQuanYi" panose="020B0606030804020204" charset="-122"/>
              </a:rPr>
              <a:t>构建</a:t>
            </a:r>
            <a:endParaRPr lang="zh-CN" altLang="en-US" sz="2000">
              <a:solidFill>
                <a:srgbClr val="000000"/>
              </a:solidFill>
              <a:latin typeface="WenQuanYi" panose="020B0606030804020204" charset="-122"/>
            </a:endParaRPr>
          </a:p>
        </p:txBody>
      </p:sp>
      <p:sp>
        <p:nvSpPr>
          <p:cNvPr id="16" name="TextBox 4"/>
          <p:cNvSpPr txBox="1"/>
          <p:nvPr/>
        </p:nvSpPr>
        <p:spPr>
          <a:xfrm>
            <a:off x="1083945" y="1053465"/>
            <a:ext cx="5409247" cy="368935"/>
          </a:xfrm>
          <a:prstGeom prst="rect">
            <a:avLst/>
          </a:prstGeom>
        </p:spPr>
        <p:txBody>
          <a:bodyPr lIns="0" tIns="0" rIns="0" bIns="0" rtlCol="0" anchor="t">
            <a:spAutoFit/>
          </a:bodyPr>
          <a:p>
            <a:pPr algn="l">
              <a:lnSpc>
                <a:spcPts val="2880"/>
              </a:lnSpc>
            </a:pPr>
            <a:r>
              <a:rPr lang="zh-CN" altLang="en-US" sz="2400" b="1">
                <a:solidFill>
                  <a:srgbClr val="0D409B"/>
                </a:solidFill>
                <a:latin typeface="Arial Bold" panose="020B0802020202020204"/>
              </a:rPr>
              <a:t>编译原理课程设计</a:t>
            </a:r>
            <a:r>
              <a:rPr lang="en-US" altLang="zh-CN" sz="2400" b="1">
                <a:solidFill>
                  <a:srgbClr val="0D409B"/>
                </a:solidFill>
                <a:latin typeface="Arial Bold" panose="020B0802020202020204"/>
              </a:rPr>
              <a:t>——</a:t>
            </a:r>
            <a:r>
              <a:rPr lang="zh-CN" altLang="en-US" sz="2400" b="1">
                <a:solidFill>
                  <a:srgbClr val="0D409B"/>
                </a:solidFill>
                <a:latin typeface="Arial Bold" panose="020B0802020202020204"/>
              </a:rPr>
              <a:t>语法</a:t>
            </a:r>
            <a:r>
              <a:rPr lang="zh-CN" altLang="en-US" sz="2400" b="1">
                <a:solidFill>
                  <a:srgbClr val="0D409B"/>
                </a:solidFill>
                <a:latin typeface="Arial Bold" panose="020B0802020202020204"/>
              </a:rPr>
              <a:t>分析</a:t>
            </a:r>
            <a:endParaRPr lang="zh-CN" altLang="en-US" sz="2400" b="1">
              <a:solidFill>
                <a:srgbClr val="0D409B"/>
              </a:solidFill>
              <a:latin typeface="Arial Bold" panose="020B0802020202020204"/>
            </a:endParaRPr>
          </a:p>
        </p:txBody>
      </p:sp>
      <p:pic>
        <p:nvPicPr>
          <p:cNvPr id="3" name="图片 2"/>
          <p:cNvPicPr>
            <a:picLocks noChangeAspect="1"/>
          </p:cNvPicPr>
          <p:nvPr/>
        </p:nvPicPr>
        <p:blipFill>
          <a:blip r:embed="rId1"/>
          <a:stretch>
            <a:fillRect/>
          </a:stretch>
        </p:blipFill>
        <p:spPr>
          <a:xfrm>
            <a:off x="13411200" y="5219700"/>
            <a:ext cx="4229735" cy="3332480"/>
          </a:xfrm>
          <a:prstGeom prst="rect">
            <a:avLst/>
          </a:prstGeom>
        </p:spPr>
      </p:pic>
      <p:pic>
        <p:nvPicPr>
          <p:cNvPr id="4" name="图片 3"/>
          <p:cNvPicPr>
            <a:picLocks noChangeAspect="1"/>
          </p:cNvPicPr>
          <p:nvPr/>
        </p:nvPicPr>
        <p:blipFill>
          <a:blip r:embed="rId2"/>
          <a:stretch>
            <a:fillRect/>
          </a:stretch>
        </p:blipFill>
        <p:spPr>
          <a:xfrm>
            <a:off x="7315200" y="1943100"/>
            <a:ext cx="6753225" cy="2703830"/>
          </a:xfrm>
          <a:prstGeom prst="rect">
            <a:avLst/>
          </a:prstGeom>
        </p:spPr>
      </p:pic>
      <p:pic>
        <p:nvPicPr>
          <p:cNvPr id="5" name="图片 4"/>
          <p:cNvPicPr>
            <a:picLocks noChangeAspect="1"/>
          </p:cNvPicPr>
          <p:nvPr/>
        </p:nvPicPr>
        <p:blipFill>
          <a:blip r:embed="rId3"/>
          <a:stretch>
            <a:fillRect/>
          </a:stretch>
        </p:blipFill>
        <p:spPr>
          <a:xfrm>
            <a:off x="7772400" y="5524500"/>
            <a:ext cx="4975225" cy="3134995"/>
          </a:xfrm>
          <a:prstGeom prst="rect">
            <a:avLst/>
          </a:prstGeom>
        </p:spPr>
      </p:pic>
      <p:pic>
        <p:nvPicPr>
          <p:cNvPr id="7" name="图片 6"/>
          <p:cNvPicPr>
            <a:picLocks noChangeAspect="1"/>
          </p:cNvPicPr>
          <p:nvPr/>
        </p:nvPicPr>
        <p:blipFill>
          <a:blip r:embed="rId4"/>
          <a:stretch>
            <a:fillRect/>
          </a:stretch>
        </p:blipFill>
        <p:spPr>
          <a:xfrm>
            <a:off x="14173200" y="2857500"/>
            <a:ext cx="3530600" cy="791210"/>
          </a:xfrm>
          <a:prstGeom prst="rect">
            <a:avLst/>
          </a:prstGeom>
        </p:spPr>
      </p:pic>
      <p:sp>
        <p:nvSpPr>
          <p:cNvPr id="8" name="TextBox 14"/>
          <p:cNvSpPr txBox="1"/>
          <p:nvPr/>
        </p:nvSpPr>
        <p:spPr>
          <a:xfrm>
            <a:off x="11277600" y="8877300"/>
            <a:ext cx="3543300" cy="438150"/>
          </a:xfrm>
          <a:prstGeom prst="rect">
            <a:avLst/>
          </a:prstGeom>
        </p:spPr>
        <p:txBody>
          <a:bodyPr lIns="0" tIns="0" rIns="0" bIns="0" rtlCol="0" anchor="t">
            <a:noAutofit/>
          </a:bodyPr>
          <a:p>
            <a:pPr algn="ctr">
              <a:lnSpc>
                <a:spcPts val="2800"/>
              </a:lnSpc>
            </a:pPr>
            <a:r>
              <a:rPr lang="zh-CN" altLang="en-US" sz="2000">
                <a:solidFill>
                  <a:srgbClr val="000000"/>
                </a:solidFill>
                <a:latin typeface="WenQuanYi" panose="020B0606030804020204" charset="-122"/>
              </a:rPr>
              <a:t>图</a:t>
            </a:r>
            <a:r>
              <a:rPr lang="en-US" sz="2000">
                <a:solidFill>
                  <a:srgbClr val="000000"/>
                </a:solidFill>
                <a:latin typeface="WenQuanYi" panose="020B0606030804020204" charset="-122"/>
              </a:rPr>
              <a:t>1. DAG</a:t>
            </a:r>
            <a:r>
              <a:rPr lang="zh-CN" altLang="en-US" sz="2000">
                <a:solidFill>
                  <a:srgbClr val="000000"/>
                </a:solidFill>
                <a:latin typeface="WenQuanYi" panose="020B0606030804020204" charset="-122"/>
              </a:rPr>
              <a:t>图构建与</a:t>
            </a:r>
            <a:r>
              <a:rPr lang="zh-CN" altLang="en-US" sz="2000">
                <a:solidFill>
                  <a:srgbClr val="000000"/>
                </a:solidFill>
                <a:latin typeface="WenQuanYi" panose="020B0606030804020204" charset="-122"/>
              </a:rPr>
              <a:t>优化</a:t>
            </a:r>
            <a:endParaRPr lang="zh-CN" altLang="en-US" sz="2000">
              <a:solidFill>
                <a:srgbClr val="000000"/>
              </a:solidFill>
              <a:latin typeface="WenQuanYi" panose="020B06060308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75385" y="1923097"/>
            <a:ext cx="15992475" cy="645795"/>
          </a:xfrm>
          <a:prstGeom prst="rect">
            <a:avLst/>
          </a:prstGeom>
        </p:spPr>
        <p:txBody>
          <a:bodyPr lIns="0" tIns="0" rIns="0" bIns="0" rtlCol="0" anchor="t">
            <a:spAutoFit/>
          </a:bodyPr>
          <a:lstStyle/>
          <a:p>
            <a:pPr algn="l">
              <a:lnSpc>
                <a:spcPts val="5040"/>
              </a:lnSpc>
            </a:pPr>
            <a:r>
              <a:rPr lang="zh-CN" altLang="en-US" sz="5000" b="1">
                <a:solidFill>
                  <a:srgbClr val="000000"/>
                </a:solidFill>
                <a:latin typeface="+mj-ea"/>
                <a:ea typeface="+mj-ea"/>
              </a:rPr>
              <a:t>目标代码生成</a:t>
            </a:r>
            <a:r>
              <a:rPr lang="zh-CN" altLang="en-US" sz="5000" b="1">
                <a:solidFill>
                  <a:srgbClr val="000000"/>
                </a:solidFill>
                <a:latin typeface="+mj-ea"/>
                <a:ea typeface="+mj-ea"/>
              </a:rPr>
              <a:t>模块</a:t>
            </a:r>
            <a:endParaRPr lang="zh-CN" altLang="en-US" sz="5000" b="1">
              <a:solidFill>
                <a:srgbClr val="000000"/>
              </a:solidFill>
              <a:latin typeface="+mj-ea"/>
              <a:ea typeface="+mj-ea"/>
            </a:endParaRPr>
          </a:p>
        </p:txBody>
      </p:sp>
      <p:sp>
        <p:nvSpPr>
          <p:cNvPr id="6" name="TextBox 6"/>
          <p:cNvSpPr txBox="1"/>
          <p:nvPr/>
        </p:nvSpPr>
        <p:spPr>
          <a:xfrm>
            <a:off x="990600" y="2933700"/>
            <a:ext cx="4952365" cy="5662930"/>
          </a:xfrm>
          <a:prstGeom prst="rect">
            <a:avLst/>
          </a:prstGeom>
        </p:spPr>
        <p:txBody>
          <a:bodyPr lIns="0" tIns="0" rIns="0" bIns="0" rtlCol="0" anchor="t">
            <a:noAutofit/>
          </a:bodyPr>
          <a:lstStyle/>
          <a:p>
            <a:pPr marL="582930" lvl="1" indent="-291465" algn="l">
              <a:lnSpc>
                <a:spcPct val="150000"/>
              </a:lnSpc>
              <a:buFont typeface="宋体" panose="02010600030101010101" pitchFamily="2" charset="-122"/>
              <a:buChar char="•"/>
            </a:pPr>
            <a:r>
              <a:rPr lang="zh-CN" altLang="en-US" sz="2700">
                <a:solidFill>
                  <a:srgbClr val="000000"/>
                </a:solidFill>
                <a:latin typeface="Arial" panose="020B0604020202020204"/>
              </a:rPr>
              <a:t>基本块</a:t>
            </a:r>
            <a:r>
              <a:rPr lang="zh-CN" altLang="en-US" sz="2700">
                <a:solidFill>
                  <a:srgbClr val="000000"/>
                </a:solidFill>
                <a:latin typeface="Arial" panose="020B0604020202020204"/>
              </a:rPr>
              <a:t>预处理</a:t>
            </a:r>
            <a:endParaRPr lang="zh-CN" altLang="en-US" sz="2700">
              <a:solidFill>
                <a:srgbClr val="000000"/>
              </a:solidFill>
              <a:latin typeface="Arial" panose="020B0604020202020204"/>
            </a:endParaRPr>
          </a:p>
          <a:p>
            <a:pPr marL="582930" lvl="1" indent="-291465" algn="l">
              <a:lnSpc>
                <a:spcPct val="150000"/>
              </a:lnSpc>
              <a:buFont typeface="宋体" panose="02010600030101010101" pitchFamily="2" charset="-122"/>
              <a:buChar char="•"/>
            </a:pPr>
            <a:r>
              <a:rPr lang="zh-CN" altLang="en-US" sz="2700">
                <a:solidFill>
                  <a:srgbClr val="000000"/>
                </a:solidFill>
                <a:latin typeface="Arial" panose="020B0604020202020204"/>
              </a:rPr>
              <a:t>构建待用活跃信息</a:t>
            </a:r>
            <a:r>
              <a:rPr lang="zh-CN" altLang="en-US" sz="2700">
                <a:solidFill>
                  <a:srgbClr val="000000"/>
                </a:solidFill>
                <a:latin typeface="Arial" panose="020B0604020202020204"/>
              </a:rPr>
              <a:t>表</a:t>
            </a:r>
            <a:endParaRPr lang="zh-CN" altLang="en-US" sz="2700">
              <a:solidFill>
                <a:srgbClr val="000000"/>
              </a:solidFill>
              <a:latin typeface="Arial" panose="020B0604020202020204"/>
            </a:endParaRPr>
          </a:p>
          <a:p>
            <a:pPr marL="582930" lvl="1" indent="-291465" algn="l">
              <a:lnSpc>
                <a:spcPct val="150000"/>
              </a:lnSpc>
              <a:buFont typeface="宋体" panose="02010600030101010101" pitchFamily="2" charset="-122"/>
              <a:buChar char="•"/>
            </a:pPr>
            <a:r>
              <a:rPr lang="zh-CN" altLang="en-US" sz="2700">
                <a:solidFill>
                  <a:srgbClr val="000000"/>
                </a:solidFill>
                <a:latin typeface="Arial" panose="020B0604020202020204"/>
              </a:rPr>
              <a:t>变量分配内存</a:t>
            </a:r>
            <a:r>
              <a:rPr lang="zh-CN" altLang="en-US" sz="2700">
                <a:solidFill>
                  <a:srgbClr val="000000"/>
                </a:solidFill>
                <a:latin typeface="Arial" panose="020B0604020202020204"/>
              </a:rPr>
              <a:t>地址</a:t>
            </a:r>
            <a:endParaRPr lang="zh-CN" altLang="en-US" sz="2700">
              <a:solidFill>
                <a:srgbClr val="000000"/>
              </a:solidFill>
              <a:latin typeface="Arial" panose="020B0604020202020204"/>
            </a:endParaRPr>
          </a:p>
          <a:p>
            <a:pPr marL="582930" lvl="1" indent="-291465" algn="l">
              <a:lnSpc>
                <a:spcPct val="150000"/>
              </a:lnSpc>
              <a:buFont typeface="宋体" panose="02010600030101010101" pitchFamily="2" charset="-122"/>
              <a:buChar char="•"/>
            </a:pPr>
            <a:r>
              <a:rPr lang="zh-CN" altLang="en-US" sz="2700">
                <a:solidFill>
                  <a:srgbClr val="000000"/>
                </a:solidFill>
                <a:latin typeface="Arial" panose="020B0604020202020204"/>
              </a:rPr>
              <a:t>逐指令处理</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一元</a:t>
            </a:r>
            <a:r>
              <a:rPr lang="zh-CN" altLang="en-US" sz="2700">
                <a:solidFill>
                  <a:srgbClr val="000000"/>
                </a:solidFill>
                <a:latin typeface="Arial" panose="020B0604020202020204"/>
              </a:rPr>
              <a:t>运算符</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二元</a:t>
            </a:r>
            <a:r>
              <a:rPr lang="zh-CN" altLang="en-US" sz="2700">
                <a:solidFill>
                  <a:srgbClr val="000000"/>
                </a:solidFill>
                <a:latin typeface="Arial" panose="020B0604020202020204"/>
              </a:rPr>
              <a:t>运算符</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函数调用、定义、</a:t>
            </a:r>
            <a:r>
              <a:rPr lang="zh-CN" altLang="en-US" sz="2700">
                <a:solidFill>
                  <a:srgbClr val="000000"/>
                </a:solidFill>
                <a:latin typeface="Arial" panose="020B0604020202020204"/>
              </a:rPr>
              <a:t>返回</a:t>
            </a:r>
            <a:endParaRPr lang="zh-CN" altLang="en-US" sz="2700">
              <a:solidFill>
                <a:srgbClr val="000000"/>
              </a:solidFill>
              <a:latin typeface="Arial" panose="020B0604020202020204"/>
            </a:endParaRPr>
          </a:p>
          <a:p>
            <a:pPr marL="582930" lvl="1" indent="-291465" algn="l">
              <a:lnSpc>
                <a:spcPct val="150000"/>
              </a:lnSpc>
              <a:buFont typeface="宋体" panose="02010600030101010101" pitchFamily="2" charset="-122"/>
              <a:buChar char="•"/>
            </a:pPr>
            <a:r>
              <a:rPr lang="zh-CN" altLang="en-US" sz="2700">
                <a:solidFill>
                  <a:srgbClr val="000000"/>
                </a:solidFill>
                <a:latin typeface="Arial" panose="020B0604020202020204"/>
              </a:rPr>
              <a:t>寄存器分配</a:t>
            </a:r>
            <a:r>
              <a:rPr lang="zh-CN" altLang="en-US" sz="2700">
                <a:solidFill>
                  <a:srgbClr val="000000"/>
                </a:solidFill>
                <a:latin typeface="Arial" panose="020B0604020202020204"/>
              </a:rPr>
              <a:t>算法</a:t>
            </a:r>
            <a:endParaRPr lang="zh-CN" altLang="en-US" sz="2700">
              <a:solidFill>
                <a:srgbClr val="000000"/>
              </a:solidFill>
              <a:latin typeface="Arial" panose="020B0604020202020204"/>
            </a:endParaRPr>
          </a:p>
          <a:p>
            <a:pPr marL="1040130" lvl="2" indent="-291465" algn="l">
              <a:lnSpc>
                <a:spcPct val="150000"/>
              </a:lnSpc>
              <a:buFont typeface="宋体" panose="02010600030101010101" pitchFamily="2" charset="-122"/>
              <a:buChar char="•"/>
            </a:pPr>
            <a:r>
              <a:rPr lang="zh-CN" altLang="en-US" sz="2700">
                <a:solidFill>
                  <a:srgbClr val="000000"/>
                </a:solidFill>
                <a:latin typeface="Arial" panose="020B0604020202020204"/>
              </a:rPr>
              <a:t>更新</a:t>
            </a:r>
            <a:r>
              <a:rPr lang="en-US" altLang="zh-CN" sz="2700">
                <a:solidFill>
                  <a:srgbClr val="000000"/>
                </a:solidFill>
                <a:latin typeface="Arial" panose="020B0604020202020204"/>
              </a:rPr>
              <a:t> AVALUE, RVALUE</a:t>
            </a:r>
            <a:endParaRPr lang="en-US" altLang="zh-CN" sz="2700">
              <a:solidFill>
                <a:srgbClr val="000000"/>
              </a:solidFill>
              <a:latin typeface="Arial" panose="020B0604020202020204"/>
            </a:endParaRPr>
          </a:p>
        </p:txBody>
      </p:sp>
      <p:sp>
        <p:nvSpPr>
          <p:cNvPr id="14" name="TextBox 14"/>
          <p:cNvSpPr txBox="1"/>
          <p:nvPr/>
        </p:nvSpPr>
        <p:spPr>
          <a:xfrm>
            <a:off x="13106400" y="7962900"/>
            <a:ext cx="3543300" cy="438150"/>
          </a:xfrm>
          <a:prstGeom prst="rect">
            <a:avLst/>
          </a:prstGeom>
        </p:spPr>
        <p:txBody>
          <a:bodyPr lIns="0" tIns="0" rIns="0" bIns="0" rtlCol="0" anchor="t">
            <a:noAutofit/>
          </a:bodyPr>
          <a:lstStyle/>
          <a:p>
            <a:pPr algn="ctr">
              <a:lnSpc>
                <a:spcPts val="2800"/>
              </a:lnSpc>
            </a:pPr>
            <a:r>
              <a:rPr lang="zh-CN" altLang="en-US" sz="2000">
                <a:solidFill>
                  <a:srgbClr val="000000"/>
                </a:solidFill>
                <a:latin typeface="WenQuanYi" panose="020B0606030804020204" charset="-122"/>
              </a:rPr>
              <a:t>图</a:t>
            </a:r>
            <a:r>
              <a:rPr lang="en-US" sz="2000">
                <a:solidFill>
                  <a:srgbClr val="000000"/>
                </a:solidFill>
                <a:latin typeface="WenQuanYi" panose="020B0606030804020204" charset="-122"/>
              </a:rPr>
              <a:t>1. </a:t>
            </a:r>
            <a:r>
              <a:rPr lang="zh-CN" altLang="en-US" sz="2000">
                <a:solidFill>
                  <a:srgbClr val="000000"/>
                </a:solidFill>
                <a:latin typeface="WenQuanYi" panose="020B0606030804020204" charset="-122"/>
              </a:rPr>
              <a:t>寄存器</a:t>
            </a:r>
            <a:r>
              <a:rPr lang="zh-CN" altLang="en-US" sz="2000">
                <a:solidFill>
                  <a:srgbClr val="000000"/>
                </a:solidFill>
                <a:latin typeface="WenQuanYi" panose="020B0606030804020204" charset="-122"/>
              </a:rPr>
              <a:t>流程</a:t>
            </a:r>
            <a:endParaRPr lang="zh-CN" altLang="en-US" sz="2000">
              <a:solidFill>
                <a:srgbClr val="000000"/>
              </a:solidFill>
              <a:latin typeface="WenQuanYi" panose="020B0606030804020204" charset="-122"/>
            </a:endParaRPr>
          </a:p>
        </p:txBody>
      </p:sp>
      <p:sp>
        <p:nvSpPr>
          <p:cNvPr id="16" name="TextBox 4"/>
          <p:cNvSpPr txBox="1"/>
          <p:nvPr/>
        </p:nvSpPr>
        <p:spPr>
          <a:xfrm>
            <a:off x="1083945" y="1053465"/>
            <a:ext cx="5409247" cy="368935"/>
          </a:xfrm>
          <a:prstGeom prst="rect">
            <a:avLst/>
          </a:prstGeom>
        </p:spPr>
        <p:txBody>
          <a:bodyPr lIns="0" tIns="0" rIns="0" bIns="0" rtlCol="0" anchor="t">
            <a:spAutoFit/>
          </a:bodyPr>
          <a:p>
            <a:pPr algn="l">
              <a:lnSpc>
                <a:spcPts val="2880"/>
              </a:lnSpc>
            </a:pPr>
            <a:r>
              <a:rPr lang="zh-CN" altLang="en-US" sz="2400" b="1">
                <a:solidFill>
                  <a:srgbClr val="0D409B"/>
                </a:solidFill>
                <a:latin typeface="Arial Bold" panose="020B0802020202020204"/>
              </a:rPr>
              <a:t>编译原理课程设计</a:t>
            </a:r>
            <a:r>
              <a:rPr lang="en-US" altLang="zh-CN" sz="2400" b="1">
                <a:solidFill>
                  <a:srgbClr val="0D409B"/>
                </a:solidFill>
                <a:latin typeface="Arial Bold" panose="020B0802020202020204"/>
              </a:rPr>
              <a:t>——</a:t>
            </a:r>
            <a:r>
              <a:rPr lang="zh-CN" altLang="en-US" sz="2400" b="1">
                <a:solidFill>
                  <a:srgbClr val="0D409B"/>
                </a:solidFill>
                <a:latin typeface="Arial Bold" panose="020B0802020202020204"/>
              </a:rPr>
              <a:t>语法</a:t>
            </a:r>
            <a:r>
              <a:rPr lang="zh-CN" altLang="en-US" sz="2400" b="1">
                <a:solidFill>
                  <a:srgbClr val="0D409B"/>
                </a:solidFill>
                <a:latin typeface="Arial Bold" panose="020B0802020202020204"/>
              </a:rPr>
              <a:t>分析</a:t>
            </a:r>
            <a:endParaRPr lang="zh-CN" altLang="en-US" sz="2400" b="1">
              <a:solidFill>
                <a:srgbClr val="0D409B"/>
              </a:solidFill>
              <a:latin typeface="Arial Bold" panose="020B0802020202020204"/>
            </a:endParaRPr>
          </a:p>
        </p:txBody>
      </p:sp>
      <p:pic>
        <p:nvPicPr>
          <p:cNvPr id="3" name="图片 2"/>
          <p:cNvPicPr>
            <a:picLocks noChangeAspect="1"/>
          </p:cNvPicPr>
          <p:nvPr/>
        </p:nvPicPr>
        <p:blipFill>
          <a:blip r:embed="rId1"/>
          <a:stretch>
            <a:fillRect/>
          </a:stretch>
        </p:blipFill>
        <p:spPr>
          <a:xfrm>
            <a:off x="8077200" y="1714500"/>
            <a:ext cx="4181475" cy="3124835"/>
          </a:xfrm>
          <a:prstGeom prst="rect">
            <a:avLst/>
          </a:prstGeom>
        </p:spPr>
      </p:pic>
      <p:pic>
        <p:nvPicPr>
          <p:cNvPr id="78" name="图片 78" descr="reg"/>
          <p:cNvPicPr>
            <a:picLocks noChangeAspect="1"/>
          </p:cNvPicPr>
          <p:nvPr/>
        </p:nvPicPr>
        <p:blipFill>
          <a:blip r:embed="rId2"/>
          <a:stretch>
            <a:fillRect/>
          </a:stretch>
        </p:blipFill>
        <p:spPr>
          <a:xfrm>
            <a:off x="12572683" y="1714183"/>
            <a:ext cx="5008245" cy="5958205"/>
          </a:xfrm>
          <a:prstGeom prst="rect">
            <a:avLst/>
          </a:prstGeom>
        </p:spPr>
      </p:pic>
      <p:graphicFrame>
        <p:nvGraphicFramePr>
          <p:cNvPr id="5" name="表格 4"/>
          <p:cNvGraphicFramePr/>
          <p:nvPr>
            <p:custDataLst>
              <p:tags r:id="rId3"/>
            </p:custDataLst>
          </p:nvPr>
        </p:nvGraphicFramePr>
        <p:xfrm>
          <a:off x="8382000" y="5524500"/>
          <a:ext cx="3249930" cy="2792730"/>
        </p:xfrm>
        <a:graphic>
          <a:graphicData uri="http://schemas.openxmlformats.org/drawingml/2006/table">
            <a:tbl>
              <a:tblPr firstRow="1" bandRow="1">
                <a:tableStyleId>{5C22544A-7EE6-4342-B048-85BDC9FD1C3A}</a:tableStyleId>
              </a:tblPr>
              <a:tblGrid>
                <a:gridCol w="1624965"/>
                <a:gridCol w="1624965"/>
              </a:tblGrid>
              <a:tr h="575945">
                <a:tc>
                  <a:txBody>
                    <a:bodyPr/>
                    <a:p>
                      <a:pPr algn="ctr">
                        <a:buNone/>
                      </a:pPr>
                      <a:r>
                        <a:rPr lang="en-US" altLang="zh-CN"/>
                        <a:t>R</a:t>
                      </a:r>
                      <a:r>
                        <a:rPr lang="en-US" altLang="zh-CN"/>
                        <a:t>eg</a:t>
                      </a:r>
                      <a:endParaRPr lang="en-US" altLang="zh-CN"/>
                    </a:p>
                  </a:txBody>
                  <a:tcPr anchor="ctr" anchorCtr="0"/>
                </a:tc>
                <a:tc>
                  <a:txBody>
                    <a:bodyPr/>
                    <a:p>
                      <a:pPr algn="ctr">
                        <a:buNone/>
                      </a:pPr>
                      <a:r>
                        <a:rPr lang="zh-CN" altLang="en-US"/>
                        <a:t>作用</a:t>
                      </a:r>
                      <a:endParaRPr lang="zh-CN" altLang="en-US"/>
                    </a:p>
                  </a:txBody>
                  <a:tcPr anchor="ctr" anchorCtr="0"/>
                </a:tc>
              </a:tr>
              <a:tr h="575945">
                <a:tc>
                  <a:txBody>
                    <a:bodyPr/>
                    <a:p>
                      <a:pPr algn="ctr">
                        <a:buNone/>
                      </a:pPr>
                      <a:r>
                        <a:rPr lang="en-US" altLang="zh-CN"/>
                        <a:t>$t0</a:t>
                      </a:r>
                      <a:endParaRPr lang="en-US" altLang="zh-CN"/>
                    </a:p>
                  </a:txBody>
                  <a:tcPr anchor="ctr" anchorCtr="0"/>
                </a:tc>
                <a:tc>
                  <a:txBody>
                    <a:bodyPr/>
                    <a:p>
                      <a:pPr algn="ctr">
                        <a:buNone/>
                      </a:pPr>
                      <a:r>
                        <a:rPr lang="zh-CN" altLang="en-US"/>
                        <a:t>恒为</a:t>
                      </a:r>
                      <a:r>
                        <a:rPr lang="en-US" altLang="zh-CN"/>
                        <a:t>0</a:t>
                      </a:r>
                      <a:endParaRPr lang="en-US" altLang="zh-CN"/>
                    </a:p>
                  </a:txBody>
                  <a:tcPr anchor="ctr" anchorCtr="0"/>
                </a:tc>
              </a:tr>
              <a:tr h="575945">
                <a:tc>
                  <a:txBody>
                    <a:bodyPr/>
                    <a:p>
                      <a:pPr algn="ctr">
                        <a:buNone/>
                      </a:pPr>
                      <a:r>
                        <a:rPr lang="en-US" altLang="zh-CN"/>
                        <a:t>$t1 - $t4</a:t>
                      </a:r>
                      <a:endParaRPr lang="en-US" altLang="zh-CN"/>
                    </a:p>
                  </a:txBody>
                  <a:tcPr anchor="ctr" anchorCtr="0"/>
                </a:tc>
                <a:tc>
                  <a:txBody>
                    <a:bodyPr/>
                    <a:p>
                      <a:pPr algn="ctr">
                        <a:buNone/>
                      </a:pPr>
                      <a:r>
                        <a:rPr lang="zh-CN" altLang="en-US"/>
                        <a:t>通用</a:t>
                      </a:r>
                      <a:r>
                        <a:rPr lang="zh-CN" altLang="en-US"/>
                        <a:t>寄存器</a:t>
                      </a:r>
                      <a:endParaRPr lang="zh-CN" altLang="en-US"/>
                    </a:p>
                  </a:txBody>
                  <a:tcPr anchor="ctr" anchorCtr="0"/>
                </a:tc>
              </a:tr>
              <a:tr h="575945">
                <a:tc>
                  <a:txBody>
                    <a:bodyPr/>
                    <a:p>
                      <a:pPr algn="ctr">
                        <a:buNone/>
                      </a:pPr>
                      <a:r>
                        <a:rPr lang="en-US" altLang="zh-CN"/>
                        <a:t>$</a:t>
                      </a:r>
                      <a:r>
                        <a:rPr lang="en-US" altLang="zh-CN"/>
                        <a:t>a0 - $a3</a:t>
                      </a:r>
                      <a:endParaRPr lang="en-US" altLang="zh-CN"/>
                    </a:p>
                  </a:txBody>
                  <a:tcPr anchor="ctr" anchorCtr="0"/>
                </a:tc>
                <a:tc>
                  <a:txBody>
                    <a:bodyPr/>
                    <a:p>
                      <a:pPr algn="ctr">
                        <a:buNone/>
                      </a:pPr>
                      <a:r>
                        <a:rPr lang="zh-CN" altLang="en-US"/>
                        <a:t>函数</a:t>
                      </a:r>
                      <a:r>
                        <a:rPr lang="zh-CN" altLang="en-US"/>
                        <a:t>传参</a:t>
                      </a:r>
                      <a:endParaRPr lang="zh-CN" altLang="en-US"/>
                    </a:p>
                  </a:txBody>
                  <a:tcPr anchor="ctr" anchorCtr="0"/>
                </a:tc>
              </a:tr>
              <a:tr h="488950">
                <a:tc>
                  <a:txBody>
                    <a:bodyPr/>
                    <a:p>
                      <a:pPr algn="ctr">
                        <a:buNone/>
                      </a:pPr>
                      <a:r>
                        <a:rPr lang="en-US" altLang="zh-CN"/>
                        <a:t>$v0</a:t>
                      </a:r>
                      <a:endParaRPr lang="en-US" altLang="zh-CN"/>
                    </a:p>
                  </a:txBody>
                  <a:tcPr anchor="ctr" anchorCtr="0"/>
                </a:tc>
                <a:tc>
                  <a:txBody>
                    <a:bodyPr/>
                    <a:p>
                      <a:pPr algn="ctr">
                        <a:buNone/>
                      </a:pPr>
                      <a:r>
                        <a:rPr lang="zh-CN" altLang="en-US"/>
                        <a:t>函数</a:t>
                      </a:r>
                      <a:r>
                        <a:rPr lang="zh-CN" altLang="en-US"/>
                        <a:t>返回值</a:t>
                      </a:r>
                      <a:endParaRPr lang="zh-CN" altLang="en-US"/>
                    </a:p>
                  </a:txBody>
                  <a:tcPr anchor="ctr" anchorCtr="0"/>
                </a:tc>
              </a:tr>
            </a:tbl>
          </a:graphicData>
        </a:graphic>
      </p:graphicFrame>
      <p:sp>
        <p:nvSpPr>
          <p:cNvPr id="7" name="TextBox 14"/>
          <p:cNvSpPr txBox="1"/>
          <p:nvPr/>
        </p:nvSpPr>
        <p:spPr>
          <a:xfrm>
            <a:off x="8382000" y="4991100"/>
            <a:ext cx="3543300" cy="438150"/>
          </a:xfrm>
          <a:prstGeom prst="rect">
            <a:avLst/>
          </a:prstGeom>
        </p:spPr>
        <p:txBody>
          <a:bodyPr lIns="0" tIns="0" rIns="0" bIns="0" rtlCol="0" anchor="t">
            <a:noAutofit/>
          </a:bodyPr>
          <a:p>
            <a:pPr algn="ctr">
              <a:lnSpc>
                <a:spcPts val="2800"/>
              </a:lnSpc>
            </a:pPr>
            <a:r>
              <a:rPr lang="zh-CN" altLang="en-US" sz="2000">
                <a:solidFill>
                  <a:srgbClr val="000000"/>
                </a:solidFill>
                <a:latin typeface="WenQuanYi" panose="020B0606030804020204" charset="-122"/>
              </a:rPr>
              <a:t>图</a:t>
            </a:r>
            <a:r>
              <a:rPr lang="en-US" sz="2000">
                <a:solidFill>
                  <a:srgbClr val="000000"/>
                </a:solidFill>
                <a:latin typeface="WenQuanYi" panose="020B0606030804020204" charset="-122"/>
              </a:rPr>
              <a:t>1. </a:t>
            </a:r>
            <a:r>
              <a:rPr lang="zh-CN" altLang="en-US" sz="2000">
                <a:solidFill>
                  <a:srgbClr val="000000"/>
                </a:solidFill>
                <a:latin typeface="WenQuanYi" panose="020B0606030804020204" charset="-122"/>
              </a:rPr>
              <a:t>待用活跃信息</a:t>
            </a:r>
            <a:r>
              <a:rPr lang="zh-CN" altLang="en-US" sz="2000">
                <a:solidFill>
                  <a:srgbClr val="000000"/>
                </a:solidFill>
                <a:latin typeface="WenQuanYi" panose="020B0606030804020204" charset="-122"/>
              </a:rPr>
              <a:t>表</a:t>
            </a:r>
            <a:endParaRPr lang="zh-CN" altLang="en-US" sz="2000">
              <a:solidFill>
                <a:srgbClr val="000000"/>
              </a:solidFill>
              <a:latin typeface="WenQuanYi" panose="020B0606030804020204" charset="-122"/>
            </a:endParaRPr>
          </a:p>
        </p:txBody>
      </p:sp>
      <p:sp>
        <p:nvSpPr>
          <p:cNvPr id="8" name="TextBox 14"/>
          <p:cNvSpPr txBox="1"/>
          <p:nvPr/>
        </p:nvSpPr>
        <p:spPr>
          <a:xfrm>
            <a:off x="8235315" y="8420100"/>
            <a:ext cx="3543300" cy="438150"/>
          </a:xfrm>
          <a:prstGeom prst="rect">
            <a:avLst/>
          </a:prstGeom>
        </p:spPr>
        <p:txBody>
          <a:bodyPr lIns="0" tIns="0" rIns="0" bIns="0" rtlCol="0" anchor="t">
            <a:noAutofit/>
          </a:bodyPr>
          <a:p>
            <a:pPr algn="ctr">
              <a:lnSpc>
                <a:spcPts val="2800"/>
              </a:lnSpc>
            </a:pPr>
            <a:r>
              <a:rPr lang="zh-CN" altLang="en-US" sz="2000">
                <a:solidFill>
                  <a:srgbClr val="000000"/>
                </a:solidFill>
                <a:latin typeface="WenQuanYi" panose="020B0606030804020204" charset="-122"/>
              </a:rPr>
              <a:t>图</a:t>
            </a:r>
            <a:r>
              <a:rPr lang="en-US" sz="2000">
                <a:solidFill>
                  <a:srgbClr val="000000"/>
                </a:solidFill>
                <a:latin typeface="WenQuanYi" panose="020B0606030804020204" charset="-122"/>
              </a:rPr>
              <a:t>1. </a:t>
            </a:r>
            <a:r>
              <a:rPr lang="zh-CN" altLang="en-US" sz="2000">
                <a:solidFill>
                  <a:srgbClr val="000000"/>
                </a:solidFill>
                <a:latin typeface="WenQuanYi" panose="020B0606030804020204" charset="-122"/>
              </a:rPr>
              <a:t>活跃</a:t>
            </a:r>
            <a:endParaRPr lang="zh-CN" altLang="en-US" sz="2000">
              <a:solidFill>
                <a:srgbClr val="000000"/>
              </a:solidFill>
              <a:latin typeface="WenQuanYi" panose="020B0606030804020204" charset="-122"/>
            </a:endParaRPr>
          </a:p>
        </p:txBody>
      </p:sp>
    </p:spTree>
  </p:cSld>
  <p:clrMapOvr>
    <a:masterClrMapping/>
  </p:clrMapOvr>
</p:sld>
</file>

<file path=ppt/tags/tag1.xml><?xml version="1.0" encoding="utf-8"?>
<p:tagLst xmlns:p="http://schemas.openxmlformats.org/presentationml/2006/main">
  <p:tag name="KSO_WM_DIAGRAM_VIRTUALLY_FRAME" val="{&quot;height&quot;:199.69850393700787,&quot;left&quot;:162,&quot;top&quot;:186.50149606299212,&quot;width&quot;:962.2051968503936}"/>
</p:tagLst>
</file>

<file path=ppt/tags/tag10.xml><?xml version="1.0" encoding="utf-8"?>
<p:tagLst xmlns:p="http://schemas.openxmlformats.org/presentationml/2006/main">
  <p:tag name="KSO_WM_DIAGRAM_VIRTUALLY_FRAME" val="{&quot;height&quot;:199.69850393700787,&quot;left&quot;:162,&quot;top&quot;:186.50149606299212,&quot;width&quot;:962.2051968503936}"/>
</p:tagLst>
</file>

<file path=ppt/tags/tag11.xml><?xml version="1.0" encoding="utf-8"?>
<p:tagLst xmlns:p="http://schemas.openxmlformats.org/presentationml/2006/main">
  <p:tag name="TABLE_ENDDRAG_ORIGIN_RECT" val="255*226"/>
  <p:tag name="TABLE_ENDDRAG_RECT" val="606*489*255*226"/>
</p:tagLst>
</file>

<file path=ppt/tags/tag12.xml><?xml version="1.0" encoding="utf-8"?>
<p:tagLst xmlns:p="http://schemas.openxmlformats.org/presentationml/2006/main">
  <p:tag name="commondata" val="eyJoZGlkIjoiNDM4MWUyY2VmZGFmYzI4MTFhZjY1ZDQ1ZDQyNDBmZjAifQ=="/>
</p:tagLst>
</file>

<file path=ppt/tags/tag2.xml><?xml version="1.0" encoding="utf-8"?>
<p:tagLst xmlns:p="http://schemas.openxmlformats.org/presentationml/2006/main">
  <p:tag name="KSO_WM_DIAGRAM_VIRTUALLY_FRAME" val="{&quot;height&quot;:199.69850393700787,&quot;left&quot;:162,&quot;top&quot;:186.50149606299212,&quot;width&quot;:962.2051968503936}"/>
</p:tagLst>
</file>

<file path=ppt/tags/tag3.xml><?xml version="1.0" encoding="utf-8"?>
<p:tagLst xmlns:p="http://schemas.openxmlformats.org/presentationml/2006/main">
  <p:tag name="KSO_WM_DIAGRAM_VIRTUALLY_FRAME" val="{&quot;height&quot;:199.69850393700787,&quot;left&quot;:162,&quot;top&quot;:186.50149606299212,&quot;width&quot;:962.2051968503936}"/>
</p:tagLst>
</file>

<file path=ppt/tags/tag4.xml><?xml version="1.0" encoding="utf-8"?>
<p:tagLst xmlns:p="http://schemas.openxmlformats.org/presentationml/2006/main">
  <p:tag name="KSO_WM_DIAGRAM_VIRTUALLY_FRAME" val="{&quot;height&quot;:199.69850393700787,&quot;left&quot;:162,&quot;top&quot;:186.50149606299212,&quot;width&quot;:962.2051968503936}"/>
</p:tagLst>
</file>

<file path=ppt/tags/tag5.xml><?xml version="1.0" encoding="utf-8"?>
<p:tagLst xmlns:p="http://schemas.openxmlformats.org/presentationml/2006/main">
  <p:tag name="KSO_WM_DIAGRAM_VIRTUALLY_FRAME" val="{&quot;height&quot;:199.69850393700787,&quot;left&quot;:162,&quot;top&quot;:186.50149606299212,&quot;width&quot;:962.2051968503936}"/>
</p:tagLst>
</file>

<file path=ppt/tags/tag6.xml><?xml version="1.0" encoding="utf-8"?>
<p:tagLst xmlns:p="http://schemas.openxmlformats.org/presentationml/2006/main">
  <p:tag name="KSO_WM_DIAGRAM_VIRTUALLY_FRAME" val="{&quot;height&quot;:199.69850393700787,&quot;left&quot;:162,&quot;top&quot;:186.50149606299212,&quot;width&quot;:962.2051968503936}"/>
</p:tagLst>
</file>

<file path=ppt/tags/tag7.xml><?xml version="1.0" encoding="utf-8"?>
<p:tagLst xmlns:p="http://schemas.openxmlformats.org/presentationml/2006/main">
  <p:tag name="KSO_WM_DIAGRAM_VIRTUALLY_FRAME" val="{&quot;height&quot;:199.69850393700787,&quot;left&quot;:162,&quot;top&quot;:186.50149606299212,&quot;width&quot;:962.2051968503936}"/>
</p:tagLst>
</file>

<file path=ppt/tags/tag8.xml><?xml version="1.0" encoding="utf-8"?>
<p:tagLst xmlns:p="http://schemas.openxmlformats.org/presentationml/2006/main">
  <p:tag name="KSO_WM_DIAGRAM_VIRTUALLY_FRAME" val="{&quot;height&quot;:199.69850393700787,&quot;left&quot;:162,&quot;top&quot;:186.50149606299212,&quot;width&quot;:962.2051968503936}"/>
</p:tagLst>
</file>

<file path=ppt/tags/tag9.xml><?xml version="1.0" encoding="utf-8"?>
<p:tagLst xmlns:p="http://schemas.openxmlformats.org/presentationml/2006/main">
  <p:tag name="KSO_WM_DIAGRAM_VIRTUALLY_FRAME" val="{&quot;height&quot;:199.69850393700787,&quot;left&quot;:162,&quot;top&quot;:186.50149606299212,&quot;width&quot;:962.205196850393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宋体"/>
        <a:font script="Hebr" typeface="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宋体"/>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宋体"/>
        <a:font script="Hebr" typeface="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宋体"/>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宋体"/>
        <a:font script="Hebr" typeface="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1151</Words>
  <Application>WPS 演示</Application>
  <PresentationFormat>On-screen Show (4:3)</PresentationFormat>
  <Paragraphs>237</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宋体</vt:lpstr>
      <vt:lpstr>Wingdings</vt:lpstr>
      <vt:lpstr>Arial Bold</vt:lpstr>
      <vt:lpstr>Arial</vt:lpstr>
      <vt:lpstr>WenQuanYi</vt:lpstr>
      <vt:lpstr>微软雅黑</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DPO-mt1</dc:title>
  <dc:creator/>
  <cp:lastModifiedBy>洪扬</cp:lastModifiedBy>
  <cp:revision>25</cp:revision>
  <dcterms:created xsi:type="dcterms:W3CDTF">2006-08-16T00:00:00Z</dcterms:created>
  <dcterms:modified xsi:type="dcterms:W3CDTF">2024-08-20T09:53:20Z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9792C1B0E52E4799A1D7F0860C1B0710_12</vt:lpwstr>
  </property>
  <property fmtid="{D5CDD505-2E9C-101B-9397-08002B2CF9AE}" pid="3" name="KSOProductBuildVer">
    <vt:lpwstr>2052-12.1.0.17827</vt:lpwstr>
  </property>
</Properties>
</file>