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9"/>
  </p:handoutMasterIdLst>
  <p:sldIdLst>
    <p:sldId id="307" r:id="rId4"/>
    <p:sldId id="309" r:id="rId6"/>
    <p:sldId id="330" r:id="rId7"/>
    <p:sldId id="336" r:id="rId8"/>
    <p:sldId id="340" r:id="rId9"/>
    <p:sldId id="338" r:id="rId10"/>
    <p:sldId id="341" r:id="rId11"/>
    <p:sldId id="339" r:id="rId12"/>
    <p:sldId id="342" r:id="rId13"/>
    <p:sldId id="343" r:id="rId14"/>
    <p:sldId id="344" r:id="rId15"/>
    <p:sldId id="345" r:id="rId16"/>
    <p:sldId id="337" r:id="rId17"/>
    <p:sldId id="267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89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20204" pitchFamily="34" charset="0"/>
                <a:ea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UNIX V6++</a:t>
            </a:r>
            <a:r>
              <a:rPr lang="zh-CN" altLang="en-US"/>
              <a:t>相同，这里的进行索引之前需要首先判断⽂件⼤⼩，如果是⼩⽂件，则直接在索引表得到数据块索引，如果是大文件则首先需要获取间接索引表，主要在</a:t>
            </a:r>
            <a:r>
              <a:rPr lang="en-US" altLang="zh-CN"/>
              <a:t>Bmap</a:t>
            </a:r>
            <a:r>
              <a:rPr lang="zh-CN" altLang="en-US"/>
              <a:t>函数中进行修改。这里尝试了将索引块的个数增多，对于小文件来说有部分提升，但是对要求中的</a:t>
            </a:r>
            <a:r>
              <a:rPr lang="en-US" altLang="zh-CN"/>
              <a:t>doc</a:t>
            </a:r>
            <a:r>
              <a:rPr lang="zh-CN" altLang="en-US"/>
              <a:t>文档或者图片这种大文件效果会下降，最后恢复为与</a:t>
            </a:r>
            <a:r>
              <a:rPr lang="en-US" altLang="zh-CN"/>
              <a:t>UNIX</a:t>
            </a:r>
            <a:r>
              <a:rPr lang="zh-CN" altLang="en-US"/>
              <a:t>相同</a:t>
            </a:r>
            <a:r>
              <a:rPr lang="zh-CN" altLang="en-US"/>
              <a:t>数量</a:t>
            </a:r>
            <a:endParaRPr lang="zh-CN" altLang="en-US"/>
          </a:p>
          <a:p>
            <a:endParaRPr lang="zh-CN" altLang="en-US"/>
          </a:p>
          <a:p>
            <a:r>
              <a:t>高速缓存管理使用LRU算法进行管理，主要由分配算法和回收算法两部分组成。分配缓存时从缓存队列首部取出；释放的高速缓存送⼊⾃由缓存队列的尾部，从而使得该缓存尽可能⻓地保持原来的使用状态；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最后介绍接口与功能的实现，图中黄色部分为课设要求内容，其中</a:t>
            </a:r>
            <a:r>
              <a:rPr lang="en-US" altLang="zh-CN"/>
              <a:t>seek</a:t>
            </a:r>
            <a:r>
              <a:rPr lang="zh-CN" altLang="en-US"/>
              <a:t>修改指针的指令中划分了不同的移动方式，分别是基于</a:t>
            </a:r>
            <a:r>
              <a:rPr lang="en-US" altLang="zh-CN"/>
              <a:t>begin</a:t>
            </a:r>
            <a:r>
              <a:rPr lang="zh-CN" altLang="en-US">
                <a:ea typeface="宋体" panose="02010600030101010101" pitchFamily="2" charset="-122"/>
              </a:rPr>
              <a:t>、基于</a:t>
            </a:r>
            <a:r>
              <a:rPr lang="en-US" altLang="zh-CN">
                <a:ea typeface="宋体" panose="02010600030101010101" pitchFamily="2" charset="-122"/>
              </a:rPr>
              <a:t>current</a:t>
            </a:r>
            <a:r>
              <a:rPr lang="zh-CN" altLang="en-US">
                <a:ea typeface="宋体" panose="02010600030101010101" pitchFamily="2" charset="-122"/>
              </a:rPr>
              <a:t>和基于</a:t>
            </a:r>
            <a:r>
              <a:rPr lang="en-US" altLang="zh-CN">
                <a:ea typeface="宋体" panose="02010600030101010101" pitchFamily="2" charset="-122"/>
              </a:rPr>
              <a:t>end</a:t>
            </a:r>
            <a:r>
              <a:rPr lang="zh-CN" altLang="en-US">
                <a:ea typeface="宋体" panose="02010600030101010101" pitchFamily="2" charset="-122"/>
              </a:rPr>
              <a:t>的，便于进行连接覆盖等文件</a:t>
            </a:r>
            <a:r>
              <a:rPr lang="zh-CN" altLang="en-US">
                <a:ea typeface="宋体" panose="02010600030101010101" pitchFamily="2" charset="-122"/>
              </a:rPr>
              <a:t>操作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下方蓝色部分是拓展实现的部分，包括重命名、目录树、用户登录、上传和下载文件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在拓展实现的几个功能中，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创建时间展示需要访问</a:t>
            </a:r>
            <a:r>
              <a:rPr lang="en-US" altLang="zh-CN"/>
              <a:t>DiskINode</a:t>
            </a:r>
            <a:r>
              <a:rPr lang="zh-CN" altLang="en-US"/>
              <a:t>中时间字段实现。这里没有对</a:t>
            </a:r>
            <a:r>
              <a:rPr lang="en-US" altLang="zh-CN"/>
              <a:t>access</a:t>
            </a:r>
            <a:r>
              <a:rPr lang="zh-CN" altLang="en-US"/>
              <a:t>标记和</a:t>
            </a:r>
            <a:r>
              <a:rPr lang="en-US" altLang="zh-CN"/>
              <a:t>modify</a:t>
            </a:r>
            <a:r>
              <a:rPr lang="zh-CN" altLang="en-US"/>
              <a:t>标记进行记录，所以仅利用了</a:t>
            </a:r>
            <a:r>
              <a:rPr lang="en-US" altLang="zh-CN"/>
              <a:t>a_time</a:t>
            </a:r>
            <a:r>
              <a:rPr lang="zh-CN" altLang="en-US"/>
              <a:t>进行创建时间的</a:t>
            </a:r>
            <a:r>
              <a:rPr lang="zh-CN" altLang="en-US"/>
              <a:t>记录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复制文件通过</a:t>
            </a:r>
            <a:r>
              <a:rPr lang="en-US" altLang="zh-CN"/>
              <a:t>read write</a:t>
            </a:r>
            <a:r>
              <a:rPr lang="zh-CN" altLang="en-US"/>
              <a:t>系统调用，在</a:t>
            </a:r>
            <a:r>
              <a:rPr lang="en-US" altLang="zh-CN"/>
              <a:t>kernel</a:t>
            </a:r>
            <a:r>
              <a:rPr lang="zh-CN" altLang="en-US"/>
              <a:t>中的</a:t>
            </a:r>
            <a:r>
              <a:rPr lang="en-US" altLang="zh-CN"/>
              <a:t>buf</a:t>
            </a:r>
            <a:r>
              <a:rPr lang="zh-CN" altLang="en-US"/>
              <a:t>暂存区进行中转，完成文件</a:t>
            </a:r>
            <a:r>
              <a:rPr lang="zh-CN" altLang="en-US"/>
              <a:t>复制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切换目录</a:t>
            </a:r>
            <a:r>
              <a:rPr lang="en-US" altLang="zh-CN"/>
              <a:t>cd</a:t>
            </a:r>
            <a:r>
              <a:rPr lang="zh-CN" altLang="en-US"/>
              <a:t>命令在上学期提供的</a:t>
            </a:r>
            <a:r>
              <a:rPr lang="en-US" altLang="zh-CN"/>
              <a:t>UNIX</a:t>
            </a:r>
            <a:r>
              <a:rPr lang="zh-CN" altLang="en-US"/>
              <a:t>系统源码中实现的是从根目录进行搜索，且没有相对路径的实现在这里我补充了相对路径的实现方法。这里尝试了两种方法，</a:t>
            </a:r>
            <a:endParaRPr lang="zh-CN" altLang="en-US"/>
          </a:p>
          <a:p>
            <a:r>
              <a:rPr lang="zh-CN" altLang="en-US"/>
              <a:t>一种是通过递归的方式，将文件路径递归进行缩减，再执行原有的系统</a:t>
            </a:r>
            <a:r>
              <a:rPr lang="zh-CN" altLang="en-US"/>
              <a:t>调用；</a:t>
            </a:r>
            <a:endParaRPr lang="zh-CN" altLang="en-US"/>
          </a:p>
          <a:p>
            <a:r>
              <a:rPr lang="zh-CN" altLang="en-US"/>
              <a:t>另一种方式是相当于在空目录创建时，创建</a:t>
            </a:r>
            <a:r>
              <a:rPr lang="en-US" altLang="zh-CN"/>
              <a:t> </a:t>
            </a:r>
            <a:r>
              <a:rPr lang="zh-CN" altLang="en-US"/>
              <a:t>点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点点</a:t>
            </a:r>
            <a:r>
              <a:rPr lang="en-US" altLang="zh-CN"/>
              <a:t> </a:t>
            </a:r>
            <a:r>
              <a:rPr lang="zh-CN" altLang="en-US"/>
              <a:t>两个文件夹，将其记录在打开文件表中，其中记录的内容就是上一层目录和这一层目录的</a:t>
            </a:r>
            <a:r>
              <a:rPr lang="en-US" altLang="zh-CN"/>
              <a:t>INode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/>
              <a:t>从而实现相对</a:t>
            </a:r>
            <a:r>
              <a:rPr lang="zh-CN" altLang="en-US"/>
              <a:t>路径跳转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对于多用户的</a:t>
            </a:r>
            <a:r>
              <a:rPr lang="en-US" altLang="zh-CN"/>
              <a:t>login</a:t>
            </a:r>
            <a:r>
              <a:rPr lang="zh-CN" altLang="en-US">
                <a:ea typeface="宋体" panose="02010600030101010101" pitchFamily="2" charset="-122"/>
              </a:rPr>
              <a:t>，我采用的方法是再</a:t>
            </a:r>
            <a:r>
              <a:rPr lang="en-US" altLang="zh-CN">
                <a:ea typeface="宋体" panose="02010600030101010101" pitchFamily="2" charset="-122"/>
              </a:rPr>
              <a:t>etc</a:t>
            </a:r>
            <a:r>
              <a:rPr lang="zh-CN" altLang="en-US">
                <a:ea typeface="宋体" panose="02010600030101010101" pitchFamily="2" charset="-122"/>
              </a:rPr>
              <a:t>文件夹下胜场</a:t>
            </a:r>
            <a:r>
              <a:rPr lang="en-US" altLang="zh-CN">
                <a:ea typeface="宋体" panose="02010600030101010101" pitchFamily="2" charset="-122"/>
              </a:rPr>
              <a:t>passwd</a:t>
            </a:r>
            <a:r>
              <a:rPr lang="zh-CN" altLang="en-US">
                <a:ea typeface="宋体" panose="02010600030101010101" pitchFamily="2" charset="-122"/>
              </a:rPr>
              <a:t>文件，里边详细记录了用户的姓名、角色等信息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再进行登录时通过读取分析这里边的数据进行</a:t>
            </a:r>
            <a:r>
              <a:rPr lang="zh-CN" altLang="en-US">
                <a:ea typeface="宋体" panose="02010600030101010101" pitchFamily="2" charset="-122"/>
              </a:rPr>
              <a:t>判断。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权限检查主要同故宫</a:t>
            </a:r>
            <a:r>
              <a:rPr lang="en-US" altLang="zh-CN">
                <a:ea typeface="宋体" panose="02010600030101010101" pitchFamily="2" charset="-122"/>
              </a:rPr>
              <a:t>Access</a:t>
            </a:r>
            <a:r>
              <a:rPr lang="zh-CN" altLang="en-US">
                <a:ea typeface="宋体" panose="02010600030101010101" pitchFamily="2" charset="-122"/>
              </a:rPr>
              <a:t>函数进行检查，表现为文件夹是否允许进入，文件是否允许打开，通过</a:t>
            </a:r>
            <a:r>
              <a:rPr lang="en-US" altLang="zh-CN">
                <a:ea typeface="宋体" panose="02010600030101010101" pitchFamily="2" charset="-122"/>
              </a:rPr>
              <a:t>uid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gid</a:t>
            </a:r>
            <a:r>
              <a:rPr lang="zh-CN" altLang="en-US">
                <a:ea typeface="宋体" panose="02010600030101010101" pitchFamily="2" charset="-122"/>
              </a:rPr>
              <a:t>进行</a:t>
            </a:r>
            <a:r>
              <a:rPr lang="zh-CN" altLang="en-US">
                <a:ea typeface="宋体" panose="02010600030101010101" pitchFamily="2" charset="-122"/>
              </a:rPr>
              <a:t>简单判断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上传和下载文件结合系统调用的</a:t>
            </a:r>
            <a:r>
              <a:rPr lang="en-US" altLang="zh-CN">
                <a:ea typeface="宋体" panose="02010600030101010101" pitchFamily="2" charset="-122"/>
              </a:rPr>
              <a:t>read 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write</a:t>
            </a:r>
            <a:r>
              <a:rPr lang="zh-CN" altLang="en-US">
                <a:ea typeface="宋体" panose="02010600030101010101" pitchFamily="2" charset="-122"/>
              </a:rPr>
              <a:t>以</a:t>
            </a:r>
            <a:r>
              <a:rPr lang="en-US" altLang="zh-CN">
                <a:ea typeface="宋体" panose="02010600030101010101" pitchFamily="2" charset="-122"/>
              </a:rPr>
              <a:t>C++</a:t>
            </a:r>
            <a:r>
              <a:rPr lang="zh-CN" altLang="en-US">
                <a:ea typeface="宋体" panose="02010600030101010101" pitchFamily="2" charset="-122"/>
              </a:rPr>
              <a:t>中的读写操作</a:t>
            </a:r>
            <a:r>
              <a:rPr lang="zh-CN" altLang="en-US">
                <a:ea typeface="宋体" panose="02010600030101010101" pitchFamily="2" charset="-122"/>
              </a:rPr>
              <a:t>实现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再目录树展示中，实现时使用</a:t>
            </a:r>
            <a:r>
              <a:rPr lang="en-US" altLang="zh-CN"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进行遍历，判断是文件夹还是文件，递归打印展示</a:t>
            </a:r>
            <a:r>
              <a:rPr lang="zh-CN" altLang="en-US">
                <a:ea typeface="宋体" panose="02010600030101010101" pitchFamily="2" charset="-122"/>
              </a:rPr>
              <a:t>即可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演示分为两部分，主要是要求的功能和拓展</a:t>
            </a:r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汇报到此结束，喜喜呃</a:t>
            </a:r>
            <a:r>
              <a:rPr lang="zh-CN" altLang="en-US"/>
              <a:t>老师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课程设计的基础要求包括逻辑硬盘的读写、实现文件系统的结构、实现文件打开结构以及实现用户交互的操作接口</a:t>
            </a:r>
            <a:r>
              <a:rPr lang="en-US" altLang="zh-CN"/>
              <a:t>.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另外，我还拓展实现了相对路径索引、不同用户角色的登录、</a:t>
            </a:r>
            <a:r>
              <a:rPr lang="en-US" altLang="zh-CN"/>
              <a:t>scp</a:t>
            </a:r>
            <a:r>
              <a:rPr lang="zh-CN" altLang="en-US"/>
              <a:t>上传下载文件、</a:t>
            </a:r>
            <a:r>
              <a:rPr lang="en-US" altLang="zh-CN"/>
              <a:t>cp</a:t>
            </a:r>
            <a:r>
              <a:rPr lang="zh-CN" altLang="en-US"/>
              <a:t>复制文件以及目录树的展示功能</a:t>
            </a:r>
            <a:r>
              <a:rPr lang="zh-CN" altLang="en-US"/>
              <a:t>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我实现的操作系统模块可以划分为</a:t>
            </a:r>
            <a:r>
              <a:rPr lang="en-US" altLang="zh-CN"/>
              <a:t> </a:t>
            </a:r>
            <a:endParaRPr lang="en-US" altLang="zh-CN"/>
          </a:p>
          <a:p>
            <a:pPr indent="0" fontAlgn="auto">
              <a:lnSpc>
                <a:spcPct val="125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cs typeface="Arial" panose="020B0604020202020204" pitchFamily="34" charset="0"/>
                <a:sym typeface="+mn-ea"/>
              </a:rPr>
              <a:t>内核管理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系统调用模块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cs typeface="Arial" panose="020B0604020202020204" pitchFamily="34" charset="0"/>
                <a:sym typeface="+mn-ea"/>
              </a:rPr>
              <a:t>文件系统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cs typeface="Arial" panose="020B0604020202020204" pitchFamily="34" charset="0"/>
                <a:sym typeface="+mn-ea"/>
              </a:rPr>
              <a:t>高速缓存</a:t>
            </a:r>
            <a:endParaRPr lang="zh-CN" altLang="en-US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25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Font typeface="宋体" panose="02010600030101010101" pitchFamily="2" charset="-122"/>
              <a:buNone/>
            </a:pPr>
            <a:r>
              <a:rPr lang="zh-CN" altLang="en-US" dirty="0">
                <a:cs typeface="Arial" panose="020B0604020202020204" pitchFamily="34" charset="0"/>
                <a:sym typeface="+mn-ea"/>
              </a:rPr>
              <a:t>工具模块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/>
          </a:p>
          <a:p>
            <a:r>
              <a:rPr lang="en-US" altLang="zh-CN"/>
              <a:t>内核管理模块是系统核心，主要包括：系统各部分实例、初始化方法、</a:t>
            </a:r>
            <a:r>
              <a:rPr lang="zh-CN" altLang="en-US"/>
              <a:t>文件</a:t>
            </a:r>
            <a:r>
              <a:rPr lang="en-US" altLang="zh-CN"/>
              <a:t>系统参数、用户参数。</a:t>
            </a:r>
            <a:r>
              <a:rPr lang="zh-CN" altLang="en-US"/>
              <a:t>用单例模式进行对象管理。</a:t>
            </a:r>
            <a:endParaRPr lang="en-US" altLang="zh-CN"/>
          </a:p>
          <a:p>
            <a:r>
              <a:rPr lang="zh-CN" altLang="en-US"/>
              <a:t>再系统调用模块</a:t>
            </a:r>
            <a:r>
              <a:rPr lang="zh-CN" altLang="en-US"/>
              <a:t>中，实现时省略了汇编指令查找中断入口等过程，直接在实现该模块中实现各文件操作、系统操作等。该模块中同样用单例模式存储系统调用管理对象，内核通过调用该实例对象执行系统操作。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文件系统模块主要包括：可以分为两大类：系统模块和系统管理模块。定义了文件管理、打开文件管理等关键模块。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高速缓存模块同样分为结构模块和管理模块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最后工具</a:t>
            </a:r>
            <a:r>
              <a:rPr lang="zh-CN" altLang="en-US"/>
              <a:t>模块，在toolkit.h 模块为常用的工具函数集合，params.h中存储着该系统所有的命令信息，便于系统对参数等命令的静态变量进行检查。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首先介绍数据结构的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磁盘文件主要包括SuperBlock区、Inode区和文件数据区。</a:t>
            </a:r>
            <a:endParaRPr lang="zh-CN" altLang="en-US"/>
          </a:p>
          <a:p>
            <a:r>
              <a:rPr lang="zh-CN" altLang="en-US"/>
              <a:t>SuperBlock区占用两个扇区，共1024字节，用于存储磁盘参数、磁盘空闲资源参数、空闲资源栈</a:t>
            </a:r>
            <a:endParaRPr lang="zh-CN" altLang="en-US"/>
          </a:p>
          <a:p>
            <a:r>
              <a:rPr lang="zh-CN" altLang="en-US"/>
              <a:t>其中每一个扇区存储8个DiskINode对象；一个扇区512字节。其中目录文件索引块为16个元素的目录项数组，每个元素对应一个逻辑块。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SuperBlock区占用两个扇区，主要功能</a:t>
            </a:r>
            <a:r>
              <a:rPr lang="zh-CN" altLang="en-US"/>
              <a:t>是外存索引节点（INode区）的管理和空闲数据块（文件数据区）的管理。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DiskINode结构</a:t>
            </a:r>
            <a:endParaRPr lang="zh-CN" altLang="en-US"/>
          </a:p>
          <a:p>
            <a:r>
              <a:rPr lang="zh-CN" altLang="en-US"/>
              <a:t>该结构定义了磁盘DiskINode节点存储内容，除了</a:t>
            </a:r>
            <a:r>
              <a:rPr lang="en-US" altLang="zh-CN"/>
              <a:t>dmode</a:t>
            </a:r>
            <a:r>
              <a:rPr lang="zh-CN" altLang="en-US"/>
              <a:t>状态标志位、</a:t>
            </a:r>
            <a:r>
              <a:rPr lang="en-US" altLang="zh-CN"/>
              <a:t>d_size</a:t>
            </a:r>
            <a:r>
              <a:rPr lang="zh-CN" altLang="en-US"/>
              <a:t>文件大小记录、</a:t>
            </a:r>
            <a:r>
              <a:rPr lang="en-US" altLang="zh-CN"/>
              <a:t>d_addr</a:t>
            </a:r>
            <a:r>
              <a:rPr lang="zh-CN" altLang="en-US"/>
              <a:t>索引地址表之外，</a:t>
            </a:r>
            <a:endParaRPr lang="zh-CN" altLang="en-US"/>
          </a:p>
          <a:p>
            <a:r>
              <a:rPr lang="zh-CN" altLang="en-US"/>
              <a:t>为了能够显示创建时间和创建文件的用户，这里还需要记录</a:t>
            </a:r>
            <a:r>
              <a:rPr lang="en-US" altLang="zh-CN"/>
              <a:t>time</a:t>
            </a:r>
            <a:r>
              <a:rPr lang="zh-CN" altLang="en-US"/>
              <a:t>信息以及</a:t>
            </a:r>
            <a:r>
              <a:rPr lang="en-US" altLang="zh-CN"/>
              <a:t>uid</a:t>
            </a:r>
            <a:r>
              <a:rPr lang="zh-CN" altLang="en-US"/>
              <a:t>和</a:t>
            </a:r>
            <a:r>
              <a:rPr lang="en-US" altLang="zh-CN"/>
              <a:t>gid</a:t>
            </a:r>
            <a:r>
              <a:rPr lang="zh-CN" altLang="en-US"/>
              <a:t>信息，注意保证</a:t>
            </a:r>
            <a:r>
              <a:rPr lang="en-US" altLang="zh-CN"/>
              <a:t>DiskINode</a:t>
            </a:r>
            <a:r>
              <a:rPr lang="zh-CN" altLang="en-US"/>
              <a:t>大小为</a:t>
            </a:r>
            <a:r>
              <a:rPr lang="en-US" altLang="zh-CN"/>
              <a:t>64</a:t>
            </a:r>
            <a:r>
              <a:rPr lang="zh-CN" altLang="en-US"/>
              <a:t>字节，左移</a:t>
            </a:r>
            <a:r>
              <a:rPr lang="en-US" altLang="zh-CN"/>
              <a:t>uid</a:t>
            </a:r>
            <a:r>
              <a:rPr lang="zh-CN" altLang="en-US"/>
              <a:t>部分要使用</a:t>
            </a:r>
            <a:r>
              <a:rPr lang="en-US" altLang="zh-CN"/>
              <a:t>short</a:t>
            </a:r>
            <a:r>
              <a:rPr lang="zh-CN" altLang="en-US"/>
              <a:t>类型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Bmap</a:t>
            </a:r>
            <a:r>
              <a:rPr lang="zh-CN" altLang="en-US"/>
              <a:t>将逻辑块</a:t>
            </a:r>
            <a:r>
              <a:rPr lang="en-US" altLang="zh-CN"/>
              <a:t>inode</a:t>
            </a:r>
            <a:r>
              <a:rPr lang="zh-CN" altLang="en-US"/>
              <a:t>映射到物理块</a:t>
            </a:r>
            <a:r>
              <a:rPr lang="en-US" altLang="zh-CN"/>
              <a:t>diskInode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文件目录结构采用树形目录结构，整个目录结构包含有若干个目录文件，每个目录文件由一系列目录项组成。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在文件数据区的每一个目录文件数据块中存储16个目录项，每一个目录项 DirectoryEntry 由DiskINode 编号和目录项名称组成。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NameI</a:t>
            </a:r>
            <a:r>
              <a:rPr lang="zh-CN" altLang="en-US"/>
              <a:t>将路径字符串映射到</a:t>
            </a:r>
            <a:r>
              <a:rPr lang="en-US" altLang="zh-CN"/>
              <a:t>INode</a:t>
            </a:r>
            <a:r>
              <a:rPr lang="zh-CN" altLang="en-US"/>
              <a:t>节点号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文件打开结构</a:t>
            </a:r>
            <a:r>
              <a:rPr lang="zh-CN"/>
              <a:t>中，</a:t>
            </a:r>
            <a:r>
              <a:t>由于本系统仅有核心态，则文件打开列表仅有一个，所有打开文件存储在同一张表中。多次打开同一文件会分配各自独立的 File 控制块。</a:t>
            </a:r>
          </a:p>
          <a:p/>
          <a:p>
            <a:r>
              <a:rPr lang="zh-CN" altLang="en-US"/>
              <a:t>文件打开与关闭设计到</a:t>
            </a:r>
            <a:r>
              <a:rPr lang="en-US" altLang="zh-CN"/>
              <a:t>Iinode</a:t>
            </a:r>
            <a:r>
              <a:rPr lang="zh-CN" altLang="en-US"/>
              <a:t>与</a:t>
            </a:r>
            <a:r>
              <a:rPr lang="en-US" altLang="zh-CN"/>
              <a:t>file</a:t>
            </a:r>
            <a:r>
              <a:rPr lang="zh-CN" altLang="en-US"/>
              <a:t>表项的</a:t>
            </a:r>
            <a:r>
              <a:rPr lang="zh-CN" altLang="en-US"/>
              <a:t>匹配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高速缓存部分由高速缓存管理模块、缓存控制块数组以及与其对应的缓存队列数据块构成。高速缓存结构通过缓存控制块对缓存控制块进行管理，缓存控制块描述了缓存块在缓存队列中的具体位置。由于本系统中不存在多设备，则其他设备队列不存在，仅存在一个缓存队列控制块即可。</a:t>
            </a:r>
          </a:p>
          <a:p/>
          <a:p>
            <a:r>
              <a:t>图中展示了NBUF 为4，自由缓存队列仅有一个自由缓存块的情形。在缓存块分配和释放时采用 LRU算法管理缓存队列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接下来介绍的是算法部分，首先是空闲</a:t>
            </a:r>
            <a:r>
              <a:rPr lang="en-US" altLang="zh-CN"/>
              <a:t>INode</a:t>
            </a:r>
            <a:r>
              <a:rPr lang="zh-CN" altLang="en-US"/>
              <a:t>管理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kINode节点分配采用栈式管理，栈不为空可以直接分配。如果栈顶指针为空，算法将遍历DiskINode表找到的空闲节点压⼊栈中。释放DiskINode节点时，如果SuperBlock索引节点表中空闲DiskINode个数⼩于100，则索引节点编号被记⼊栈顶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再空闲块管理与</a:t>
            </a:r>
            <a:r>
              <a:rPr lang="zh-CN" altLang="en-US"/>
              <a:t>释放中，使用成组链接索引法进行磁盘数据块分配与释放，SuperBlock块最多只能直接管理 100 个空闲块。分配空闲盘块将当前栈顶内容弹出，如果当前栈只剩下⼀个索引，则需要换⼊下⼀组数据块进⾏管理。回收过程中如果当前栈不满，则数据块直接入栈。否则需要新增⼀组空闲块，并加在上一个磁盘块的结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image" Target="../media/image4.png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3" Type="http://schemas.openxmlformats.org/officeDocument/2006/relationships/notesSlide" Target="../notesSlides/notesSlide1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3.xml"/><Relationship Id="rId3" Type="http://schemas.openxmlformats.org/officeDocument/2006/relationships/image" Target="../media/image7.png"/><Relationship Id="rId2" Type="http://schemas.openxmlformats.org/officeDocument/2006/relationships/tags" Target="../tags/tag18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5.xml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3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image" Target="../media/image4.png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image" Target="../media/image7.png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8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tags" Target="../tags/tag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222250" y="2472113"/>
            <a:ext cx="11747320" cy="17278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UNIX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二级文件系统实现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84310" y="5696585"/>
            <a:ext cx="2312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2024.6.22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算法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说明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840925" y="603106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数据块索引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144395" y="2122805"/>
            <a:ext cx="179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数据块索引</a:t>
            </a:r>
            <a:r>
              <a:rPr lang="zh-CN" altLang="en-US" b="1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</a:t>
            </a:r>
            <a:endParaRPr lang="zh-CN" altLang="en-US" b="1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>
            <a:off x="2071370" y="2582545"/>
            <a:ext cx="1867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632700" y="2122805"/>
            <a:ext cx="219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116CEE"/>
                </a:solidFill>
              </a:rPr>
              <a:t>高速缓存管理</a:t>
            </a:r>
            <a:r>
              <a:rPr lang="zh-CN" altLang="en-US" b="1">
                <a:solidFill>
                  <a:srgbClr val="116CEE"/>
                </a:solidFill>
              </a:rPr>
              <a:t>算法</a:t>
            </a:r>
            <a:endParaRPr lang="zh-CN" altLang="en-US" b="1">
              <a:solidFill>
                <a:srgbClr val="116CEE"/>
              </a:solidFill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849235" y="2582545"/>
            <a:ext cx="1867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8178165" y="6343650"/>
            <a:ext cx="1599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LRU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图片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7580" y="2778125"/>
            <a:ext cx="4319270" cy="32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871970" y="2673985"/>
            <a:ext cx="3822065" cy="1209675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1. void BufferManager::Brelse(Buf* bp) {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2.  bp-&gt;b_flags &amp;= ~(Buf::B_WANTED | Buf::B_BUSY | Buf::B_ASYNC);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3.  (this-&gt;bFreeList.av_back)-&gt;av_forw =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4.  bp-&gt;av_back = this-&gt;bFreeList.av_back;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5.  bp-&gt;av_forw = &amp;(this-&gt;bFreeList);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6.  this-&gt;bFreeList.av_back =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7.  </a:t>
            </a:r>
            <a:r>
              <a:rPr lang="en-US" altLang="zh-CN" sz="8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8. }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1185" y="4019550"/>
            <a:ext cx="3208655" cy="2188210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1. Buf* BufferManager::GetBlk(int blkno) {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2.  Buf*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3.  Buf* dp = &amp;this-&gt;bFreeList;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4.  ...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7.  </a:t>
            </a:r>
            <a:r>
              <a:rPr lang="en-US" altLang="zh-CN" sz="8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(bp = dp-&gt;b_forw; bp != dp; bp = bp-&gt;b_forw){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8.   ...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29.  bp-&gt;b_back-&gt;b_forw = bp-&gt;b_forw;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30.  bp-&gt;b_forw-&gt;b_back = bp-&gt;b_back;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31.  bp-&gt;b_forw = dp-&gt;b_forw;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32.  bp-&gt;b_back = (Buf*)dp;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33.  dp-&gt;b_forw-&gt;b_back =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34.  dp-&gt;b_forw =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35.  bp-&gt;b_blkno = blkno;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36.  </a:t>
            </a:r>
            <a:r>
              <a:rPr lang="en-US" altLang="zh-CN" sz="8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bp;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8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37. }</a:t>
            </a:r>
            <a:endParaRPr lang="en-US" altLang="zh-CN" sz="8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7581960" y="374379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Brelse(Buf* bp)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7581960" y="601963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GetBlk(int blkno)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功能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列表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2896235" y="1852295"/>
          <a:ext cx="8507730" cy="4578350"/>
        </p:xfrm>
        <a:graphic>
          <a:graphicData uri="http://schemas.openxmlformats.org/drawingml/2006/table">
            <a:tbl>
              <a:tblPr/>
              <a:tblGrid>
                <a:gridCol w="1482090"/>
                <a:gridCol w="2909570"/>
                <a:gridCol w="4116070"/>
              </a:tblGrid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1">
                          <a:latin typeface="Times New Roman" panose="02020603050405020304"/>
                          <a:ea typeface="宋体" panose="02010600030101010101" pitchFamily="2" charset="-122"/>
                        </a:rPr>
                        <a:t>命令</a:t>
                      </a:r>
                      <a:endParaRPr lang="zh-CN" sz="1200" b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1">
                          <a:latin typeface="Times New Roman" panose="02020603050405020304"/>
                          <a:ea typeface="宋体" panose="02010600030101010101" pitchFamily="2" charset="-122"/>
                        </a:rPr>
                        <a:t>格式</a:t>
                      </a:r>
                      <a:endParaRPr lang="zh-CN" sz="1200" b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1">
                          <a:latin typeface="Times New Roman" panose="02020603050405020304"/>
                          <a:ea typeface="宋体" panose="02010600030101010101" pitchFamily="2" charset="-122"/>
                        </a:rPr>
                        <a:t>说明</a:t>
                      </a:r>
                      <a:endParaRPr lang="zh-CN" sz="1200" b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7D7D7"/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help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help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展示说明界面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fformat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fformat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格式化系统，创建基础文件夹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ls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ls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展示当前目录下的文件名称、文件夹名称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3495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mkdir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mkdir &lt;dirname&gt;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创建文件夹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fcreate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fcreate &lt;filename&gt;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创建文件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fopen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fopen &lt;filename&gt;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打开文件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fclose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fclose &lt;fd&gt;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关闭句柄为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fd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的文件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fread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fread &lt;fd&gt; &lt;nbytes&gt;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读取句柄为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fd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的文件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nbyte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fwrite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fwrite &lt;fd&gt; &lt;nbytes&gt; &lt;string&gt;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向句柄为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fd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的文件写入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string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的前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nbyte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字节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fseek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fseek &lt;fd&gt; &lt;offset&gt; &lt;seekmode&gt;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移动文件指针，分为</a:t>
                      </a:r>
                      <a:r>
                        <a:rPr lang="zh-CN" altLang="en-US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set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addcur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addend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模式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fdelete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fdelete &lt;dirname&gt;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删除文件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cd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cd &lt;dirname&gt;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切换到目标文件夹下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cp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cp &lt;file1&gt; &lt;file2&gt;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复制文件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frename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frename &lt;file1&gt; &lt;file2&gt;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改变文件名称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ftree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ftree &lt;dirname&gt;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展示目录树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pwd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pwd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展示当前所在路径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login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login &lt;username&gt;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登录到指定用户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scp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scp [-u/-d] &lt;from&gt; &lt;to&gt;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从本系统上传</a:t>
                      </a: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/</a:t>
                      </a: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下载文件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p>
                      <a:pPr marL="68580" indent="127000" algn="ctr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1">
                          <a:latin typeface="Times New Roman" panose="02020603050405020304"/>
                          <a:ea typeface="Times New Roman" panose="02020603050405020304"/>
                        </a:rPr>
                        <a:t>exit</a:t>
                      </a:r>
                      <a:endParaRPr lang="en-US" altLang="zh-CN" sz="12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en-US" altLang="zh-CN" sz="1200" b="0">
                          <a:latin typeface="Times New Roman" panose="02020603050405020304"/>
                          <a:ea typeface="Times New Roman" panose="02020603050405020304"/>
                        </a:rPr>
                        <a:t>exit</a:t>
                      </a:r>
                      <a:endParaRPr lang="en-US" altLang="zh-CN" sz="12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68580" indent="127000" algn="l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ts val="500"/>
                        </a:spcAft>
                      </a:pPr>
                      <a:r>
                        <a:rPr lang="zh-CN" sz="1200" b="0">
                          <a:latin typeface="Times New Roman" panose="02020603050405020304"/>
                          <a:ea typeface="宋体" panose="02010600030101010101" pitchFamily="2" charset="-122"/>
                        </a:rPr>
                        <a:t>退出系统</a:t>
                      </a:r>
                      <a:endParaRPr lang="zh-CN" sz="1200" b="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42695" y="3178175"/>
            <a:ext cx="12731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基础要求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42695" y="5358130"/>
            <a:ext cx="127317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拓展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实现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21435" y="2065655"/>
            <a:ext cx="17437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命令行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交互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215" y="3799840"/>
            <a:ext cx="5063490" cy="2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占位符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特殊功能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34390" y="282384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cp: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复制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文件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4390" y="34988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cd: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切换目录，相对路径跳转（目录结构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改进）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4390" y="41738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login: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登录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&amp;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密码记录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&amp;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用户切换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&amp;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权限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检查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4390" y="484886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scp: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上传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&amp;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下载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文件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7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70" y="924560"/>
            <a:ext cx="3991610" cy="287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325870" y="1567180"/>
            <a:ext cx="1074420" cy="35877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900795" y="4976495"/>
            <a:ext cx="1074420" cy="35877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510520" y="4751705"/>
            <a:ext cx="9994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name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password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uid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gid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959340" y="4751705"/>
            <a:ext cx="550545" cy="228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978390" y="5332730"/>
            <a:ext cx="518795" cy="40767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81380" y="552386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ftree: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展示目录树，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DFS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遍历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4390" y="21882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ls: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创建时间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展示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项目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演示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859655" y="4156710"/>
            <a:ext cx="2312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endParaRPr lang="zh-CN" altLang="en-US" b="1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84310" y="5696585"/>
            <a:ext cx="2312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2024.6.22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222250" y="2472113"/>
            <a:ext cx="11747320" cy="1727835"/>
          </a:xfrm>
        </p:spPr>
        <p:txBody>
          <a:bodyPr>
            <a:normAutofit/>
          </a:bodyPr>
          <a:p>
            <a:pPr algn="ctr"/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感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谢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倾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听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功能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334135" y="2419985"/>
            <a:ext cx="326834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基础要求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逻辑硬盘的读写操作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二级文件系统结构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文件系统目录结构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文件打开结构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文件操作接口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用户交互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022975" y="2476500"/>
            <a:ext cx="524700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拓展实现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相对路径索引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用户注册信息存储与用户登录与权限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检查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上传文件与下载文件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复制文件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目录树展示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模块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划分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836470" y="588882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系统模块划分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02005" y="2139950"/>
            <a:ext cx="326834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内核管理模块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系统调用模块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文件系统模块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高速缓存模块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auto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工具模块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480" y="1193165"/>
            <a:ext cx="6483350" cy="4471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" y="4286250"/>
            <a:ext cx="1803400" cy="17272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数据结构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7587040" y="478900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磁盘文件结构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1795"/>
            <a:ext cx="5012690" cy="1586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22630" y="2384425"/>
            <a:ext cx="5174615" cy="2784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磁盘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SuperBlock, DiskINode,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数据区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分配与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回收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DiskINode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栈式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空闲盘块成组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链接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数据结构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71525" y="2713355"/>
            <a:ext cx="425132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混合索引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直接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索引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间接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索引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二次间接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索引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索引映射（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Bmap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25" y="1682115"/>
            <a:ext cx="5565140" cy="417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579420" y="6029159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目录索引结构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数据结构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22630" y="2676525"/>
            <a:ext cx="326834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目录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目录项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树形目录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目录搜索算法（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NameI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655" y="1475740"/>
            <a:ext cx="5351780" cy="251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35" y="4826000"/>
            <a:ext cx="2907665" cy="8051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111425" y="577198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DirectoryEntry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969820" y="4224489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文件树形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数据结构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65505" y="2716530"/>
            <a:ext cx="3268345" cy="2014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文件打开结构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  &amp; INode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OpenFileTable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文件打开与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关闭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887855"/>
            <a:ext cx="4925695" cy="35471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348280" y="550147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文件打开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数据结构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22630" y="2081530"/>
            <a:ext cx="3268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高速缓存结构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图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755" y="2644775"/>
            <a:ext cx="6280150" cy="29165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336850" y="565133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高速缓存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结构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22630" y="2480310"/>
            <a:ext cx="326834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双向循环队列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保留自由缓存队列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删除设备缓存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队列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5975" y="4012565"/>
            <a:ext cx="317500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200" b="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Buf</a:t>
            </a: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{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public</a:t>
            </a: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....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/*</a:t>
            </a:r>
            <a:r>
              <a:rPr lang="zh-CN" altLang="en-US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缓存控制块标志位</a:t>
            </a:r>
            <a:r>
              <a:rPr lang="en-US" altLang="zh-CN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*/</a:t>
            </a:r>
            <a:endParaRPr lang="en-US" altLang="zh-CN" sz="12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2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unsigned</a:t>
            </a: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2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b_flags;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/*</a:t>
            </a:r>
            <a:r>
              <a:rPr lang="zh-CN" altLang="en-US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缓存控制块队列勾连指针</a:t>
            </a:r>
            <a:r>
              <a:rPr lang="en-US" altLang="zh-CN" sz="12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*/</a:t>
            </a:r>
            <a:endParaRPr lang="en-US" altLang="zh-CN" sz="12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Buf* av_forw;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   Buf* av_back;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    ...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0" algn="l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200" b="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22630" y="697865"/>
            <a:ext cx="3606165" cy="2774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操作系统课程设计汇报</a:t>
            </a:r>
            <a:endParaRPr sz="1600" dirty="0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30" y="1244116"/>
            <a:ext cx="10681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算法</a:t>
            </a:r>
            <a:r>
              <a:rPr lang="zh-CN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说明</a:t>
            </a:r>
            <a:endParaRPr lang="zh-CN" alt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927285" y="565133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IFree(num)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144395" y="2122805"/>
            <a:ext cx="179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空闲</a:t>
            </a:r>
            <a:r>
              <a:rPr lang="en-US" altLang="zh-CN" b="1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INode</a:t>
            </a:r>
            <a:r>
              <a:rPr lang="zh-CN" altLang="en-US" b="1">
                <a:solidFill>
                  <a:srgbClr val="116C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管理</a:t>
            </a:r>
            <a:endParaRPr lang="zh-CN" altLang="en-US" b="1">
              <a:solidFill>
                <a:srgbClr val="116CE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>
            <p:custDataLst>
              <p:tags r:id="rId4"/>
            </p:custDataLst>
          </p:nvPr>
        </p:nvCxnSpPr>
        <p:spPr>
          <a:xfrm>
            <a:off x="2071370" y="2582545"/>
            <a:ext cx="1867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632700" y="2122805"/>
            <a:ext cx="219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116CEE"/>
                </a:solidFill>
              </a:rPr>
              <a:t>空闲块管理与</a:t>
            </a:r>
            <a:r>
              <a:rPr lang="zh-CN" altLang="en-US" b="1">
                <a:solidFill>
                  <a:srgbClr val="116CEE"/>
                </a:solidFill>
              </a:rPr>
              <a:t>释放</a:t>
            </a:r>
            <a:endParaRPr lang="zh-CN" altLang="en-US" b="1">
              <a:solidFill>
                <a:srgbClr val="116CEE"/>
              </a:solidFill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7849235" y="2582545"/>
            <a:ext cx="18675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53210" y="2788920"/>
            <a:ext cx="3354070" cy="1316355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1. again: 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2. if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(s_ninode)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3.     </a:t>
            </a: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(s_inode[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--s_ninode]);</a:t>
            </a:r>
            <a:endParaRPr lang="en-US" altLang="zh-CN" sz="10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4. else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{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5.     // get </a:t>
            </a:r>
            <a:r>
              <a:rPr lang="en-US" altLang="zh-CN" sz="10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next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0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free inodes from disk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6.     </a:t>
            </a: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goto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again;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0" indent="127000" algn="just" defTabSz="266700">
              <a:lnSpc>
                <a:spcPct val="114000"/>
              </a:lnSpc>
              <a:spcAft>
                <a:spcPts val="50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53210" y="4874260"/>
            <a:ext cx="3354070" cy="425450"/>
          </a:xfrm>
          <a:prstGeom prst="rect">
            <a:avLst/>
          </a:prstGeom>
        </p:spPr>
        <p:txBody>
          <a:bodyPr wrap="square">
            <a:no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1. if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(s_ninode != </a:t>
            </a:r>
            <a:r>
              <a:rPr lang="en-US" altLang="zh-CN" sz="10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2.     s_inode[s_ninode++]=num;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804730" y="424671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lloc()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7849235" y="6127750"/>
            <a:ext cx="1599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宋体" panose="02010600030101010101" pitchFamily="2" charset="-122"/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成组链接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法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7825" y="3051810"/>
            <a:ext cx="7540625" cy="966470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1. n=s </a:t>
            </a:r>
            <a:r>
              <a:rPr lang="en-US" altLang="zh-CN" sz="1000" i="0">
                <a:solidFill>
                  <a:srgbClr val="C18401"/>
                </a:solidFill>
                <a:latin typeface="Consolas" panose="020B0609020204030204"/>
                <a:ea typeface="Consolas" panose="020B0609020204030204"/>
              </a:rPr>
              <a:t>free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[--s nfree];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2. if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(s nfree==</a:t>
            </a:r>
            <a:r>
              <a:rPr lang="en-US" altLang="zh-CN" sz="10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) {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3.     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将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n#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扇区开头的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404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字节复制到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SuperBlock,</a:t>
            </a:r>
            <a:endParaRPr lang="en-US" altLang="zh-CN" sz="10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4.     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覆盖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s nfree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和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s free;</a:t>
            </a:r>
            <a:endParaRPr lang="en-US" altLang="zh-CN" sz="10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127000" algn="just" defTabSz="266700">
              <a:lnSpc>
                <a:spcPct val="114000"/>
              </a:lnSpc>
              <a:spcAft>
                <a:spcPts val="500"/>
              </a:spcAft>
            </a:pP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(n);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27825" y="4641850"/>
            <a:ext cx="8227060" cy="966470"/>
          </a:xfrm>
          <a:prstGeom prst="rect">
            <a:avLst/>
          </a:prstGeom>
        </p:spPr>
        <p:txBody>
          <a:bodyPr wrap="square">
            <a:spAutoFit/>
          </a:bodyPr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1. if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(s nfree==</a:t>
            </a:r>
            <a:r>
              <a:rPr lang="en-US" altLang="zh-CN" sz="10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) { 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2.     </a:t>
            </a:r>
            <a:r>
              <a:rPr lang="en-US" altLang="zh-CN" sz="10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//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zh-CN" altLang="en-US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将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SuperBlock</a:t>
            </a:r>
            <a:r>
              <a:rPr lang="zh-CN" altLang="en-US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中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,s nfree</a:t>
            </a:r>
            <a:r>
              <a:rPr lang="zh-CN" altLang="en-US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和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s free</a:t>
            </a:r>
            <a:r>
              <a:rPr lang="zh-CN" altLang="en-US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、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s nfree</a:t>
            </a:r>
            <a:r>
              <a:rPr lang="zh-CN" altLang="en-US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复制到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num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</a:t>
            </a:r>
            <a:r>
              <a:rPr lang="zh-CN" altLang="en-US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扇区</a:t>
            </a:r>
            <a:r>
              <a:rPr lang="en-US" altLang="zh-CN" sz="100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3.     s nfree=</a:t>
            </a:r>
            <a:r>
              <a:rPr lang="en-US" altLang="zh-CN" sz="100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63500" indent="-228600" algn="l" defTabSz="266700">
              <a:lnSpc>
                <a:spcPct val="114000"/>
              </a:lnSpc>
              <a:spcAft>
                <a:spcPct val="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4. }</a:t>
            </a:r>
            <a:endParaRPr lang="en-US" altLang="zh-CN" sz="1000" i="0">
              <a:solidFill>
                <a:srgbClr val="5C5C5C"/>
              </a:solidFill>
              <a:latin typeface="Consolas" panose="020B0609020204030204"/>
              <a:ea typeface="Consolas" panose="020B0609020204030204"/>
            </a:endParaRPr>
          </a:p>
          <a:p>
            <a:pPr marL="0" indent="127000" algn="just" defTabSz="266700">
              <a:lnSpc>
                <a:spcPct val="114000"/>
              </a:lnSpc>
              <a:spcAft>
                <a:spcPts val="500"/>
              </a:spcAft>
            </a:pPr>
            <a:r>
              <a:rPr lang="en-US" altLang="zh-CN" sz="1000" i="0">
                <a:solidFill>
                  <a:srgbClr val="5C5C5C"/>
                </a:solidFill>
                <a:latin typeface="Consolas" panose="020B0609020204030204"/>
                <a:ea typeface="Consolas" panose="020B0609020204030204"/>
              </a:rPr>
              <a:t>s_free[s_nfree++]=num; </a:t>
            </a:r>
            <a:r>
              <a:rPr lang="en-US" altLang="zh-CN" sz="100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//pop</a:t>
            </a:r>
            <a:endParaRPr lang="en-US" altLang="zh-CN" sz="100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7069515" y="4105109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lloc()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0"/>
            </p:custDataLst>
          </p:nvPr>
        </p:nvSpPr>
        <p:spPr>
          <a:xfrm>
            <a:off x="7253665" y="5608154"/>
            <a:ext cx="240139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Free(num)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2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27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2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32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3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44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49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53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58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61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62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63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69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72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73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74.xml><?xml version="1.0" encoding="utf-8"?>
<p:tagLst xmlns:p="http://schemas.openxmlformats.org/presentationml/2006/main">
  <p:tag name="KSO_WM_DIAGRAM_VIRTUALLY_FRAME" val="{&quot;height&quot;:299,&quot;left&quot;:56.9,&quot;top&quot;:166.15,&quot;width&quot;:814.4}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79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TABLE_ENDDRAG_ORIGIN_RECT" val="669*367"/>
  <p:tag name="TABLE_ENDDRAG_RECT" val="132*156*669*367"/>
</p:tagLst>
</file>

<file path=ppt/tags/tag181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82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83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84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85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86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Simple &amp; Creative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</p:tagLst>
</file>

<file path=ppt/tags/tag18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</p:tagLst>
</file>

<file path=ppt/tags/tag189.xml><?xml version="1.0" encoding="utf-8"?>
<p:tagLst xmlns:p="http://schemas.openxmlformats.org/presentationml/2006/main">
  <p:tag name="COMMONDATA" val="eyJoZGlkIjoiNDM4MWUyY2VmZGFmYzI4MTFhZjY1ZDQ1ZDQyNDBmZjA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空白设计模板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空白设计模板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宋体"/>
        <a:ea typeface="微软雅黑"/>
        <a:cs typeface=""/>
      </a:majorFont>
      <a:minorFont>
        <a:latin typeface="宋体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宋体"/>
        <a:font script="Hebr" typeface="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宋体"/>
        <a:font script="Hebr" typeface="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演示</Application>
  <PresentationFormat>宽屏</PresentationFormat>
  <Paragraphs>356</Paragraphs>
  <Slides>14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MiSans Heavy</vt:lpstr>
      <vt:lpstr>Consolas</vt:lpstr>
      <vt:lpstr>Times New Roman</vt:lpstr>
      <vt:lpstr>微软雅黑</vt:lpstr>
      <vt:lpstr>Arial Unicode MS</vt:lpstr>
      <vt:lpstr>1_空白设计模板</vt:lpstr>
      <vt:lpstr>5_空白设计模板</vt:lpstr>
      <vt:lpstr>UNIX 二级文件系统实现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  谢  倾  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Object Hallucination in LVLM via Classifier-Free Guidance</dc:title>
  <dc:creator>mts14</dc:creator>
  <cp:lastModifiedBy>洪扬</cp:lastModifiedBy>
  <cp:revision>131</cp:revision>
  <dcterms:created xsi:type="dcterms:W3CDTF">2023-08-09T12:44:00Z</dcterms:created>
  <dcterms:modified xsi:type="dcterms:W3CDTF">2024-08-20T05:38:22Z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2DC5B485F02D4CBEA03456D247B640FB_12</vt:lpwstr>
  </property>
  <property fmtid="{D5CDD505-2E9C-101B-9397-08002B2CF9AE}" pid="3" name="KSOProductBuildVer">
    <vt:lpwstr>2052-12.1.0.17827</vt:lpwstr>
  </property>
</Properties>
</file>