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8288000" cy="10287000"/>
  <p:notesSz cx="6858000" cy="9144000"/>
  <p:embeddedFontLst>
    <p:embeddedFont>
      <p:font typeface="WenQuanYi" panose="020B0606030804020204" charset="-122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269902">
            <a:off x="2650453" y="1817578"/>
            <a:ext cx="2517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256114" y="4733925"/>
            <a:ext cx="1377577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404040"/>
                </a:solidFill>
                <a:ea typeface="思源宋体 Bold" panose="02020700000000000000" charset="-122"/>
              </a:rPr>
              <a:t>北斗卫星导航系统简介</a:t>
            </a:r>
            <a:endParaRPr lang="en-US" sz="7000">
              <a:solidFill>
                <a:srgbClr val="404040"/>
              </a:solidFill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计算机网络课程报告一</a:t>
            </a:r>
            <a:endParaRPr lang="en-US" sz="2400">
              <a:solidFill>
                <a:srgbClr val="116CEE"/>
              </a:solidFill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505534" y="8734425"/>
            <a:ext cx="181282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思源宋体 Bold" panose="02020700000000000000" charset="-122"/>
              </a:rPr>
              <a:t>2024.3.22</a:t>
            </a:r>
            <a:endParaRPr lang="en-US" sz="3000">
              <a:solidFill>
                <a:srgbClr val="000000"/>
              </a:solidFill>
              <a:latin typeface="思源宋体 Bold" panose="020207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39376" y="6183892"/>
            <a:ext cx="5409247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endParaRPr lang="en-US" sz="30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54317" y="3485499"/>
            <a:ext cx="6839581" cy="4554539"/>
          </a:xfrm>
          <a:custGeom>
            <a:avLst/>
            <a:gdLst/>
            <a:ahLst/>
            <a:cxnLst/>
            <a:rect l="l" t="t" r="r" b="b"/>
            <a:pathLst>
              <a:path w="6839581" h="4554539">
                <a:moveTo>
                  <a:pt x="0" y="0"/>
                </a:moveTo>
                <a:lnTo>
                  <a:pt x="6839581" y="0"/>
                </a:lnTo>
                <a:lnTo>
                  <a:pt x="6839581" y="4554539"/>
                </a:lnTo>
                <a:lnTo>
                  <a:pt x="0" y="455453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ea typeface="思源宋体 Bold" panose="02020700000000000000" charset="-122"/>
              </a:rPr>
              <a:t>系统功能：授时、短报文通信</a:t>
            </a:r>
            <a:endParaRPr lang="en-US" sz="60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北斗卫星导航系统——系统功能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5385" y="3294999"/>
            <a:ext cx="8129572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精确授时：</a:t>
            </a: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北斗系统时钟通过星载高精度的铷原子钟和氢原子钟和UTC时间同步，地面用户北斗接收机接收到来自卫星的时钟信号后，即可完成高精度的时间传递。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5385" y="5540367"/>
            <a:ext cx="8129572" cy="299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短报文通信：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北斗系统是全球首个在定位、授时之外集报文通信为一体的卫星导航系统，短报文通信是北斗系统的核心优势。在普通移动通讯信号不能覆盖的地区或通讯基站遭受破坏的情况，装有北斗短报文模块的北斗终端就可以通过短报文进行紧急通讯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016314" y="8353099"/>
            <a:ext cx="311558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图7. 短报文通信示意图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76390" y="3083177"/>
            <a:ext cx="2831655" cy="5869666"/>
          </a:xfrm>
          <a:custGeom>
            <a:avLst/>
            <a:gdLst/>
            <a:ahLst/>
            <a:cxnLst/>
            <a:rect l="l" t="t" r="r" b="b"/>
            <a:pathLst>
              <a:path w="2831655" h="5869666">
                <a:moveTo>
                  <a:pt x="0" y="0"/>
                </a:moveTo>
                <a:lnTo>
                  <a:pt x="2831655" y="0"/>
                </a:lnTo>
                <a:lnTo>
                  <a:pt x="2831655" y="5869666"/>
                </a:lnTo>
                <a:lnTo>
                  <a:pt x="0" y="58696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503837" y="3083177"/>
            <a:ext cx="3303275" cy="5869666"/>
          </a:xfrm>
          <a:custGeom>
            <a:avLst/>
            <a:gdLst/>
            <a:ahLst/>
            <a:cxnLst/>
            <a:rect l="l" t="t" r="r" b="b"/>
            <a:pathLst>
              <a:path w="3303275" h="5869666">
                <a:moveTo>
                  <a:pt x="0" y="0"/>
                </a:moveTo>
                <a:lnTo>
                  <a:pt x="3303275" y="0"/>
                </a:lnTo>
                <a:lnTo>
                  <a:pt x="3303275" y="5869666"/>
                </a:lnTo>
                <a:lnTo>
                  <a:pt x="0" y="5869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ea typeface="思源宋体 Bold" panose="02020700000000000000" charset="-122"/>
              </a:rPr>
              <a:t>市场应用：产业链与下游应用</a:t>
            </a:r>
            <a:endParaRPr lang="en-US" sz="60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北斗卫星导航系统——市场应用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5012" y="3014995"/>
            <a:ext cx="8786103" cy="238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带动下游产业：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我国卫星导航与位置服务产业总产值中，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</a:rPr>
              <a:t>31%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来自与卫星导航技术研发和应用直接相关的芯片、器件、软件、导航数据、终端设备、基础设施等，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</a:rPr>
              <a:t>69%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来自由卫星导航应用和服务衍生带动的关联产业。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5012" y="5704855"/>
            <a:ext cx="8786103" cy="360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北斗导航服务应用：</a:t>
            </a:r>
            <a:endParaRPr lang="en-US" sz="2400">
              <a:solidFill>
                <a:srgbClr val="116CEE"/>
              </a:solidFill>
              <a:ea typeface="思源宋体 Bold" panose="020207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仅在2021年，国内智能手机出货量中支持北斗系统的就有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3.24亿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部，占当年总出货量的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</a:rPr>
              <a:t>94.5%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  <a:p>
            <a:pPr marL="518160" lvl="1" indent="-25908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目前有超过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780万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辆道路营运车辆（货车、客车、危化车等）安装了北斗定位系统装置，超过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500万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辆共享单车搭载了北斗高精度定位芯片，还有大量车载导航也支持北斗系统。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46043" y="9261490"/>
            <a:ext cx="311558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图8. 北斗卫星导航的应用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55648" y="4048887"/>
            <a:ext cx="6304087" cy="3841553"/>
          </a:xfrm>
          <a:custGeom>
            <a:avLst/>
            <a:gdLst/>
            <a:ahLst/>
            <a:cxnLst/>
            <a:rect l="l" t="t" r="r" b="b"/>
            <a:pathLst>
              <a:path w="6304087" h="3841553">
                <a:moveTo>
                  <a:pt x="0" y="0"/>
                </a:moveTo>
                <a:lnTo>
                  <a:pt x="6304087" y="0"/>
                </a:lnTo>
                <a:lnTo>
                  <a:pt x="6304087" y="3841554"/>
                </a:lnTo>
                <a:lnTo>
                  <a:pt x="0" y="384155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ea typeface="思源宋体 Bold" panose="02020700000000000000" charset="-122"/>
              </a:rPr>
              <a:t>北斗导航战略意义</a:t>
            </a:r>
            <a:endParaRPr lang="en-US" sz="60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北斗卫星导航系统——意义与展望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5385" y="3157884"/>
            <a:ext cx="9627561" cy="543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促进和推动经济社会发展：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在金融和贸易等特殊工作中，时间的一致性极其重要，重要工业的时间保障需要来自于国产系统。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  <a:p>
            <a:pPr>
              <a:lnSpc>
                <a:spcPts val="4800"/>
              </a:lnSpc>
            </a:pPr>
          </a:p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抢险救灾的生命保障：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卫星导航不受有线系统破坏的影响，可以及时地进行灾害位置报告，又可以进行通信，为抢险救灾提供保障。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  <a:p>
            <a:pPr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提升我国卫星领域国际地位：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我国建设独立的北斗卫星导航系统，展示了综合国力和技术实力，不仅可以从根本上摆脱受制于人的局面，而且对于提升我国的国际地位，提升我国的国际影响力具有重大意义。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947536" y="8124841"/>
            <a:ext cx="4920312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图9. 2020年7月31日，习近平宣布北斗三号全球卫星导航系统正式开通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77666" y="3834408"/>
            <a:ext cx="6382676" cy="3895428"/>
          </a:xfrm>
          <a:custGeom>
            <a:avLst/>
            <a:gdLst/>
            <a:ahLst/>
            <a:cxnLst/>
            <a:rect l="l" t="t" r="r" b="b"/>
            <a:pathLst>
              <a:path w="6382676" h="3895428">
                <a:moveTo>
                  <a:pt x="0" y="0"/>
                </a:moveTo>
                <a:lnTo>
                  <a:pt x="6382676" y="0"/>
                </a:lnTo>
                <a:lnTo>
                  <a:pt x="6382676" y="3895429"/>
                </a:lnTo>
                <a:lnTo>
                  <a:pt x="0" y="389542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ea typeface="思源宋体 Bold" panose="02020700000000000000" charset="-122"/>
              </a:rPr>
              <a:t>北斗导航未来展望</a:t>
            </a:r>
            <a:endParaRPr lang="en-US" sz="60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北斗卫星导航系统——意义与展望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5385" y="3269020"/>
            <a:ext cx="9960970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北斗+IoT：</a:t>
            </a: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通过将北斗导航系统与IoT相结合，可以实现对物联网设备的精准定位和管理，从而为各种行业和领域提供更加智能化的解决方案，如在农业领域实现精准灌溉和施肥，提高农作物产量和质量等。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57185" y="8001040"/>
            <a:ext cx="362363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图10. 北斗卫星导航的应用领域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75385" y="5301655"/>
            <a:ext cx="9960970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北斗+物流：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克服定位可靠性、抗干扰等关键技术，北斗高精度将与 自动驾驶技术相结合，实现地面无人送货、低空无人送货等 商业服务，促进智慧物流产业的发展。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5385" y="7334290"/>
            <a:ext cx="9960970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超高精度位置服务：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利用北斗高精度系统连接公路、水路等运输模式，整合货物信息，帮助交通行业实现升级转型。同时提升交通行业服务水平，方便百姓出行。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3945" y="1980225"/>
            <a:ext cx="16279398" cy="663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参考文献：</a:t>
            </a:r>
            <a:endParaRPr lang="en-US" sz="2400">
              <a:solidFill>
                <a:srgbClr val="116CEE"/>
              </a:solidFill>
              <a:ea typeface="思源宋体 Bold" panose="02020700000000000000" charset="-122"/>
            </a:endParaRPr>
          </a:p>
          <a:p>
            <a:pPr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[1]中国交通通信信息中心, “交通运输北斗卫星导航应用现状 及发展规划,” Jul. 2017. https://www.transformcn.com/Topics_En/2017-07/11/c81f661ac99e1c2825a826.pdf (accessed Mar. 22, 2024).</a:t>
            </a:r>
            <a:endParaRPr lang="en-US" sz="20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[2]木木圈北, “短报文之于北斗,” 知乎专栏. https://zhuanlan.zhihu.com/p/114608615</a:t>
            </a:r>
            <a:endParaRPr lang="en-US" sz="20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[3]“卫星导航定位产值超4000亿元，北斗系统市场应用如何？,” 北斗系统|卫星导航_新浪科技_新浪网, Jun. 27, 2022. https://finance.sina.com.cn/tech/2022-06-27/doc-imizirav0729282.shtml</a:t>
            </a:r>
            <a:endParaRPr lang="en-US" sz="20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[4]“北斗卫星导航系统功能及特点梳理 - 锐观网.” https://www.reportrc.com/article/20200804/11442.html</a:t>
            </a:r>
            <a:endParaRPr lang="en-US" sz="20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[5]“北斗卫星导航系统的组成与工作原理 - 专题 | 中国卫星导航定位应用管理中心 beidouchina.org.cn.” http://www.beidouchina.org.cn/zhuanti/4354.html</a:t>
            </a:r>
            <a:endParaRPr lang="en-US" sz="20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[6]千寻位置行业应用, “北斗星耀，导航天下：中国北斗卫星导航系统的发展历程与应用现状,” 知乎专栏. https://zhuanlan.zhihu.com/p/653447453</a:t>
            </a:r>
            <a:endParaRPr lang="en-US" sz="20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algn="l">
              <a:lnSpc>
                <a:spcPts val="4000"/>
              </a:lnSpc>
            </a:pPr>
            <a:r>
              <a:rPr lang="en-US" sz="20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[7]中国卫星导航系统管理办公室, “北斗卫星导航系统发展报告,” Dec. 2018. http://www.beidou.gov.cn/xt/gfxz/201812/P020181227529525428336.pdf (accessed Mar. 22, 2024).</a:t>
            </a:r>
            <a:endParaRPr lang="en-US" sz="20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计算机网络课程报告一</a:t>
            </a:r>
            <a:endParaRPr lang="en-US" sz="2400">
              <a:solidFill>
                <a:srgbClr val="116CEE"/>
              </a:solidFill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269902">
            <a:off x="2650453" y="1817578"/>
            <a:ext cx="25175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计算机网络课程报告一</a:t>
            </a:r>
            <a:endParaRPr lang="en-US" sz="2400">
              <a:solidFill>
                <a:srgbClr val="116CEE"/>
              </a:solidFill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56114" y="4733925"/>
            <a:ext cx="1377577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404040"/>
                </a:solidFill>
                <a:ea typeface="思源宋体 Bold" panose="02020700000000000000" charset="-122"/>
              </a:rPr>
              <a:t>感谢倾听</a:t>
            </a:r>
            <a:endParaRPr lang="en-US" sz="7000">
              <a:solidFill>
                <a:srgbClr val="404040"/>
              </a:solidFill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526747" y="2516538"/>
            <a:ext cx="9525" cy="251572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 rot="0">
            <a:off x="2170224" y="3122219"/>
            <a:ext cx="932719" cy="932557"/>
            <a:chOff x="0" y="0"/>
            <a:chExt cx="1243625" cy="12434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43625" cy="1243410"/>
            </a:xfrm>
            <a:custGeom>
              <a:avLst/>
              <a:gdLst/>
              <a:ahLst/>
              <a:cxnLst/>
              <a:rect l="l" t="t" r="r" b="b"/>
              <a:pathLst>
                <a:path w="1243625" h="1243410">
                  <a:moveTo>
                    <a:pt x="0" y="621705"/>
                  </a:moveTo>
                  <a:cubicBezTo>
                    <a:pt x="0" y="278337"/>
                    <a:pt x="278385" y="0"/>
                    <a:pt x="621813" y="0"/>
                  </a:cubicBezTo>
                  <a:cubicBezTo>
                    <a:pt x="965240" y="0"/>
                    <a:pt x="1243625" y="278337"/>
                    <a:pt x="1243625" y="621705"/>
                  </a:cubicBezTo>
                  <a:cubicBezTo>
                    <a:pt x="1243625" y="965073"/>
                    <a:pt x="965240" y="1243410"/>
                    <a:pt x="621813" y="1243410"/>
                  </a:cubicBezTo>
                  <a:cubicBezTo>
                    <a:pt x="278385" y="1243410"/>
                    <a:pt x="0" y="965073"/>
                    <a:pt x="0" y="621705"/>
                  </a:cubicBezTo>
                  <a:close/>
                </a:path>
              </a:pathLst>
            </a:custGeom>
            <a:solidFill>
              <a:srgbClr val="116CE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243625" cy="1243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r>
                <a:rPr lang="en-US" sz="2200">
                  <a:solidFill>
                    <a:srgbClr val="FFFFFF"/>
                  </a:solidFill>
                  <a:latin typeface="思源宋体 Bold" panose="02020700000000000000" charset="-122"/>
                </a:rPr>
                <a:t>1</a:t>
              </a:r>
              <a:endParaRPr lang="en-US" sz="2200">
                <a:solidFill>
                  <a:srgbClr val="FFFFFF"/>
                </a:solidFill>
                <a:latin typeface="思源宋体 Bold" panose="02020700000000000000" charset="-122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3741" y="3278936"/>
            <a:ext cx="5913120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ea typeface="思源宋体 Bold" panose="02020700000000000000" charset="-122"/>
              </a:rPr>
              <a:t>发展历史</a:t>
            </a:r>
            <a:endParaRPr lang="en-US" sz="42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计算机网络课程报告一</a:t>
            </a:r>
            <a:endParaRPr lang="en-US" sz="2400">
              <a:solidFill>
                <a:srgbClr val="116CEE"/>
              </a:solidFill>
              <a:ea typeface="思源宋体 Bold" panose="02020700000000000000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2170224" y="4918947"/>
            <a:ext cx="932719" cy="932557"/>
            <a:chOff x="0" y="0"/>
            <a:chExt cx="1243625" cy="12434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43625" cy="1243410"/>
            </a:xfrm>
            <a:custGeom>
              <a:avLst/>
              <a:gdLst/>
              <a:ahLst/>
              <a:cxnLst/>
              <a:rect l="l" t="t" r="r" b="b"/>
              <a:pathLst>
                <a:path w="1243625" h="1243410">
                  <a:moveTo>
                    <a:pt x="0" y="621705"/>
                  </a:moveTo>
                  <a:cubicBezTo>
                    <a:pt x="0" y="278337"/>
                    <a:pt x="278385" y="0"/>
                    <a:pt x="621813" y="0"/>
                  </a:cubicBezTo>
                  <a:cubicBezTo>
                    <a:pt x="965240" y="0"/>
                    <a:pt x="1243625" y="278337"/>
                    <a:pt x="1243625" y="621705"/>
                  </a:cubicBezTo>
                  <a:cubicBezTo>
                    <a:pt x="1243625" y="965073"/>
                    <a:pt x="965240" y="1243410"/>
                    <a:pt x="621813" y="1243410"/>
                  </a:cubicBezTo>
                  <a:cubicBezTo>
                    <a:pt x="278385" y="1243410"/>
                    <a:pt x="0" y="965073"/>
                    <a:pt x="0" y="621705"/>
                  </a:cubicBezTo>
                  <a:close/>
                </a:path>
              </a:pathLst>
            </a:custGeom>
            <a:solidFill>
              <a:srgbClr val="116CE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243625" cy="1243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r>
                <a:rPr lang="en-US" sz="2200">
                  <a:solidFill>
                    <a:srgbClr val="FFFFFF"/>
                  </a:solidFill>
                  <a:latin typeface="思源宋体 Bold" panose="02020700000000000000" charset="-122"/>
                </a:rPr>
                <a:t>3</a:t>
              </a:r>
              <a:endParaRPr lang="en-US" sz="2200">
                <a:solidFill>
                  <a:srgbClr val="FFFFFF"/>
                </a:solidFill>
                <a:latin typeface="思源宋体 Bold" panose="02020700000000000000" charset="-122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43741" y="5075664"/>
            <a:ext cx="5913120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ea typeface="思源宋体 Bold" panose="02020700000000000000" charset="-122"/>
              </a:rPr>
              <a:t>系统构成</a:t>
            </a:r>
            <a:endParaRPr lang="en-US" sz="42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9979771" y="3269411"/>
            <a:ext cx="932719" cy="932557"/>
            <a:chOff x="0" y="0"/>
            <a:chExt cx="1243625" cy="12434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43625" cy="1243410"/>
            </a:xfrm>
            <a:custGeom>
              <a:avLst/>
              <a:gdLst/>
              <a:ahLst/>
              <a:cxnLst/>
              <a:rect l="l" t="t" r="r" b="b"/>
              <a:pathLst>
                <a:path w="1243625" h="1243410">
                  <a:moveTo>
                    <a:pt x="0" y="621705"/>
                  </a:moveTo>
                  <a:cubicBezTo>
                    <a:pt x="0" y="278337"/>
                    <a:pt x="278385" y="0"/>
                    <a:pt x="621813" y="0"/>
                  </a:cubicBezTo>
                  <a:cubicBezTo>
                    <a:pt x="965240" y="0"/>
                    <a:pt x="1243625" y="278337"/>
                    <a:pt x="1243625" y="621705"/>
                  </a:cubicBezTo>
                  <a:cubicBezTo>
                    <a:pt x="1243625" y="965073"/>
                    <a:pt x="965240" y="1243410"/>
                    <a:pt x="621813" y="1243410"/>
                  </a:cubicBezTo>
                  <a:cubicBezTo>
                    <a:pt x="278385" y="1243410"/>
                    <a:pt x="0" y="965073"/>
                    <a:pt x="0" y="621705"/>
                  </a:cubicBezTo>
                  <a:close/>
                </a:path>
              </a:pathLst>
            </a:custGeom>
            <a:solidFill>
              <a:srgbClr val="116CEE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243625" cy="1243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r>
                <a:rPr lang="en-US" sz="2200">
                  <a:solidFill>
                    <a:srgbClr val="FFFFFF"/>
                  </a:solidFill>
                  <a:latin typeface="思源宋体 Bold" panose="02020700000000000000" charset="-122"/>
                </a:rPr>
                <a:t>2</a:t>
              </a:r>
              <a:endParaRPr lang="en-US" sz="2200">
                <a:solidFill>
                  <a:srgbClr val="FFFFFF"/>
                </a:solidFill>
                <a:latin typeface="思源宋体 Bold" panose="02020700000000000000" charset="-122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453289" y="3426127"/>
            <a:ext cx="5913120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ea typeface="思源宋体 Bold" panose="02020700000000000000" charset="-122"/>
              </a:rPr>
              <a:t>核心技术</a:t>
            </a:r>
            <a:endParaRPr lang="en-US" sz="42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2170224" y="6715675"/>
            <a:ext cx="932719" cy="932557"/>
            <a:chOff x="0" y="0"/>
            <a:chExt cx="1243625" cy="124341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43625" cy="1243410"/>
            </a:xfrm>
            <a:custGeom>
              <a:avLst/>
              <a:gdLst/>
              <a:ahLst/>
              <a:cxnLst/>
              <a:rect l="l" t="t" r="r" b="b"/>
              <a:pathLst>
                <a:path w="1243625" h="1243410">
                  <a:moveTo>
                    <a:pt x="0" y="621705"/>
                  </a:moveTo>
                  <a:cubicBezTo>
                    <a:pt x="0" y="278337"/>
                    <a:pt x="278385" y="0"/>
                    <a:pt x="621813" y="0"/>
                  </a:cubicBezTo>
                  <a:cubicBezTo>
                    <a:pt x="965240" y="0"/>
                    <a:pt x="1243625" y="278337"/>
                    <a:pt x="1243625" y="621705"/>
                  </a:cubicBezTo>
                  <a:cubicBezTo>
                    <a:pt x="1243625" y="965073"/>
                    <a:pt x="965240" y="1243410"/>
                    <a:pt x="621813" y="1243410"/>
                  </a:cubicBezTo>
                  <a:cubicBezTo>
                    <a:pt x="278385" y="1243410"/>
                    <a:pt x="0" y="965073"/>
                    <a:pt x="0" y="621705"/>
                  </a:cubicBezTo>
                  <a:close/>
                </a:path>
              </a:pathLst>
            </a:custGeom>
            <a:solidFill>
              <a:srgbClr val="116CEE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1243625" cy="1243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r>
                <a:rPr lang="en-US" sz="2200">
                  <a:solidFill>
                    <a:srgbClr val="FFFFFF"/>
                  </a:solidFill>
                  <a:latin typeface="思源宋体 Bold" panose="02020700000000000000" charset="-122"/>
                </a:rPr>
                <a:t>5</a:t>
              </a:r>
              <a:endParaRPr lang="en-US" sz="2200">
                <a:solidFill>
                  <a:srgbClr val="FFFFFF"/>
                </a:solidFill>
                <a:latin typeface="思源宋体 Bold" panose="02020700000000000000" charset="-122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643741" y="6872392"/>
            <a:ext cx="5913120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ea typeface="思源宋体 Bold" panose="02020700000000000000" charset="-122"/>
              </a:rPr>
              <a:t>市场应用</a:t>
            </a:r>
            <a:endParaRPr lang="en-US" sz="42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grpSp>
        <p:nvGrpSpPr>
          <p:cNvPr id="20" name="Group 20"/>
          <p:cNvGrpSpPr/>
          <p:nvPr/>
        </p:nvGrpSpPr>
        <p:grpSpPr>
          <a:xfrm rot="0">
            <a:off x="9979771" y="4992543"/>
            <a:ext cx="932719" cy="932557"/>
            <a:chOff x="0" y="0"/>
            <a:chExt cx="1243625" cy="12434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43625" cy="1243410"/>
            </a:xfrm>
            <a:custGeom>
              <a:avLst/>
              <a:gdLst/>
              <a:ahLst/>
              <a:cxnLst/>
              <a:rect l="l" t="t" r="r" b="b"/>
              <a:pathLst>
                <a:path w="1243625" h="1243410">
                  <a:moveTo>
                    <a:pt x="0" y="621705"/>
                  </a:moveTo>
                  <a:cubicBezTo>
                    <a:pt x="0" y="278337"/>
                    <a:pt x="278385" y="0"/>
                    <a:pt x="621813" y="0"/>
                  </a:cubicBezTo>
                  <a:cubicBezTo>
                    <a:pt x="965240" y="0"/>
                    <a:pt x="1243625" y="278337"/>
                    <a:pt x="1243625" y="621705"/>
                  </a:cubicBezTo>
                  <a:cubicBezTo>
                    <a:pt x="1243625" y="965073"/>
                    <a:pt x="965240" y="1243410"/>
                    <a:pt x="621813" y="1243410"/>
                  </a:cubicBezTo>
                  <a:cubicBezTo>
                    <a:pt x="278385" y="1243410"/>
                    <a:pt x="0" y="965073"/>
                    <a:pt x="0" y="621705"/>
                  </a:cubicBezTo>
                  <a:close/>
                </a:path>
              </a:pathLst>
            </a:custGeom>
            <a:solidFill>
              <a:srgbClr val="116CEE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1243625" cy="1243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r>
                <a:rPr lang="en-US" sz="2200">
                  <a:solidFill>
                    <a:srgbClr val="FFFFFF"/>
                  </a:solidFill>
                  <a:latin typeface="思源宋体 Bold" panose="02020700000000000000" charset="-122"/>
                </a:rPr>
                <a:t>4</a:t>
              </a:r>
              <a:endParaRPr lang="en-US" sz="2200">
                <a:solidFill>
                  <a:srgbClr val="FFFFFF"/>
                </a:solidFill>
                <a:latin typeface="思源宋体 Bold" panose="02020700000000000000" charset="-122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53289" y="5149259"/>
            <a:ext cx="5913120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ea typeface="思源宋体 Bold" panose="02020700000000000000" charset="-122"/>
              </a:rPr>
              <a:t>系统功能</a:t>
            </a:r>
            <a:endParaRPr lang="en-US" sz="42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grpSp>
        <p:nvGrpSpPr>
          <p:cNvPr id="24" name="Group 24"/>
          <p:cNvGrpSpPr/>
          <p:nvPr/>
        </p:nvGrpSpPr>
        <p:grpSpPr>
          <a:xfrm rot="0">
            <a:off x="9979771" y="6715675"/>
            <a:ext cx="932719" cy="932557"/>
            <a:chOff x="0" y="0"/>
            <a:chExt cx="1243625" cy="124341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243625" cy="1243410"/>
            </a:xfrm>
            <a:custGeom>
              <a:avLst/>
              <a:gdLst/>
              <a:ahLst/>
              <a:cxnLst/>
              <a:rect l="l" t="t" r="r" b="b"/>
              <a:pathLst>
                <a:path w="1243625" h="1243410">
                  <a:moveTo>
                    <a:pt x="0" y="621705"/>
                  </a:moveTo>
                  <a:cubicBezTo>
                    <a:pt x="0" y="278337"/>
                    <a:pt x="278385" y="0"/>
                    <a:pt x="621813" y="0"/>
                  </a:cubicBezTo>
                  <a:cubicBezTo>
                    <a:pt x="965240" y="0"/>
                    <a:pt x="1243625" y="278337"/>
                    <a:pt x="1243625" y="621705"/>
                  </a:cubicBezTo>
                  <a:cubicBezTo>
                    <a:pt x="1243625" y="965073"/>
                    <a:pt x="965240" y="1243410"/>
                    <a:pt x="621813" y="1243410"/>
                  </a:cubicBezTo>
                  <a:cubicBezTo>
                    <a:pt x="278385" y="1243410"/>
                    <a:pt x="0" y="965073"/>
                    <a:pt x="0" y="621705"/>
                  </a:cubicBezTo>
                  <a:close/>
                </a:path>
              </a:pathLst>
            </a:custGeom>
            <a:solidFill>
              <a:srgbClr val="116CEE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1243625" cy="1243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40"/>
                </a:lnSpc>
              </a:pPr>
              <a:r>
                <a:rPr lang="en-US" sz="2200">
                  <a:solidFill>
                    <a:srgbClr val="FFFFFF"/>
                  </a:solidFill>
                  <a:latin typeface="思源宋体 Bold" panose="02020700000000000000" charset="-122"/>
                </a:rPr>
                <a:t>6</a:t>
              </a:r>
              <a:endParaRPr lang="en-US" sz="2200">
                <a:solidFill>
                  <a:srgbClr val="FFFFFF"/>
                </a:solidFill>
                <a:latin typeface="思源宋体 Bold" panose="02020700000000000000" charset="-122"/>
              </a:endParaR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453289" y="6872392"/>
            <a:ext cx="5913120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ea typeface="思源宋体 Bold" panose="02020700000000000000" charset="-122"/>
              </a:rPr>
              <a:t>意义与展望</a:t>
            </a:r>
            <a:endParaRPr lang="en-US" sz="42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8390" y="3884721"/>
            <a:ext cx="5720910" cy="3884897"/>
          </a:xfrm>
          <a:custGeom>
            <a:avLst/>
            <a:gdLst/>
            <a:ahLst/>
            <a:cxnLst/>
            <a:rect l="l" t="t" r="r" b="b"/>
            <a:pathLst>
              <a:path w="5720910" h="3884897">
                <a:moveTo>
                  <a:pt x="0" y="0"/>
                </a:moveTo>
                <a:lnTo>
                  <a:pt x="5720910" y="0"/>
                </a:lnTo>
                <a:lnTo>
                  <a:pt x="5720910" y="3884897"/>
                </a:lnTo>
                <a:lnTo>
                  <a:pt x="0" y="388489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发展历史：“三步走”发展战略</a:t>
            </a:r>
            <a:endParaRPr lang="en-US" sz="6000">
              <a:solidFill>
                <a:srgbClr val="0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2780443"/>
            <a:ext cx="10736244" cy="299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北斗一号系统 (BDS I) 建设：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1994年，启动北斗一号系统工程建设；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2000年，发射2颗地球静止轨道卫星，建成系统并投入使用，采用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有源定位体制 (RDSS)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，为中国用户提供定位、授时、广域差分和短报文通信服务；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  <a:p>
            <a:pPr marL="518160" lvl="1" indent="-25908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2003年发射第3颗地球静止轨道卫星，进一步增强系统性能。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北斗卫星导航系统——发展历史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83945" y="5841778"/>
            <a:ext cx="10454445" cy="360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北斗二号系统 (BDS II) 建设：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2004年，启动北斗二号系统工程建设；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2012年年底，完成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14颗卫星</a:t>
            </a: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（5颗地球静止轨道卫星、5颗倾斜地球同步轨道卫星和4颗中圆地球轨道卫星）发射组网。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北斗二号系统在兼容北斗一号系统技术体制基础上，增加</a:t>
            </a: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无源定位体制 (RNSS)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，为亚太地区用户提供定位、测速、授时和短报文通信服务。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983775" y="7905607"/>
            <a:ext cx="283013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图1. RDSS 和 RNSS 示意图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95650" y="5143500"/>
            <a:ext cx="6438334" cy="1884159"/>
          </a:xfrm>
          <a:custGeom>
            <a:avLst/>
            <a:gdLst/>
            <a:ahLst/>
            <a:cxnLst/>
            <a:rect l="l" t="t" r="r" b="b"/>
            <a:pathLst>
              <a:path w="6438334" h="1884159">
                <a:moveTo>
                  <a:pt x="0" y="0"/>
                </a:moveTo>
                <a:lnTo>
                  <a:pt x="6438334" y="0"/>
                </a:lnTo>
                <a:lnTo>
                  <a:pt x="6438334" y="1884159"/>
                </a:lnTo>
                <a:lnTo>
                  <a:pt x="0" y="188415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发展历史：“三步走”发展战略</a:t>
            </a:r>
            <a:endParaRPr lang="en-US" sz="6000">
              <a:solidFill>
                <a:srgbClr val="0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北斗卫星导航系统——发展历史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273800"/>
            <a:ext cx="9300139" cy="543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北斗三号系统 (BDS III) 建设：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2009年，启动北斗三号系统建设；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2018年年底，完成19颗卫星发射组网，完成基本系统建设，向全球提供服务；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2020年年底，完成30颗卫星发射组网，全面建成北斗三号系统。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北斗三号系统继承北斗</a:t>
            </a: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有源服务和无源服务两种技术体制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，能够为全球用户提供基本导航（定位、测速、授时）、全球短报文通信、国际搜救服务，中国及周边地区用户还可享有</a:t>
            </a: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区域短报文通信、星基增强、精密单点定位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等服务。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257023" y="7363256"/>
            <a:ext cx="311558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图2. 北斗导航三代系统示意图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54570" y="4005684"/>
            <a:ext cx="6225220" cy="3453859"/>
          </a:xfrm>
          <a:custGeom>
            <a:avLst/>
            <a:gdLst/>
            <a:ahLst/>
            <a:cxnLst/>
            <a:rect l="l" t="t" r="r" b="b"/>
            <a:pathLst>
              <a:path w="6225220" h="3453859">
                <a:moveTo>
                  <a:pt x="0" y="0"/>
                </a:moveTo>
                <a:lnTo>
                  <a:pt x="6225219" y="0"/>
                </a:lnTo>
                <a:lnTo>
                  <a:pt x="6225219" y="3453859"/>
                </a:lnTo>
                <a:lnTo>
                  <a:pt x="0" y="345385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核心技术： RNSS/RDSS应用集成</a:t>
            </a:r>
            <a:endParaRPr lang="en-US" sz="6000">
              <a:solidFill>
                <a:srgbClr val="0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北斗卫星导航系统——核心技术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5385" y="4444834"/>
            <a:ext cx="8543701" cy="238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思源宋体 Bold" panose="02020700000000000000" charset="-122"/>
              </a:rPr>
              <a:t> </a:t>
            </a: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卫星导航系统的卫星和运控系统中集成RNSS与RDSS两种业务，使用户既可以不发射响应信号，自主完成连续定位、测速任务，又可根据需要进行RDSS方式的位置报告，以及用户跟踪识别和短电文通信。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231978" y="7762883"/>
            <a:ext cx="4670404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图3. 北斗卫星导航 RNSS/RDSS 应用示意图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核心技术： BDS全球系统信号设计</a:t>
            </a:r>
            <a:endParaRPr lang="en-US" sz="6000">
              <a:solidFill>
                <a:srgbClr val="0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北斗卫星导航系统——核心技术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3292267"/>
            <a:ext cx="8886239" cy="238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</a:rPr>
              <a:t>QMBOC:</a:t>
            </a: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 新型的导航信号调制方式，用于提高信号的抗干扰能力和跟踪性能。QMBOC通过将导航信号分为多个子载波，并采用不同的相位和码片偏移进行调制，从而提高了信号的频率分辨率和鲁棒性。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257023" y="7258481"/>
            <a:ext cx="3115587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</a:rPr>
              <a:t>: </a:t>
            </a:r>
            <a:endParaRPr lang="en-US" sz="1800">
              <a:solidFill>
                <a:srgbClr val="000000"/>
              </a:solidFill>
              <a:latin typeface="WenQuanYi" panose="020B06060308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603842" y="3806073"/>
            <a:ext cx="6421949" cy="4823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 TD-AltBOC与ACE-BOC:</a:t>
            </a: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</a:rPr>
              <a:t> 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TD-AltBOC是改进的信号调制技术，通过时间分割技术将信号分成多个时间段，每个时间段采用不同的调制方式，提高信号的抗多径干扰能力和定位精度。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ACE-BOC是一种增强功率的二进制偏移载波（BOC）调制技术，它通过提高信号的功率来增强信号的接收性能和抗干扰能力。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092621"/>
            <a:ext cx="8886239" cy="299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双QPSK:</a:t>
            </a: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 北斗卫星导航系统采用双QPSK技术作为其信号调制方式之一，用于在导航信号传输中实现数据的高效编码和解码。双QPSK技术允许将数字信息通过调整信号的相位和振幅来传输。在北斗卫星导航系统中，双QPSK技术可以将导航数据编码成具有四种不同相位的信号，从而有效地提高了数据传输的效率和可靠性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59820" y="4289289"/>
            <a:ext cx="5491290" cy="3479598"/>
          </a:xfrm>
          <a:custGeom>
            <a:avLst/>
            <a:gdLst/>
            <a:ahLst/>
            <a:cxnLst/>
            <a:rect l="l" t="t" r="r" b="b"/>
            <a:pathLst>
              <a:path w="5491290" h="3479598">
                <a:moveTo>
                  <a:pt x="0" y="0"/>
                </a:moveTo>
                <a:lnTo>
                  <a:pt x="5491290" y="0"/>
                </a:lnTo>
                <a:lnTo>
                  <a:pt x="5491290" y="3479598"/>
                </a:lnTo>
                <a:lnTo>
                  <a:pt x="0" y="347959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257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ea typeface="思源宋体 Bold" panose="02020700000000000000" charset="-122"/>
              </a:rPr>
              <a:t>核心技术：高精度定位、导航和授时</a:t>
            </a:r>
            <a:endParaRPr lang="en-US" sz="60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北斗卫星导航系统——核心技术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83945" y="2854970"/>
            <a:ext cx="10200169" cy="360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 星钟技术：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 将原子钟作为卫星上时间频率标准和测量距离的手段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 将原子钟从地面搬上空间提供广播方式发送。使得原子钟这样小众应用的极高端产品，实现用户无限量的大众化服务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 利用星钟广播的时间作为导航用户机的参照量，用户接收机无需装备高精度时钟，就可以实现高精度的定位、导航和授时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747671" y="7950995"/>
            <a:ext cx="311558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图4. 原子钟示例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75385" y="6722542"/>
            <a:ext cx="10256367" cy="238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 多方法融合：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</a:rPr>
              <a:t> </a:t>
            </a: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除了使用极高精度的星钟之外，实现高精度的举措之二是采用多种多样方法，包括系统设计、多模增强、误差改正和差分技术，消弭误差(卫星轨道误差、星钟漂移误差、电离层和对流层误差、多径效应误差等等)，提高精度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09913" y="3849791"/>
            <a:ext cx="7719020" cy="3766882"/>
          </a:xfrm>
          <a:custGeom>
            <a:avLst/>
            <a:gdLst/>
            <a:ahLst/>
            <a:cxnLst/>
            <a:rect l="l" t="t" r="r" b="b"/>
            <a:pathLst>
              <a:path w="7719020" h="3766882">
                <a:moveTo>
                  <a:pt x="0" y="0"/>
                </a:moveTo>
                <a:lnTo>
                  <a:pt x="7719021" y="0"/>
                </a:lnTo>
                <a:lnTo>
                  <a:pt x="7719021" y="3766882"/>
                </a:lnTo>
                <a:lnTo>
                  <a:pt x="0" y="376688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思源宋体 Bold" panose="02020700000000000000" charset="-122"/>
                <a:ea typeface="思源宋体 Bold" panose="02020700000000000000" charset="-122"/>
              </a:rPr>
              <a:t>系统构成：空间段+运控段+用户段</a:t>
            </a:r>
            <a:endParaRPr lang="en-US" sz="6000">
              <a:solidFill>
                <a:srgbClr val="000000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北斗卫星导航系统——系统构成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11630" y="8044866"/>
            <a:ext cx="311558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图5. 北斗导航系统基本组成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3039542"/>
            <a:ext cx="8486612" cy="604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 Bold" panose="02020700000000000000" charset="-122"/>
              </a:rPr>
              <a:t> 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北斗系统由</a:t>
            </a: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空间段、运控段和用户段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三个部分组成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北斗三号空间段由30颗卫星组成，其中包括3颗地球静止轨道(GEO)卫星、3颗倾斜地球同步轨道(GSO)卫星和24颗中圆地球轨道(MEO)卫星；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运控段包括主控站、注入站、监测站等30余个地面站；用户段包括北斗终端、与其他导航系统兼容的终端，以及相关的应用服务系统。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  <a:p>
            <a:pPr marL="518160" lvl="1" indent="-259080" algn="l">
              <a:lnSpc>
                <a:spcPts val="48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  <a:ea typeface="思源宋体" panose="02020400000000000000" charset="-122"/>
              </a:rPr>
              <a:t>目前完全工作的北斗二号系统提供授权、公开、广域差分(星基增强)和短报文等四种服务，定位精度优于10米，授时精度优于20纳秒，测速精度为每秒0.2米。</a:t>
            </a:r>
            <a:endParaRPr lang="en-US" sz="2400">
              <a:solidFill>
                <a:srgbClr val="000000"/>
              </a:solidFill>
              <a:latin typeface="思源宋体" panose="02020400000000000000" charset="-122"/>
              <a:ea typeface="思源宋体" panose="020204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57448" y="3308597"/>
            <a:ext cx="5521418" cy="4414975"/>
          </a:xfrm>
          <a:custGeom>
            <a:avLst/>
            <a:gdLst/>
            <a:ahLst/>
            <a:cxnLst/>
            <a:rect l="l" t="t" r="r" b="b"/>
            <a:pathLst>
              <a:path w="5521418" h="4414975">
                <a:moveTo>
                  <a:pt x="0" y="0"/>
                </a:moveTo>
                <a:lnTo>
                  <a:pt x="5521418" y="0"/>
                </a:lnTo>
                <a:lnTo>
                  <a:pt x="5521418" y="4414975"/>
                </a:lnTo>
                <a:lnTo>
                  <a:pt x="0" y="441497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13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75385" y="1797695"/>
            <a:ext cx="16083915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ea typeface="思源宋体 Bold" panose="02020700000000000000" charset="-122"/>
              </a:rPr>
              <a:t>系统功能：导航、定位</a:t>
            </a:r>
            <a:endParaRPr lang="en-US" sz="6000">
              <a:solidFill>
                <a:srgbClr val="000000"/>
              </a:solidFill>
              <a:ea typeface="思源宋体 Bold" panose="02020700000000000000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83945" y="1101090"/>
            <a:ext cx="5409247" cy="36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>
                <a:solidFill>
                  <a:srgbClr val="116CEE"/>
                </a:solidFill>
                <a:latin typeface="思源宋体 Bold" panose="02020700000000000000" charset="-122"/>
                <a:ea typeface="思源宋体 Bold" panose="02020700000000000000" charset="-122"/>
              </a:rPr>
              <a:t>北斗卫星导航系统——系统功能</a:t>
            </a:r>
            <a:endParaRPr lang="en-US" sz="2400">
              <a:solidFill>
                <a:srgbClr val="116CEE"/>
              </a:solidFill>
              <a:latin typeface="思源宋体 Bold" panose="02020700000000000000" charset="-122"/>
              <a:ea typeface="思源宋体 Bold" panose="020207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75385" y="3340736"/>
            <a:ext cx="7968615" cy="238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2400">
                <a:solidFill>
                  <a:srgbClr val="000000"/>
                </a:solidFill>
                <a:latin typeface="思源宋体" panose="02020400000000000000" charset="-122"/>
              </a:rPr>
              <a:t> </a:t>
            </a: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实时导航：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结合交通、测绘、地震、气象、国土等行业监测站网资源，提供实时米级、分米级、厘米级等增强定位精度服务，生成高精度的实时轨道、钟差、电离层等产品信息，以满足实时用户应用；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5385" y="6230621"/>
            <a:ext cx="7968615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2400">
                <a:solidFill>
                  <a:srgbClr val="116CEE"/>
                </a:solidFill>
                <a:ea typeface="思源宋体 Bold" panose="02020700000000000000" charset="-122"/>
              </a:rPr>
              <a:t>快速定位：</a:t>
            </a:r>
            <a:r>
              <a:rPr lang="en-US" sz="2400">
                <a:solidFill>
                  <a:srgbClr val="000000"/>
                </a:solidFill>
                <a:ea typeface="思源宋体" panose="02020400000000000000" charset="-122"/>
              </a:rPr>
              <a:t>北斗系统的性能达到国外同类系统水平，其中瞬态和快速定位指标居国际领先地位，可为服务区域内用户提供全天候、高精度、快速实时定位服务；</a:t>
            </a:r>
            <a:endParaRPr lang="en-US" sz="2400">
              <a:solidFill>
                <a:srgbClr val="000000"/>
              </a:solidFill>
              <a:ea typeface="思源宋体" panose="020204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760363" y="8186814"/>
            <a:ext cx="311558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WenQuanYi" panose="020B0606030804020204" charset="-122"/>
                <a:ea typeface="WenQuanYi" panose="020B0606030804020204" charset="-122"/>
              </a:rPr>
              <a:t>图6. 导航功能系统示意图</a:t>
            </a:r>
            <a:endParaRPr lang="en-US" sz="1800">
              <a:solidFill>
                <a:srgbClr val="000000"/>
              </a:solidFill>
              <a:latin typeface="WenQuanYi" panose="020B0606030804020204" charset="-122"/>
              <a:ea typeface="WenQuanYi" panose="020B06060308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M4MWUyY2VmZGFmYzI4MTFhZjY1ZDQ1ZDQyNDBmZjA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3835</Words>
  <Application>WPS 演示</Application>
  <PresentationFormat>On-screen Show (4:3)</PresentationFormat>
  <Paragraphs>178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思源宋体 Bold</vt:lpstr>
      <vt:lpstr>思源宋体</vt:lpstr>
      <vt:lpstr>Arial</vt:lpstr>
      <vt:lpstr>WenQuanYi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北斗导航卫星系统</dc:title>
  <dc:creator/>
  <cp:lastModifiedBy>洪扬</cp:lastModifiedBy>
  <cp:revision>4</cp:revision>
  <dcterms:created xsi:type="dcterms:W3CDTF">2006-08-16T00:00:00Z</dcterms:created>
  <dcterms:modified xsi:type="dcterms:W3CDTF">2024-08-20T04:13:23Z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E371A4039DA544D6BE908E3F5F7B1572_12</vt:lpwstr>
  </property>
  <property fmtid="{D5CDD505-2E9C-101B-9397-08002B2CF9AE}" pid="3" name="KSOProductBuildVer">
    <vt:lpwstr>2052-12.1.0.17827</vt:lpwstr>
  </property>
</Properties>
</file>