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66" r:id="rId2"/>
    <p:sldId id="265" r:id="rId3"/>
    <p:sldId id="269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008000"/>
    <a:srgbClr val="FF0000"/>
    <a:srgbClr val="00002E"/>
    <a:srgbClr val="000000"/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15" autoAdjust="0"/>
    <p:restoredTop sz="86381" autoAdjust="0"/>
  </p:normalViewPr>
  <p:slideViewPr>
    <p:cSldViewPr>
      <p:cViewPr varScale="1">
        <p:scale>
          <a:sx n="116" d="100"/>
          <a:sy n="116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>
      <p:cViewPr varScale="1">
        <p:scale>
          <a:sx n="73" d="100"/>
          <a:sy n="73" d="100"/>
        </p:scale>
        <p:origin x="-218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51159356-6569-4219-8C62-8A7E822B15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525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E4B9BFA6-778B-435D-98CC-53EE27C85D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004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2" name="Picture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63" name="Group 3"/>
          <p:cNvGrpSpPr>
            <a:grpSpLocks/>
          </p:cNvGrpSpPr>
          <p:nvPr/>
        </p:nvGrpSpPr>
        <p:grpSpPr bwMode="auto">
          <a:xfrm>
            <a:off x="0" y="38100"/>
            <a:ext cx="647700" cy="6769100"/>
            <a:chOff x="0" y="43"/>
            <a:chExt cx="5760" cy="4229"/>
          </a:xfrm>
        </p:grpSpPr>
        <p:sp>
          <p:nvSpPr>
            <p:cNvPr id="399364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5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6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7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8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9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0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1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2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3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4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5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6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7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8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9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0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1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2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3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4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5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6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7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8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9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0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1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2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3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4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5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6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7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8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9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0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1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2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3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4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5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6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7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8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9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0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1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2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3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4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5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6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7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8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9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0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1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2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3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4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5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6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7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8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9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0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1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2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3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4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5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6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7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8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9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0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1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2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3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4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5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6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7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8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9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0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1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2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3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4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5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6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7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8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9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0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1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66" name="Rectangle 10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99467" name="Rectangle 10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399470" name="Picture 110" descr="tongji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7187C3"/>
              </a:clrFrom>
              <a:clrTo>
                <a:srgbClr val="7187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75"/>
            <a:ext cx="10080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87966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476250"/>
            <a:ext cx="1989138" cy="5761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476250"/>
            <a:ext cx="5816600" cy="5761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2110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31116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870300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1773238"/>
            <a:ext cx="390207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73238"/>
            <a:ext cx="390366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64207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41794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80231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06621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3550462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866153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4" name="Picture 116" descr="图片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0" y="38100"/>
            <a:ext cx="647700" cy="6769100"/>
            <a:chOff x="0" y="43"/>
            <a:chExt cx="5760" cy="4229"/>
          </a:xfrm>
        </p:grpSpPr>
        <p:sp>
          <p:nvSpPr>
            <p:cNvPr id="7172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1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3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4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5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6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7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8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0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1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2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3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4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5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6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7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8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1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2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3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4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5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6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7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8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1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2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3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4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5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6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7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8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9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1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2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3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4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5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6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7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8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9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" name="Rectangle 103"/>
          <p:cNvSpPr>
            <a:spLocks noChangeArrowheads="1"/>
          </p:cNvSpPr>
          <p:nvPr userDrawn="1"/>
        </p:nvSpPr>
        <p:spPr bwMode="auto">
          <a:xfrm>
            <a:off x="884238" y="257175"/>
            <a:ext cx="496887" cy="1371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" name="Rectangle 104"/>
          <p:cNvSpPr>
            <a:spLocks noChangeArrowheads="1"/>
          </p:cNvSpPr>
          <p:nvPr userDrawn="1"/>
        </p:nvSpPr>
        <p:spPr bwMode="auto">
          <a:xfrm>
            <a:off x="635000" y="388938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" name="Rectangle 105"/>
          <p:cNvSpPr>
            <a:spLocks noChangeArrowheads="1"/>
          </p:cNvSpPr>
          <p:nvPr userDrawn="1"/>
        </p:nvSpPr>
        <p:spPr bwMode="auto">
          <a:xfrm>
            <a:off x="7308850" y="1341438"/>
            <a:ext cx="1474788" cy="3381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" name="Rectangle 106"/>
          <p:cNvSpPr>
            <a:spLocks noChangeArrowheads="1"/>
          </p:cNvSpPr>
          <p:nvPr userDrawn="1"/>
        </p:nvSpPr>
        <p:spPr bwMode="auto">
          <a:xfrm>
            <a:off x="3276600" y="1484313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73238"/>
            <a:ext cx="79581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9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476250"/>
            <a:ext cx="5867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81" name="Rectangle 113"/>
          <p:cNvSpPr>
            <a:spLocks noChangeArrowheads="1"/>
          </p:cNvSpPr>
          <p:nvPr/>
        </p:nvSpPr>
        <p:spPr bwMode="auto">
          <a:xfrm>
            <a:off x="685800" y="6315075"/>
            <a:ext cx="35258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 charset="0"/>
              </a:rPr>
              <a:t>Computer Networks》V4     </a:t>
            </a:r>
            <a:r>
              <a:rPr lang="zh-CN" altLang="en-US" sz="1200" dirty="0">
                <a:solidFill>
                  <a:srgbClr val="000000"/>
                </a:solidFill>
                <a:latin typeface="Arial" charset="0"/>
              </a:rPr>
              <a:t>（</a:t>
            </a:r>
            <a:fld id="{E5D70E39-DBD4-4F69-BDCC-CFA425F1821A}" type="slidenum">
              <a:rPr lang="zh-CN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85000"/>
                </a:lnSpc>
                <a:buClrTx/>
                <a:buFontTx/>
                <a:buNone/>
              </a:pPr>
              <a:t>‹#›</a:t>
            </a:fld>
            <a:r>
              <a:rPr lang="en-US" altLang="zh-CN" sz="1200" dirty="0" smtClean="0">
                <a:solidFill>
                  <a:srgbClr val="000000"/>
                </a:solidFill>
                <a:latin typeface="Arial" charset="0"/>
              </a:rPr>
              <a:t>/5</a:t>
            </a:r>
            <a:r>
              <a:rPr lang="zh-CN" altLang="en-US" sz="1200" dirty="0" smtClean="0">
                <a:solidFill>
                  <a:srgbClr val="000000"/>
                </a:solidFill>
                <a:latin typeface="Arial" charset="0"/>
              </a:rPr>
              <a:t>）</a:t>
            </a: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82" name="Rectangle 114"/>
          <p:cNvSpPr>
            <a:spLocks noChangeArrowheads="1"/>
          </p:cNvSpPr>
          <p:nvPr/>
        </p:nvSpPr>
        <p:spPr bwMode="auto">
          <a:xfrm>
            <a:off x="5334000" y="6315075"/>
            <a:ext cx="381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FontTx/>
              <a:buNone/>
            </a:pPr>
            <a:r>
              <a:rPr lang="zh-CN" altLang="en-US" sz="1200">
                <a:solidFill>
                  <a:srgbClr val="000000"/>
                </a:solidFill>
              </a:rPr>
              <a:t>同济大学.电子与信息工程学院.计算机科学与工程系</a:t>
            </a:r>
          </a:p>
        </p:txBody>
      </p:sp>
      <p:pic>
        <p:nvPicPr>
          <p:cNvPr id="7287" name="Picture 119" descr="tongj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7187C3"/>
              </a:clrFrom>
              <a:clrTo>
                <a:srgbClr val="7187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75"/>
            <a:ext cx="10080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slow">
    <p:random/>
    <p:sndAc>
      <p:stSnd>
        <p:snd r:embed="rId13" name="camera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9pPr>
    </p:titleStyle>
    <p:bodyStyle>
      <a:lvl1pPr marL="444500" indent="-4445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@"/>
        <a:defRPr kumimoji="1" sz="3200" b="1">
          <a:solidFill>
            <a:srgbClr val="000000"/>
          </a:solidFill>
          <a:latin typeface="+mn-lt"/>
          <a:ea typeface="+mn-ea"/>
          <a:cs typeface="+mn-cs"/>
        </a:defRPr>
      </a:lvl1pPr>
      <a:lvl2pPr marL="909638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6"/>
        </a:buBlip>
        <a:defRPr kumimoji="1" sz="2800" b="1">
          <a:solidFill>
            <a:srgbClr val="000000"/>
          </a:solidFill>
          <a:latin typeface="+mn-lt"/>
          <a:ea typeface="+mn-ea"/>
        </a:defRPr>
      </a:lvl2pPr>
      <a:lvl3pPr marL="13176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Blip>
          <a:blip r:embed="rId17"/>
        </a:buBlip>
        <a:defRPr kumimoji="1" sz="2400" b="1">
          <a:solidFill>
            <a:srgbClr val="000000"/>
          </a:solidFill>
          <a:latin typeface="+mn-lt"/>
          <a:ea typeface="+mn-ea"/>
        </a:defRPr>
      </a:lvl3pPr>
      <a:lvl4pPr marL="172561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 b="1">
          <a:solidFill>
            <a:srgbClr val="000000"/>
          </a:solidFill>
          <a:latin typeface="+mn-lt"/>
          <a:ea typeface="+mn-ea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jlyj@tongji.edu.c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rsonhighered.com/tanenbaum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computernetworksbook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7772400" cy="2087562"/>
          </a:xfrm>
        </p:spPr>
        <p:txBody>
          <a:bodyPr/>
          <a:lstStyle/>
          <a:p>
            <a:r>
              <a:rPr lang="zh-CN" altLang="en-US" dirty="0"/>
              <a:t>同济大学</a:t>
            </a:r>
            <a:r>
              <a:rPr lang="en-US" altLang="zh-CN" dirty="0"/>
              <a:t>.</a:t>
            </a:r>
            <a:r>
              <a:rPr lang="zh-CN" altLang="en-US" dirty="0"/>
              <a:t>电信学院</a:t>
            </a:r>
            <a:r>
              <a:rPr lang="en-US" altLang="zh-CN" dirty="0"/>
              <a:t>.</a:t>
            </a:r>
            <a:r>
              <a:rPr lang="zh-CN" altLang="en-US" dirty="0"/>
              <a:t>计算机系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5400" dirty="0"/>
              <a:t>计算机网络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886200"/>
            <a:ext cx="6697662" cy="2206625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陆有军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hlinkClick r:id="rId3"/>
              </a:rPr>
              <a:t>tjlyj@tongji.edu.cn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2024.2.26 </a:t>
            </a:r>
            <a:r>
              <a:rPr lang="en-US" altLang="zh-CN" sz="2800" dirty="0">
                <a:solidFill>
                  <a:schemeClr val="tx1"/>
                </a:solidFill>
                <a:ea typeface="华文新魏" pitchFamily="2" charset="-122"/>
              </a:rPr>
              <a:t>~</a:t>
            </a:r>
            <a:r>
              <a:rPr lang="en-US" altLang="zh-CN" sz="28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2024.6.23</a:t>
            </a: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51</a:t>
            </a:r>
            <a:r>
              <a:rPr lang="zh-CN" altLang="en-US" sz="2800" dirty="0" smtClean="0">
                <a:solidFill>
                  <a:schemeClr val="tx1"/>
                </a:solidFill>
              </a:rPr>
              <a:t>学时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课程教材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843088"/>
            <a:ext cx="7958138" cy="108185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</a:rPr>
              <a:t>计算机网络（第</a:t>
            </a:r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</a:rPr>
              <a:t>版）</a:t>
            </a:r>
            <a:r>
              <a:rPr lang="en-US" altLang="zh-CN" sz="2400" dirty="0" smtClean="0">
                <a:solidFill>
                  <a:schemeClr val="tx1"/>
                </a:solidFill>
              </a:rPr>
              <a:t>》   </a:t>
            </a:r>
            <a:r>
              <a:rPr lang="en-US" altLang="zh-CN" sz="2400" dirty="0" smtClean="0"/>
              <a:t>Andrew </a:t>
            </a:r>
            <a:r>
              <a:rPr lang="en-US" altLang="zh-CN" sz="2400" dirty="0"/>
              <a:t>S. </a:t>
            </a:r>
            <a:r>
              <a:rPr lang="en-US" altLang="zh-CN" sz="2400" dirty="0" smtClean="0"/>
              <a:t>Tanenbaum</a:t>
            </a:r>
            <a:r>
              <a:rPr lang="zh-CN" altLang="en-US" sz="2400" dirty="0" smtClean="0"/>
              <a:t>著</a:t>
            </a:r>
            <a:r>
              <a:rPr lang="en-US" altLang="zh-CN" sz="2400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潘爱民 译</a:t>
            </a:r>
            <a:r>
              <a:rPr lang="en-US" altLang="zh-CN" sz="2400" dirty="0" smtClean="0">
                <a:solidFill>
                  <a:schemeClr val="tx1"/>
                </a:solidFill>
              </a:rPr>
              <a:t>.   </a:t>
            </a:r>
            <a:r>
              <a:rPr lang="zh-CN" altLang="en-US" sz="2400" dirty="0" smtClean="0">
                <a:solidFill>
                  <a:schemeClr val="tx1"/>
                </a:solidFill>
              </a:rPr>
              <a:t>清华大学出版社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mg1.doubanio.com/view/subject/l/public/s34343669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7" t="3383" r="15092" b="3062"/>
          <a:stretch/>
        </p:blipFill>
        <p:spPr bwMode="auto">
          <a:xfrm>
            <a:off x="3275856" y="2902958"/>
            <a:ext cx="2746003" cy="36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课程</a:t>
            </a:r>
            <a:r>
              <a:rPr lang="zh-CN" altLang="en-US" dirty="0">
                <a:latin typeface="宋体" pitchFamily="2" charset="-122"/>
              </a:rPr>
              <a:t>资料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4" y="1843088"/>
            <a:ext cx="8082856" cy="446623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配套</a:t>
            </a:r>
            <a:r>
              <a:rPr lang="en-US" altLang="zh-CN" sz="2400" dirty="0" smtClean="0">
                <a:solidFill>
                  <a:schemeClr val="tx1"/>
                </a:solidFill>
              </a:rPr>
              <a:t>Web</a:t>
            </a:r>
            <a:r>
              <a:rPr lang="zh-CN" altLang="en-US" sz="2400" dirty="0" smtClean="0">
                <a:solidFill>
                  <a:schemeClr val="tx1"/>
                </a:solidFill>
              </a:rPr>
              <a:t>站点：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hlinkClick r:id="rId3"/>
              </a:rPr>
              <a:t>www.pearsonhighered.com/tanenbaum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书</a:t>
            </a:r>
            <a:r>
              <a:rPr lang="zh-CN" altLang="en-US" sz="2400" dirty="0" smtClean="0">
                <a:solidFill>
                  <a:schemeClr val="tx1"/>
                </a:solidFill>
              </a:rPr>
              <a:t>中的插图和程序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信息隐藏演示案例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协议模拟器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作者</a:t>
            </a:r>
            <a:r>
              <a:rPr lang="en-US" altLang="zh-CN" sz="2400" dirty="0">
                <a:solidFill>
                  <a:schemeClr val="tx1"/>
                </a:solidFill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</a:rPr>
              <a:t>站点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hlinkClick r:id="rId4"/>
              </a:rPr>
              <a:t>www.computernetworksbook.com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2873394"/>
            <a:ext cx="3455380" cy="261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346345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/>
              <a:t>参考书目</a:t>
            </a:r>
            <a:endParaRPr lang="en-US" altLang="zh-CN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5354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《</a:t>
            </a:r>
            <a:r>
              <a:rPr lang="zh-CN" altLang="en-US" sz="2400" dirty="0">
                <a:solidFill>
                  <a:srgbClr val="FF0000"/>
                </a:solidFill>
              </a:rPr>
              <a:t>计算机网络</a:t>
            </a:r>
            <a:r>
              <a:rPr lang="en-US" altLang="zh-CN" sz="2400" dirty="0">
                <a:solidFill>
                  <a:srgbClr val="FF0000"/>
                </a:solidFill>
              </a:rPr>
              <a:t>》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</a:rPr>
              <a:t>版</a:t>
            </a:r>
            <a:r>
              <a:rPr lang="zh-CN" altLang="en-US" sz="2400" dirty="0">
                <a:solidFill>
                  <a:srgbClr val="FF0000"/>
                </a:solidFill>
              </a:rPr>
              <a:t>）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       </a:t>
            </a:r>
            <a:r>
              <a:rPr lang="zh-CN" altLang="en-US" sz="2400" b="0" dirty="0"/>
              <a:t>谢希仁</a:t>
            </a:r>
            <a:r>
              <a:rPr lang="zh-CN" altLang="en-US" sz="2400" b="0" dirty="0" smtClean="0"/>
              <a:t>著，</a:t>
            </a:r>
            <a:r>
              <a:rPr lang="en-US" altLang="zh-CN" sz="2400" b="0" dirty="0" smtClean="0"/>
              <a:t>2021.6</a:t>
            </a:r>
            <a:r>
              <a:rPr lang="zh-CN" altLang="en-US" sz="2400" b="0" dirty="0" smtClean="0"/>
              <a:t>，电子工业</a:t>
            </a:r>
            <a:r>
              <a:rPr lang="zh-CN" altLang="en-US" sz="2400" b="0" dirty="0"/>
              <a:t>出版社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计算机网络：自顶向下方法</a:t>
            </a:r>
            <a:r>
              <a:rPr lang="en-US" altLang="zh-CN" sz="2400" dirty="0" smtClean="0">
                <a:solidFill>
                  <a:srgbClr val="FF0000"/>
                </a:solidFill>
              </a:rPr>
              <a:t>》</a:t>
            </a:r>
            <a:r>
              <a:rPr lang="zh-CN" altLang="en-US" sz="2400" dirty="0" smtClean="0">
                <a:solidFill>
                  <a:srgbClr val="FF0000"/>
                </a:solidFill>
              </a:rPr>
              <a:t>（第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</a:rPr>
              <a:t>版）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400" b="0" dirty="0"/>
              <a:t>        </a:t>
            </a:r>
            <a:r>
              <a:rPr lang="en-US" altLang="zh-CN" sz="2400" b="0" dirty="0" smtClean="0"/>
              <a:t>James F. Kurose, Keith W. Ross</a:t>
            </a:r>
            <a:r>
              <a:rPr lang="zh-CN" altLang="en-US" sz="2400" b="0" dirty="0" smtClean="0"/>
              <a:t>著，</a:t>
            </a:r>
            <a:r>
              <a:rPr lang="en-US" altLang="zh-CN" sz="2400" b="0" dirty="0" smtClean="0"/>
              <a:t>2022.10</a:t>
            </a:r>
            <a:r>
              <a:rPr lang="zh-CN" altLang="en-US" sz="2400" b="0" dirty="0" smtClean="0"/>
              <a:t>，机械工业出版社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《TCP/IP</a:t>
            </a:r>
            <a:r>
              <a:rPr lang="zh-CN" altLang="en-US" sz="2400" dirty="0" smtClean="0">
                <a:solidFill>
                  <a:srgbClr val="FF0000"/>
                </a:solidFill>
              </a:rPr>
              <a:t>协议族</a:t>
            </a:r>
            <a:r>
              <a:rPr lang="en-US" altLang="zh-CN" sz="2400" dirty="0" smtClean="0">
                <a:solidFill>
                  <a:srgbClr val="FF0000"/>
                </a:solidFill>
              </a:rPr>
              <a:t>》 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版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en-US" altLang="zh-CN" sz="2400" b="0" dirty="0"/>
              <a:t>Behrouz A. </a:t>
            </a:r>
            <a:r>
              <a:rPr lang="en-US" altLang="zh-CN" sz="2400" b="0" dirty="0" err="1"/>
              <a:t>Forouzan</a:t>
            </a:r>
            <a:r>
              <a:rPr lang="zh-CN" altLang="en-US" sz="2400" b="0" dirty="0" smtClean="0"/>
              <a:t>著，</a:t>
            </a:r>
            <a:r>
              <a:rPr lang="en-US" altLang="zh-CN" sz="2400" b="0" dirty="0" smtClean="0"/>
              <a:t>2011.1</a:t>
            </a:r>
            <a:r>
              <a:rPr lang="zh-CN" altLang="en-US" sz="2400" b="0" dirty="0" smtClean="0"/>
              <a:t>，清华大学出版社</a:t>
            </a:r>
            <a:endParaRPr lang="zh-CN" altLang="en-US" sz="2400" b="0" dirty="0"/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新编计算机网络习题与解析</a:t>
            </a:r>
            <a:r>
              <a:rPr lang="en-US" altLang="zh-CN" sz="2400" dirty="0" smtClean="0">
                <a:solidFill>
                  <a:srgbClr val="FF0000"/>
                </a:solidFill>
              </a:rPr>
              <a:t>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0" dirty="0"/>
              <a:t>        鲁士文</a:t>
            </a:r>
            <a:r>
              <a:rPr lang="zh-CN" altLang="en-US" sz="2400" b="0" dirty="0" smtClean="0"/>
              <a:t>编，</a:t>
            </a:r>
            <a:r>
              <a:rPr lang="en-US" altLang="zh-CN" sz="2400" b="0" dirty="0" smtClean="0"/>
              <a:t>2013.7</a:t>
            </a:r>
            <a:r>
              <a:rPr lang="zh-CN" altLang="en-US" sz="2400" b="0" dirty="0" smtClean="0"/>
              <a:t>，清华大学出版社</a:t>
            </a:r>
            <a:endParaRPr lang="zh-CN" altLang="en-US" sz="2400" b="0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16113"/>
            <a:ext cx="7958138" cy="410527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考勤成绩：</a:t>
            </a:r>
            <a:r>
              <a:rPr lang="zh-CN" altLang="en-US" sz="2800" dirty="0"/>
              <a:t>占综合成绩</a:t>
            </a:r>
            <a:r>
              <a:rPr lang="zh-CN" altLang="en-US" sz="2800" dirty="0" smtClean="0"/>
              <a:t>的</a:t>
            </a:r>
            <a:r>
              <a:rPr lang="en-US" altLang="zh-CN" sz="2800" dirty="0" smtClean="0">
                <a:solidFill>
                  <a:srgbClr val="0000FF"/>
                </a:solidFill>
              </a:rPr>
              <a:t>10%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，考查出勤情况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33400" indent="-53340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过程性考核成绩：</a:t>
            </a:r>
            <a:r>
              <a:rPr lang="zh-CN" altLang="en-US" sz="2800" dirty="0" smtClean="0"/>
              <a:t>占</a:t>
            </a:r>
            <a:r>
              <a:rPr lang="zh-CN" altLang="en-US" sz="2800" dirty="0"/>
              <a:t>综合成绩</a:t>
            </a:r>
            <a:r>
              <a:rPr lang="zh-CN" altLang="en-US" sz="2800" dirty="0" smtClean="0"/>
              <a:t>的</a:t>
            </a:r>
            <a:r>
              <a:rPr lang="en-US" altLang="zh-CN" sz="2800" dirty="0" smtClean="0">
                <a:solidFill>
                  <a:srgbClr val="0000FF"/>
                </a:solidFill>
              </a:rPr>
              <a:t>20</a:t>
            </a:r>
            <a:r>
              <a:rPr lang="en-US" altLang="zh-CN" sz="2800" dirty="0">
                <a:solidFill>
                  <a:srgbClr val="0000FF"/>
                </a:solidFill>
              </a:rPr>
              <a:t>%</a:t>
            </a:r>
            <a:r>
              <a:rPr lang="zh-CN" altLang="en-US" sz="2800" dirty="0"/>
              <a:t>，主要</a:t>
            </a:r>
            <a:r>
              <a:rPr lang="zh-CN" altLang="en-US" sz="2800" dirty="0" smtClean="0"/>
              <a:t>考查作业、课程报告和</a:t>
            </a:r>
            <a:r>
              <a:rPr lang="zh-CN" altLang="en-US" sz="2800" dirty="0"/>
              <a:t>课堂表现等。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实验成绩：</a:t>
            </a:r>
            <a:r>
              <a:rPr lang="zh-CN" altLang="en-US" sz="2800" dirty="0"/>
              <a:t>占综合成绩的</a:t>
            </a:r>
            <a:r>
              <a:rPr lang="en-US" altLang="zh-CN" sz="2800" dirty="0">
                <a:solidFill>
                  <a:srgbClr val="0000FF"/>
                </a:solidFill>
              </a:rPr>
              <a:t>30</a:t>
            </a:r>
            <a:r>
              <a:rPr lang="en-US" altLang="zh-CN" sz="2800" dirty="0" smtClean="0">
                <a:solidFill>
                  <a:srgbClr val="0000FF"/>
                </a:solidFill>
              </a:rPr>
              <a:t>%</a:t>
            </a:r>
            <a:r>
              <a:rPr lang="zh-CN" altLang="en-US" sz="2800" dirty="0" smtClean="0">
                <a:solidFill>
                  <a:srgbClr val="0000FF"/>
                </a:solidFill>
              </a:rPr>
              <a:t>。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 期末成绩：</a:t>
            </a:r>
            <a:r>
              <a:rPr lang="zh-CN" altLang="en-US" sz="2800" dirty="0" smtClean="0"/>
              <a:t>占综合</a:t>
            </a:r>
            <a:r>
              <a:rPr lang="zh-CN" altLang="en-US" sz="2800" dirty="0"/>
              <a:t>成绩</a:t>
            </a:r>
            <a:r>
              <a:rPr lang="zh-CN" altLang="en-US" sz="2800" dirty="0" smtClean="0"/>
              <a:t>的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en-US" altLang="zh-CN" sz="2800" dirty="0" smtClean="0">
                <a:solidFill>
                  <a:srgbClr val="0000FF"/>
                </a:solidFill>
              </a:rPr>
              <a:t>0</a:t>
            </a:r>
            <a:r>
              <a:rPr lang="en-US" altLang="zh-CN" sz="2800" dirty="0">
                <a:solidFill>
                  <a:srgbClr val="0000FF"/>
                </a:solidFill>
              </a:rPr>
              <a:t>%</a:t>
            </a:r>
            <a:r>
              <a:rPr lang="zh-CN" altLang="en-US" sz="2800" dirty="0"/>
              <a:t>，考试形式：</a:t>
            </a:r>
            <a:r>
              <a:rPr lang="zh-CN" altLang="en-US" sz="2800" dirty="0">
                <a:solidFill>
                  <a:srgbClr val="0000FF"/>
                </a:solidFill>
              </a:rPr>
              <a:t>闭卷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">
  <a:themeElements>
    <a:clrScheme name="Straight Edge 7">
      <a:dk1>
        <a:srgbClr val="000000"/>
      </a:dk1>
      <a:lt1>
        <a:srgbClr val="FFFFFF"/>
      </a:lt1>
      <a:dk2>
        <a:srgbClr val="000000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0000"/>
      </a:accent4>
      <a:accent5>
        <a:srgbClr val="E2E2CA"/>
      </a:accent5>
      <a:accent6>
        <a:srgbClr val="002D5C"/>
      </a:accent6>
      <a:hlink>
        <a:srgbClr val="000000"/>
      </a:hlink>
      <a:folHlink>
        <a:srgbClr val="800000"/>
      </a:folHlink>
    </a:clrScheme>
    <a:fontScheme name="Straight Edge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5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292929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6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66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7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5566</TotalTime>
  <Words>213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Straight Edge</vt:lpstr>
      <vt:lpstr>同济大学.电信学院.计算机系  计算机网络</vt:lpstr>
      <vt:lpstr>课程教材</vt:lpstr>
      <vt:lpstr>课程资料</vt:lpstr>
      <vt:lpstr>参考书目</vt:lpstr>
      <vt:lpstr>课程考核</vt:lpstr>
    </vt:vector>
  </TitlesOfParts>
  <Company>同济大学.电子与信息工程学院.计算机科学与工程系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课程说明</dc:title>
  <dc:creator>陆有军</dc:creator>
  <cp:lastModifiedBy>lyj</cp:lastModifiedBy>
  <cp:revision>179</cp:revision>
  <dcterms:created xsi:type="dcterms:W3CDTF">1601-01-01T00:00:00Z</dcterms:created>
  <dcterms:modified xsi:type="dcterms:W3CDTF">2024-02-25T12:53:16Z</dcterms:modified>
</cp:coreProperties>
</file>