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58DA6-C54C-43E7-BBCF-4258CF3C469B}" v="17" dt="2018-11-25T13:48:47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rey Chambers" userId="60ce0cddda231f84" providerId="LiveId" clId="{09758DA6-C54C-43E7-BBCF-4258CF3C469B}"/>
    <pc:docChg chg="undo custSel modSld">
      <pc:chgData name="Geoffrey Chambers" userId="60ce0cddda231f84" providerId="LiveId" clId="{09758DA6-C54C-43E7-BBCF-4258CF3C469B}" dt="2018-11-25T14:18:58.022" v="927" actId="14100"/>
      <pc:docMkLst>
        <pc:docMk/>
      </pc:docMkLst>
      <pc:sldChg chg="addSp modSp">
        <pc:chgData name="Geoffrey Chambers" userId="60ce0cddda231f84" providerId="LiveId" clId="{09758DA6-C54C-43E7-BBCF-4258CF3C469B}" dt="2018-11-25T13:49:15.488" v="922" actId="1035"/>
        <pc:sldMkLst>
          <pc:docMk/>
          <pc:sldMk cId="1650244089" sldId="257"/>
        </pc:sldMkLst>
        <pc:spChg chg="mod">
          <ac:chgData name="Geoffrey Chambers" userId="60ce0cddda231f84" providerId="LiveId" clId="{09758DA6-C54C-43E7-BBCF-4258CF3C469B}" dt="2018-11-25T13:37:15.689" v="167" actId="20577"/>
          <ac:spMkLst>
            <pc:docMk/>
            <pc:sldMk cId="1650244089" sldId="257"/>
            <ac:spMk id="13" creationId="{00000000-0000-0000-0000-000000000000}"/>
          </ac:spMkLst>
        </pc:spChg>
        <pc:spChg chg="add mod">
          <ac:chgData name="Geoffrey Chambers" userId="60ce0cddda231f84" providerId="LiveId" clId="{09758DA6-C54C-43E7-BBCF-4258CF3C469B}" dt="2018-11-25T13:49:15.488" v="922" actId="1035"/>
          <ac:spMkLst>
            <pc:docMk/>
            <pc:sldMk cId="1650244089" sldId="257"/>
            <ac:spMk id="14" creationId="{42243601-6BA3-4F39-9F78-11658218FB48}"/>
          </ac:spMkLst>
        </pc:spChg>
        <pc:picChg chg="mod">
          <ac:chgData name="Geoffrey Chambers" userId="60ce0cddda231f84" providerId="LiveId" clId="{09758DA6-C54C-43E7-BBCF-4258CF3C469B}" dt="2018-11-25T13:48:25.741" v="846" actId="1076"/>
          <ac:picMkLst>
            <pc:docMk/>
            <pc:sldMk cId="1650244089" sldId="257"/>
            <ac:picMk id="3" creationId="{00000000-0000-0000-0000-000000000000}"/>
          </ac:picMkLst>
        </pc:picChg>
        <pc:picChg chg="mod">
          <ac:chgData name="Geoffrey Chambers" userId="60ce0cddda231f84" providerId="LiveId" clId="{09758DA6-C54C-43E7-BBCF-4258CF3C469B}" dt="2018-11-25T13:48:25.741" v="846" actId="1076"/>
          <ac:picMkLst>
            <pc:docMk/>
            <pc:sldMk cId="1650244089" sldId="257"/>
            <ac:picMk id="9" creationId="{00000000-0000-0000-0000-000000000000}"/>
          </ac:picMkLst>
        </pc:picChg>
        <pc:picChg chg="mod">
          <ac:chgData name="Geoffrey Chambers" userId="60ce0cddda231f84" providerId="LiveId" clId="{09758DA6-C54C-43E7-BBCF-4258CF3C469B}" dt="2018-11-25T13:48:25.741" v="846" actId="1076"/>
          <ac:picMkLst>
            <pc:docMk/>
            <pc:sldMk cId="1650244089" sldId="257"/>
            <ac:picMk id="10" creationId="{00000000-0000-0000-0000-000000000000}"/>
          </ac:picMkLst>
        </pc:picChg>
      </pc:sldChg>
      <pc:sldChg chg="modSp">
        <pc:chgData name="Geoffrey Chambers" userId="60ce0cddda231f84" providerId="LiveId" clId="{09758DA6-C54C-43E7-BBCF-4258CF3C469B}" dt="2018-11-25T13:40:37.801" v="575" actId="20577"/>
        <pc:sldMkLst>
          <pc:docMk/>
          <pc:sldMk cId="189162036" sldId="258"/>
        </pc:sldMkLst>
        <pc:spChg chg="mod">
          <ac:chgData name="Geoffrey Chambers" userId="60ce0cddda231f84" providerId="LiveId" clId="{09758DA6-C54C-43E7-BBCF-4258CF3C469B}" dt="2018-11-25T13:40:37.801" v="575" actId="20577"/>
          <ac:spMkLst>
            <pc:docMk/>
            <pc:sldMk cId="189162036" sldId="258"/>
            <ac:spMk id="5" creationId="{00000000-0000-0000-0000-000000000000}"/>
          </ac:spMkLst>
        </pc:spChg>
      </pc:sldChg>
      <pc:sldChg chg="modSp">
        <pc:chgData name="Geoffrey Chambers" userId="60ce0cddda231f84" providerId="LiveId" clId="{09758DA6-C54C-43E7-BBCF-4258CF3C469B}" dt="2018-11-25T13:45:20.387" v="757" actId="207"/>
        <pc:sldMkLst>
          <pc:docMk/>
          <pc:sldMk cId="2085666245" sldId="259"/>
        </pc:sldMkLst>
        <pc:spChg chg="mod">
          <ac:chgData name="Geoffrey Chambers" userId="60ce0cddda231f84" providerId="LiveId" clId="{09758DA6-C54C-43E7-BBCF-4258CF3C469B}" dt="2018-11-25T13:45:20.387" v="757" actId="207"/>
          <ac:spMkLst>
            <pc:docMk/>
            <pc:sldMk cId="2085666245" sldId="259"/>
            <ac:spMk id="3" creationId="{00000000-0000-0000-0000-000000000000}"/>
          </ac:spMkLst>
        </pc:spChg>
      </pc:sldChg>
      <pc:sldChg chg="modSp">
        <pc:chgData name="Geoffrey Chambers" userId="60ce0cddda231f84" providerId="LiveId" clId="{09758DA6-C54C-43E7-BBCF-4258CF3C469B}" dt="2018-11-25T14:16:33.110" v="926" actId="20577"/>
        <pc:sldMkLst>
          <pc:docMk/>
          <pc:sldMk cId="45027736" sldId="260"/>
        </pc:sldMkLst>
        <pc:spChg chg="mod">
          <ac:chgData name="Geoffrey Chambers" userId="60ce0cddda231f84" providerId="LiveId" clId="{09758DA6-C54C-43E7-BBCF-4258CF3C469B}" dt="2018-11-25T14:16:33.110" v="926" actId="20577"/>
          <ac:spMkLst>
            <pc:docMk/>
            <pc:sldMk cId="45027736" sldId="260"/>
            <ac:spMk id="2" creationId="{00000000-0000-0000-0000-000000000000}"/>
          </ac:spMkLst>
        </pc:spChg>
        <pc:spChg chg="mod">
          <ac:chgData name="Geoffrey Chambers" userId="60ce0cddda231f84" providerId="LiveId" clId="{09758DA6-C54C-43E7-BBCF-4258CF3C469B}" dt="2018-11-25T13:46:41.581" v="845" actId="20577"/>
          <ac:spMkLst>
            <pc:docMk/>
            <pc:sldMk cId="45027736" sldId="260"/>
            <ac:spMk id="3" creationId="{00000000-0000-0000-0000-000000000000}"/>
          </ac:spMkLst>
        </pc:spChg>
      </pc:sldChg>
      <pc:sldChg chg="modSp">
        <pc:chgData name="Geoffrey Chambers" userId="60ce0cddda231f84" providerId="LiveId" clId="{09758DA6-C54C-43E7-BBCF-4258CF3C469B}" dt="2018-11-25T14:18:58.022" v="927" actId="14100"/>
        <pc:sldMkLst>
          <pc:docMk/>
          <pc:sldMk cId="1613877447" sldId="261"/>
        </pc:sldMkLst>
        <pc:spChg chg="mod">
          <ac:chgData name="Geoffrey Chambers" userId="60ce0cddda231f84" providerId="LiveId" clId="{09758DA6-C54C-43E7-BBCF-4258CF3C469B}" dt="2018-11-25T14:18:58.022" v="927" actId="14100"/>
          <ac:spMkLst>
            <pc:docMk/>
            <pc:sldMk cId="1613877447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5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4049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0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941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4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39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7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9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1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5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9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3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1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9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reservoir Sweet Spots with Machine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8"/>
            <a:ext cx="9142075" cy="419864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Team members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Alan Wilson: </a:t>
            </a:r>
            <a:r>
              <a:rPr lang="en-US" dirty="0">
                <a:solidFill>
                  <a:srgbClr val="006600"/>
                </a:solidFill>
              </a:rPr>
              <a:t>geologist </a:t>
            </a:r>
            <a:r>
              <a:rPr lang="en-US" dirty="0"/>
              <a:t>(10 years)</a:t>
            </a:r>
          </a:p>
          <a:p>
            <a:pPr marL="457200" lvl="1" indent="0">
              <a:buNone/>
            </a:pPr>
            <a:r>
              <a:rPr lang="en-US" dirty="0"/>
              <a:t>Geoff Chambers: </a:t>
            </a:r>
            <a:r>
              <a:rPr lang="en-US" dirty="0">
                <a:solidFill>
                  <a:srgbClr val="FF3399"/>
                </a:solidFill>
              </a:rPr>
              <a:t>data scientist</a:t>
            </a:r>
            <a:r>
              <a:rPr lang="en-US" dirty="0"/>
              <a:t> (6 months) + </a:t>
            </a:r>
            <a:r>
              <a:rPr lang="en-US" dirty="0">
                <a:solidFill>
                  <a:srgbClr val="006600"/>
                </a:solidFill>
              </a:rPr>
              <a:t>geophysicist</a:t>
            </a:r>
            <a:r>
              <a:rPr lang="en-US" dirty="0"/>
              <a:t> (9 years)</a:t>
            </a:r>
          </a:p>
          <a:p>
            <a:pPr marL="457200" lvl="1" indent="0">
              <a:buNone/>
            </a:pPr>
            <a:r>
              <a:rPr lang="en-US" dirty="0"/>
              <a:t>Marco van der Linden: </a:t>
            </a:r>
            <a:r>
              <a:rPr lang="en-US" dirty="0">
                <a:solidFill>
                  <a:srgbClr val="FF3399"/>
                </a:solidFill>
              </a:rPr>
              <a:t>AI Engineer </a:t>
            </a:r>
            <a:r>
              <a:rPr lang="en-US" dirty="0"/>
              <a:t>(6 months)</a:t>
            </a:r>
            <a:r>
              <a:rPr lang="en-US" dirty="0">
                <a:solidFill>
                  <a:srgbClr val="FF3399"/>
                </a:solidFill>
              </a:rPr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FF3399"/>
                </a:solidFill>
              </a:rPr>
              <a:t>Sr. Software Engineer</a:t>
            </a:r>
            <a:r>
              <a:rPr lang="en-US" dirty="0"/>
              <a:t> (20 years) </a:t>
            </a:r>
          </a:p>
          <a:p>
            <a:pPr marL="457200" lvl="1" indent="0">
              <a:buNone/>
            </a:pPr>
            <a:r>
              <a:rPr lang="en-US" dirty="0"/>
              <a:t>Maxim </a:t>
            </a:r>
            <a:r>
              <a:rPr lang="en-US" dirty="0" err="1"/>
              <a:t>Kotenev</a:t>
            </a:r>
            <a:r>
              <a:rPr lang="en-US" dirty="0"/>
              <a:t>: </a:t>
            </a:r>
            <a:r>
              <a:rPr lang="en-US" dirty="0">
                <a:solidFill>
                  <a:srgbClr val="006600"/>
                </a:solidFill>
              </a:rPr>
              <a:t>development geologist </a:t>
            </a:r>
            <a:r>
              <a:rPr lang="en-US" dirty="0">
                <a:solidFill>
                  <a:schemeClr val="tx1"/>
                </a:solidFill>
              </a:rPr>
              <a:t>(8 years)</a:t>
            </a:r>
          </a:p>
          <a:p>
            <a:pPr marL="457200" lvl="1" indent="0">
              <a:buNone/>
            </a:pPr>
            <a:r>
              <a:rPr lang="en-US" dirty="0"/>
              <a:t>Rowan Haddad: </a:t>
            </a:r>
            <a:r>
              <a:rPr lang="en-US" dirty="0">
                <a:solidFill>
                  <a:srgbClr val="006600"/>
                </a:solidFill>
              </a:rPr>
              <a:t>Reservoir Engineer </a:t>
            </a:r>
            <a:r>
              <a:rPr lang="en-US" dirty="0">
                <a:solidFill>
                  <a:schemeClr val="tx1"/>
                </a:solidFill>
              </a:rPr>
              <a:t>(8 years)</a:t>
            </a:r>
            <a:endParaRPr lang="en-US" dirty="0"/>
          </a:p>
          <a:p>
            <a:r>
              <a:rPr lang="en-US" b="1" dirty="0"/>
              <a:t>Project Outline:</a:t>
            </a:r>
          </a:p>
          <a:p>
            <a:pPr lvl="1"/>
            <a:r>
              <a:rPr lang="en-US" dirty="0"/>
              <a:t>Dataset= </a:t>
            </a:r>
            <a:r>
              <a:rPr lang="en-US" dirty="0" err="1"/>
              <a:t>Gullfaks</a:t>
            </a:r>
            <a:r>
              <a:rPr lang="en-US" dirty="0"/>
              <a:t> Petrel reservoir model</a:t>
            </a:r>
          </a:p>
          <a:p>
            <a:pPr lvl="1"/>
            <a:r>
              <a:rPr lang="en-US" dirty="0"/>
              <a:t>Input features= suite of reservoir property maps (thickness, NTG, etc.)</a:t>
            </a:r>
          </a:p>
          <a:p>
            <a:pPr lvl="1"/>
            <a:r>
              <a:rPr lang="en-US" dirty="0"/>
              <a:t>Machine learning algorithm= Gaussian Naive Bayes (Classification)</a:t>
            </a:r>
          </a:p>
          <a:p>
            <a:pPr lvl="1"/>
            <a:r>
              <a:rPr lang="en-US" dirty="0"/>
              <a:t>Training &amp; validation data= sweet spot maps manually created in Petrel</a:t>
            </a:r>
          </a:p>
          <a:p>
            <a:pPr lvl="1"/>
            <a:r>
              <a:rPr lang="en-US" dirty="0"/>
              <a:t>Use ML model to predict sweet spots for many </a:t>
            </a:r>
            <a:r>
              <a:rPr lang="en-US" dirty="0" err="1"/>
              <a:t>realisations</a:t>
            </a:r>
            <a:r>
              <a:rPr lang="en-US" dirty="0"/>
              <a:t> of input maps</a:t>
            </a:r>
          </a:p>
          <a:p>
            <a:pPr lvl="2"/>
            <a:r>
              <a:rPr lang="en-US" dirty="0"/>
              <a:t>Communicate most-likely and uncertainty estimates for sweet spots</a:t>
            </a:r>
          </a:p>
        </p:txBody>
      </p:sp>
    </p:spTree>
    <p:extLst>
      <p:ext uri="{BB962C8B-B14F-4D97-AF65-F5344CB8AC3E}">
        <p14:creationId xmlns:p14="http://schemas.microsoft.com/office/powerpoint/2010/main" val="208566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9" y="1060021"/>
            <a:ext cx="2888167" cy="44899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83" y="1060021"/>
            <a:ext cx="3075045" cy="44899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275" y="1060021"/>
            <a:ext cx="3072691" cy="4422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ight Arrow 10"/>
          <p:cNvSpPr/>
          <p:nvPr/>
        </p:nvSpPr>
        <p:spPr>
          <a:xfrm>
            <a:off x="9557245" y="3447705"/>
            <a:ext cx="889233" cy="84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0800000" flipH="1" flipV="1">
            <a:off x="10639425" y="3271185"/>
            <a:ext cx="1409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sweet spots for well Locations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7169" y="5545671"/>
            <a:ext cx="9076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Net &amp; average maps for reservoir properties (porosity, permeability, net/gross)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Thickness map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Combine to find sweet spots: Manually vs. Machine learning- prediction and validation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27169" y="149623"/>
            <a:ext cx="1031225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Predicting reservoir Sweet Spots with Machine Learning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243601-6BA3-4F39-9F78-11658218FB48}"/>
              </a:ext>
            </a:extLst>
          </p:cNvPr>
          <p:cNvSpPr txBox="1"/>
          <p:nvPr/>
        </p:nvSpPr>
        <p:spPr>
          <a:xfrm rot="10800000" flipH="1" flipV="1">
            <a:off x="2510660" y="1092099"/>
            <a:ext cx="484610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Suite of reservoir property maps …</a:t>
            </a:r>
          </a:p>
        </p:txBody>
      </p:sp>
    </p:spTree>
    <p:extLst>
      <p:ext uri="{BB962C8B-B14F-4D97-AF65-F5344CB8AC3E}">
        <p14:creationId xmlns:p14="http://schemas.microsoft.com/office/powerpoint/2010/main" val="165024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Petrel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based on some criteria:</a:t>
            </a:r>
          </a:p>
          <a:p>
            <a:pPr lvl="1"/>
            <a:r>
              <a:rPr lang="en-US" dirty="0"/>
              <a:t>NTG (</a:t>
            </a:r>
            <a:r>
              <a:rPr lang="en-US" dirty="0" err="1"/>
              <a:t>facies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Porosity&amp; Perm (For quality)</a:t>
            </a:r>
          </a:p>
          <a:p>
            <a:pPr lvl="1"/>
            <a:r>
              <a:rPr lang="en-US" dirty="0"/>
              <a:t>Net reservoir (above contact)</a:t>
            </a:r>
          </a:p>
          <a:p>
            <a:pPr lvl="1"/>
            <a:r>
              <a:rPr lang="en-US" dirty="0"/>
              <a:t>Thickness (hydrocarbon Column)</a:t>
            </a:r>
          </a:p>
          <a:p>
            <a:pPr lvl="1"/>
            <a:r>
              <a:rPr lang="en-US" dirty="0"/>
              <a:t>Find sweet spots </a:t>
            </a:r>
            <a:r>
              <a:rPr lang="en-US" dirty="0">
                <a:sym typeface="Wingdings" panose="05000000000000000000" pitchFamily="2" charset="2"/>
              </a:rPr>
              <a:t> classified 0,1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71"/>
          <a:stretch/>
        </p:blipFill>
        <p:spPr>
          <a:xfrm>
            <a:off x="7537027" y="335560"/>
            <a:ext cx="4181475" cy="6070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5736" y="4746484"/>
            <a:ext cx="6057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Sweet spot map generated manually for base case properties, forming the training data for ML</a:t>
            </a:r>
          </a:p>
          <a:p>
            <a:endParaRPr lang="en-US" dirty="0"/>
          </a:p>
          <a:p>
            <a:r>
              <a:rPr lang="en-US" dirty="0"/>
              <a:t>ML predicts a sweet spot map for multiple </a:t>
            </a:r>
            <a:r>
              <a:rPr lang="en-US" dirty="0" err="1"/>
              <a:t>realisations</a:t>
            </a:r>
            <a:r>
              <a:rPr lang="en-US" dirty="0"/>
              <a:t> of new property maps</a:t>
            </a:r>
          </a:p>
        </p:txBody>
      </p:sp>
    </p:spTree>
    <p:extLst>
      <p:ext uri="{BB962C8B-B14F-4D97-AF65-F5344CB8AC3E}">
        <p14:creationId xmlns:p14="http://schemas.microsoft.com/office/powerpoint/2010/main" val="18916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</a:t>
            </a:r>
            <a:r>
              <a:rPr lang="en-US"/>
              <a:t>learning-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Product output: Interactive display of results across </a:t>
            </a:r>
            <a:r>
              <a:rPr lang="en-US" dirty="0" err="1"/>
              <a:t>realisations</a:t>
            </a:r>
            <a:endParaRPr lang="en-US" dirty="0"/>
          </a:p>
          <a:p>
            <a:pPr lvl="1"/>
            <a:r>
              <a:rPr lang="en-US" dirty="0"/>
              <a:t>Validation test: compare prediction to new manually interpreted sweet spot map</a:t>
            </a:r>
          </a:p>
        </p:txBody>
      </p:sp>
    </p:spTree>
    <p:extLst>
      <p:ext uri="{BB962C8B-B14F-4D97-AF65-F5344CB8AC3E}">
        <p14:creationId xmlns:p14="http://schemas.microsoft.com/office/powerpoint/2010/main" val="4502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Next steps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3387723"/>
            <a:ext cx="6626052" cy="343772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09" y="1270000"/>
            <a:ext cx="8596668" cy="3437729"/>
          </a:xfrm>
        </p:spPr>
        <p:txBody>
          <a:bodyPr/>
          <a:lstStyle/>
          <a:p>
            <a:r>
              <a:rPr lang="en-US" dirty="0"/>
              <a:t>Current model performance: ROC/AUC Score 0.75 and F1 Score 0.52</a:t>
            </a:r>
          </a:p>
          <a:p>
            <a:endParaRPr lang="en-US" dirty="0"/>
          </a:p>
          <a:p>
            <a:r>
              <a:rPr lang="en-US" dirty="0"/>
              <a:t>Improving the performance of the ML model</a:t>
            </a:r>
          </a:p>
          <a:p>
            <a:pPr lvl="1"/>
            <a:r>
              <a:rPr lang="en-US" dirty="0"/>
              <a:t>Acquire data from different fields as additional training data</a:t>
            </a:r>
          </a:p>
          <a:p>
            <a:pPr lvl="1"/>
            <a:r>
              <a:rPr lang="en-US" dirty="0"/>
              <a:t>Switch to Deep Learning: Convolutional Neural Networks to improve performance</a:t>
            </a:r>
          </a:p>
          <a:p>
            <a:pPr lvl="1"/>
            <a:r>
              <a:rPr lang="en-US" dirty="0"/>
              <a:t>Feature Engineering</a:t>
            </a:r>
            <a:br>
              <a:rPr lang="en-US" dirty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38774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325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Predicting reservoir Sweet Spots with Machine Learning </vt:lpstr>
      <vt:lpstr>Predicting reservoir Sweet Spots with Machine Learning </vt:lpstr>
      <vt:lpstr>Petrel Workflow</vt:lpstr>
      <vt:lpstr>Machine learning- demo</vt:lpstr>
      <vt:lpstr>Results &amp; Next steps</vt:lpstr>
    </vt:vector>
  </TitlesOfParts>
  <Company>Baker Hughes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Haddad, Rowan</dc:creator>
  <cp:lastModifiedBy>Geoffrey Chambers</cp:lastModifiedBy>
  <cp:revision>12</cp:revision>
  <dcterms:created xsi:type="dcterms:W3CDTF">2018-11-24T15:23:42Z</dcterms:created>
  <dcterms:modified xsi:type="dcterms:W3CDTF">2018-11-25T14:19:07Z</dcterms:modified>
</cp:coreProperties>
</file>