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jPCngHkJ3CQeSKWvDNCFWJTmSj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5717549-F3D0-4707-8D2B-B996314845E6}">
  <a:tblStyle styleId="{15717549-F3D0-4707-8D2B-B996314845E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AECE6"/>
          </a:solidFill>
        </a:fill>
      </a:tcStyle>
    </a:wholeTbl>
    <a:band1H>
      <a:tcTxStyle/>
      <a:tcStyle>
        <a:fill>
          <a:solidFill>
            <a:srgbClr val="F5D8CA"/>
          </a:solidFill>
        </a:fill>
      </a:tcStyle>
    </a:band1H>
    <a:band2H>
      <a:tcTxStyle/>
    </a:band2H>
    <a:band1V>
      <a:tcTxStyle/>
      <a:tcStyle>
        <a:fill>
          <a:solidFill>
            <a:srgbClr val="F5D8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2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2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2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2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8" name="Google Shape;98;p3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0" name="Google Shape;30;p2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5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2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7" name="Google Shape;47;p2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6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27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27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9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29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30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2" name="Google Shape;82;p30"/>
          <p:cNvPicPr preferRelativeResize="0"/>
          <p:nvPr>
            <p:ph idx="2" type="pic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83" name="Google Shape;83;p30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3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1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2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hyperlink" Target="https://public.tableau.com/app/profile/pratik.khedekar/viz/EDA-H1B-Final/D-EmployersfilingmostH1Bs?publish=ye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" name="Google Shape;107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1"/>
          <p:cNvSpPr/>
          <p:nvPr/>
        </p:nvSpPr>
        <p:spPr>
          <a:xfrm>
            <a:off x="0" y="0"/>
            <a:ext cx="1218631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"/>
          <p:cNvSpPr txBox="1"/>
          <p:nvPr>
            <p:ph type="ctrTitle"/>
          </p:nvPr>
        </p:nvSpPr>
        <p:spPr>
          <a:xfrm>
            <a:off x="6096000" y="2305875"/>
            <a:ext cx="52581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alibri"/>
              <a:buNone/>
            </a:pPr>
            <a:br>
              <a:rPr b="1" lang="en-US" sz="4400"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4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H1-B Data Analysis </a:t>
            </a:r>
            <a:br>
              <a:rPr b="1" lang="en-US" sz="4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4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(Checkpoint 2)</a:t>
            </a:r>
            <a:endParaRPr/>
          </a:p>
        </p:txBody>
      </p:sp>
      <p:sp>
        <p:nvSpPr>
          <p:cNvPr id="111" name="Google Shape;111;p1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"/>
          <p:cNvSpPr txBox="1"/>
          <p:nvPr>
            <p:ph idx="1" type="subTitle"/>
          </p:nvPr>
        </p:nvSpPr>
        <p:spPr>
          <a:xfrm>
            <a:off x="184530" y="4472608"/>
            <a:ext cx="3802269" cy="22975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TEAM MEMBER: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b="1" lang="en-US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PRATIK KHEDEKAR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b="1" lang="en-US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STUTI GARG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b="1" lang="en-US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PRIYA RAO 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b="1" lang="en-US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NAMRATA PATEL</a:t>
            </a:r>
            <a:endParaRPr/>
          </a:p>
        </p:txBody>
      </p:sp>
      <p:sp>
        <p:nvSpPr>
          <p:cNvPr id="113" name="Google Shape;113;p1"/>
          <p:cNvSpPr txBox="1"/>
          <p:nvPr/>
        </p:nvSpPr>
        <p:spPr>
          <a:xfrm>
            <a:off x="8746434" y="6400800"/>
            <a:ext cx="40154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IST 707 Applied Machine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95400"/>
            <a:ext cx="7558135" cy="323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2364" y="3302925"/>
            <a:ext cx="6994448" cy="299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, funnel chart&#10;&#10;Description automatically generated" id="227" name="Google Shape;22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9958" y="0"/>
            <a:ext cx="9834904" cy="550754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1"/>
          <p:cNvSpPr/>
          <p:nvPr/>
        </p:nvSpPr>
        <p:spPr>
          <a:xfrm>
            <a:off x="7931889" y="1733107"/>
            <a:ext cx="2573079" cy="1552353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Where are Data Science roles????</a:t>
            </a:r>
            <a:endParaRPr/>
          </a:p>
        </p:txBody>
      </p:sp>
      <p:sp>
        <p:nvSpPr>
          <p:cNvPr id="229" name="Google Shape;229;p11"/>
          <p:cNvSpPr txBox="1"/>
          <p:nvPr/>
        </p:nvSpPr>
        <p:spPr>
          <a:xfrm>
            <a:off x="924135" y="5649091"/>
            <a:ext cx="1034372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Insights: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Software Engineer &amp; Software developer always had an upper trend and will continue so…But Data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Science related roles started to be registered after 2018.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2"/>
          <p:cNvPicPr preferRelativeResize="0"/>
          <p:nvPr/>
        </p:nvPicPr>
        <p:blipFill rotWithShape="1">
          <a:blip r:embed="rId3">
            <a:alphaModFix/>
          </a:blip>
          <a:srcRect b="0" l="750" r="-749" t="0"/>
          <a:stretch/>
        </p:blipFill>
        <p:spPr>
          <a:xfrm>
            <a:off x="1046617" y="965792"/>
            <a:ext cx="10098765" cy="5267028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2"/>
          <p:cNvSpPr txBox="1"/>
          <p:nvPr/>
        </p:nvSpPr>
        <p:spPr>
          <a:xfrm>
            <a:off x="4682344" y="287370"/>
            <a:ext cx="290906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Related Jobs</a:t>
            </a:r>
            <a:endParaRPr/>
          </a:p>
        </p:txBody>
      </p:sp>
      <p:sp>
        <p:nvSpPr>
          <p:cNvPr id="236" name="Google Shape;236;p12"/>
          <p:cNvSpPr/>
          <p:nvPr/>
        </p:nvSpPr>
        <p:spPr>
          <a:xfrm>
            <a:off x="1913861" y="1669313"/>
            <a:ext cx="2105246" cy="1318436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Science still a new domain!!!!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5795132" cy="3051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5132" y="82540"/>
            <a:ext cx="6396868" cy="3051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9525" y="3101192"/>
            <a:ext cx="5465135" cy="3185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27747" y="3177940"/>
            <a:ext cx="6064253" cy="3185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"/>
          <p:cNvSpPr txBox="1"/>
          <p:nvPr/>
        </p:nvSpPr>
        <p:spPr>
          <a:xfrm>
            <a:off x="876567" y="76978"/>
            <a:ext cx="33570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Conditions Pre-Covid</a:t>
            </a:r>
            <a:endParaRPr/>
          </a:p>
        </p:txBody>
      </p:sp>
      <p:pic>
        <p:nvPicPr>
          <p:cNvPr id="250" name="Google Shape;25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3068347"/>
            <a:ext cx="5532475" cy="260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4"/>
          <p:cNvSpPr txBox="1"/>
          <p:nvPr/>
        </p:nvSpPr>
        <p:spPr>
          <a:xfrm>
            <a:off x="7848746" y="2505510"/>
            <a:ext cx="29838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Conditions Post-Covid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4"/>
          <p:cNvSpPr txBox="1"/>
          <p:nvPr/>
        </p:nvSpPr>
        <p:spPr>
          <a:xfrm>
            <a:off x="29909" y="5673362"/>
            <a:ext cx="82954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Cognizant and Goggle were the companies which filed most H1-B before Covid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but the scenario changed after the pandemic.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4"/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art&#10;&#10;Description automatically generated" id="254" name="Google Shape;25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61" y="537678"/>
            <a:ext cx="6498380" cy="2350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981700" cy="33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9899" y="2923954"/>
            <a:ext cx="7912101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5"/>
          <p:cNvSpPr/>
          <p:nvPr/>
        </p:nvSpPr>
        <p:spPr>
          <a:xfrm>
            <a:off x="7970108" y="444843"/>
            <a:ext cx="3163330" cy="2236573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After 2021 Cognizant, EY, Microsoft freeze the H1-B filing process.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Don’t know why??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"/>
          <p:cNvSpPr txBox="1"/>
          <p:nvPr>
            <p:ph type="title"/>
          </p:nvPr>
        </p:nvSpPr>
        <p:spPr>
          <a:xfrm>
            <a:off x="1097280" y="286603"/>
            <a:ext cx="10058400" cy="7023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b="1" lang="en-US" sz="4000">
                <a:latin typeface="Calibri"/>
                <a:ea typeface="Calibri"/>
                <a:cs typeface="Calibri"/>
                <a:sym typeface="Calibri"/>
              </a:rPr>
              <a:t>Feature Engineering: (Phase 3)</a:t>
            </a:r>
            <a:endParaRPr sz="4000"/>
          </a:p>
        </p:txBody>
      </p:sp>
      <p:sp>
        <p:nvSpPr>
          <p:cNvPr id="267" name="Google Shape;267;p16"/>
          <p:cNvSpPr txBox="1"/>
          <p:nvPr>
            <p:ph idx="1" type="body"/>
          </p:nvPr>
        </p:nvSpPr>
        <p:spPr>
          <a:xfrm>
            <a:off x="1097280" y="2570204"/>
            <a:ext cx="10058400" cy="3298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1) Bucketing/Discretization  </a:t>
            </a:r>
            <a:r>
              <a:rPr b="0" i="0" lang="en-US"/>
              <a:t>-</a:t>
            </a:r>
            <a:r>
              <a:rPr lang="en-US"/>
              <a:t> 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converting or partitioning continuous attributes, features or variables to discretized or nominal attributes/features/variables/intervals.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/>
              <a:t>2</a:t>
            </a:r>
            <a:r>
              <a:rPr b="0" i="0" lang="en-US"/>
              <a:t>) One-Hot Encoding – Converted the categorical data into numerical data.</a:t>
            </a:r>
            <a:r>
              <a:rPr lang="en-US"/>
              <a:t>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/>
              <a:t>3) Feature Creation – Constructed new features based on the existing data.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/>
              <a:t>4</a:t>
            </a:r>
            <a:r>
              <a:rPr b="0" i="0" lang="en-US"/>
              <a:t>) Recursive Feature Extraction</a:t>
            </a:r>
            <a:r>
              <a:rPr lang="en-US"/>
              <a:t> – Correlated the target column along with the features and extracted the top 40 features. (</a:t>
            </a:r>
            <a:r>
              <a:rPr lang="en-US">
                <a:solidFill>
                  <a:srgbClr val="FF0000"/>
                </a:solidFill>
              </a:rPr>
              <a:t>Out of 75 features</a:t>
            </a:r>
            <a:r>
              <a:rPr lang="en-US"/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"/>
          <p:cNvSpPr txBox="1"/>
          <p:nvPr>
            <p:ph type="title"/>
          </p:nvPr>
        </p:nvSpPr>
        <p:spPr>
          <a:xfrm>
            <a:off x="1097280" y="286603"/>
            <a:ext cx="10058400" cy="7023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b="1" lang="en-US" sz="4000">
                <a:latin typeface="Calibri"/>
                <a:ea typeface="Calibri"/>
                <a:cs typeface="Calibri"/>
                <a:sym typeface="Calibri"/>
              </a:rPr>
              <a:t>Data Mining Techniques: (Phase 4)</a:t>
            </a:r>
            <a:endParaRPr sz="4000"/>
          </a:p>
        </p:txBody>
      </p:sp>
      <p:sp>
        <p:nvSpPr>
          <p:cNvPr id="273" name="Google Shape;273;p1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AutoNum type="alphaUcParenR"/>
            </a:pPr>
            <a:r>
              <a:rPr b="1" lang="en-US" sz="3200"/>
              <a:t>Classification : </a:t>
            </a:r>
            <a:endParaRPr b="1" sz="3200"/>
          </a:p>
          <a:p>
            <a:pPr indent="-342900" lvl="2" marL="81788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3200"/>
              <a:buAutoNum type="arabicParenR"/>
            </a:pPr>
            <a:r>
              <a:rPr lang="en-US" sz="3200"/>
              <a:t>Logistic Regression</a:t>
            </a:r>
            <a:endParaRPr sz="3200"/>
          </a:p>
          <a:p>
            <a:pPr indent="-342900" lvl="2" marL="81788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200"/>
              <a:buAutoNum type="arabicParenR"/>
            </a:pPr>
            <a:r>
              <a:rPr lang="en-US" sz="3200"/>
              <a:t>Random Forest Classifier</a:t>
            </a:r>
            <a:endParaRPr sz="3200"/>
          </a:p>
          <a:p>
            <a:pPr indent="-342900" lvl="2" marL="81788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200"/>
              <a:buAutoNum type="arabicParenR"/>
            </a:pPr>
            <a:r>
              <a:rPr lang="en-US" sz="3200"/>
              <a:t>Decision Tree Classifier</a:t>
            </a:r>
            <a:endParaRPr sz="3200"/>
          </a:p>
          <a:p>
            <a:pPr indent="-342900" lvl="2" marL="81788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200"/>
              <a:buAutoNum type="arabicParenR"/>
            </a:pPr>
            <a:r>
              <a:rPr lang="en-US" sz="3200">
                <a:solidFill>
                  <a:srgbClr val="212529"/>
                </a:solidFill>
              </a:rPr>
              <a:t>Multi-layer Perceptron classifier</a:t>
            </a:r>
            <a:endParaRPr sz="3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60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006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74" name="Google Shape;274;p17"/>
          <p:cNvSpPr/>
          <p:nvPr/>
        </p:nvSpPr>
        <p:spPr>
          <a:xfrm>
            <a:off x="7481329" y="2475471"/>
            <a:ext cx="3620530" cy="1087394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Target variable is categorial i.e.,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CERTIFIED or DENIED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"/>
          <p:cNvSpPr txBox="1"/>
          <p:nvPr>
            <p:ph type="title"/>
          </p:nvPr>
        </p:nvSpPr>
        <p:spPr>
          <a:xfrm>
            <a:off x="1097280" y="286603"/>
            <a:ext cx="10058400" cy="7023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b="1" lang="en-US" sz="4000">
                <a:latin typeface="Calibri"/>
                <a:ea typeface="Calibri"/>
                <a:cs typeface="Calibri"/>
                <a:sym typeface="Calibri"/>
              </a:rPr>
              <a:t>Accuracy Results: (Phase 5)</a:t>
            </a:r>
            <a:endParaRPr sz="4000"/>
          </a:p>
        </p:txBody>
      </p:sp>
      <p:graphicFrame>
        <p:nvGraphicFramePr>
          <p:cNvPr id="280" name="Google Shape;280;p18"/>
          <p:cNvGraphicFramePr/>
          <p:nvPr/>
        </p:nvGraphicFramePr>
        <p:xfrm>
          <a:off x="1096963" y="18462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{15717549-F3D0-4707-8D2B-B996314845E6}</a:tableStyleId>
              </a:tblPr>
              <a:tblGrid>
                <a:gridCol w="891325"/>
                <a:gridCol w="3636325"/>
                <a:gridCol w="1722475"/>
                <a:gridCol w="1796575"/>
                <a:gridCol w="20116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Sr. no.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Model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Precision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Recall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Accuracy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Logistic Regression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87.2%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95%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86.2%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Decision Tree Classifier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88%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94%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87%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 Classifier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88%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95%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86%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529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1800">
                          <a:solidFill>
                            <a:srgbClr val="2125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Multi-layer Perceptron classifier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84%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93%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88%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3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529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strike="noStrike">
                          <a:solidFill>
                            <a:srgbClr val="212529"/>
                          </a:solidFill>
                        </a:rPr>
                        <a:t>Support Vector Machines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strike="noStrike"/>
                        <a:t>87%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95%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86%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"/>
          <p:cNvSpPr txBox="1"/>
          <p:nvPr>
            <p:ph type="title"/>
          </p:nvPr>
        </p:nvSpPr>
        <p:spPr>
          <a:xfrm>
            <a:off x="1097280" y="637754"/>
            <a:ext cx="10058400" cy="7023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b="1" lang="en-US" sz="4000">
                <a:latin typeface="Calibri"/>
                <a:ea typeface="Calibri"/>
                <a:cs typeface="Calibri"/>
                <a:sym typeface="Calibri"/>
              </a:rPr>
              <a:t>Final Checkpoints</a:t>
            </a:r>
            <a:endParaRPr/>
          </a:p>
        </p:txBody>
      </p:sp>
      <p:sp>
        <p:nvSpPr>
          <p:cNvPr id="286" name="Google Shape;286;p19"/>
          <p:cNvSpPr txBox="1"/>
          <p:nvPr>
            <p:ph idx="1" type="body"/>
          </p:nvPr>
        </p:nvSpPr>
        <p:spPr>
          <a:xfrm>
            <a:off x="1097280" y="1979588"/>
            <a:ext cx="6239185" cy="310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/>
          </a:bodyPr>
          <a:lstStyle/>
          <a:p>
            <a:pPr indent="-117475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1) Hyper parameter tuning getting the best features</a:t>
            </a:r>
            <a:endParaRPr/>
          </a:p>
          <a:p>
            <a:pPr indent="-11747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2) Try increasing the number of features to test the accuracy.</a:t>
            </a:r>
            <a:endParaRPr/>
          </a:p>
          <a:p>
            <a:pPr indent="-11747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3) SMOTE (Synthetic Minority Oversampling Technique)   for sampling.</a:t>
            </a:r>
            <a:endParaRPr/>
          </a:p>
          <a:p>
            <a:pPr indent="-11747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4) Applying other clustering techniques.</a:t>
            </a:r>
            <a:endParaRPr/>
          </a:p>
          <a:p>
            <a:pPr indent="-11747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solidFill>
                  <a:srgbClr val="FF0000"/>
                </a:solidFill>
              </a:rPr>
              <a:t>5) Creating an interactive UI to predict the probability of getting an H1-B certified.</a:t>
            </a:r>
            <a:endParaRPr/>
          </a:p>
          <a:p>
            <a:pPr indent="-11747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 </a:t>
            </a:r>
            <a:endParaRPr/>
          </a:p>
        </p:txBody>
      </p:sp>
      <p:pic>
        <p:nvPicPr>
          <p:cNvPr id="287" name="Google Shape;28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6465" y="1979588"/>
            <a:ext cx="3982359" cy="3317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/>
          <p:nvPr>
            <p:ph type="title"/>
          </p:nvPr>
        </p:nvSpPr>
        <p:spPr>
          <a:xfrm>
            <a:off x="1096963" y="263634"/>
            <a:ext cx="10058400" cy="10390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b="1" lang="en-US" sz="4000">
                <a:latin typeface="Calibri"/>
                <a:ea typeface="Calibri"/>
                <a:cs typeface="Calibri"/>
                <a:sym typeface="Calibri"/>
              </a:rPr>
              <a:t>Agenda:</a:t>
            </a:r>
            <a:endParaRPr/>
          </a:p>
        </p:txBody>
      </p:sp>
      <p:grpSp>
        <p:nvGrpSpPr>
          <p:cNvPr id="119" name="Google Shape;119;p2"/>
          <p:cNvGrpSpPr/>
          <p:nvPr/>
        </p:nvGrpSpPr>
        <p:grpSpPr>
          <a:xfrm>
            <a:off x="2440963" y="1979112"/>
            <a:ext cx="7067500" cy="3889876"/>
            <a:chOff x="1344000" y="0"/>
            <a:chExt cx="7067500" cy="3889876"/>
          </a:xfrm>
        </p:grpSpPr>
        <p:sp>
          <p:nvSpPr>
            <p:cNvPr id="120" name="Google Shape;120;p2"/>
            <p:cNvSpPr/>
            <p:nvPr/>
          </p:nvSpPr>
          <p:spPr>
            <a:xfrm>
              <a:off x="1344000" y="0"/>
              <a:ext cx="7067500" cy="3889876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quadBezTo>
                    <a:pt x="20000" y="40000"/>
                    <a:pt x="103488" y="15000"/>
                  </a:quadBezTo>
                  <a:lnTo>
                    <a:pt x="102558" y="0"/>
                  </a:lnTo>
                  <a:lnTo>
                    <a:pt x="120000" y="24000"/>
                  </a:lnTo>
                  <a:lnTo>
                    <a:pt x="106279" y="60000"/>
                  </a:lnTo>
                  <a:lnTo>
                    <a:pt x="105349" y="45000"/>
                  </a:lnTo>
                  <a:quadBezTo>
                    <a:pt x="30000" y="55000"/>
                    <a:pt x="0" y="120000"/>
                  </a:quadBezTo>
                  <a:close/>
                </a:path>
              </a:pathLst>
            </a:custGeom>
            <a:solidFill>
              <a:srgbClr val="F5D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593923" y="2436906"/>
              <a:ext cx="143147" cy="143147"/>
            </a:xfrm>
            <a:prstGeom prst="ellipse">
              <a:avLst/>
            </a:prstGeom>
            <a:solidFill>
              <a:srgbClr val="E3831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2450482" y="2867183"/>
              <a:ext cx="1064270" cy="9257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 txBox="1"/>
            <p:nvPr/>
          </p:nvSpPr>
          <p:spPr>
            <a:xfrm>
              <a:off x="2450482" y="2867183"/>
              <a:ext cx="1064270" cy="9257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7585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Idea</a:t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3863375" y="1690823"/>
              <a:ext cx="248952" cy="248952"/>
            </a:xfrm>
            <a:prstGeom prst="ellipse">
              <a:avLst/>
            </a:prstGeom>
            <a:solidFill>
              <a:srgbClr val="E3831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587431" y="2236017"/>
              <a:ext cx="1306998" cy="15300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 txBox="1"/>
            <p:nvPr/>
          </p:nvSpPr>
          <p:spPr>
            <a:xfrm>
              <a:off x="3587431" y="2236017"/>
              <a:ext cx="1306998" cy="15300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3190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Initial Proposal</a:t>
              </a:r>
              <a:endParaRPr b="1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5280487" y="1166999"/>
              <a:ext cx="329861" cy="329861"/>
            </a:xfrm>
            <a:prstGeom prst="ellipse">
              <a:avLst/>
            </a:prstGeom>
            <a:solidFill>
              <a:srgbClr val="E3831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4919325" y="1819551"/>
              <a:ext cx="1306998" cy="9615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 txBox="1"/>
            <p:nvPr/>
          </p:nvSpPr>
          <p:spPr>
            <a:xfrm>
              <a:off x="4919325" y="1819551"/>
              <a:ext cx="1306998" cy="9615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74775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Current Progress</a:t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6787277" y="804733"/>
              <a:ext cx="441889" cy="441889"/>
            </a:xfrm>
            <a:prstGeom prst="ellipse">
              <a:avLst/>
            </a:prstGeom>
            <a:solidFill>
              <a:srgbClr val="E3831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490935" y="1530472"/>
              <a:ext cx="1306998" cy="8379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 txBox="1"/>
            <p:nvPr/>
          </p:nvSpPr>
          <p:spPr>
            <a:xfrm>
              <a:off x="6490935" y="1530472"/>
              <a:ext cx="1306998" cy="8379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234125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2D050"/>
                </a:buClr>
                <a:buSzPts val="2400"/>
                <a:buFont typeface="Calibri"/>
                <a:buNone/>
              </a:pPr>
              <a:r>
                <a:rPr b="1" lang="en-US" sz="2400">
                  <a:solidFill>
                    <a:srgbClr val="92D050"/>
                  </a:solidFill>
                  <a:latin typeface="Calibri"/>
                  <a:ea typeface="Calibri"/>
                  <a:cs typeface="Calibri"/>
                  <a:sym typeface="Calibri"/>
                </a:rPr>
                <a:t>Final Goal</a:t>
              </a:r>
              <a:endParaRPr/>
            </a:p>
          </p:txBody>
        </p:sp>
      </p:grpSp>
      <p:sp>
        <p:nvSpPr>
          <p:cNvPr id="133" name="Google Shape;133;p2"/>
          <p:cNvSpPr/>
          <p:nvPr/>
        </p:nvSpPr>
        <p:spPr>
          <a:xfrm>
            <a:off x="-35350" y="4139514"/>
            <a:ext cx="2458995" cy="1902469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H1-B is lottery system, right?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34" name="Google Shape;134;p2"/>
          <p:cNvSpPr/>
          <p:nvPr/>
        </p:nvSpPr>
        <p:spPr>
          <a:xfrm>
            <a:off x="9131981" y="4139514"/>
            <a:ext cx="2631989" cy="1729474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Yes, But we found some pattern!!!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0"/>
          <p:cNvSpPr txBox="1"/>
          <p:nvPr/>
        </p:nvSpPr>
        <p:spPr>
          <a:xfrm>
            <a:off x="3935260" y="2555309"/>
            <a:ext cx="4321479" cy="1453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b="1" lang="en-US" sz="6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br>
              <a:rPr b="1" lang="en-US" sz="16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16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6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Open for Question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>
            <p:ph type="title"/>
          </p:nvPr>
        </p:nvSpPr>
        <p:spPr>
          <a:xfrm>
            <a:off x="1097280" y="286603"/>
            <a:ext cx="10058400" cy="8031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b="1" lang="en-US" sz="4000">
                <a:latin typeface="Calibri"/>
                <a:ea typeface="Calibri"/>
                <a:cs typeface="Calibri"/>
                <a:sym typeface="Calibri"/>
              </a:rPr>
              <a:t>Recap: Initial Proposal (1)</a:t>
            </a:r>
            <a:endParaRPr/>
          </a:p>
        </p:txBody>
      </p:sp>
      <p:sp>
        <p:nvSpPr>
          <p:cNvPr id="140" name="Google Shape;140;p3"/>
          <p:cNvSpPr txBox="1"/>
          <p:nvPr>
            <p:ph idx="1" type="body"/>
          </p:nvPr>
        </p:nvSpPr>
        <p:spPr>
          <a:xfrm>
            <a:off x="1097280" y="1816274"/>
            <a:ext cx="10058400" cy="4052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77500" lnSpcReduction="20000"/>
          </a:bodyPr>
          <a:lstStyle/>
          <a:p>
            <a:pPr indent="-98425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b="1" lang="en-US"/>
              <a:t>Dataset</a:t>
            </a:r>
            <a:r>
              <a:rPr lang="en-US"/>
              <a:t>: H1-B Data from 2017 to 2022 (3.4 million datapoints)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b="1" lang="en-US"/>
              <a:t>  Motivation</a:t>
            </a:r>
            <a:r>
              <a:rPr lang="en-US"/>
              <a:t>: Determining the factors that affecting the H1-B grant and creating a prediction model.</a:t>
            </a:r>
            <a:endParaRPr/>
          </a:p>
          <a:p>
            <a:pPr indent="-9842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b="1" lang="en-US"/>
              <a:t>Business Questions: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b="1" lang="en-US"/>
              <a:t> 1) EDA (Exploratory Data Analysis): </a:t>
            </a:r>
            <a:endParaRPr/>
          </a:p>
          <a:p>
            <a:pPr indent="-9842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 What are the most top 10 desirable Job Titles and their average salary?</a:t>
            </a:r>
            <a:endParaRPr b="0" i="0">
              <a:latin typeface="Calibri"/>
              <a:ea typeface="Calibri"/>
              <a:cs typeface="Calibri"/>
              <a:sym typeface="Calibri"/>
            </a:endParaRPr>
          </a:p>
          <a:p>
            <a:pPr indent="-9842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0" i="0" lang="en-US">
                <a:latin typeface="Calibri"/>
                <a:ea typeface="Calibri"/>
                <a:cs typeface="Calibri"/>
                <a:sym typeface="Calibri"/>
              </a:rPr>
              <a:t> Which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Employers/Companies file </a:t>
            </a:r>
            <a:r>
              <a:rPr b="0" i="0" lang="en-US">
                <a:latin typeface="Calibri"/>
                <a:ea typeface="Calibri"/>
                <a:cs typeface="Calibri"/>
                <a:sym typeface="Calibri"/>
              </a:rPr>
              <a:t>the most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H-1B petitions</a:t>
            </a:r>
            <a:r>
              <a:rPr b="0" i="0"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annually</a:t>
            </a:r>
            <a:r>
              <a:rPr b="0" i="0" lang="en-US"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indent="-9842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 Analysis of Top 10 Favourite Worksite .</a:t>
            </a:r>
            <a:endParaRPr/>
          </a:p>
          <a:p>
            <a:pPr indent="-9842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 What is the rate of income inequality among the employees?</a:t>
            </a:r>
            <a:endParaRPr/>
          </a:p>
          <a:p>
            <a:pPr indent="-9842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 Analysis the number of applications year wise. And applicants' growth rate per year.</a:t>
            </a:r>
            <a:endParaRPr b="0" i="0"/>
          </a:p>
          <a:p>
            <a:pPr indent="-9842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Apart from STEM which domain has increasing demand for H-1B positions ?</a:t>
            </a:r>
            <a:endParaRPr/>
          </a:p>
          <a:p>
            <a:pPr indent="-9842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How did COVID-19 affect the H-1B Visas? What changes were observed pre and post pandemic in terms of H-1B visa petitions?</a:t>
            </a:r>
            <a:endParaRPr b="0" i="0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 txBox="1"/>
          <p:nvPr>
            <p:ph type="title"/>
          </p:nvPr>
        </p:nvSpPr>
        <p:spPr>
          <a:xfrm>
            <a:off x="1097280" y="286603"/>
            <a:ext cx="10058400" cy="8031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b="1" lang="en-US" sz="4000">
                <a:latin typeface="Calibri"/>
                <a:ea typeface="Calibri"/>
                <a:cs typeface="Calibri"/>
                <a:sym typeface="Calibri"/>
              </a:rPr>
              <a:t>Recap: Initial Proposal (2)</a:t>
            </a:r>
            <a:endParaRPr/>
          </a:p>
        </p:txBody>
      </p:sp>
      <p:sp>
        <p:nvSpPr>
          <p:cNvPr id="146" name="Google Shape;146;p4"/>
          <p:cNvSpPr txBox="1"/>
          <p:nvPr>
            <p:ph idx="1" type="body"/>
          </p:nvPr>
        </p:nvSpPr>
        <p:spPr>
          <a:xfrm>
            <a:off x="1097280" y="1816274"/>
            <a:ext cx="10058400" cy="4052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b="1" lang="en-US"/>
              <a:t>2) Classification Model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0" i="0"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900">
                <a:latin typeface="Calibri"/>
                <a:ea typeface="Calibri"/>
                <a:cs typeface="Calibri"/>
                <a:sym typeface="Calibri"/>
              </a:rPr>
              <a:t>Logisti</a:t>
            </a: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c Regression</a:t>
            </a:r>
            <a:endParaRPr/>
          </a:p>
          <a:p>
            <a:pPr indent="-1206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b="0" i="0" lang="en-US" sz="1900">
                <a:latin typeface="Calibri"/>
                <a:ea typeface="Calibri"/>
                <a:cs typeface="Calibri"/>
                <a:sym typeface="Calibri"/>
              </a:rPr>
              <a:t> Decision Tree </a:t>
            </a:r>
            <a:endParaRPr/>
          </a:p>
          <a:p>
            <a:pPr indent="-1206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b="0" i="0" lang="en-US" sz="1900">
                <a:latin typeface="Calibri"/>
                <a:ea typeface="Calibri"/>
                <a:cs typeface="Calibri"/>
                <a:sym typeface="Calibri"/>
              </a:rPr>
              <a:t> Random Forest Classifier</a:t>
            </a:r>
            <a:endParaRPr/>
          </a:p>
          <a:p>
            <a:pPr indent="-1206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b="0" i="0" lang="en-US" sz="19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Multi-layer Perceptron classifier.</a:t>
            </a:r>
            <a:endParaRPr b="0" i="0"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b="1" lang="en-US"/>
              <a:t>  3) Predictive model.</a:t>
            </a:r>
            <a:endParaRPr/>
          </a:p>
          <a:p>
            <a:pPr indent="-1206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Creating a prediction model based on domain, income , and demographics to predict the probability of an individual get H-1B.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 txBox="1"/>
          <p:nvPr>
            <p:ph idx="4294967295" type="title"/>
          </p:nvPr>
        </p:nvSpPr>
        <p:spPr>
          <a:xfrm>
            <a:off x="391298" y="107887"/>
            <a:ext cx="10058400" cy="801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b="1" lang="en-US" sz="4000">
                <a:latin typeface="Calibri"/>
                <a:ea typeface="Calibri"/>
                <a:cs typeface="Calibri"/>
                <a:sym typeface="Calibri"/>
              </a:rPr>
              <a:t>Current Status</a:t>
            </a:r>
            <a:endParaRPr sz="4000"/>
          </a:p>
        </p:txBody>
      </p:sp>
      <p:grpSp>
        <p:nvGrpSpPr>
          <p:cNvPr id="152" name="Google Shape;152;p5"/>
          <p:cNvGrpSpPr/>
          <p:nvPr/>
        </p:nvGrpSpPr>
        <p:grpSpPr>
          <a:xfrm>
            <a:off x="3344952" y="1074726"/>
            <a:ext cx="5799319" cy="5151358"/>
            <a:chOff x="2022779" y="32282"/>
            <a:chExt cx="5799319" cy="5151358"/>
          </a:xfrm>
        </p:grpSpPr>
        <p:sp>
          <p:nvSpPr>
            <p:cNvPr id="153" name="Google Shape;153;p5"/>
            <p:cNvSpPr/>
            <p:nvPr/>
          </p:nvSpPr>
          <p:spPr>
            <a:xfrm rot="5400000">
              <a:off x="2233815" y="915268"/>
              <a:ext cx="796544" cy="906838"/>
            </a:xfrm>
            <a:prstGeom prst="bentUpArrow">
              <a:avLst>
                <a:gd fmla="val 32840" name="adj1"/>
                <a:gd fmla="val 25000" name="adj2"/>
                <a:gd fmla="val 35780" name="adj3"/>
              </a:avLst>
            </a:prstGeom>
            <a:solidFill>
              <a:srgbClr val="F2CDBA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2022779" y="32282"/>
              <a:ext cx="1340912" cy="938595"/>
            </a:xfrm>
            <a:prstGeom prst="roundRect">
              <a:avLst>
                <a:gd fmla="val 16670" name="adj"/>
              </a:avLst>
            </a:prstGeom>
            <a:solidFill>
              <a:srgbClr val="E3831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 txBox="1"/>
            <p:nvPr/>
          </p:nvSpPr>
          <p:spPr>
            <a:xfrm>
              <a:off x="2068606" y="78109"/>
              <a:ext cx="1249258" cy="8469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Wrangling</a:t>
              </a:r>
              <a:endParaRPr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3363691" y="121799"/>
              <a:ext cx="975251" cy="758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 txBox="1"/>
            <p:nvPr/>
          </p:nvSpPr>
          <p:spPr>
            <a:xfrm>
              <a:off x="3363691" y="121799"/>
              <a:ext cx="975251" cy="758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Char char="•"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Phase 1</a:t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 rot="5400000">
              <a:off x="3345574" y="1969621"/>
              <a:ext cx="796544" cy="906838"/>
            </a:xfrm>
            <a:prstGeom prst="bentUpArrow">
              <a:avLst>
                <a:gd fmla="val 32840" name="adj1"/>
                <a:gd fmla="val 25000" name="adj2"/>
                <a:gd fmla="val 35780" name="adj3"/>
              </a:avLst>
            </a:prstGeom>
            <a:solidFill>
              <a:srgbClr val="F2CDBA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3134538" y="1086635"/>
              <a:ext cx="1340912" cy="938595"/>
            </a:xfrm>
            <a:prstGeom prst="roundRect">
              <a:avLst>
                <a:gd fmla="val 16670" name="adj"/>
              </a:avLst>
            </a:prstGeom>
            <a:solidFill>
              <a:srgbClr val="E3831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 txBox="1"/>
            <p:nvPr/>
          </p:nvSpPr>
          <p:spPr>
            <a:xfrm>
              <a:off x="3180365" y="1132462"/>
              <a:ext cx="1249258" cy="8469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Exploratory Data Analysis</a:t>
              </a:r>
              <a:endParaRPr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4475450" y="1176151"/>
              <a:ext cx="975251" cy="758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 txBox="1"/>
            <p:nvPr/>
          </p:nvSpPr>
          <p:spPr>
            <a:xfrm>
              <a:off x="4475450" y="1176151"/>
              <a:ext cx="975251" cy="758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Char char="•"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Phase 2</a:t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 rot="5400000">
              <a:off x="4457333" y="3023973"/>
              <a:ext cx="796544" cy="906838"/>
            </a:xfrm>
            <a:prstGeom prst="bentUpArrow">
              <a:avLst>
                <a:gd fmla="val 32840" name="adj1"/>
                <a:gd fmla="val 25000" name="adj2"/>
                <a:gd fmla="val 35780" name="adj3"/>
              </a:avLst>
            </a:prstGeom>
            <a:solidFill>
              <a:srgbClr val="F2CDBA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4246297" y="2140987"/>
              <a:ext cx="1340912" cy="938595"/>
            </a:xfrm>
            <a:prstGeom prst="roundRect">
              <a:avLst>
                <a:gd fmla="val 16670" name="adj"/>
              </a:avLst>
            </a:prstGeom>
            <a:solidFill>
              <a:srgbClr val="E3831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5"/>
            <p:cNvSpPr txBox="1"/>
            <p:nvPr/>
          </p:nvSpPr>
          <p:spPr>
            <a:xfrm>
              <a:off x="4292124" y="2186814"/>
              <a:ext cx="1249258" cy="8469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Feature Engineering</a:t>
              </a:r>
              <a:endParaRPr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5587209" y="2230503"/>
              <a:ext cx="975251" cy="758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 rot="5400000">
              <a:off x="5569092" y="4078325"/>
              <a:ext cx="796544" cy="906838"/>
            </a:xfrm>
            <a:prstGeom prst="bentUpArrow">
              <a:avLst>
                <a:gd fmla="val 32840" name="adj1"/>
                <a:gd fmla="val 25000" name="adj2"/>
                <a:gd fmla="val 35780" name="adj3"/>
              </a:avLst>
            </a:prstGeom>
            <a:solidFill>
              <a:srgbClr val="F2CDBA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5358056" y="3195339"/>
              <a:ext cx="1340912" cy="938595"/>
            </a:xfrm>
            <a:prstGeom prst="roundRect">
              <a:avLst>
                <a:gd fmla="val 16670" name="adj"/>
              </a:avLst>
            </a:prstGeom>
            <a:solidFill>
              <a:srgbClr val="E3831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5"/>
            <p:cNvSpPr txBox="1"/>
            <p:nvPr/>
          </p:nvSpPr>
          <p:spPr>
            <a:xfrm>
              <a:off x="5403883" y="3241166"/>
              <a:ext cx="1249258" cy="8469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Mining</a:t>
              </a:r>
              <a:endParaRPr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6698968" y="3284856"/>
              <a:ext cx="975251" cy="758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5"/>
            <p:cNvSpPr txBox="1"/>
            <p:nvPr/>
          </p:nvSpPr>
          <p:spPr>
            <a:xfrm>
              <a:off x="6698968" y="3284856"/>
              <a:ext cx="975251" cy="758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Char char="•"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Phase 4</a:t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6481186" y="4245045"/>
              <a:ext cx="1340912" cy="938595"/>
            </a:xfrm>
            <a:prstGeom prst="roundRect">
              <a:avLst>
                <a:gd fmla="val 16670" name="adj"/>
              </a:avLst>
            </a:prstGeom>
            <a:solidFill>
              <a:srgbClr val="E3831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 txBox="1"/>
            <p:nvPr/>
          </p:nvSpPr>
          <p:spPr>
            <a:xfrm>
              <a:off x="6527013" y="4290872"/>
              <a:ext cx="1249258" cy="8469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Accuracy results. </a:t>
              </a:r>
              <a:endParaRPr/>
            </a:p>
          </p:txBody>
        </p:sp>
      </p:grpSp>
      <p:sp>
        <p:nvSpPr>
          <p:cNvPr id="174" name="Google Shape;174;p5"/>
          <p:cNvSpPr txBox="1"/>
          <p:nvPr/>
        </p:nvSpPr>
        <p:spPr>
          <a:xfrm>
            <a:off x="9154246" y="5538557"/>
            <a:ext cx="118610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 5</a:t>
            </a:r>
            <a:endParaRPr/>
          </a:p>
        </p:txBody>
      </p:sp>
      <p:sp>
        <p:nvSpPr>
          <p:cNvPr id="175" name="Google Shape;175;p5"/>
          <p:cNvSpPr/>
          <p:nvPr/>
        </p:nvSpPr>
        <p:spPr>
          <a:xfrm>
            <a:off x="1851650" y="1230682"/>
            <a:ext cx="563671" cy="503233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5"/>
          <p:cNvSpPr txBox="1"/>
          <p:nvPr/>
        </p:nvSpPr>
        <p:spPr>
          <a:xfrm>
            <a:off x="6975135" y="3616043"/>
            <a:ext cx="67037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 3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 txBox="1"/>
          <p:nvPr>
            <p:ph type="title"/>
          </p:nvPr>
        </p:nvSpPr>
        <p:spPr>
          <a:xfrm>
            <a:off x="1097280" y="286603"/>
            <a:ext cx="10058400" cy="7023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b="1" lang="en-US" sz="4000">
                <a:latin typeface="Calibri"/>
                <a:ea typeface="Calibri"/>
                <a:cs typeface="Calibri"/>
                <a:sym typeface="Calibri"/>
              </a:rPr>
              <a:t>Data Wrangling: (Phase 1)</a:t>
            </a:r>
            <a:endParaRPr/>
          </a:p>
        </p:txBody>
      </p:sp>
      <p:sp>
        <p:nvSpPr>
          <p:cNvPr id="182" name="Google Shape;182;p6"/>
          <p:cNvSpPr txBox="1"/>
          <p:nvPr>
            <p:ph idx="1" type="body"/>
          </p:nvPr>
        </p:nvSpPr>
        <p:spPr>
          <a:xfrm>
            <a:off x="1097280" y="1845734"/>
            <a:ext cx="7658414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FF0000"/>
                </a:solidFill>
              </a:rPr>
              <a:t>Initial row count : 3469873 (Approx. 3.4 Million)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chemeClr val="dk1"/>
                </a:solidFill>
              </a:rPr>
              <a:t>1) Converting the Unit of Pay column to one scale. (Yearly Income)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chemeClr val="dk1"/>
                </a:solidFill>
              </a:rPr>
              <a:t>2) Handling missing value:</a:t>
            </a:r>
            <a:endParaRPr/>
          </a:p>
          <a:p>
            <a:pPr indent="-182880" lvl="1" marL="38354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>
                <a:solidFill>
                  <a:schemeClr val="dk1"/>
                </a:solidFill>
              </a:rPr>
              <a:t>Dropped rows with NULL values.</a:t>
            </a:r>
            <a:endParaRPr>
              <a:solidFill>
                <a:schemeClr val="dk1"/>
              </a:solidFill>
            </a:endParaRPr>
          </a:p>
          <a:p>
            <a:pPr indent="-182880" lvl="1" marL="38354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>
                <a:solidFill>
                  <a:schemeClr val="dk1"/>
                </a:solidFill>
              </a:rPr>
              <a:t>Some columns were imputed.</a:t>
            </a:r>
            <a:endParaRPr>
              <a:solidFill>
                <a:schemeClr val="dk1"/>
              </a:solidFill>
            </a:endParaRPr>
          </a:p>
          <a:p>
            <a:pPr indent="-182880" lvl="1" marL="38354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>
                <a:solidFill>
                  <a:schemeClr val="dk1"/>
                </a:solidFill>
              </a:rPr>
              <a:t>Maintaining data type consistency.</a:t>
            </a:r>
            <a:endParaRPr>
              <a:solidFill>
                <a:schemeClr val="dk1"/>
              </a:solidFill>
            </a:endParaRPr>
          </a:p>
          <a:p>
            <a:pPr indent="-1270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chemeClr val="dk1"/>
                </a:solidFill>
              </a:rPr>
              <a:t>3) Down - sampled the data to balance proportions to avoid bias.</a:t>
            </a:r>
            <a:endParaRPr>
              <a:solidFill>
                <a:schemeClr val="dk1"/>
              </a:solidFill>
            </a:endParaRPr>
          </a:p>
          <a:p>
            <a:pPr indent="0" lvl="1" marL="2006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1" marL="2006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1" marL="2006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68580" lvl="1" marL="38354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83" name="Google Shape;183;p6"/>
          <p:cNvGrpSpPr/>
          <p:nvPr/>
        </p:nvGrpSpPr>
        <p:grpSpPr>
          <a:xfrm>
            <a:off x="9454698" y="1847805"/>
            <a:ext cx="1409888" cy="4180643"/>
            <a:chOff x="811741" y="2071"/>
            <a:chExt cx="1409888" cy="4180643"/>
          </a:xfrm>
        </p:grpSpPr>
        <p:sp>
          <p:nvSpPr>
            <p:cNvPr id="184" name="Google Shape;184;p6"/>
            <p:cNvSpPr/>
            <p:nvPr/>
          </p:nvSpPr>
          <p:spPr>
            <a:xfrm>
              <a:off x="834722" y="2071"/>
              <a:ext cx="1386907" cy="770504"/>
            </a:xfrm>
            <a:prstGeom prst="roundRect">
              <a:avLst>
                <a:gd fmla="val 10000" name="adj"/>
              </a:avLst>
            </a:prstGeom>
            <a:solidFill>
              <a:srgbClr val="E3831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6"/>
            <p:cNvSpPr txBox="1"/>
            <p:nvPr/>
          </p:nvSpPr>
          <p:spPr>
            <a:xfrm>
              <a:off x="857289" y="24638"/>
              <a:ext cx="1341773" cy="7253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n-US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3.4 Million</a:t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 rot="5400000">
              <a:off x="1383706" y="791837"/>
              <a:ext cx="288939" cy="346726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EEC0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 txBox="1"/>
            <p:nvPr/>
          </p:nvSpPr>
          <p:spPr>
            <a:xfrm>
              <a:off x="1424158" y="820730"/>
              <a:ext cx="208036" cy="2022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834722" y="1157827"/>
              <a:ext cx="1386907" cy="770504"/>
            </a:xfrm>
            <a:prstGeom prst="roundRect">
              <a:avLst>
                <a:gd fmla="val 10000" name="adj"/>
              </a:avLst>
            </a:prstGeom>
            <a:solidFill>
              <a:srgbClr val="E3831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 txBox="1"/>
            <p:nvPr/>
          </p:nvSpPr>
          <p:spPr>
            <a:xfrm>
              <a:off x="857289" y="1180394"/>
              <a:ext cx="1341773" cy="7253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n-US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2.7 Million</a:t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 rot="5400000">
              <a:off x="1383706" y="1947594"/>
              <a:ext cx="288939" cy="346726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EEC0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 txBox="1"/>
            <p:nvPr/>
          </p:nvSpPr>
          <p:spPr>
            <a:xfrm>
              <a:off x="1424158" y="1976487"/>
              <a:ext cx="208036" cy="2022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834722" y="2313583"/>
              <a:ext cx="1386907" cy="770504"/>
            </a:xfrm>
            <a:prstGeom prst="roundRect">
              <a:avLst>
                <a:gd fmla="val 10000" name="adj"/>
              </a:avLst>
            </a:prstGeom>
            <a:solidFill>
              <a:srgbClr val="E3831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6"/>
            <p:cNvSpPr txBox="1"/>
            <p:nvPr/>
          </p:nvSpPr>
          <p:spPr>
            <a:xfrm>
              <a:off x="857289" y="2336150"/>
              <a:ext cx="1341773" cy="7253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n-US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1.9 Million</a:t>
              </a: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 rot="5471900">
              <a:off x="1393612" y="3074785"/>
              <a:ext cx="246146" cy="346726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EEC0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 txBox="1"/>
            <p:nvPr/>
          </p:nvSpPr>
          <p:spPr>
            <a:xfrm rot="71900">
              <a:off x="1413439" y="3125083"/>
              <a:ext cx="208036" cy="1723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811741" y="3412210"/>
              <a:ext cx="1386907" cy="770504"/>
            </a:xfrm>
            <a:prstGeom prst="roundRect">
              <a:avLst>
                <a:gd fmla="val 10000" name="adj"/>
              </a:avLst>
            </a:prstGeom>
            <a:solidFill>
              <a:srgbClr val="E3831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 txBox="1"/>
            <p:nvPr/>
          </p:nvSpPr>
          <p:spPr>
            <a:xfrm>
              <a:off x="834308" y="3434777"/>
              <a:ext cx="1341773" cy="7253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n-US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1.1 Million</a:t>
              </a:r>
              <a:endPara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"/>
          <p:cNvSpPr txBox="1"/>
          <p:nvPr>
            <p:ph type="title"/>
          </p:nvPr>
        </p:nvSpPr>
        <p:spPr>
          <a:xfrm>
            <a:off x="1097280" y="286603"/>
            <a:ext cx="10058400" cy="7023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b="1" lang="en-US" sz="4000">
                <a:latin typeface="Calibri"/>
                <a:ea typeface="Calibri"/>
                <a:cs typeface="Calibri"/>
                <a:sym typeface="Calibri"/>
              </a:rPr>
              <a:t>Exploratory Data Analysis: (Phase 2)</a:t>
            </a:r>
            <a:endParaRPr sz="4000"/>
          </a:p>
        </p:txBody>
      </p:sp>
      <p:pic>
        <p:nvPicPr>
          <p:cNvPr descr="Chart, funnel chart&#10;&#10;Description automatically generated" id="203" name="Google Shape;20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333" y="1912982"/>
            <a:ext cx="5566056" cy="36903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funnel chart&#10;&#10;Description automatically generated" id="204" name="Google Shape;204;p7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9613" y="1912982"/>
            <a:ext cx="5596323" cy="369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827" y="1042087"/>
            <a:ext cx="8154076" cy="452056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8"/>
          <p:cNvSpPr txBox="1"/>
          <p:nvPr/>
        </p:nvSpPr>
        <p:spPr>
          <a:xfrm>
            <a:off x="4026779" y="574804"/>
            <a:ext cx="41384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 of H1-B filing from 2017 to 2022</a:t>
            </a:r>
            <a:endParaRPr/>
          </a:p>
        </p:txBody>
      </p:sp>
      <p:sp>
        <p:nvSpPr>
          <p:cNvPr id="211" name="Google Shape;211;p8"/>
          <p:cNvSpPr txBox="1"/>
          <p:nvPr/>
        </p:nvSpPr>
        <p:spPr>
          <a:xfrm>
            <a:off x="4329201" y="5661813"/>
            <a:ext cx="35335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More visualization in Tableau public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, funnel chart&#10;&#10;Description automatically generated" id="216" name="Google Shape;216;p9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3247" y="643467"/>
            <a:ext cx="9665505" cy="50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2022-10-10T19:28:34Z</dcterms:created>
  <dc:creator>Pratik Khedekar</dc:creator>
</cp:coreProperties>
</file>