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embeddedFontLst>
    <p:embeddedFont>
      <p:font typeface="Roboto Serif"/>
      <p:regular r:id="rId87"/>
      <p:bold r:id="rId88"/>
      <p:italic r:id="rId89"/>
      <p:boldItalic r:id="rId90"/>
    </p:embeddedFont>
    <p:embeddedFont>
      <p:font typeface="Roboto"/>
      <p:regular r:id="rId91"/>
      <p:bold r:id="rId92"/>
      <p:italic r:id="rId93"/>
      <p:boldItalic r:id="rId94"/>
    </p:embeddedFont>
    <p:embeddedFont>
      <p:font typeface="Montserrat"/>
      <p:regular r:id="rId95"/>
      <p:bold r:id="rId96"/>
      <p:italic r:id="rId97"/>
      <p:boldItalic r:id="rId98"/>
    </p:embeddedFont>
    <p:embeddedFont>
      <p:font typeface="Source Code Pro"/>
      <p:regular r:id="rId99"/>
      <p:bold r:id="rId100"/>
      <p:italic r:id="rId101"/>
      <p:boldItalic r:id="rId102"/>
    </p:embeddedFont>
    <p:embeddedFont>
      <p:font typeface="Roboto Mono"/>
      <p:regular r:id="rId103"/>
      <p:bold r:id="rId104"/>
      <p:italic r:id="rId105"/>
      <p:boldItalic r:id="rId106"/>
    </p:embeddedFont>
    <p:embeddedFont>
      <p:font typeface="Source Code Pro Medium"/>
      <p:regular r:id="rId107"/>
      <p:bold r:id="rId108"/>
      <p:italic r:id="rId109"/>
      <p:boldItalic r:id="rId110"/>
    </p:embeddedFont>
    <p:embeddedFont>
      <p:font typeface="Roboto Serif Medium"/>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SourceCodeProMedium-regular.fntdata"/><Relationship Id="rId106" Type="http://schemas.openxmlformats.org/officeDocument/2006/relationships/font" Target="fonts/RobotoMono-boldItalic.fntdata"/><Relationship Id="rId105" Type="http://schemas.openxmlformats.org/officeDocument/2006/relationships/font" Target="fonts/RobotoMono-italic.fntdata"/><Relationship Id="rId104" Type="http://schemas.openxmlformats.org/officeDocument/2006/relationships/font" Target="fonts/RobotoMono-bold.fntdata"/><Relationship Id="rId109" Type="http://schemas.openxmlformats.org/officeDocument/2006/relationships/font" Target="fonts/SourceCodeProMedium-italic.fntdata"/><Relationship Id="rId108" Type="http://schemas.openxmlformats.org/officeDocument/2006/relationships/font" Target="fonts/SourceCodeProMedium-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ono-regular.fntdata"/><Relationship Id="rId102" Type="http://schemas.openxmlformats.org/officeDocument/2006/relationships/font" Target="fonts/SourceCodePro-boldItalic.fntdata"/><Relationship Id="rId101" Type="http://schemas.openxmlformats.org/officeDocument/2006/relationships/font" Target="fonts/SourceCodePro-italic.fntdata"/><Relationship Id="rId100" Type="http://schemas.openxmlformats.org/officeDocument/2006/relationships/font" Target="fonts/SourceCodePro-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Montserrat-regular.fntdata"/><Relationship Id="rId94" Type="http://schemas.openxmlformats.org/officeDocument/2006/relationships/font" Target="fonts/Roboto-boldItalic.fntdata"/><Relationship Id="rId97" Type="http://schemas.openxmlformats.org/officeDocument/2006/relationships/font" Target="fonts/Montserrat-italic.fntdata"/><Relationship Id="rId96" Type="http://schemas.openxmlformats.org/officeDocument/2006/relationships/font" Target="fonts/Montserrat-bold.fntdata"/><Relationship Id="rId11" Type="http://schemas.openxmlformats.org/officeDocument/2006/relationships/slide" Target="slides/slide6.xml"/><Relationship Id="rId99" Type="http://schemas.openxmlformats.org/officeDocument/2006/relationships/font" Target="fonts/SourceCodePro-regular.fntdata"/><Relationship Id="rId10" Type="http://schemas.openxmlformats.org/officeDocument/2006/relationships/slide" Target="slides/slide5.xml"/><Relationship Id="rId98"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oboto-regular.fntdata"/><Relationship Id="rId90" Type="http://schemas.openxmlformats.org/officeDocument/2006/relationships/font" Target="fonts/RobotoSerif-boldItalic.fntdata"/><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10.xml"/><Relationship Id="rId110" Type="http://schemas.openxmlformats.org/officeDocument/2006/relationships/font" Target="fonts/SourceCodeProMedium-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SerifMedium-boldItalic.fntdata"/><Relationship Id="rId18" Type="http://schemas.openxmlformats.org/officeDocument/2006/relationships/slide" Target="slides/slide13.xml"/><Relationship Id="rId113" Type="http://schemas.openxmlformats.org/officeDocument/2006/relationships/font" Target="fonts/RobotoSerifMedium-italic.fntdata"/><Relationship Id="rId112" Type="http://schemas.openxmlformats.org/officeDocument/2006/relationships/font" Target="fonts/RobotoSerifMedium-bold.fntdata"/><Relationship Id="rId111" Type="http://schemas.openxmlformats.org/officeDocument/2006/relationships/font" Target="fonts/RobotoSerifMedium-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font" Target="fonts/RobotoSerif-bold.fntdata"/><Relationship Id="rId87" Type="http://schemas.openxmlformats.org/officeDocument/2006/relationships/font" Target="fonts/RobotoSerif-regular.fntdata"/><Relationship Id="rId89" Type="http://schemas.openxmlformats.org/officeDocument/2006/relationships/font" Target="fonts/RobotoSerif-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a1a85d22a_3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a1a85d22a_3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a1a85d22a_2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a1a85d22a_2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1a85d22a_3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1a85d22a_3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a1a85d22a_4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a1a85d22a_4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a1a85d22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a1a85d22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1a85d22a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1a85d22a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1a85d22a_3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a1a85d22a_3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b93788a6edd34c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b93788a6edd34c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b93788a6edd34c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93788a6edd34c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04fbdd6eb84f4f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4fbdd6eb84f4f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a1a85d2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a1a85d2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04fbdd6eb84f4f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4fbdd6eb84f4f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a1a85d22a_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a1a85d22a_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a1a85d22a_6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a1a85d22a_6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04fbdd6eb84f4f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4fbdd6eb84f4f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04fbdd6eb84f4fd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4fbdd6eb84f4fd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a1a85d22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a1a85d22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a1a85d22a_2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a1a85d22a_2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a1a85d22a_4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a1a85d22a_4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a1a85d22a_5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a1a85d22a_5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a1a85d22a_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a1a85d22a_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a1a85d22a_3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a1a85d22a_3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a1a85d22a_5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a1a85d22a_5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a1a85d22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fa1a85d22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a1a85d22a_4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a1a85d22a_4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a1a85d22a_5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a1a85d22a_5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a1a85d22a_4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a1a85d22a_4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a1a85d22a_4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a1a85d22a_4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a1a85d22a_4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a1a85d22a_4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a1a85d22a_3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a1a85d22a_3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a1a85d22a_3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fa1a85d22a_3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a1a85d22a_4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a1a85d22a_4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a1a85d22a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a1a85d22a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a1a85d22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a1a85d22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a1a85d22a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fa1a85d22a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a1a85d22a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a1a85d22a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a1a85d22a_1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a1a85d22a_1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a1a85d22a_4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a1a85d22a_4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a1a85d22a_1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a1a85d22a_1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a1a85d22a_2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a1a85d22a_2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a1a85d22a_1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a1a85d22a_1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a1a85d22a_1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a1a85d22a_1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fa1a85d22a_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fa1a85d22a_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a1a85d22a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a1a85d22a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fa1a85d22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fa1a85d22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fa1a85d22a_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fa1a85d22a_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a1a85d22a_6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a1a85d22a_6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a1a85d22a_3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a1a85d22a_3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a1a85d22a_3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fa1a85d22a_3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a1a85d22a_2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a1a85d22a_2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fa1a85d22a_2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fa1a85d22a_2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a1a85d22a_6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a1a85d22a_6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fa1a85d22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fa1a85d22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fa1a85d22a_3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fa1a85d22a_3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a1a85d22a_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a1a85d22a_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a1a85d22a_3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a1a85d22a_3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fa1a85d22a_3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fa1a85d22a_3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fa1a85d22a_3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fa1a85d22a_3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fa1a85d22a_3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fa1a85d22a_3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fa1a85d22a_4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a1a85d22a_4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fa1a85d22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fa1a85d22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fa1a85d22a_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fa1a85d22a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fa1a85d22a_2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fa1a85d22a_2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a1a85d22a_2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fa1a85d22a_2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fa1a85d22a_2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fa1a85d22a_2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a1a85d22a_3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a1a85d22a_3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fa1a85d22a_2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fa1a85d22a_2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fa1a85d22a_4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fa1a85d22a_4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fa1a85d22a_2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fa1a85d22a_2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fa1a85d22a_3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fa1a85d22a_3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fa1a85d22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fa1a85d22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a1a85d22a_1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a1a85d22a_1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fa1a85d22a_2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fa1a85d22a_2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fa1a85d22a_2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fa1a85d22a_2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fa1a85d22a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fa1a85d22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fa1a85d22a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fa1a85d22a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a1a85d22a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a1a85d22a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fa1a85d22a_1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fa1a85d22a_1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fa1a85d22a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fa1a85d22a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a1a85d22a_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a1a85d22a_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7.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oracle.com/javase/8/docs/api/java/time/LocalDate.html" TargetMode="External"/><Relationship Id="rId4" Type="http://schemas.openxmlformats.org/officeDocument/2006/relationships/hyperlink" Target="https://docs.oracle.com/javase/8/docs/api/java/time/LocalDate.html#parse-java.lang.CharSequence-" TargetMode="External"/><Relationship Id="rId5" Type="http://schemas.openxmlformats.org/officeDocument/2006/relationships/hyperlink" Target="https://docs.oracle.com/javase/8/docs/api/java/lang/CharSequence.html" TargetMode="External"/><Relationship Id="rId6" Type="http://schemas.openxmlformats.org/officeDocument/2006/relationships/hyperlink" Target="https://docs.oracle.com/javase/8/docs/api/java/time/LocalDate.html" TargetMode="External"/><Relationship Id="rId7" Type="http://schemas.openxmlformats.org/officeDocument/2006/relationships/hyperlink" Target="https://docs.oracle.com/javase/8/docs/api/java/time/LocalDate.html#of-int-java.time.Month-int-" TargetMode="External"/><Relationship Id="rId8" Type="http://schemas.openxmlformats.org/officeDocument/2006/relationships/hyperlink" Target="https://docs.oracle.com/javase/8/docs/api/java/time/Month.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8.png"/><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replace(char oldChar, char newChar)</a:t>
            </a:r>
            <a:r>
              <a:rPr lang="en" sz="1400"/>
              <a:t>: Searches a string for a specified value, and returns a new string where the specified value are replaced by newChar</a:t>
            </a:r>
            <a:endParaRPr sz="1400"/>
          </a:p>
          <a:p>
            <a:pPr indent="0" lvl="0" marL="0" rtl="0" algn="l">
              <a:spcBef>
                <a:spcPts val="1200"/>
              </a:spcBef>
              <a:spcAft>
                <a:spcPts val="0"/>
              </a:spcAft>
              <a:buNone/>
            </a:pPr>
            <a:r>
              <a:rPr b="1" lang="en" sz="1400"/>
              <a:t>Example:</a:t>
            </a:r>
            <a:endParaRPr b="1" sz="1400"/>
          </a:p>
          <a:p>
            <a:pPr indent="0" lvl="0" marL="457200" rtl="0" algn="l">
              <a:spcBef>
                <a:spcPts val="1200"/>
              </a:spcBef>
              <a:spcAft>
                <a:spcPts val="0"/>
              </a:spcAft>
              <a:buNone/>
            </a:pPr>
            <a:r>
              <a:rPr lang="en" sz="1400"/>
              <a:t>String originalString = "apple"; </a:t>
            </a:r>
            <a:endParaRPr sz="1400"/>
          </a:p>
          <a:p>
            <a:pPr indent="0" lvl="0" marL="457200" rtl="0" algn="l">
              <a:spcBef>
                <a:spcPts val="1200"/>
              </a:spcBef>
              <a:spcAft>
                <a:spcPts val="0"/>
              </a:spcAft>
              <a:buNone/>
            </a:pPr>
            <a:r>
              <a:rPr lang="en" sz="1400"/>
              <a:t>String modifiedString = originalString.replace('p', 'b'); //replace “p” with “b”</a:t>
            </a:r>
            <a:endParaRPr sz="1400"/>
          </a:p>
          <a:p>
            <a:pPr indent="0" lvl="0" marL="457200" rtl="0" algn="l">
              <a:spcBef>
                <a:spcPts val="1200"/>
              </a:spcBef>
              <a:spcAft>
                <a:spcPts val="0"/>
              </a:spcAft>
              <a:buNone/>
            </a:pPr>
            <a:r>
              <a:rPr lang="en" sz="1400"/>
              <a:t>System.out.println("Original String: " + originalString); // "apple" </a:t>
            </a:r>
            <a:endParaRPr sz="1400"/>
          </a:p>
          <a:p>
            <a:pPr indent="0" lvl="0" marL="457200" rtl="0" algn="l">
              <a:spcBef>
                <a:spcPts val="1200"/>
              </a:spcBef>
              <a:spcAft>
                <a:spcPts val="1200"/>
              </a:spcAft>
              <a:buNone/>
            </a:pPr>
            <a:r>
              <a:rPr lang="en" sz="1400"/>
              <a:t>System.out.println("Modified String: " + modifiedString); // "abble"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t>join(CharSequence seperator, CharSequence... elements)</a:t>
            </a:r>
            <a:r>
              <a:rPr lang="en" sz="1400"/>
              <a:t>: </a:t>
            </a:r>
            <a:r>
              <a:rPr lang="en" sz="1400">
                <a:solidFill>
                  <a:schemeClr val="dk1"/>
                </a:solidFill>
                <a:highlight>
                  <a:srgbClr val="FCE5CD"/>
                </a:highlight>
              </a:rPr>
              <a:t>joins one or more strings with a specified separator.</a:t>
            </a:r>
            <a:endParaRPr sz="1400">
              <a:highlight>
                <a:srgbClr val="FCE5CD"/>
              </a:highlight>
            </a:endParaRPr>
          </a:p>
          <a:p>
            <a:pPr indent="0" lvl="0" marL="0" rtl="0" algn="l">
              <a:spcBef>
                <a:spcPts val="1200"/>
              </a:spcBef>
              <a:spcAft>
                <a:spcPts val="0"/>
              </a:spcAft>
              <a:buClr>
                <a:schemeClr val="dk1"/>
              </a:buClr>
              <a:buSzPts val="1100"/>
              <a:buFont typeface="Arial"/>
              <a:buNone/>
            </a:pPr>
            <a:r>
              <a:rPr b="1" lang="en" sz="1400"/>
              <a:t>Example:</a:t>
            </a:r>
            <a:endParaRPr b="1" sz="1400"/>
          </a:p>
          <a:p>
            <a:pPr indent="0" lvl="0" marL="457200" rtl="0" algn="l">
              <a:spcBef>
                <a:spcPts val="1200"/>
              </a:spcBef>
              <a:spcAft>
                <a:spcPts val="0"/>
              </a:spcAft>
              <a:buClr>
                <a:schemeClr val="dk1"/>
              </a:buClr>
              <a:buSzPts val="1100"/>
              <a:buFont typeface="Arial"/>
              <a:buNone/>
            </a:pPr>
            <a:r>
              <a:rPr lang="en" sz="1400"/>
              <a:t>String result = String.join("-", "2024", "10", "10"); </a:t>
            </a:r>
            <a:endParaRPr sz="1400"/>
          </a:p>
          <a:p>
            <a:pPr indent="0" lvl="0" marL="457200" rtl="0" algn="l">
              <a:spcBef>
                <a:spcPts val="1200"/>
              </a:spcBef>
              <a:spcAft>
                <a:spcPts val="1200"/>
              </a:spcAft>
              <a:buClr>
                <a:schemeClr val="dk1"/>
              </a:buClr>
              <a:buSzPts val="1100"/>
              <a:buFont typeface="Arial"/>
              <a:buNone/>
            </a:pPr>
            <a:r>
              <a:rPr lang="en" sz="1400"/>
              <a:t>System.out.println(result); // Output: 2024-10-10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                                     Ví dụ:</a:t>
            </a:r>
            <a:endParaRPr/>
          </a:p>
        </p:txBody>
      </p:sp>
      <p:sp>
        <p:nvSpPr>
          <p:cNvPr id="121" name="Google Shape;121;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Hàm intern():</a:t>
            </a:r>
            <a:endParaRPr sz="1800"/>
          </a:p>
          <a:p>
            <a:pPr indent="0" lvl="0" marL="0" rtl="0" algn="l">
              <a:spcBef>
                <a:spcPts val="1200"/>
              </a:spcBef>
              <a:spcAft>
                <a:spcPts val="0"/>
              </a:spcAft>
              <a:buClr>
                <a:schemeClr val="dk1"/>
              </a:buClr>
              <a:buSzPts val="1100"/>
              <a:buFont typeface="Arial"/>
              <a:buNone/>
            </a:pPr>
            <a:r>
              <a:rPr lang="en" sz="1500">
                <a:solidFill>
                  <a:schemeClr val="dk1"/>
                </a:solidFill>
              </a:rPr>
              <a:t>Lưu trữ một bản sao duy nhất của mỗi chuỗi trong </a:t>
            </a:r>
            <a:r>
              <a:rPr b="1" lang="en" sz="1500">
                <a:solidFill>
                  <a:schemeClr val="dk1"/>
                </a:solidFill>
              </a:rPr>
              <a:t>pool string(Bộ nhớ cho chuỗi)</a:t>
            </a:r>
            <a:endParaRPr sz="1800"/>
          </a:p>
          <a:p>
            <a:pPr indent="0" lvl="0" marL="0" rtl="0" algn="l">
              <a:spcBef>
                <a:spcPts val="1200"/>
              </a:spcBef>
              <a:spcAft>
                <a:spcPts val="0"/>
              </a:spcAft>
              <a:buNone/>
            </a:pPr>
            <a:r>
              <a:rPr lang="en" sz="1500">
                <a:solidFill>
                  <a:schemeClr val="dk1"/>
                </a:solidFill>
              </a:rPr>
              <a:t>Khi gọi </a:t>
            </a:r>
            <a:r>
              <a:rPr lang="en" sz="1500">
                <a:solidFill>
                  <a:srgbClr val="188038"/>
                </a:solidFill>
                <a:latin typeface="Roboto Mono"/>
                <a:ea typeface="Roboto Mono"/>
                <a:cs typeface="Roboto Mono"/>
                <a:sym typeface="Roboto Mono"/>
              </a:rPr>
              <a:t>intern()</a:t>
            </a:r>
            <a:r>
              <a:rPr lang="en" sz="1500">
                <a:solidFill>
                  <a:schemeClr val="dk1"/>
                </a:solidFill>
              </a:rPr>
              <a:t>, nếu chuỗi đã tồn tại trong pool, tham chiếu đến chuỗi trong pool sẽ được trả về. Nếu chuỗi chưa có trong pool, nó sẽ được thêm vào pool và trả về tham chiếu mới.</a:t>
            </a:r>
            <a:endParaRPr sz="1500">
              <a:solidFill>
                <a:schemeClr val="dk1"/>
              </a:solidFill>
            </a:endParaRPr>
          </a:p>
          <a:p>
            <a:pPr indent="0" lvl="0" marL="0" rtl="0" algn="l">
              <a:spcBef>
                <a:spcPts val="1200"/>
              </a:spcBef>
              <a:spcAft>
                <a:spcPts val="0"/>
              </a:spcAft>
              <a:buNone/>
            </a:pPr>
            <a:r>
              <a:rPr lang="en" sz="1500">
                <a:solidFill>
                  <a:schemeClr val="dk1"/>
                </a:solidFill>
              </a:rPr>
              <a:t>Ưu điểm: Giúp tiết kiệm bộ nhớ khi có nhiều chuỗi giống nhau.</a:t>
            </a:r>
            <a:endParaRPr sz="1500">
              <a:solidFill>
                <a:schemeClr val="dk1"/>
              </a:solidFill>
            </a:endParaRPr>
          </a:p>
          <a:p>
            <a:pPr indent="0" lvl="0" marL="0" rtl="0" algn="l">
              <a:spcBef>
                <a:spcPts val="1200"/>
              </a:spcBef>
              <a:spcAft>
                <a:spcPts val="1200"/>
              </a:spcAft>
              <a:buNone/>
            </a:pPr>
            <a:r>
              <a:t/>
            </a:r>
            <a:endParaRPr sz="1400"/>
          </a:p>
        </p:txBody>
      </p:sp>
      <p:sp>
        <p:nvSpPr>
          <p:cNvPr id="122" name="Google Shape;122;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String s1 = new String("Hello"); </a:t>
            </a:r>
            <a:endParaRPr sz="1600"/>
          </a:p>
          <a:p>
            <a:pPr indent="0" lvl="0" marL="0" rtl="0" algn="l">
              <a:spcBef>
                <a:spcPts val="1200"/>
              </a:spcBef>
              <a:spcAft>
                <a:spcPts val="0"/>
              </a:spcAft>
              <a:buNone/>
            </a:pPr>
            <a:r>
              <a:rPr lang="en" sz="1600"/>
              <a:t>String s2 = "Hello"; </a:t>
            </a:r>
            <a:endParaRPr sz="1600"/>
          </a:p>
          <a:p>
            <a:pPr indent="0" lvl="0" marL="0" rtl="0" algn="l">
              <a:spcBef>
                <a:spcPts val="1200"/>
              </a:spcBef>
              <a:spcAft>
                <a:spcPts val="0"/>
              </a:spcAft>
              <a:buNone/>
            </a:pPr>
            <a:r>
              <a:rPr lang="en" sz="1600"/>
              <a:t>String s3 = s1.intern(); </a:t>
            </a:r>
            <a:endParaRPr sz="1600"/>
          </a:p>
          <a:p>
            <a:pPr indent="0" lvl="0" marL="0" rtl="0" algn="l">
              <a:spcBef>
                <a:spcPts val="1200"/>
              </a:spcBef>
              <a:spcAft>
                <a:spcPts val="0"/>
              </a:spcAft>
              <a:buNone/>
            </a:pPr>
            <a:r>
              <a:rPr lang="en" sz="1600"/>
              <a:t>System.out.println(s1 == s2); </a:t>
            </a:r>
            <a:endParaRPr sz="1600"/>
          </a:p>
          <a:p>
            <a:pPr indent="0" lvl="0" marL="0" rtl="0" algn="l">
              <a:spcBef>
                <a:spcPts val="1200"/>
              </a:spcBef>
              <a:spcAft>
                <a:spcPts val="0"/>
              </a:spcAft>
              <a:buNone/>
            </a:pPr>
            <a:r>
              <a:rPr lang="en" sz="1600"/>
              <a:t>// false, vì s1 không ở trong pool System.out.println(s2 == s3); </a:t>
            </a:r>
            <a:endParaRPr sz="1600"/>
          </a:p>
          <a:p>
            <a:pPr indent="0" lvl="0" marL="0" rtl="0" algn="l">
              <a:spcBef>
                <a:spcPts val="1200"/>
              </a:spcBef>
              <a:spcAft>
                <a:spcPts val="1200"/>
              </a:spcAft>
              <a:buNone/>
            </a:pPr>
            <a:r>
              <a:rPr lang="en" sz="1600"/>
              <a:t>// true, vì s3 được intern và trỏ đến chuỗi trong pool</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								Ví dụ</a:t>
            </a:r>
            <a:endParaRPr/>
          </a:p>
        </p:txBody>
      </p:sp>
      <p:sp>
        <p:nvSpPr>
          <p:cNvPr id="128" name="Google Shape;128;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Hàm </a:t>
            </a:r>
            <a:r>
              <a:rPr lang="en" sz="1800"/>
              <a:t>matches(String regex): </a:t>
            </a:r>
            <a:endParaRPr sz="1800"/>
          </a:p>
          <a:p>
            <a:pPr indent="0" lvl="0" marL="0" rtl="0" algn="l">
              <a:spcBef>
                <a:spcPts val="1200"/>
              </a:spcBef>
              <a:spcAft>
                <a:spcPts val="1200"/>
              </a:spcAft>
              <a:buNone/>
            </a:pPr>
            <a:r>
              <a:rPr lang="en" sz="1800"/>
              <a:t>Kiểm tra xem chuỗi có khớp hoàn toàn với biểu thức chính quy (regular expression) được cung cấp hay không.</a:t>
            </a:r>
            <a:endParaRPr sz="1800"/>
          </a:p>
        </p:txBody>
      </p:sp>
      <p:sp>
        <p:nvSpPr>
          <p:cNvPr id="129" name="Google Shape;129;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String s = "abc"; </a:t>
            </a:r>
            <a:endParaRPr sz="1800"/>
          </a:p>
          <a:p>
            <a:pPr indent="0" lvl="0" marL="0" rtl="0" algn="l">
              <a:spcBef>
                <a:spcPts val="1200"/>
              </a:spcBef>
              <a:spcAft>
                <a:spcPts val="0"/>
              </a:spcAft>
              <a:buNone/>
            </a:pPr>
            <a:r>
              <a:rPr lang="en" sz="1800"/>
              <a:t>boolean result = s.matches("abc"); </a:t>
            </a:r>
            <a:endParaRPr sz="1800"/>
          </a:p>
          <a:p>
            <a:pPr indent="0" lvl="0" marL="0" rtl="0" algn="l">
              <a:spcBef>
                <a:spcPts val="1200"/>
              </a:spcBef>
              <a:spcAft>
                <a:spcPts val="0"/>
              </a:spcAft>
              <a:buNone/>
            </a:pPr>
            <a:r>
              <a:rPr lang="en" sz="1800"/>
              <a:t>// Kiểm tra xem chuỗi có chính xác là "abc" hay không </a:t>
            </a:r>
            <a:endParaRPr sz="1800"/>
          </a:p>
          <a:p>
            <a:pPr indent="0" lvl="0" marL="0" rtl="0" algn="l">
              <a:spcBef>
                <a:spcPts val="1200"/>
              </a:spcBef>
              <a:spcAft>
                <a:spcPts val="0"/>
              </a:spcAft>
              <a:buNone/>
            </a:pPr>
            <a:r>
              <a:rPr lang="en" sz="1800"/>
              <a:t>System.out.println(result); </a:t>
            </a:r>
            <a:endParaRPr sz="1800"/>
          </a:p>
          <a:p>
            <a:pPr indent="0" lvl="0" marL="0" rtl="0" algn="l">
              <a:spcBef>
                <a:spcPts val="1200"/>
              </a:spcBef>
              <a:spcAft>
                <a:spcPts val="0"/>
              </a:spcAft>
              <a:buNone/>
            </a:pPr>
            <a:r>
              <a:rPr lang="en" sz="1800"/>
              <a:t>// true</a:t>
            </a:r>
            <a:endParaRPr sz="1800"/>
          </a:p>
          <a:p>
            <a:pPr indent="0" lvl="0" marL="0" rtl="0" algn="l">
              <a:spcBef>
                <a:spcPts val="1200"/>
              </a:spcBef>
              <a:spcAft>
                <a:spcPts val="1200"/>
              </a:spcAft>
              <a:buNone/>
            </a:pPr>
            <a:r>
              <a:rPr lang="en">
                <a:solidFill>
                  <a:schemeClr val="dk1"/>
                </a:solidFill>
              </a:rPr>
              <a:t>Chuỗi </a:t>
            </a:r>
            <a:r>
              <a:rPr lang="en">
                <a:solidFill>
                  <a:srgbClr val="188038"/>
                </a:solidFill>
                <a:latin typeface="Roboto Mono"/>
                <a:ea typeface="Roboto Mono"/>
                <a:cs typeface="Roboto Mono"/>
                <a:sym typeface="Roboto Mono"/>
              </a:rPr>
              <a:t>"abc"</a:t>
            </a:r>
            <a:r>
              <a:rPr lang="en">
                <a:solidFill>
                  <a:schemeClr val="dk1"/>
                </a:solidFill>
              </a:rPr>
              <a:t> khớp hoàn toàn với biểu thức chính quy </a:t>
            </a:r>
            <a:r>
              <a:rPr lang="en">
                <a:solidFill>
                  <a:srgbClr val="188038"/>
                </a:solidFill>
                <a:latin typeface="Roboto Mono"/>
                <a:ea typeface="Roboto Mono"/>
                <a:cs typeface="Roboto Mono"/>
                <a:sym typeface="Roboto Mono"/>
              </a:rPr>
              <a:t>"abc"</a:t>
            </a:r>
            <a:r>
              <a:rPr lang="en">
                <a:solidFill>
                  <a:schemeClr val="dk1"/>
                </a:solidFill>
              </a:rPr>
              <a:t>, nên kết quả trả về là </a:t>
            </a:r>
            <a:r>
              <a:rPr lang="en">
                <a:solidFill>
                  <a:srgbClr val="188038"/>
                </a:solidFill>
                <a:latin typeface="Roboto Mono"/>
                <a:ea typeface="Roboto Mono"/>
                <a:cs typeface="Roboto Mono"/>
                <a:sym typeface="Roboto Mono"/>
              </a:rPr>
              <a:t>true</a:t>
            </a:r>
            <a:r>
              <a:rPr lang="en">
                <a:solidFill>
                  <a:schemeClr val="dk1"/>
                </a:solidFill>
              </a:rPr>
              <a:t>.</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Group02 -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22127467 - Nguyễn Văn Xanh</a:t>
            </a:r>
            <a:endParaRPr/>
          </a:p>
          <a:p>
            <a:pPr indent="0" lvl="0" marL="0" rtl="0" algn="l">
              <a:spcBef>
                <a:spcPts val="1200"/>
              </a:spcBef>
              <a:spcAft>
                <a:spcPts val="0"/>
              </a:spcAft>
              <a:buNone/>
            </a:pPr>
            <a:r>
              <a:rPr lang="en"/>
              <a:t>22127418 - Nguy</a:t>
            </a:r>
            <a:r>
              <a:rPr lang="en"/>
              <a:t>ễn Khánh Toàn</a:t>
            </a:r>
            <a:endParaRPr/>
          </a:p>
          <a:p>
            <a:pPr indent="0" lvl="0" marL="0" rtl="0" algn="l">
              <a:spcBef>
                <a:spcPts val="1200"/>
              </a:spcBef>
              <a:spcAft>
                <a:spcPts val="0"/>
              </a:spcAft>
              <a:buNone/>
            </a:pPr>
            <a:r>
              <a:rPr lang="en"/>
              <a:t>22127380 - Nguyễn Huy Tấn </a:t>
            </a:r>
            <a:endParaRPr/>
          </a:p>
          <a:p>
            <a:pPr indent="0" lvl="0" marL="0" rtl="0" algn="l">
              <a:spcBef>
                <a:spcPts val="1200"/>
              </a:spcBef>
              <a:spcAft>
                <a:spcPts val="0"/>
              </a:spcAft>
              <a:buNone/>
            </a:pPr>
            <a:r>
              <a:rPr lang="en"/>
              <a:t>22127093 - Nguyễn Ngọc Giang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a:t>
            </a:r>
            <a:endParaRPr/>
          </a:p>
          <a:p>
            <a:pPr indent="0" lvl="0" marL="0" rtl="0" algn="l">
              <a:spcBef>
                <a:spcPts val="0"/>
              </a:spcBef>
              <a:spcAft>
                <a:spcPts val="0"/>
              </a:spcAft>
              <a:buNone/>
            </a:pPr>
            <a:r>
              <a:t/>
            </a:r>
            <a:endParaRPr/>
          </a:p>
        </p:txBody>
      </p:sp>
      <p:sp>
        <p:nvSpPr>
          <p:cNvPr id="141" name="Google Shape;141;p27"/>
          <p:cNvSpPr txBox="1"/>
          <p:nvPr>
            <p:ph idx="1" type="body"/>
          </p:nvPr>
        </p:nvSpPr>
        <p:spPr>
          <a:xfrm>
            <a:off x="311700" y="943125"/>
            <a:ext cx="8520600" cy="36258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3363"/>
              <a:t>22127418 - Nguyễn Khánh Toàn</a:t>
            </a:r>
            <a:endParaRPr sz="3363"/>
          </a:p>
          <a:p>
            <a:pPr indent="0" lvl="0" marL="0" rtl="0" algn="l">
              <a:spcBef>
                <a:spcPts val="1200"/>
              </a:spcBef>
              <a:spcAft>
                <a:spcPts val="0"/>
              </a:spcAft>
              <a:buNone/>
            </a:pPr>
            <a:r>
              <a:rPr lang="en" sz="3363"/>
              <a:t>Method:</a:t>
            </a:r>
            <a:endParaRPr sz="3363"/>
          </a:p>
          <a:p>
            <a:pPr indent="-314030" lvl="0" marL="457200" rtl="0" algn="l">
              <a:spcBef>
                <a:spcPts val="1200"/>
              </a:spcBef>
              <a:spcAft>
                <a:spcPts val="0"/>
              </a:spcAft>
              <a:buSzPct val="100000"/>
              <a:buAutoNum type="arabicPeriod"/>
            </a:pPr>
            <a:r>
              <a:rPr lang="en" sz="3363"/>
              <a:t>o</a:t>
            </a:r>
            <a:r>
              <a:rPr lang="en" sz="3363"/>
              <a:t>f</a:t>
            </a:r>
            <a:endParaRPr sz="3363"/>
          </a:p>
          <a:p>
            <a:pPr indent="0" lvl="0" marL="457200" rtl="0" algn="l">
              <a:spcBef>
                <a:spcPts val="1200"/>
              </a:spcBef>
              <a:spcAft>
                <a:spcPts val="0"/>
              </a:spcAft>
              <a:buNone/>
            </a:pPr>
            <a:r>
              <a:rPr lang="en" sz="3363"/>
              <a:t>public static &lt;T&gt; Optional&lt;T&gt; of(T value)</a:t>
            </a:r>
            <a:endParaRPr sz="3363"/>
          </a:p>
          <a:p>
            <a:pPr indent="0" lvl="0" marL="457200" rtl="0" algn="l">
              <a:spcBef>
                <a:spcPts val="1200"/>
              </a:spcBef>
              <a:spcAft>
                <a:spcPts val="0"/>
              </a:spcAft>
              <a:buNone/>
            </a:pPr>
            <a:r>
              <a:rPr b="1" lang="en" sz="3363"/>
              <a:t>Return an Optional describing the given non-null value.</a:t>
            </a:r>
            <a:endParaRPr b="1" sz="3363"/>
          </a:p>
          <a:p>
            <a:pPr indent="0" lvl="0" marL="457200" rtl="0" algn="l">
              <a:spcBef>
                <a:spcPts val="1200"/>
              </a:spcBef>
              <a:spcAft>
                <a:spcPts val="0"/>
              </a:spcAft>
              <a:buNone/>
            </a:pPr>
            <a:r>
              <a:rPr lang="en"/>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050">
              <a:solidFill>
                <a:srgbClr val="333333"/>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142" name="Google Shape;142;p27"/>
          <p:cNvPicPr preferRelativeResize="0"/>
          <p:nvPr/>
        </p:nvPicPr>
        <p:blipFill>
          <a:blip r:embed="rId3">
            <a:alphaModFix/>
          </a:blip>
          <a:stretch>
            <a:fillRect/>
          </a:stretch>
        </p:blipFill>
        <p:spPr>
          <a:xfrm>
            <a:off x="746400" y="2942875"/>
            <a:ext cx="4749476" cy="140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863550"/>
            <a:ext cx="8520600" cy="40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22127418 - </a:t>
            </a:r>
            <a:r>
              <a:rPr lang="en" sz="1300"/>
              <a:t>Nguyễn Kh</a:t>
            </a:r>
            <a:endParaRPr sz="1300"/>
          </a:p>
          <a:p>
            <a:pPr indent="0" lvl="0" marL="0" rtl="0" algn="l">
              <a:spcBef>
                <a:spcPts val="1200"/>
              </a:spcBef>
              <a:spcAft>
                <a:spcPts val="0"/>
              </a:spcAft>
              <a:buNone/>
            </a:pPr>
            <a:r>
              <a:rPr lang="en" sz="1300"/>
              <a:t>2. 	</a:t>
            </a:r>
            <a:r>
              <a:rPr lang="en" sz="1300"/>
              <a:t>hashCode</a:t>
            </a:r>
            <a:endParaRPr sz="1300"/>
          </a:p>
          <a:p>
            <a:pPr indent="0" lvl="0" marL="457200" rtl="0" algn="l">
              <a:spcBef>
                <a:spcPts val="1200"/>
              </a:spcBef>
              <a:spcAft>
                <a:spcPts val="0"/>
              </a:spcAft>
              <a:buNone/>
            </a:pPr>
            <a:r>
              <a:rPr lang="en" sz="1300"/>
              <a:t>public int hashCode()</a:t>
            </a:r>
            <a:endParaRPr sz="1300"/>
          </a:p>
          <a:p>
            <a:pPr indent="0" lvl="0" marL="457200" rtl="0" algn="l">
              <a:spcBef>
                <a:spcPts val="1200"/>
              </a:spcBef>
              <a:spcAft>
                <a:spcPts val="0"/>
              </a:spcAft>
              <a:buNone/>
            </a:pPr>
            <a:r>
              <a:rPr lang="en" sz="1300">
                <a:solidFill>
                  <a:srgbClr val="333333"/>
                </a:solidFill>
                <a:highlight>
                  <a:srgbClr val="FFFFFF"/>
                </a:highlight>
                <a:latin typeface="Roboto"/>
                <a:ea typeface="Roboto"/>
                <a:cs typeface="Roboto"/>
                <a:sym typeface="Roboto"/>
              </a:rPr>
              <a:t>Returns the hash code of the value, if present, otherwise </a:t>
            </a:r>
            <a:r>
              <a:rPr lang="en" sz="1300">
                <a:solidFill>
                  <a:srgbClr val="333333"/>
                </a:solidFill>
                <a:highlight>
                  <a:srgbClr val="FFFFFF"/>
                </a:highlight>
                <a:latin typeface="Roboto Mono"/>
                <a:ea typeface="Roboto Mono"/>
                <a:cs typeface="Roboto Mono"/>
                <a:sym typeface="Roboto Mono"/>
              </a:rPr>
              <a:t>0</a:t>
            </a:r>
            <a:r>
              <a:rPr lang="en" sz="1300">
                <a:solidFill>
                  <a:srgbClr val="333333"/>
                </a:solidFill>
                <a:highlight>
                  <a:srgbClr val="FFFFFF"/>
                </a:highlight>
                <a:latin typeface="Roboto"/>
                <a:ea typeface="Roboto"/>
                <a:cs typeface="Roboto"/>
                <a:sym typeface="Roboto"/>
              </a:rPr>
              <a:t> (zero) if no value is present.</a:t>
            </a:r>
            <a:endParaRPr sz="1300">
              <a:solidFill>
                <a:srgbClr val="333333"/>
              </a:solidFill>
              <a:highlight>
                <a:srgbClr val="FFFFFF"/>
              </a:highlight>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indent="0" lvl="0" marL="457200" rtl="0" algn="l">
              <a:spcBef>
                <a:spcPts val="1200"/>
              </a:spcBef>
              <a:spcAft>
                <a:spcPts val="0"/>
              </a:spcAft>
              <a:buNone/>
            </a:pPr>
            <a:r>
              <a:t/>
            </a:r>
            <a:endParaRPr sz="1300"/>
          </a:p>
          <a:p>
            <a:pPr indent="0" lvl="0" marL="457200" rtl="0" algn="l">
              <a:spcBef>
                <a:spcPts val="1200"/>
              </a:spcBef>
              <a:spcAft>
                <a:spcPts val="0"/>
              </a:spcAft>
              <a:buNone/>
            </a:pPr>
            <a:r>
              <a:rPr lang="en" sz="1300"/>
              <a:t>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solidFill>
                <a:srgbClr val="333333"/>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p>
          <a:p>
            <a:pPr indent="0" lvl="0" marL="0" rtl="0" algn="l">
              <a:spcBef>
                <a:spcPts val="1200"/>
              </a:spcBef>
              <a:spcAft>
                <a:spcPts val="0"/>
              </a:spcAft>
              <a:buNone/>
            </a:pPr>
            <a:r>
              <a:rPr lang="en" sz="1300"/>
              <a:t> </a:t>
            </a:r>
            <a:endParaRPr sz="1300"/>
          </a:p>
          <a:p>
            <a:pPr indent="0" lvl="0" marL="0" rtl="0" algn="l">
              <a:spcBef>
                <a:spcPts val="1200"/>
              </a:spcBef>
              <a:spcAft>
                <a:spcPts val="1200"/>
              </a:spcAft>
              <a:buNone/>
            </a:pPr>
            <a:r>
              <a:rPr lang="en" sz="1300"/>
              <a:t>	</a:t>
            </a:r>
            <a:endParaRPr sz="1300"/>
          </a:p>
        </p:txBody>
      </p:sp>
      <p:pic>
        <p:nvPicPr>
          <p:cNvPr id="149" name="Google Shape;149;p28"/>
          <p:cNvPicPr preferRelativeResize="0"/>
          <p:nvPr/>
        </p:nvPicPr>
        <p:blipFill>
          <a:blip r:embed="rId3">
            <a:alphaModFix/>
          </a:blip>
          <a:stretch>
            <a:fillRect/>
          </a:stretch>
        </p:blipFill>
        <p:spPr>
          <a:xfrm>
            <a:off x="848675" y="2877750"/>
            <a:ext cx="5646025" cy="166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ctrTitle"/>
          </p:nvPr>
        </p:nvSpPr>
        <p:spPr>
          <a:xfrm>
            <a:off x="311700" y="0"/>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stringBuilder - 22127467</a:t>
            </a:r>
            <a:endParaRPr/>
          </a:p>
        </p:txBody>
      </p:sp>
      <p:sp>
        <p:nvSpPr>
          <p:cNvPr id="155" name="Google Shape;155;p29"/>
          <p:cNvSpPr txBox="1"/>
          <p:nvPr>
            <p:ph idx="1" type="subTitle"/>
          </p:nvPr>
        </p:nvSpPr>
        <p:spPr>
          <a:xfrm>
            <a:off x="311700" y="792595"/>
            <a:ext cx="8520600" cy="146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Method 1: reverse() </a:t>
            </a:r>
            <a:endParaRPr/>
          </a:p>
          <a:p>
            <a:pPr indent="0" lvl="0" marL="0" rtl="0" algn="l">
              <a:spcBef>
                <a:spcPts val="0"/>
              </a:spcBef>
              <a:spcAft>
                <a:spcPts val="0"/>
              </a:spcAft>
              <a:buNone/>
            </a:pPr>
            <a:r>
              <a:rPr lang="en"/>
              <a:t>Đảo ngược  ký tự trong chuỗi và trả về chuỗi mới thay thế chuỗi cũ </a:t>
            </a:r>
            <a:endParaRPr/>
          </a:p>
          <a:p>
            <a:pPr indent="0" lvl="0" marL="0" rtl="0" algn="l">
              <a:spcBef>
                <a:spcPts val="0"/>
              </a:spcBef>
              <a:spcAft>
                <a:spcPts val="0"/>
              </a:spcAft>
              <a:buNone/>
            </a:pPr>
            <a:r>
              <a:t/>
            </a:r>
            <a:endParaRPr/>
          </a:p>
        </p:txBody>
      </p:sp>
      <p:pic>
        <p:nvPicPr>
          <p:cNvPr id="156" name="Google Shape;156;p29"/>
          <p:cNvPicPr preferRelativeResize="0"/>
          <p:nvPr/>
        </p:nvPicPr>
        <p:blipFill>
          <a:blip r:embed="rId3">
            <a:alphaModFix/>
          </a:blip>
          <a:stretch>
            <a:fillRect/>
          </a:stretch>
        </p:blipFill>
        <p:spPr>
          <a:xfrm>
            <a:off x="152400" y="1866400"/>
            <a:ext cx="4055523" cy="2005400"/>
          </a:xfrm>
          <a:prstGeom prst="rect">
            <a:avLst/>
          </a:prstGeom>
          <a:noFill/>
          <a:ln>
            <a:noFill/>
          </a:ln>
        </p:spPr>
      </p:pic>
      <p:pic>
        <p:nvPicPr>
          <p:cNvPr id="157" name="Google Shape;157;p29"/>
          <p:cNvPicPr preferRelativeResize="0"/>
          <p:nvPr/>
        </p:nvPicPr>
        <p:blipFill>
          <a:blip r:embed="rId4">
            <a:alphaModFix/>
          </a:blip>
          <a:stretch>
            <a:fillRect/>
          </a:stretch>
        </p:blipFill>
        <p:spPr>
          <a:xfrm>
            <a:off x="0" y="3871800"/>
            <a:ext cx="8832300" cy="1271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ctrTitle"/>
          </p:nvPr>
        </p:nvSpPr>
        <p:spPr>
          <a:xfrm>
            <a:off x="0" y="0"/>
            <a:ext cx="8520600" cy="792600"/>
          </a:xfrm>
          <a:prstGeom prst="rect">
            <a:avLst/>
          </a:prstGeom>
        </p:spPr>
        <p:txBody>
          <a:bodyPr anchorCtr="0" anchor="b" bIns="91425" lIns="91425" spcFirstLastPara="1" rIns="91425" wrap="square" tIns="91425">
            <a:normAutofit fontScale="90000"/>
          </a:bodyPr>
          <a:lstStyle/>
          <a:p>
            <a:pPr indent="-525780" lvl="0" marL="457200" rtl="0" algn="l">
              <a:spcBef>
                <a:spcPts val="0"/>
              </a:spcBef>
              <a:spcAft>
                <a:spcPts val="0"/>
              </a:spcAft>
              <a:buSzPct val="100000"/>
              <a:buChar char="●"/>
            </a:pPr>
            <a:r>
              <a:rPr lang="en"/>
              <a:t>stringBuilder - 22127467</a:t>
            </a:r>
            <a:endParaRPr/>
          </a:p>
        </p:txBody>
      </p:sp>
      <p:sp>
        <p:nvSpPr>
          <p:cNvPr id="163" name="Google Shape;163;p30"/>
          <p:cNvSpPr txBox="1"/>
          <p:nvPr>
            <p:ph idx="1" type="subTitle"/>
          </p:nvPr>
        </p:nvSpPr>
        <p:spPr>
          <a:xfrm>
            <a:off x="311700" y="792600"/>
            <a:ext cx="8520600" cy="177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trimToSize():</a:t>
            </a:r>
            <a:endParaRPr/>
          </a:p>
          <a:p>
            <a:pPr indent="0" lvl="0" marL="0" rtl="0" algn="l">
              <a:spcBef>
                <a:spcPts val="0"/>
              </a:spcBef>
              <a:spcAft>
                <a:spcPts val="0"/>
              </a:spcAft>
              <a:buNone/>
            </a:pPr>
            <a:r>
              <a:rPr lang="en"/>
              <a:t>Hàm cắt bớt bộ nhớ được cấp cho stringBuilder nếu như chuỗi hiện tại đang sử dụng ít hơn bộ nhớ được cấp, giúp tối ưu bộ nhớ </a:t>
            </a:r>
            <a:endParaRPr/>
          </a:p>
        </p:txBody>
      </p:sp>
      <p:pic>
        <p:nvPicPr>
          <p:cNvPr id="164" name="Google Shape;164;p30"/>
          <p:cNvPicPr preferRelativeResize="0"/>
          <p:nvPr/>
        </p:nvPicPr>
        <p:blipFill>
          <a:blip r:embed="rId3">
            <a:alphaModFix/>
          </a:blip>
          <a:stretch>
            <a:fillRect/>
          </a:stretch>
        </p:blipFill>
        <p:spPr>
          <a:xfrm>
            <a:off x="152400" y="2724300"/>
            <a:ext cx="4419600" cy="2266799"/>
          </a:xfrm>
          <a:prstGeom prst="rect">
            <a:avLst/>
          </a:prstGeom>
          <a:noFill/>
          <a:ln>
            <a:noFill/>
          </a:ln>
        </p:spPr>
      </p:pic>
      <p:pic>
        <p:nvPicPr>
          <p:cNvPr id="165" name="Google Shape;165;p30"/>
          <p:cNvPicPr preferRelativeResize="0"/>
          <p:nvPr/>
        </p:nvPicPr>
        <p:blipFill>
          <a:blip r:embed="rId4">
            <a:alphaModFix/>
          </a:blip>
          <a:stretch>
            <a:fillRect/>
          </a:stretch>
        </p:blipFill>
        <p:spPr>
          <a:xfrm>
            <a:off x="4724400" y="2724300"/>
            <a:ext cx="4267199" cy="2266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- 22127093</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scalb(): sử d</a:t>
            </a:r>
            <a:r>
              <a:rPr lang="en"/>
              <a:t>ụng để thực hiện phép nhân 1 số thực với lũy thừa của 2. Cụ thể, hàm sẽ thực hiện phép tính sau: result = x * 2^y</a:t>
            </a:r>
            <a:endParaRPr/>
          </a:p>
          <a:p>
            <a:pPr indent="0" lvl="0" marL="0" rtl="0" algn="l">
              <a:spcBef>
                <a:spcPts val="1200"/>
              </a:spcBef>
              <a:spcAft>
                <a:spcPts val="0"/>
              </a:spcAft>
              <a:buNone/>
            </a:pPr>
            <a:r>
              <a:rPr lang="en"/>
              <a:t>Cú pháp: public static double scalb(double x, int y)</a:t>
            </a:r>
            <a:endParaRPr/>
          </a:p>
          <a:p>
            <a:pPr indent="0" lvl="0" marL="0" rtl="0" algn="l">
              <a:spcBef>
                <a:spcPts val="1200"/>
              </a:spcBef>
              <a:spcAft>
                <a:spcPts val="0"/>
              </a:spcAft>
              <a:buNone/>
            </a:pPr>
            <a:r>
              <a:rPr lang="en"/>
              <a:t>Ví dụ: </a:t>
            </a:r>
            <a:endParaRPr/>
          </a:p>
          <a:p>
            <a:pPr indent="0" lvl="0" marL="0" rtl="0" algn="l">
              <a:spcBef>
                <a:spcPts val="1200"/>
              </a:spcBef>
              <a:spcAft>
                <a:spcPts val="0"/>
              </a:spcAft>
              <a:buNone/>
            </a:pPr>
            <a:r>
              <a:rPr lang="en"/>
              <a:t>     System.out.println(Math.scalb(1.5, 4));</a:t>
            </a:r>
            <a:endParaRPr/>
          </a:p>
          <a:p>
            <a:pPr indent="0" lvl="0" marL="0" rtl="0" algn="l">
              <a:spcBef>
                <a:spcPts val="1200"/>
              </a:spcBef>
              <a:spcAft>
                <a:spcPts val="0"/>
              </a:spcAft>
              <a:buNone/>
            </a:pPr>
            <a:r>
              <a:rPr lang="en"/>
              <a:t>    // Hàm trả về: 24.0</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Group01: </a:t>
            </a:r>
            <a:r>
              <a:rPr lang="en"/>
              <a:t>Nhóm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19126069 - Lê Huy Vĩ</a:t>
            </a:r>
            <a:endParaRPr/>
          </a:p>
          <a:p>
            <a:pPr indent="0" lvl="0" marL="0" rtl="0" algn="l">
              <a:spcBef>
                <a:spcPts val="1200"/>
              </a:spcBef>
              <a:spcAft>
                <a:spcPts val="0"/>
              </a:spcAft>
              <a:buNone/>
            </a:pPr>
            <a:r>
              <a:rPr lang="en"/>
              <a:t>22127005 - Lê Thiên Ân</a:t>
            </a:r>
            <a:endParaRPr/>
          </a:p>
          <a:p>
            <a:pPr indent="0" lvl="0" marL="0" rtl="0" algn="l">
              <a:spcBef>
                <a:spcPts val="1200"/>
              </a:spcBef>
              <a:spcAft>
                <a:spcPts val="0"/>
              </a:spcAft>
              <a:buNone/>
            </a:pPr>
            <a:r>
              <a:rPr lang="en"/>
              <a:t>22127125 - Nguyễn Đăng Việt Hoàng</a:t>
            </a:r>
            <a:endParaRPr/>
          </a:p>
          <a:p>
            <a:pPr indent="0" lvl="0" marL="0" rtl="0" algn="l">
              <a:spcBef>
                <a:spcPts val="1200"/>
              </a:spcBef>
              <a:spcAft>
                <a:spcPts val="0"/>
              </a:spcAft>
              <a:buNone/>
            </a:pPr>
            <a:r>
              <a:rPr lang="en"/>
              <a:t>22127283 - Lại Ngọc Phương Nam</a:t>
            </a:r>
            <a:endParaRPr/>
          </a:p>
          <a:p>
            <a:pPr indent="0" lvl="0" marL="0" rtl="0" algn="l">
              <a:spcBef>
                <a:spcPts val="1200"/>
              </a:spcBef>
              <a:spcAft>
                <a:spcPts val="0"/>
              </a:spcAft>
              <a:buNone/>
            </a:pPr>
            <a:r>
              <a:rPr lang="en"/>
              <a:t>2212</a:t>
            </a:r>
            <a:r>
              <a:rPr lang="en"/>
              <a:t>7294 - Hồ Phước Nghĩa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- 22127093</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round(): h</a:t>
            </a:r>
            <a:r>
              <a:rPr lang="en"/>
              <a:t>àm dùng để làm tròn giá trị số thực đến giá trị gần nhất của số nguyên.</a:t>
            </a:r>
            <a:endParaRPr/>
          </a:p>
          <a:p>
            <a:pPr indent="0" lvl="0" marL="0" rtl="0" algn="l">
              <a:spcBef>
                <a:spcPts val="1200"/>
              </a:spcBef>
              <a:spcAft>
                <a:spcPts val="0"/>
              </a:spcAft>
              <a:buNone/>
            </a:pPr>
            <a:r>
              <a:rPr lang="en"/>
              <a:t>Cú pháp: public static int round(float number)</a:t>
            </a:r>
            <a:endParaRPr/>
          </a:p>
          <a:p>
            <a:pPr indent="0" lvl="0" marL="0" rtl="0" algn="l">
              <a:spcBef>
                <a:spcPts val="1200"/>
              </a:spcBef>
              <a:spcAft>
                <a:spcPts val="0"/>
              </a:spcAft>
              <a:buNone/>
            </a:pPr>
            <a:r>
              <a:rPr lang="en"/>
              <a:t>Ví dụ:</a:t>
            </a:r>
            <a:endParaRPr/>
          </a:p>
          <a:p>
            <a:pPr indent="0" lvl="0" marL="0" rtl="0" algn="l">
              <a:spcBef>
                <a:spcPts val="1200"/>
              </a:spcBef>
              <a:spcAft>
                <a:spcPts val="0"/>
              </a:spcAft>
              <a:buNone/>
            </a:pPr>
            <a:r>
              <a:rPr lang="en"/>
              <a:t>System.out.println(Math.round(0.60));</a:t>
            </a:r>
            <a:endParaRPr/>
          </a:p>
          <a:p>
            <a:pPr indent="0" lvl="0" marL="0" rtl="0" algn="l">
              <a:spcBef>
                <a:spcPts val="1200"/>
              </a:spcBef>
              <a:spcAft>
                <a:spcPts val="0"/>
              </a:spcAft>
              <a:buNone/>
            </a:pPr>
            <a:r>
              <a:rPr lang="en"/>
              <a:t>// Hàm trả về: 1</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hypot(double x, double y)</a:t>
            </a:r>
            <a:endParaRPr/>
          </a:p>
          <a:p>
            <a:pPr indent="0" lvl="0" marL="0" rtl="0" algn="l">
              <a:spcBef>
                <a:spcPts val="0"/>
              </a:spcBef>
              <a:spcAft>
                <a:spcPts val="0"/>
              </a:spcAft>
              <a:buNone/>
            </a:pPr>
            <a:r>
              <a:rPr lang="en"/>
              <a:t>Returns sqrt(x2 +y2).</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toRadians(double angdeg)</a:t>
            </a:r>
            <a:endParaRPr/>
          </a:p>
          <a:p>
            <a:pPr indent="0" lvl="0" marL="0" rtl="0" algn="l">
              <a:spcBef>
                <a:spcPts val="0"/>
              </a:spcBef>
              <a:spcAft>
                <a:spcPts val="0"/>
              </a:spcAft>
              <a:buClr>
                <a:schemeClr val="dk1"/>
              </a:buClr>
              <a:buSzPts val="1100"/>
              <a:buFont typeface="Arial"/>
              <a:buNone/>
            </a:pPr>
            <a:r>
              <a:rPr lang="en"/>
              <a:t>Converts an angle measured in degrees to an approximately equivalent angle measured in radians.</a:t>
            </a:r>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- 22127380</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orElseThrow() có thể được sử dụng để truy cập dữ liệu bên trong Optional. Nếu có thì sẽ trả về giá trị dữ liệu hoặc  NoSuchElementException nếu dữ liệu bị trống</a:t>
            </a:r>
            <a:endParaRPr/>
          </a:p>
          <a:p>
            <a:pPr indent="0" lvl="0" marL="0" rtl="0" algn="l">
              <a:spcBef>
                <a:spcPts val="1200"/>
              </a:spcBef>
              <a:spcAft>
                <a:spcPts val="0"/>
              </a:spcAft>
              <a:buNone/>
            </a:pPr>
            <a:r>
              <a:rPr lang="en"/>
              <a:t>Ex:</a:t>
            </a:r>
            <a:endParaRPr/>
          </a:p>
          <a:p>
            <a:pPr indent="0" lvl="0" marL="0" rtl="0" algn="l">
              <a:spcBef>
                <a:spcPts val="1200"/>
              </a:spcBef>
              <a:spcAft>
                <a:spcPts val="0"/>
              </a:spcAft>
              <a:buNone/>
            </a:pPr>
            <a:r>
              <a:rPr lang="en"/>
              <a:t>Optional&lt;Color&gt; color1 = ColorsRepository.getColor("red");</a:t>
            </a:r>
            <a:endParaRPr/>
          </a:p>
          <a:p>
            <a:pPr indent="0" lvl="0" marL="0" rtl="0" algn="l">
              <a:spcBef>
                <a:spcPts val="1200"/>
              </a:spcBef>
              <a:spcAft>
                <a:spcPts val="0"/>
              </a:spcAft>
              <a:buNone/>
            </a:pPr>
            <a:r>
              <a:rPr lang="en"/>
              <a:t>System.out.println(color1.orElseThrow()); // nó sẽ in ra đối tượng màu đỏ</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Optional&lt;Color&gt; color2 = ColorsRepository.getColor("spencer");</a:t>
            </a:r>
            <a:endParaRPr/>
          </a:p>
          <a:p>
            <a:pPr indent="0" lvl="0" marL="0" rtl="0" algn="l">
              <a:spcBef>
                <a:spcPts val="1200"/>
              </a:spcBef>
              <a:spcAft>
                <a:spcPts val="1200"/>
              </a:spcAft>
              <a:buNone/>
            </a:pPr>
            <a:r>
              <a:rPr lang="en"/>
              <a:t>System.out.println(color2.orElseThrow()); // nó sẽ ném ra NoSuchElementException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- 22127380</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Optional.ofNullable(value)</a:t>
            </a:r>
            <a:endParaRPr/>
          </a:p>
          <a:p>
            <a:pPr indent="0" lvl="0" marL="0" rtl="0" algn="l">
              <a:spcBef>
                <a:spcPts val="1200"/>
              </a:spcBef>
              <a:spcAft>
                <a:spcPts val="0"/>
              </a:spcAft>
              <a:buNone/>
            </a:pPr>
            <a:r>
              <a:rPr lang="en"/>
              <a:t>Phương thức này tạo ra một đối tượng Optional từ một giá trị có thể là null. Nếu giá trị đó là null, thì nó trả về một Optional trống. Nếu không, nó sẽ tạo ra một Optional chứa giá trị đó.</a:t>
            </a:r>
            <a:endParaRPr/>
          </a:p>
          <a:p>
            <a:pPr indent="0" lvl="0" marL="0" rtl="0" algn="l">
              <a:spcBef>
                <a:spcPts val="1200"/>
              </a:spcBef>
              <a:spcAft>
                <a:spcPts val="0"/>
              </a:spcAft>
              <a:buNone/>
            </a:pPr>
            <a:r>
              <a:rPr lang="en"/>
              <a:t>Ex:</a:t>
            </a:r>
            <a:endParaRPr/>
          </a:p>
          <a:p>
            <a:pPr indent="0" lvl="0" marL="0" rtl="0" algn="l">
              <a:spcBef>
                <a:spcPts val="1200"/>
              </a:spcBef>
              <a:spcAft>
                <a:spcPts val="0"/>
              </a:spcAft>
              <a:buNone/>
            </a:pPr>
            <a:r>
              <a:rPr lang="en"/>
              <a:t>String nullableString = getNullableString(); // Giả sử hàm này trả về một chuỗi có thể là null</a:t>
            </a:r>
            <a:endParaRPr/>
          </a:p>
          <a:p>
            <a:pPr indent="0" lvl="0" marL="0" rtl="0" algn="l">
              <a:spcBef>
                <a:spcPts val="1200"/>
              </a:spcBef>
              <a:spcAft>
                <a:spcPts val="1200"/>
              </a:spcAft>
              <a:buNone/>
            </a:pPr>
            <a:r>
              <a:rPr lang="en"/>
              <a:t>Optional&lt;String&gt; optionalFromNullable = Optional.ofNullable(nullableString);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Group03</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Lưu Thanh Thuý – 22127410</a:t>
            </a:r>
            <a:endParaRPr/>
          </a:p>
          <a:p>
            <a:pPr indent="-342900" lvl="0" marL="457200" rtl="0" algn="l">
              <a:spcBef>
                <a:spcPts val="0"/>
              </a:spcBef>
              <a:spcAft>
                <a:spcPts val="0"/>
              </a:spcAft>
              <a:buSzPts val="1800"/>
              <a:buAutoNum type="arabicPeriod"/>
            </a:pPr>
            <a:r>
              <a:rPr lang="en"/>
              <a:t>Võ Lê Việt Tú – 22127435</a:t>
            </a:r>
            <a:endParaRPr/>
          </a:p>
          <a:p>
            <a:pPr indent="0" lvl="0" marL="457200" rtl="0" algn="l">
              <a:spcBef>
                <a:spcPts val="1200"/>
              </a:spcBef>
              <a:spcAft>
                <a:spcPts val="0"/>
              </a:spcAft>
              <a:buNone/>
            </a:pPr>
            <a:r>
              <a:rPr lang="en"/>
              <a:t>truncatedTo()</a:t>
            </a:r>
            <a:endParaRPr/>
          </a:p>
          <a:p>
            <a:pPr indent="-342900" lvl="0" marL="457200" rtl="0" algn="l">
              <a:spcBef>
                <a:spcPts val="1200"/>
              </a:spcBef>
              <a:spcAft>
                <a:spcPts val="0"/>
              </a:spcAft>
              <a:buSzPts val="1800"/>
              <a:buAutoNum type="arabicPeriod"/>
            </a:pPr>
            <a:r>
              <a:rPr lang="en"/>
              <a:t>Trần Thị Cát Tường – 22127444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LocalDate</a:t>
            </a:r>
            <a:endParaRPr/>
          </a:p>
        </p:txBody>
      </p:sp>
      <p:sp>
        <p:nvSpPr>
          <p:cNvPr id="213" name="Google Shape;213;p38"/>
          <p:cNvSpPr txBox="1"/>
          <p:nvPr/>
        </p:nvSpPr>
        <p:spPr>
          <a:xfrm>
            <a:off x="311700" y="1148200"/>
            <a:ext cx="81186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urier New"/>
                <a:ea typeface="Courier New"/>
                <a:cs typeface="Courier New"/>
                <a:sym typeface="Courier New"/>
              </a:rPr>
              <a:t>atTime(OffsetTime time)</a:t>
            </a:r>
            <a:endParaRPr sz="2000">
              <a:solidFill>
                <a:schemeClr val="dk2"/>
              </a:solidFill>
              <a:latin typeface="Courier New"/>
              <a:ea typeface="Courier New"/>
              <a:cs typeface="Courier New"/>
              <a:sym typeface="Courier New"/>
            </a:endParaRPr>
          </a:p>
        </p:txBody>
      </p:sp>
      <p:sp>
        <p:nvSpPr>
          <p:cNvPr id="214" name="Google Shape;214;p38"/>
          <p:cNvSpPr txBox="1"/>
          <p:nvPr/>
        </p:nvSpPr>
        <p:spPr>
          <a:xfrm>
            <a:off x="336150" y="1603300"/>
            <a:ext cx="8471700" cy="1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Cho phép linh hoạt kết hợp ngày với thời gian cụ thể hoặc múi giờ để tạo ra các đối tượng thời gian chi tiết hơn, như </a:t>
            </a:r>
            <a:r>
              <a:rPr lang="en" sz="1700">
                <a:solidFill>
                  <a:srgbClr val="188038"/>
                </a:solidFill>
                <a:latin typeface="Courier New"/>
                <a:ea typeface="Courier New"/>
                <a:cs typeface="Courier New"/>
                <a:sym typeface="Courier New"/>
              </a:rPr>
              <a:t>LocalDateTime</a:t>
            </a:r>
            <a:r>
              <a:rPr lang="en" sz="1700">
                <a:solidFill>
                  <a:schemeClr val="dk1"/>
                </a:solidFill>
              </a:rPr>
              <a:t> hoặc </a:t>
            </a:r>
            <a:r>
              <a:rPr lang="en" sz="1700">
                <a:solidFill>
                  <a:srgbClr val="188038"/>
                </a:solidFill>
                <a:latin typeface="Courier New"/>
                <a:ea typeface="Courier New"/>
                <a:cs typeface="Courier New"/>
                <a:sym typeface="Courier New"/>
              </a:rPr>
              <a:t>ZonedDateTime</a:t>
            </a:r>
            <a:r>
              <a:rPr lang="en" sz="1700">
                <a:solidFill>
                  <a:schemeClr val="dk1"/>
                </a:solidFill>
              </a:rPr>
              <a:t>.</a:t>
            </a:r>
            <a:endParaRPr>
              <a:solidFill>
                <a:schemeClr val="dk2"/>
              </a:solidFill>
            </a:endParaRPr>
          </a:p>
        </p:txBody>
      </p:sp>
      <p:sp>
        <p:nvSpPr>
          <p:cNvPr id="215" name="Google Shape;215;p38"/>
          <p:cNvSpPr txBox="1"/>
          <p:nvPr/>
        </p:nvSpPr>
        <p:spPr>
          <a:xfrm>
            <a:off x="393000" y="2571750"/>
            <a:ext cx="875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Courier New"/>
                <a:ea typeface="Courier New"/>
                <a:cs typeface="Courier New"/>
                <a:sym typeface="Courier New"/>
              </a:rPr>
              <a:t>LocalDate date = LocalDate.of(2024, 10, 10);</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OffsetTime offsetTime = OffsetTime.of(14, 30, 0, 0,</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2"/>
                </a:solidFill>
                <a:latin typeface="Courier New"/>
                <a:ea typeface="Courier New"/>
                <a:cs typeface="Courier New"/>
                <a:sym typeface="Courier New"/>
              </a:rPr>
              <a:t>ZoneOffset.of("+07:00"));</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2"/>
                </a:solidFill>
                <a:latin typeface="Courier New"/>
                <a:ea typeface="Courier New"/>
                <a:cs typeface="Courier New"/>
                <a:sym typeface="Courier New"/>
              </a:rPr>
              <a:t>OffsetDateTime offsetDateTime = date.atTime(offsetTime);</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System.out.println(offsetDateTime);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2"/>
                </a:solidFill>
                <a:latin typeface="Courier New"/>
                <a:ea typeface="Courier New"/>
                <a:cs typeface="Courier New"/>
                <a:sym typeface="Courier New"/>
              </a:rPr>
              <a:t>// 2024-10-10T14:30+07:00</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LocalDateTime</a:t>
            </a:r>
            <a:endParaRPr/>
          </a:p>
        </p:txBody>
      </p:sp>
      <p:sp>
        <p:nvSpPr>
          <p:cNvPr id="221" name="Google Shape;221;p39"/>
          <p:cNvSpPr txBox="1"/>
          <p:nvPr/>
        </p:nvSpPr>
        <p:spPr>
          <a:xfrm>
            <a:off x="193275" y="1159225"/>
            <a:ext cx="8831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AutoNum type="arabicPeriod"/>
            </a:pPr>
            <a:r>
              <a:rPr b="1" lang="en" sz="1800">
                <a:solidFill>
                  <a:schemeClr val="dk2"/>
                </a:solidFill>
              </a:rPr>
              <a:t>truncatedTo()</a:t>
            </a:r>
            <a:r>
              <a:rPr lang="en" sz="1800">
                <a:solidFill>
                  <a:schemeClr val="dk2"/>
                </a:solidFill>
              </a:rPr>
              <a:t>: cắt giảm giá trị LocalDateTime đến một đơn vị thời gian cụ thể.</a:t>
            </a:r>
            <a:endParaRPr sz="1800">
              <a:solidFill>
                <a:schemeClr val="dk2"/>
              </a:solidFill>
            </a:endParaRPr>
          </a:p>
          <a:p>
            <a:pPr indent="0" lvl="0" marL="0" rtl="0" algn="l">
              <a:spcBef>
                <a:spcPts val="0"/>
              </a:spcBef>
              <a:spcAft>
                <a:spcPts val="0"/>
              </a:spcAft>
              <a:buNone/>
            </a:pPr>
            <a:r>
              <a:rPr lang="en" sz="1800">
                <a:solidFill>
                  <a:schemeClr val="dk2"/>
                </a:solidFill>
              </a:rPr>
              <a:t>Ví dụ:</a:t>
            </a:r>
            <a:br>
              <a:rPr lang="en" sz="1800">
                <a:solidFill>
                  <a:schemeClr val="dk2"/>
                </a:solidFill>
              </a:rPr>
            </a:br>
            <a:r>
              <a:rPr lang="en" sz="1800">
                <a:solidFill>
                  <a:schemeClr val="dk2"/>
                </a:solidFill>
                <a:latin typeface="Courier New"/>
                <a:ea typeface="Courier New"/>
                <a:cs typeface="Courier New"/>
                <a:sym typeface="Courier New"/>
              </a:rPr>
              <a:t>LocalDateTime trunc = dateTime.truncatedTo(ChronoUnit.MINUTES);</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2"/>
                </a:solidFill>
                <a:latin typeface="Courier New"/>
                <a:ea typeface="Courier New"/>
                <a:cs typeface="Courier New"/>
                <a:sym typeface="Courier New"/>
              </a:rPr>
              <a:t>System.out.println(trunc);  // 2024-10-10T14:30:00</a:t>
            </a:r>
            <a:endParaRPr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2"/>
                </a:solidFill>
              </a:rPr>
              <a:t>Đoạn code trên làm tròn giá trị đến đơn vị phút, tức là các giá trị đến đơn vị phút sẽ được giữ nguyên, giá trị giây và nano giây sẽ được trả về 0.</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compareTo(): so sánh 2 đối tượng thời gian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LocalDateTime</a:t>
            </a:r>
            <a:endParaRPr/>
          </a:p>
        </p:txBody>
      </p:sp>
      <p:sp>
        <p:nvSpPr>
          <p:cNvPr id="227" name="Google Shape;227;p40"/>
          <p:cNvSpPr txBox="1"/>
          <p:nvPr/>
        </p:nvSpPr>
        <p:spPr>
          <a:xfrm>
            <a:off x="399375" y="1159225"/>
            <a:ext cx="8433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ofInstant(Instant instant, ZoneID zone)</a:t>
            </a:r>
            <a:br>
              <a:rPr lang="en" sz="1800">
                <a:solidFill>
                  <a:schemeClr val="dk2"/>
                </a:solidFill>
              </a:rPr>
            </a:br>
            <a:r>
              <a:rPr lang="en" sz="1800">
                <a:solidFill>
                  <a:schemeClr val="dk2"/>
                </a:solidFill>
              </a:rPr>
              <a:t>Được sử dụng để tạo một đối tượng LocalDateTime từ một đối tượng Instant (một điểm trong thời gian) và một múi giờ (ZoneId)</a:t>
            </a:r>
            <a:endParaRPr sz="1800">
              <a:solidFill>
                <a:schemeClr val="dk2"/>
              </a:solidFill>
            </a:endParaRPr>
          </a:p>
        </p:txBody>
      </p:sp>
      <p:sp>
        <p:nvSpPr>
          <p:cNvPr id="228" name="Google Shape;228;p40"/>
          <p:cNvSpPr txBox="1"/>
          <p:nvPr/>
        </p:nvSpPr>
        <p:spPr>
          <a:xfrm>
            <a:off x="170925" y="2318475"/>
            <a:ext cx="8661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Instant instant = Instant.now();</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ZoneId zone = ZoneId.of("America/New_York");</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LocalDateTime localDateTime = LocalDateTime.ofInstant(instant, zone);</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System.out.println("Instant: " + instant);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System.out.println("LocalDateTime in New York: " + localDateTime);</a:t>
            </a:r>
            <a:endParaRPr sz="1800">
              <a:solidFill>
                <a:schemeClr val="dk2"/>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LocalDateTime</a:t>
            </a:r>
            <a:endParaRPr/>
          </a:p>
        </p:txBody>
      </p:sp>
      <p:sp>
        <p:nvSpPr>
          <p:cNvPr id="234" name="Google Shape;234;p41"/>
          <p:cNvSpPr txBox="1"/>
          <p:nvPr/>
        </p:nvSpPr>
        <p:spPr>
          <a:xfrm>
            <a:off x="311700" y="1089300"/>
            <a:ext cx="83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with(TemporalAdjuster adjuster)</a:t>
            </a:r>
            <a:endParaRPr sz="1800">
              <a:solidFill>
                <a:schemeClr val="dk2"/>
              </a:solidFill>
              <a:latin typeface="Courier New"/>
              <a:ea typeface="Courier New"/>
              <a:cs typeface="Courier New"/>
              <a:sym typeface="Courier New"/>
            </a:endParaRPr>
          </a:p>
        </p:txBody>
      </p:sp>
      <p:sp>
        <p:nvSpPr>
          <p:cNvPr id="235" name="Google Shape;235;p41"/>
          <p:cNvSpPr txBox="1"/>
          <p:nvPr/>
        </p:nvSpPr>
        <p:spPr>
          <a:xfrm>
            <a:off x="311700" y="1551000"/>
            <a:ext cx="84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Đ</a:t>
            </a:r>
            <a:r>
              <a:rPr lang="en">
                <a:solidFill>
                  <a:schemeClr val="dk1"/>
                </a:solidFill>
              </a:rPr>
              <a:t>ược sử dụng để </a:t>
            </a:r>
            <a:r>
              <a:rPr b="1" lang="en">
                <a:solidFill>
                  <a:schemeClr val="dk1"/>
                </a:solidFill>
              </a:rPr>
              <a:t>tạo một bản sao điều chỉnh</a:t>
            </a:r>
            <a:r>
              <a:rPr lang="en">
                <a:solidFill>
                  <a:schemeClr val="dk1"/>
                </a:solidFill>
              </a:rPr>
              <a:t> của </a:t>
            </a:r>
            <a:r>
              <a:rPr lang="en">
                <a:solidFill>
                  <a:srgbClr val="188038"/>
                </a:solidFill>
                <a:latin typeface="Courier New"/>
                <a:ea typeface="Courier New"/>
                <a:cs typeface="Courier New"/>
                <a:sym typeface="Courier New"/>
              </a:rPr>
              <a:t>LocalDateTime</a:t>
            </a:r>
            <a:r>
              <a:rPr lang="en">
                <a:solidFill>
                  <a:schemeClr val="dk1"/>
                </a:solidFill>
              </a:rPr>
              <a:t> hiện tại, dựa trên một chiến lược điều chỉnh được cung cấp bởi đối tượng </a:t>
            </a:r>
            <a:r>
              <a:rPr lang="en">
                <a:solidFill>
                  <a:srgbClr val="188038"/>
                </a:solidFill>
                <a:latin typeface="Courier New"/>
                <a:ea typeface="Courier New"/>
                <a:cs typeface="Courier New"/>
                <a:sym typeface="Courier New"/>
              </a:rPr>
              <a:t>TemporalAdjuster</a:t>
            </a:r>
            <a:r>
              <a:rPr lang="en">
                <a:solidFill>
                  <a:schemeClr val="dk1"/>
                </a:solidFill>
              </a:rPr>
              <a:t>. Điều này có nghĩa là bạn không thay đổi đối tượng hiện tại, mà trả về một phiên bản mới đã được điều chỉnh theo yêu cầu.</a:t>
            </a:r>
            <a:endParaRPr sz="1700"/>
          </a:p>
        </p:txBody>
      </p:sp>
      <p:sp>
        <p:nvSpPr>
          <p:cNvPr id="236" name="Google Shape;236;p41"/>
          <p:cNvSpPr txBox="1"/>
          <p:nvPr/>
        </p:nvSpPr>
        <p:spPr>
          <a:xfrm>
            <a:off x="284100" y="2960200"/>
            <a:ext cx="836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LocalDateTime dateTime = LocalDateTime.of(2024, 10, 10, 14, 30);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Điều chỉnh thành Thứ Tư tiếp theo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LocalDateTime nextWednesday = dateTime.with(TemporalAdjusters.next(DayOfWeek.WEDNESDAY)); System.out.println(nextWednesday); // 2024-10-16T14:30</a:t>
            </a:r>
            <a:endParaRPr>
              <a:latin typeface="Courier New"/>
              <a:ea typeface="Courier New"/>
              <a:cs typeface="Courier New"/>
              <a:sym typeface="Courier New"/>
            </a:endParaRPr>
          </a:p>
        </p:txBody>
      </p:sp>
      <p:sp>
        <p:nvSpPr>
          <p:cNvPr id="237" name="Google Shape;237;p41"/>
          <p:cNvSpPr txBox="1"/>
          <p:nvPr/>
        </p:nvSpPr>
        <p:spPr>
          <a:xfrm>
            <a:off x="311700" y="2572975"/>
            <a:ext cx="62157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Ví dụ: Điều chỉnh DateTime để trở thành Thứ 4 tiếp theo</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67" name="Google Shape;67;p15"/>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charAt()</a:t>
            </a:r>
            <a:endParaRPr>
              <a:solidFill>
                <a:schemeClr val="dk1"/>
              </a:solidFill>
            </a:endParaRPr>
          </a:p>
          <a:p>
            <a:pPr indent="0" lvl="0" marL="0" rtl="0" algn="just">
              <a:spcBef>
                <a:spcPts val="1200"/>
              </a:spcBef>
              <a:spcAft>
                <a:spcPts val="0"/>
              </a:spcAft>
              <a:buClr>
                <a:schemeClr val="dk1"/>
              </a:buClr>
              <a:buSzPts val="1100"/>
              <a:buFont typeface="Arial"/>
              <a:buNone/>
            </a:pPr>
            <a:r>
              <a:rPr lang="en" sz="1150">
                <a:solidFill>
                  <a:schemeClr val="dk1"/>
                </a:solidFill>
                <a:latin typeface="Montserrat"/>
                <a:ea typeface="Montserrat"/>
                <a:cs typeface="Montserrat"/>
                <a:sym typeface="Montserrat"/>
              </a:rPr>
              <a:t>The Java String class charAt() method returns </a:t>
            </a:r>
            <a:r>
              <a:rPr i="1" lang="en" sz="1150">
                <a:solidFill>
                  <a:schemeClr val="dk1"/>
                </a:solidFill>
                <a:latin typeface="Montserrat"/>
                <a:ea typeface="Montserrat"/>
                <a:cs typeface="Montserrat"/>
                <a:sym typeface="Montserrat"/>
              </a:rPr>
              <a:t>a char value at the given index number</a:t>
            </a:r>
            <a:r>
              <a:rPr lang="en" sz="1150">
                <a:solidFill>
                  <a:schemeClr val="dk1"/>
                </a:solidFill>
                <a:latin typeface="Montserrat"/>
                <a:ea typeface="Montserrat"/>
                <a:cs typeface="Montserrat"/>
                <a:sym typeface="Montserrat"/>
              </a:rPr>
              <a:t>.</a:t>
            </a:r>
            <a:endParaRPr sz="1150">
              <a:solidFill>
                <a:schemeClr val="dk1"/>
              </a:solidFill>
              <a:latin typeface="Montserrat"/>
              <a:ea typeface="Montserrat"/>
              <a:cs typeface="Montserrat"/>
              <a:sym typeface="Montserrat"/>
            </a:endParaRPr>
          </a:p>
          <a:p>
            <a:pPr indent="0" lvl="0" marL="0" rtl="0" algn="just">
              <a:spcBef>
                <a:spcPts val="1200"/>
              </a:spcBef>
              <a:spcAft>
                <a:spcPts val="0"/>
              </a:spcAft>
              <a:buClr>
                <a:schemeClr val="dk1"/>
              </a:buClr>
              <a:buSzPts val="1100"/>
              <a:buFont typeface="Arial"/>
              <a:buNone/>
            </a:pPr>
            <a:r>
              <a:rPr lang="en" sz="1150">
                <a:solidFill>
                  <a:schemeClr val="dk1"/>
                </a:solidFill>
                <a:latin typeface="Montserrat"/>
                <a:ea typeface="Montserrat"/>
                <a:cs typeface="Montserrat"/>
                <a:sym typeface="Montserrat"/>
              </a:rPr>
              <a:t>The index number starts from 0 and goes to n-1, where n is the length of the string. It returns StringIndexOutOfBoundsException, if the given index number is greater than or equal to this string length or a negative number.</a:t>
            </a:r>
            <a:endParaRPr sz="1150">
              <a:solidFill>
                <a:schemeClr val="dk1"/>
              </a:solidFill>
              <a:latin typeface="Montserrat"/>
              <a:ea typeface="Montserrat"/>
              <a:cs typeface="Montserrat"/>
              <a:sym typeface="Montserrat"/>
            </a:endParaRPr>
          </a:p>
          <a:p>
            <a:pPr indent="0" lvl="0" marL="0" rtl="0" algn="l">
              <a:lnSpc>
                <a:spcPct val="120000"/>
              </a:lnSpc>
              <a:spcBef>
                <a:spcPts val="1200"/>
              </a:spcBef>
              <a:spcAft>
                <a:spcPts val="0"/>
              </a:spcAft>
              <a:buClr>
                <a:schemeClr val="dk1"/>
              </a:buClr>
              <a:buSzPts val="1100"/>
              <a:buFont typeface="Arial"/>
              <a:buNone/>
            </a:pPr>
            <a:r>
              <a:rPr lang="en" sz="1500">
                <a:solidFill>
                  <a:srgbClr val="1D1D27"/>
                </a:solidFill>
                <a:latin typeface="Montserrat"/>
                <a:ea typeface="Montserrat"/>
                <a:cs typeface="Montserrat"/>
                <a:sym typeface="Montserrat"/>
              </a:rPr>
              <a:t>Syntax</a:t>
            </a:r>
            <a:endParaRPr sz="1500">
              <a:solidFill>
                <a:srgbClr val="1D1D27"/>
              </a:solidFill>
              <a:latin typeface="Montserrat"/>
              <a:ea typeface="Montserrat"/>
              <a:cs typeface="Montserrat"/>
              <a:sym typeface="Montserrat"/>
            </a:endParaRPr>
          </a:p>
          <a:p>
            <a:pPr indent="-228600" lvl="0" marL="457200" marR="25400" rtl="0" algn="l">
              <a:spcBef>
                <a:spcPts val="400"/>
              </a:spcBef>
              <a:spcAft>
                <a:spcPts val="0"/>
              </a:spcAft>
              <a:buClr>
                <a:srgbClr val="2B2A29"/>
              </a:buClr>
              <a:buSzPts val="1200"/>
              <a:buFont typeface="Montserrat"/>
              <a:buNone/>
            </a:pPr>
            <a:r>
              <a:rPr b="1" lang="en" sz="1200">
                <a:solidFill>
                  <a:srgbClr val="006699"/>
                </a:solidFill>
                <a:latin typeface="Montserrat"/>
                <a:ea typeface="Montserrat"/>
                <a:cs typeface="Montserrat"/>
                <a:sym typeface="Montserrat"/>
              </a:rPr>
              <a:t>public</a:t>
            </a:r>
            <a:r>
              <a:rPr lang="en" sz="1200">
                <a:solidFill>
                  <a:srgbClr val="006699"/>
                </a:solidFill>
                <a:latin typeface="Montserrat"/>
                <a:ea typeface="Montserrat"/>
                <a:cs typeface="Montserrat"/>
                <a:sym typeface="Montserrat"/>
              </a:rPr>
              <a:t> </a:t>
            </a:r>
            <a:r>
              <a:rPr b="1" lang="en" sz="1200">
                <a:solidFill>
                  <a:srgbClr val="006699"/>
                </a:solidFill>
                <a:latin typeface="Montserrat"/>
                <a:ea typeface="Montserrat"/>
                <a:cs typeface="Montserrat"/>
                <a:sym typeface="Montserrat"/>
              </a:rPr>
              <a:t>char</a:t>
            </a:r>
            <a:r>
              <a:rPr lang="en" sz="1200">
                <a:solidFill>
                  <a:srgbClr val="2B2A29"/>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charAt(</a:t>
            </a:r>
            <a:r>
              <a:rPr b="1" lang="en" sz="1200">
                <a:solidFill>
                  <a:srgbClr val="006699"/>
                </a:solidFill>
                <a:latin typeface="Montserrat"/>
                <a:ea typeface="Montserrat"/>
                <a:cs typeface="Montserrat"/>
                <a:sym typeface="Montserrat"/>
              </a:rPr>
              <a:t>int</a:t>
            </a:r>
            <a:r>
              <a:rPr lang="en" sz="1200">
                <a:solidFill>
                  <a:srgbClr val="2B2A29"/>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index)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LocalDate</a:t>
            </a:r>
            <a:endParaRPr/>
          </a:p>
        </p:txBody>
      </p:sp>
      <p:sp>
        <p:nvSpPr>
          <p:cNvPr id="243" name="Google Shape;243;p42"/>
          <p:cNvSpPr txBox="1"/>
          <p:nvPr/>
        </p:nvSpPr>
        <p:spPr>
          <a:xfrm>
            <a:off x="311700" y="1089300"/>
            <a:ext cx="83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with(TemporalAdjuster adjuster)</a:t>
            </a:r>
            <a:endParaRPr sz="1800">
              <a:solidFill>
                <a:schemeClr val="dk2"/>
              </a:solidFill>
              <a:latin typeface="Courier New"/>
              <a:ea typeface="Courier New"/>
              <a:cs typeface="Courier New"/>
              <a:sym typeface="Courier New"/>
            </a:endParaRPr>
          </a:p>
        </p:txBody>
      </p:sp>
      <p:sp>
        <p:nvSpPr>
          <p:cNvPr id="244" name="Google Shape;244;p42"/>
          <p:cNvSpPr txBox="1"/>
          <p:nvPr/>
        </p:nvSpPr>
        <p:spPr>
          <a:xfrm>
            <a:off x="311700" y="1551000"/>
            <a:ext cx="84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Được sử dụng để </a:t>
            </a:r>
            <a:r>
              <a:rPr b="1" lang="en">
                <a:solidFill>
                  <a:schemeClr val="dk1"/>
                </a:solidFill>
              </a:rPr>
              <a:t>tạo một bản sao điều chỉnh</a:t>
            </a:r>
            <a:r>
              <a:rPr lang="en">
                <a:solidFill>
                  <a:schemeClr val="dk1"/>
                </a:solidFill>
              </a:rPr>
              <a:t> của </a:t>
            </a:r>
            <a:r>
              <a:rPr lang="en">
                <a:solidFill>
                  <a:srgbClr val="188038"/>
                </a:solidFill>
                <a:latin typeface="Courier New"/>
                <a:ea typeface="Courier New"/>
                <a:cs typeface="Courier New"/>
                <a:sym typeface="Courier New"/>
              </a:rPr>
              <a:t>LocalDateTime</a:t>
            </a:r>
            <a:r>
              <a:rPr lang="en">
                <a:solidFill>
                  <a:schemeClr val="dk1"/>
                </a:solidFill>
              </a:rPr>
              <a:t> hiện tại, dựa trên một chiến lược điều chỉnh được cung cấp bởi đối tượng </a:t>
            </a:r>
            <a:r>
              <a:rPr lang="en">
                <a:solidFill>
                  <a:srgbClr val="188038"/>
                </a:solidFill>
                <a:latin typeface="Courier New"/>
                <a:ea typeface="Courier New"/>
                <a:cs typeface="Courier New"/>
                <a:sym typeface="Courier New"/>
              </a:rPr>
              <a:t>TemporalAdjuster</a:t>
            </a:r>
            <a:r>
              <a:rPr lang="en">
                <a:solidFill>
                  <a:schemeClr val="dk1"/>
                </a:solidFill>
              </a:rPr>
              <a:t>. Điều này có nghĩa là bạn không thay đổi đối tượng hiện tại, mà trả về một phiên bản mới đã được điều chỉnh theo yêu cầu.</a:t>
            </a:r>
            <a:endParaRPr sz="1700"/>
          </a:p>
        </p:txBody>
      </p:sp>
      <p:sp>
        <p:nvSpPr>
          <p:cNvPr id="245" name="Google Shape;245;p42"/>
          <p:cNvSpPr txBox="1"/>
          <p:nvPr/>
        </p:nvSpPr>
        <p:spPr>
          <a:xfrm>
            <a:off x="284100" y="2960200"/>
            <a:ext cx="836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LocalDateTime dateTime = LocalDateTime.of(2024, 10, 10, 14, 30);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Điều chỉnh thành Thứ Tư tiếp theo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LocalDateTime nextWednesday = dateTime.with(TemporalAdjusters.next(DayOfWeek.WEDNESDAY)); System.out.println(nextWednesday); // 2024-10-16T14:30</a:t>
            </a:r>
            <a:endParaRPr>
              <a:latin typeface="Courier New"/>
              <a:ea typeface="Courier New"/>
              <a:cs typeface="Courier New"/>
              <a:sym typeface="Courier New"/>
            </a:endParaRPr>
          </a:p>
        </p:txBody>
      </p:sp>
      <p:sp>
        <p:nvSpPr>
          <p:cNvPr id="246" name="Google Shape;246;p42"/>
          <p:cNvSpPr txBox="1"/>
          <p:nvPr/>
        </p:nvSpPr>
        <p:spPr>
          <a:xfrm>
            <a:off x="311700" y="2572975"/>
            <a:ext cx="62157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Ví dụ: Điều chỉnh DateTime để trở thành Thứ 4 tiếp theo</a:t>
            </a:r>
            <a:endParaRPr sz="15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Group04</a:t>
            </a:r>
            <a:endParaRPr/>
          </a:p>
        </p:txBody>
      </p:sp>
      <p:sp>
        <p:nvSpPr>
          <p:cNvPr id="252" name="Google Shape;252;p43"/>
          <p:cNvSpPr txBox="1"/>
          <p:nvPr>
            <p:ph idx="1" type="body"/>
          </p:nvPr>
        </p:nvSpPr>
        <p:spPr>
          <a:xfrm>
            <a:off x="311700" y="1152475"/>
            <a:ext cx="8439300" cy="21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Nguyễn Minh Hoàng - 22127128</a:t>
            </a:r>
            <a:br>
              <a:rPr lang="en"/>
            </a:br>
            <a:r>
              <a:rPr lang="en"/>
              <a:t>Trần Nguyễn Phúc Khang - 22127182</a:t>
            </a:r>
            <a:br>
              <a:rPr lang="en"/>
            </a:br>
            <a:r>
              <a:rPr lang="en"/>
              <a:t>Lê Trí Mẩn - 22127258</a:t>
            </a:r>
            <a:br>
              <a:rPr lang="en"/>
            </a:br>
            <a:r>
              <a:rPr lang="en"/>
              <a:t>Trần Ngọc Uyển Nhi - 22127313</a:t>
            </a:r>
            <a:endParaRPr/>
          </a:p>
        </p:txBody>
      </p:sp>
      <p:sp>
        <p:nvSpPr>
          <p:cNvPr id="253" name="Google Shape;253;p43"/>
          <p:cNvSpPr txBox="1"/>
          <p:nvPr/>
        </p:nvSpPr>
        <p:spPr>
          <a:xfrm>
            <a:off x="304800" y="304800"/>
            <a:ext cx="3000000"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57" name="Shape 257"/>
        <p:cNvGrpSpPr/>
        <p:nvPr/>
      </p:nvGrpSpPr>
      <p:grpSpPr>
        <a:xfrm>
          <a:off x="0" y="0"/>
          <a:ext cx="0" cy="0"/>
          <a:chOff x="0" y="0"/>
          <a:chExt cx="0" cy="0"/>
        </a:xfrm>
      </p:grpSpPr>
      <p:sp>
        <p:nvSpPr>
          <p:cNvPr id="258" name="Google Shape;258;p44"/>
          <p:cNvSpPr txBox="1"/>
          <p:nvPr>
            <p:ph idx="1" type="body"/>
          </p:nvPr>
        </p:nvSpPr>
        <p:spPr>
          <a:xfrm>
            <a:off x="311700" y="776425"/>
            <a:ext cx="8439300" cy="417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Source Code Pro"/>
                <a:ea typeface="Source Code Pro"/>
                <a:cs typeface="Source Code Pro"/>
                <a:sym typeface="Source Code Pro"/>
              </a:rPr>
              <a:t>boolean regionMatches​(boolean ignoreCase, int toffset, String other, int ooffset, int len)</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t>Return</a:t>
            </a:r>
            <a:r>
              <a:rPr lang="en"/>
              <a:t>: a boolean value. It basically compares two substrings of two string. </a:t>
            </a:r>
            <a:r>
              <a:rPr lang="en">
                <a:latin typeface="Source Code Pro"/>
                <a:ea typeface="Source Code Pro"/>
                <a:cs typeface="Source Code Pro"/>
                <a:sym typeface="Source Code Pro"/>
              </a:rPr>
              <a:t>toffset </a:t>
            </a:r>
            <a:r>
              <a:rPr lang="en"/>
              <a:t>i</a:t>
            </a:r>
            <a:r>
              <a:rPr lang="en"/>
              <a:t>s the offset of the string. </a:t>
            </a:r>
            <a:r>
              <a:rPr lang="en">
                <a:latin typeface="Source Code Pro"/>
                <a:ea typeface="Source Code Pro"/>
                <a:cs typeface="Source Code Pro"/>
                <a:sym typeface="Source Code Pro"/>
              </a:rPr>
              <a:t>ooffset </a:t>
            </a:r>
            <a:r>
              <a:rPr lang="en"/>
              <a:t>i</a:t>
            </a:r>
            <a:r>
              <a:rPr lang="en"/>
              <a:t>s the offset of the input string.</a:t>
            </a:r>
            <a:endParaRPr/>
          </a:p>
          <a:p>
            <a:pPr indent="0" lvl="0" marL="0" rtl="0" algn="l">
              <a:spcBef>
                <a:spcPts val="1200"/>
              </a:spcBef>
              <a:spcAft>
                <a:spcPts val="0"/>
              </a:spcAft>
              <a:buNone/>
            </a:pPr>
            <a:r>
              <a:rPr b="1" lang="en"/>
              <a:t>Example</a:t>
            </a:r>
            <a:r>
              <a:rPr lang="en"/>
              <a:t>:</a:t>
            </a:r>
            <a:endParaRPr/>
          </a:p>
          <a:p>
            <a:pPr indent="0" lvl="0" marL="0" rtl="0" algn="l">
              <a:spcBef>
                <a:spcPts val="1200"/>
              </a:spcBef>
              <a:spcAft>
                <a:spcPts val="0"/>
              </a:spcAft>
              <a:buNone/>
            </a:pPr>
            <a:r>
              <a:rPr lang="en">
                <a:latin typeface="Source Code Pro"/>
                <a:ea typeface="Source Code Pro"/>
                <a:cs typeface="Source Code Pro"/>
                <a:sym typeface="Source Code Pro"/>
              </a:rPr>
              <a:t>String str1 = "Hello, world. Programmed to work but not to feel";</a:t>
            </a:r>
            <a:endParaRPr>
              <a:latin typeface="Source Code Pro"/>
              <a:ea typeface="Source Code Pro"/>
              <a:cs typeface="Source Code Pro"/>
              <a:sym typeface="Source Code Pro"/>
            </a:endParaRPr>
          </a:p>
          <a:p>
            <a:pPr indent="0" lvl="0" marL="0" rtl="0" algn="l">
              <a:spcBef>
                <a:spcPts val="1200"/>
              </a:spcBef>
              <a:spcAft>
                <a:spcPts val="0"/>
              </a:spcAft>
              <a:buNone/>
            </a:pPr>
            <a:r>
              <a:rPr lang="en">
                <a:latin typeface="Source Code Pro"/>
                <a:ea typeface="Source Code Pro"/>
                <a:cs typeface="Source Code Pro"/>
                <a:sym typeface="Source Code Pro"/>
              </a:rPr>
              <a:t>String str2 = "New World";</a:t>
            </a:r>
            <a:endParaRPr>
              <a:latin typeface="Source Code Pro"/>
              <a:ea typeface="Source Code Pro"/>
              <a:cs typeface="Source Code Pro"/>
              <a:sym typeface="Source Code Pro"/>
            </a:endParaRPr>
          </a:p>
          <a:p>
            <a:pPr indent="0" lvl="0" marL="0" rtl="0" algn="l">
              <a:spcBef>
                <a:spcPts val="1200"/>
              </a:spcBef>
              <a:spcAft>
                <a:spcPts val="0"/>
              </a:spcAft>
              <a:buNone/>
            </a:pPr>
            <a:r>
              <a:rPr lang="en">
                <a:latin typeface="Source Code Pro"/>
                <a:ea typeface="Source Code Pro"/>
                <a:cs typeface="Source Code Pro"/>
                <a:sym typeface="Source Code Pro"/>
              </a:rPr>
              <a:t>System.out.println(str1.regionMatches(7, str2, 4, 5));</a:t>
            </a:r>
            <a:endParaRPr>
              <a:latin typeface="Source Code Pro"/>
              <a:ea typeface="Source Code Pro"/>
              <a:cs typeface="Source Code Pro"/>
              <a:sym typeface="Source Code Pro"/>
            </a:endParaRPr>
          </a:p>
          <a:p>
            <a:pPr indent="0" lvl="0" marL="0" rtl="0" algn="l">
              <a:spcBef>
                <a:spcPts val="1200"/>
              </a:spcBef>
              <a:spcAft>
                <a:spcPts val="0"/>
              </a:spcAft>
              <a:buNone/>
            </a:pPr>
            <a:r>
              <a:rPr lang="en">
                <a:latin typeface="Source Code Pro"/>
                <a:ea typeface="Source Code Pro"/>
                <a:cs typeface="Source Code Pro"/>
                <a:sym typeface="Source Code Pro"/>
              </a:rPr>
              <a:t>System.out.println(str1.regionMatches(true, 7, str2, 4, 5));</a:t>
            </a:r>
            <a:endParaRPr>
              <a:latin typeface="Source Code Pro"/>
              <a:ea typeface="Source Code Pro"/>
              <a:cs typeface="Source Code Pro"/>
              <a:sym typeface="Source Code Pro"/>
            </a:endParaRPr>
          </a:p>
          <a:p>
            <a:pPr indent="0" lvl="0" marL="0" rtl="0" algn="l">
              <a:spcBef>
                <a:spcPts val="1200"/>
              </a:spcBef>
              <a:spcAft>
                <a:spcPts val="0"/>
              </a:spcAft>
              <a:buNone/>
            </a:pPr>
            <a:r>
              <a:rPr b="1" lang="en"/>
              <a:t>Output</a:t>
            </a:r>
            <a:r>
              <a:rPr lang="en"/>
              <a:t>:</a:t>
            </a:r>
            <a:endParaRPr/>
          </a:p>
          <a:p>
            <a:pPr indent="0" lvl="0" marL="0" rtl="0" algn="l">
              <a:spcBef>
                <a:spcPts val="1200"/>
              </a:spcBef>
              <a:spcAft>
                <a:spcPts val="0"/>
              </a:spcAft>
              <a:buNone/>
            </a:pPr>
            <a:r>
              <a:rPr lang="en">
                <a:latin typeface="Source Code Pro"/>
                <a:ea typeface="Source Code Pro"/>
                <a:cs typeface="Source Code Pro"/>
                <a:sym typeface="Source Code Pro"/>
              </a:rPr>
              <a:t>f</a:t>
            </a:r>
            <a:r>
              <a:rPr lang="en">
                <a:latin typeface="Source Code Pro"/>
                <a:ea typeface="Source Code Pro"/>
                <a:cs typeface="Source Code Pro"/>
                <a:sym typeface="Source Code Pro"/>
              </a:rPr>
              <a:t>alse</a:t>
            </a:r>
            <a:endParaRPr>
              <a:latin typeface="Source Code Pro"/>
              <a:ea typeface="Source Code Pro"/>
              <a:cs typeface="Source Code Pro"/>
              <a:sym typeface="Source Code Pro"/>
            </a:endParaRPr>
          </a:p>
          <a:p>
            <a:pPr indent="0" lvl="0" marL="0" rtl="0" algn="l">
              <a:spcBef>
                <a:spcPts val="1200"/>
              </a:spcBef>
              <a:spcAft>
                <a:spcPts val="1200"/>
              </a:spcAft>
              <a:buNone/>
            </a:pPr>
            <a:r>
              <a:rPr lang="en">
                <a:latin typeface="Source Code Pro"/>
                <a:ea typeface="Source Code Pro"/>
                <a:cs typeface="Source Code Pro"/>
                <a:sym typeface="Source Code Pro"/>
              </a:rPr>
              <a:t>true</a:t>
            </a:r>
            <a:endParaRPr>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idx="1" type="body"/>
          </p:nvPr>
        </p:nvSpPr>
        <p:spPr>
          <a:xfrm>
            <a:off x="311700" y="333500"/>
            <a:ext cx="8520600" cy="480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String intern(): </a:t>
            </a:r>
            <a:endParaRPr/>
          </a:p>
          <a:p>
            <a:pPr indent="0" lvl="0" marL="0" rtl="0" algn="l">
              <a:spcBef>
                <a:spcPts val="1200"/>
              </a:spcBef>
              <a:spcAft>
                <a:spcPts val="0"/>
              </a:spcAft>
              <a:buNone/>
            </a:pPr>
            <a:r>
              <a:rPr b="1" lang="en"/>
              <a:t>Returns: </a:t>
            </a:r>
            <a:r>
              <a:rPr lang="en"/>
              <a:t>An exact copy of a string located in the heap memory and stores it in the string constant pool</a:t>
            </a:r>
            <a:endParaRPr/>
          </a:p>
          <a:p>
            <a:pPr indent="0" lvl="0" marL="0" rtl="0" algn="l">
              <a:spcBef>
                <a:spcPts val="1200"/>
              </a:spcBef>
              <a:spcAft>
                <a:spcPts val="0"/>
              </a:spcAft>
              <a:buNone/>
            </a:pPr>
            <a:r>
              <a:rPr b="1" lang="en"/>
              <a:t>Example: </a:t>
            </a:r>
            <a:br>
              <a:rPr lang="en"/>
            </a:br>
            <a:r>
              <a:rPr lang="en"/>
              <a:t>String str1 = "hello";</a:t>
            </a:r>
            <a:br>
              <a:rPr lang="en"/>
            </a:br>
            <a:r>
              <a:rPr lang="en"/>
              <a:t>String str2 = new String("hello");</a:t>
            </a:r>
            <a:br>
              <a:rPr lang="en"/>
            </a:br>
            <a:r>
              <a:rPr lang="en"/>
              <a:t>String str3 = </a:t>
            </a:r>
            <a:r>
              <a:rPr i="1" lang="en"/>
              <a:t>str2.intern();</a:t>
            </a:r>
            <a:endParaRPr i="1"/>
          </a:p>
          <a:p>
            <a:pPr indent="0" lvl="0" marL="0" rtl="0" algn="l">
              <a:spcBef>
                <a:spcPts val="1200"/>
              </a:spcBef>
              <a:spcAft>
                <a:spcPts val="0"/>
              </a:spcAft>
              <a:buNone/>
            </a:pPr>
            <a:r>
              <a:rPr lang="en"/>
              <a:t>System.out.println(str1 == str2);</a:t>
            </a:r>
            <a:br>
              <a:rPr lang="en"/>
            </a:br>
            <a:r>
              <a:rPr lang="en"/>
              <a:t>System.out.println(str1 == str3);</a:t>
            </a:r>
            <a:endParaRPr/>
          </a:p>
          <a:p>
            <a:pPr indent="0" lvl="0" marL="0" rtl="0" algn="l">
              <a:spcBef>
                <a:spcPts val="1200"/>
              </a:spcBef>
              <a:spcAft>
                <a:spcPts val="0"/>
              </a:spcAft>
              <a:buNone/>
            </a:pPr>
            <a:r>
              <a:rPr b="1" lang="en"/>
              <a:t>Output: </a:t>
            </a:r>
            <a:br>
              <a:rPr lang="en"/>
            </a:br>
            <a:r>
              <a:rPr lang="en"/>
              <a:t>False</a:t>
            </a:r>
            <a:br>
              <a:rPr lang="en"/>
            </a:br>
            <a:r>
              <a:rPr lang="en"/>
              <a:t>true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idx="1" type="body"/>
          </p:nvPr>
        </p:nvSpPr>
        <p:spPr>
          <a:xfrm>
            <a:off x="311700" y="357000"/>
            <a:ext cx="8779800" cy="47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Stream&lt;String&gt; lines():</a:t>
            </a:r>
            <a:endParaRPr/>
          </a:p>
          <a:p>
            <a:pPr indent="0" lvl="0" marL="0" rtl="0" algn="l">
              <a:spcBef>
                <a:spcPts val="1200"/>
              </a:spcBef>
              <a:spcAft>
                <a:spcPts val="0"/>
              </a:spcAft>
              <a:buNone/>
            </a:pPr>
            <a:r>
              <a:rPr b="1" lang="en"/>
              <a:t>Returns: Stream of lines</a:t>
            </a:r>
            <a:r>
              <a:rPr lang="en"/>
              <a:t> extracted from a given multi-line string </a:t>
            </a:r>
            <a:br>
              <a:rPr lang="en"/>
            </a:br>
            <a:r>
              <a:rPr lang="en"/>
              <a:t>(cần import java.util.stream.Stream;)</a:t>
            </a:r>
            <a:endParaRPr/>
          </a:p>
          <a:p>
            <a:pPr indent="0" lvl="0" marL="0" rtl="0" algn="l">
              <a:spcBef>
                <a:spcPts val="1200"/>
              </a:spcBef>
              <a:spcAft>
                <a:spcPts val="0"/>
              </a:spcAft>
              <a:buNone/>
            </a:pPr>
            <a:r>
              <a:rPr b="1" lang="en"/>
              <a:t>Example:</a:t>
            </a:r>
            <a:br>
              <a:rPr b="1" lang="en"/>
            </a:br>
            <a:r>
              <a:rPr lang="en"/>
              <a:t>String str  = "22KTPM4 \n Java \n Programming"; </a:t>
            </a:r>
            <a:br>
              <a:rPr lang="en"/>
            </a:br>
            <a:r>
              <a:rPr lang="en"/>
              <a:t>Stream&lt;String&gt; lines = str.lines();</a:t>
            </a:r>
            <a:br>
              <a:rPr lang="en"/>
            </a:br>
            <a:r>
              <a:rPr lang="en"/>
              <a:t>lines.forEach(System.out::println);</a:t>
            </a:r>
            <a:endParaRPr/>
          </a:p>
          <a:p>
            <a:pPr indent="0" lvl="0" marL="0" rtl="0" algn="l">
              <a:spcBef>
                <a:spcPts val="1200"/>
              </a:spcBef>
              <a:spcAft>
                <a:spcPts val="0"/>
              </a:spcAft>
              <a:buNone/>
            </a:pPr>
            <a:r>
              <a:rPr b="1" lang="en"/>
              <a:t>Output:</a:t>
            </a:r>
            <a:br>
              <a:rPr lang="en"/>
            </a:br>
            <a:r>
              <a:rPr lang="en"/>
              <a:t>22KTPM4 </a:t>
            </a:r>
            <a:br>
              <a:rPr lang="en"/>
            </a:br>
            <a:r>
              <a:rPr lang="en"/>
              <a:t>Java</a:t>
            </a:r>
            <a:br>
              <a:rPr lang="en"/>
            </a:br>
            <a:r>
              <a:rPr lang="en"/>
              <a:t>Programming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regionMatches(), codePointCount()</a:t>
            </a:r>
            <a:endParaRPr/>
          </a:p>
          <a:p>
            <a:pPr indent="0" lvl="0" marL="0" rtl="0" algn="l">
              <a:spcBef>
                <a:spcPts val="1200"/>
              </a:spcBef>
              <a:spcAft>
                <a:spcPts val="1200"/>
              </a:spcAft>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0" name="Google Shape;28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 split(), indexOf()</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Group04</a:t>
            </a:r>
            <a:endParaRPr/>
          </a:p>
        </p:txBody>
      </p:sp>
      <p:sp>
        <p:nvSpPr>
          <p:cNvPr id="286" name="Google Shape;286;p49"/>
          <p:cNvSpPr txBox="1"/>
          <p:nvPr>
            <p:ph idx="1" type="body"/>
          </p:nvPr>
        </p:nvSpPr>
        <p:spPr>
          <a:xfrm>
            <a:off x="311700" y="1017725"/>
            <a:ext cx="8520600" cy="398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275"/>
              <a:t>Split() method: </a:t>
            </a:r>
            <a:r>
              <a:rPr lang="en" sz="4275"/>
              <a:t>String [] split (String regex, int limit)</a:t>
            </a:r>
            <a:endParaRPr sz="4275"/>
          </a:p>
          <a:p>
            <a:pPr indent="-296480" lvl="0" marL="457200" rtl="0" algn="l">
              <a:spcBef>
                <a:spcPts val="1200"/>
              </a:spcBef>
              <a:spcAft>
                <a:spcPts val="0"/>
              </a:spcAft>
              <a:buSzPct val="100000"/>
              <a:buChar char="●"/>
            </a:pPr>
            <a:r>
              <a:rPr lang="en" sz="4275"/>
              <a:t>r</a:t>
            </a:r>
            <a:r>
              <a:rPr lang="en" sz="4275"/>
              <a:t>egex: a delimiting regular expression</a:t>
            </a:r>
            <a:endParaRPr sz="4275"/>
          </a:p>
          <a:p>
            <a:pPr indent="-296480" lvl="0" marL="457200" rtl="0" algn="l">
              <a:spcBef>
                <a:spcPts val="0"/>
              </a:spcBef>
              <a:spcAft>
                <a:spcPts val="0"/>
              </a:spcAft>
              <a:buSzPct val="100000"/>
              <a:buChar char="●"/>
            </a:pPr>
            <a:r>
              <a:rPr lang="en" sz="4275"/>
              <a:t>limit(Optional): the resulting threshold</a:t>
            </a:r>
            <a:endParaRPr sz="4275"/>
          </a:p>
          <a:p>
            <a:pPr indent="-290130" lvl="1" marL="914400" rtl="0" algn="l">
              <a:spcBef>
                <a:spcPts val="0"/>
              </a:spcBef>
              <a:spcAft>
                <a:spcPts val="0"/>
              </a:spcAft>
              <a:buSzPct val="100000"/>
              <a:buChar char="○"/>
            </a:pPr>
            <a:r>
              <a:rPr lang="en" sz="3875"/>
              <a:t>Limit &gt; 0: the pattern will be applied at most limit-1 times.</a:t>
            </a:r>
            <a:endParaRPr sz="3875"/>
          </a:p>
          <a:p>
            <a:pPr indent="-290130" lvl="1" marL="914400" rtl="0" algn="l">
              <a:spcBef>
                <a:spcPts val="0"/>
              </a:spcBef>
              <a:spcAft>
                <a:spcPts val="0"/>
              </a:spcAft>
              <a:buSzPct val="100000"/>
              <a:buChar char="○"/>
            </a:pPr>
            <a:r>
              <a:rPr lang="en" sz="3875"/>
              <a:t>Limit &lt; 0: the pattern will be applied as many times as possible.</a:t>
            </a:r>
            <a:endParaRPr sz="3875"/>
          </a:p>
          <a:p>
            <a:pPr indent="-290130" lvl="1" marL="914400" rtl="0" algn="l">
              <a:spcBef>
                <a:spcPts val="0"/>
              </a:spcBef>
              <a:spcAft>
                <a:spcPts val="0"/>
              </a:spcAft>
              <a:buSzPct val="100000"/>
              <a:buChar char="○"/>
            </a:pPr>
            <a:r>
              <a:rPr lang="en" sz="3875"/>
              <a:t>Limit = 0: the pattern will be applied as many times as possible</a:t>
            </a:r>
            <a:endParaRPr sz="3875"/>
          </a:p>
          <a:p>
            <a:pPr indent="0" lvl="0" marL="0" rtl="0" algn="l">
              <a:spcBef>
                <a:spcPts val="1200"/>
              </a:spcBef>
              <a:spcAft>
                <a:spcPts val="0"/>
              </a:spcAft>
              <a:buNone/>
            </a:pPr>
            <a:r>
              <a:rPr lang="en" sz="4275"/>
              <a:t>Returns: An array of strings is computed by splitting the given string.</a:t>
            </a:r>
            <a:endParaRPr sz="4275"/>
          </a:p>
          <a:p>
            <a:pPr indent="0" lvl="0" marL="0" rtl="0" algn="l">
              <a:spcBef>
                <a:spcPts val="1200"/>
              </a:spcBef>
              <a:spcAft>
                <a:spcPts val="0"/>
              </a:spcAft>
              <a:buNone/>
            </a:pPr>
            <a:r>
              <a:rPr lang="en" sz="4275"/>
              <a:t>Example: </a:t>
            </a:r>
            <a:endParaRPr sz="4275"/>
          </a:p>
          <a:p>
            <a:pPr indent="0" lvl="0" marL="0" rtl="0" algn="l">
              <a:spcBef>
                <a:spcPts val="1200"/>
              </a:spcBef>
              <a:spcAft>
                <a:spcPts val="0"/>
              </a:spcAft>
              <a:buClr>
                <a:schemeClr val="dk1"/>
              </a:buClr>
              <a:buSzPct val="25725"/>
              <a:buFont typeface="Arial"/>
              <a:buNone/>
            </a:pPr>
            <a:r>
              <a:rPr lang="en" sz="4275"/>
              <a:t>        String myStr = "Hello World, Hi World";</a:t>
            </a:r>
            <a:endParaRPr sz="4275"/>
          </a:p>
          <a:p>
            <a:pPr indent="0" lvl="0" marL="0" rtl="0" algn="l">
              <a:spcBef>
                <a:spcPts val="1200"/>
              </a:spcBef>
              <a:spcAft>
                <a:spcPts val="0"/>
              </a:spcAft>
              <a:buClr>
                <a:schemeClr val="dk1"/>
              </a:buClr>
              <a:buSzPct val="25725"/>
              <a:buFont typeface="Arial"/>
              <a:buNone/>
            </a:pPr>
            <a:r>
              <a:rPr lang="en" sz="4275"/>
              <a:t>        String regex = "[  ]";</a:t>
            </a:r>
            <a:endParaRPr sz="4275"/>
          </a:p>
          <a:p>
            <a:pPr indent="0" lvl="0" marL="0" rtl="0" algn="l">
              <a:spcBef>
                <a:spcPts val="1200"/>
              </a:spcBef>
              <a:spcAft>
                <a:spcPts val="0"/>
              </a:spcAft>
              <a:buClr>
                <a:schemeClr val="dk1"/>
              </a:buClr>
              <a:buSzPct val="25725"/>
              <a:buFont typeface="Arial"/>
              <a:buNone/>
            </a:pPr>
            <a:r>
              <a:rPr lang="en" sz="4275"/>
              <a:t>        String[] myArray = myStr.split(regex);</a:t>
            </a:r>
            <a:endParaRPr sz="4275"/>
          </a:p>
          <a:p>
            <a:pPr indent="0" lvl="0" marL="0" rtl="0" algn="l">
              <a:spcBef>
                <a:spcPts val="1200"/>
              </a:spcBef>
              <a:spcAft>
                <a:spcPts val="0"/>
              </a:spcAft>
              <a:buClr>
                <a:schemeClr val="dk1"/>
              </a:buClr>
              <a:buSzPct val="25725"/>
              <a:buFont typeface="Arial"/>
              <a:buNone/>
            </a:pPr>
            <a:r>
              <a:rPr lang="en" sz="4275"/>
              <a:t>        System.out.println(myArray.length);</a:t>
            </a:r>
            <a:endParaRPr sz="4275"/>
          </a:p>
          <a:p>
            <a:pPr indent="0" lvl="0" marL="0" rtl="0" algn="l">
              <a:spcBef>
                <a:spcPts val="1200"/>
              </a:spcBef>
              <a:spcAft>
                <a:spcPts val="0"/>
              </a:spcAft>
              <a:buClr>
                <a:schemeClr val="dk1"/>
              </a:buClr>
              <a:buSzPct val="25725"/>
              <a:buFont typeface="Arial"/>
              <a:buNone/>
            </a:pPr>
            <a:r>
              <a:rPr lang="en" sz="4275"/>
              <a:t>        for (String s : myArray) {</a:t>
            </a:r>
            <a:endParaRPr sz="4275"/>
          </a:p>
          <a:p>
            <a:pPr indent="0" lvl="0" marL="0" rtl="0" algn="l">
              <a:spcBef>
                <a:spcPts val="1200"/>
              </a:spcBef>
              <a:spcAft>
                <a:spcPts val="0"/>
              </a:spcAft>
              <a:buClr>
                <a:schemeClr val="dk1"/>
              </a:buClr>
              <a:buSzPct val="25725"/>
              <a:buFont typeface="Arial"/>
              <a:buNone/>
            </a:pPr>
            <a:r>
              <a:rPr lang="en" sz="4275"/>
              <a:t>          System.out.println(s);</a:t>
            </a:r>
            <a:endParaRPr sz="4275"/>
          </a:p>
          <a:p>
            <a:pPr indent="0" lvl="0" marL="0" rtl="0" algn="l">
              <a:spcBef>
                <a:spcPts val="1200"/>
              </a:spcBef>
              <a:spcAft>
                <a:spcPts val="0"/>
              </a:spcAft>
              <a:buClr>
                <a:schemeClr val="dk1"/>
              </a:buClr>
              <a:buSzPct val="25725"/>
              <a:buFont typeface="Arial"/>
              <a:buNone/>
            </a:pPr>
            <a:r>
              <a:rPr lang="en" sz="4275"/>
              <a:t>        }</a:t>
            </a:r>
            <a:endParaRPr sz="4275"/>
          </a:p>
          <a:p>
            <a:pPr indent="0" lvl="0" marL="0" rtl="0" algn="l">
              <a:spcBef>
                <a:spcPts val="1200"/>
              </a:spcBef>
              <a:spcAft>
                <a:spcPts val="0"/>
              </a:spcAft>
              <a:buNone/>
            </a:pPr>
            <a:r>
              <a:t/>
            </a:r>
            <a:endParaRPr sz="1600"/>
          </a:p>
          <a:p>
            <a:pPr indent="0" lvl="0" marL="0" rtl="0" algn="l">
              <a:lnSpc>
                <a:spcPct val="135714"/>
              </a:lnSpc>
              <a:spcBef>
                <a:spcPts val="1200"/>
              </a:spcBef>
              <a:spcAft>
                <a:spcPts val="0"/>
              </a:spcAft>
              <a:buNone/>
            </a:pPr>
            <a:r>
              <a:rPr lang="en" sz="1050">
                <a:solidFill>
                  <a:srgbClr val="4EC9B0"/>
                </a:solidFill>
                <a:highlight>
                  <a:srgbClr val="1F1F1F"/>
                </a:highlight>
                <a:latin typeface="Consolas"/>
                <a:ea typeface="Consolas"/>
                <a:cs typeface="Consolas"/>
                <a:sym typeface="Consolas"/>
              </a:rPr>
              <a:t>	</a:t>
            </a:r>
            <a:endParaRPr sz="1050">
              <a:solidFill>
                <a:srgbClr val="4EC9B0"/>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4EC9B0"/>
              </a:solidFill>
              <a:highlight>
                <a:srgbClr val="1F1F1F"/>
              </a:highlight>
              <a:latin typeface="Consolas"/>
              <a:ea typeface="Consolas"/>
              <a:cs typeface="Consolas"/>
              <a:sym typeface="Consolas"/>
            </a:endParaRPr>
          </a:p>
          <a:p>
            <a:pPr indent="0" lvl="0" marL="0" rtl="0" algn="l">
              <a:spcBef>
                <a:spcPts val="0"/>
              </a:spcBef>
              <a:spcAft>
                <a:spcPts val="1200"/>
              </a:spcAft>
              <a:buNone/>
            </a:pPr>
            <a:r>
              <a:t/>
            </a:r>
            <a:endParaRPr sz="1600"/>
          </a:p>
        </p:txBody>
      </p:sp>
      <p:pic>
        <p:nvPicPr>
          <p:cNvPr id="287" name="Google Shape;287;p49"/>
          <p:cNvPicPr preferRelativeResize="0"/>
          <p:nvPr/>
        </p:nvPicPr>
        <p:blipFill>
          <a:blip r:embed="rId3">
            <a:alphaModFix/>
          </a:blip>
          <a:stretch>
            <a:fillRect/>
          </a:stretch>
        </p:blipFill>
        <p:spPr>
          <a:xfrm>
            <a:off x="4137575" y="3310800"/>
            <a:ext cx="2857500" cy="1504950"/>
          </a:xfrm>
          <a:prstGeom prst="rect">
            <a:avLst/>
          </a:prstGeom>
          <a:noFill/>
          <a:ln>
            <a:noFill/>
          </a:ln>
        </p:spPr>
      </p:pic>
      <p:sp>
        <p:nvSpPr>
          <p:cNvPr id="288" name="Google Shape;288;p49"/>
          <p:cNvSpPr txBox="1"/>
          <p:nvPr/>
        </p:nvSpPr>
        <p:spPr>
          <a:xfrm>
            <a:off x="4137575" y="2949250"/>
            <a:ext cx="16632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Output:</a:t>
            </a:r>
            <a:endParaRPr sz="11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Group04</a:t>
            </a:r>
            <a:endParaRPr/>
          </a:p>
        </p:txBody>
      </p:sp>
      <p:sp>
        <p:nvSpPr>
          <p:cNvPr id="294" name="Google Shape;294;p50"/>
          <p:cNvSpPr txBox="1"/>
          <p:nvPr>
            <p:ph idx="1" type="body"/>
          </p:nvPr>
        </p:nvSpPr>
        <p:spPr>
          <a:xfrm>
            <a:off x="311700" y="1017725"/>
            <a:ext cx="8520600" cy="39873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050">
                <a:solidFill>
                  <a:schemeClr val="dk1"/>
                </a:solidFill>
              </a:rPr>
              <a:t>IndexOf() </a:t>
            </a:r>
            <a:r>
              <a:rPr lang="en" sz="1050">
                <a:solidFill>
                  <a:schemeClr val="dk1"/>
                </a:solidFill>
              </a:rPr>
              <a:t>method: int indexOf(char ch, int strt)</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lang="en" sz="1050">
                <a:solidFill>
                  <a:schemeClr val="dk1"/>
                </a:solidFill>
              </a:rPr>
              <a:t>ch :a character.</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lang="en" sz="1050">
                <a:solidFill>
                  <a:schemeClr val="dk1"/>
                </a:solidFill>
              </a:rPr>
              <a:t>strt : the index to start the search from.</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Return: </a:t>
            </a:r>
            <a:endParaRPr sz="1050">
              <a:solidFill>
                <a:schemeClr val="dk1"/>
              </a:solidFill>
            </a:endParaRPr>
          </a:p>
          <a:p>
            <a:pPr indent="0" lvl="0" marL="0" rtl="0" algn="l">
              <a:lnSpc>
                <a:spcPct val="135714"/>
              </a:lnSpc>
              <a:spcBef>
                <a:spcPts val="0"/>
              </a:spcBef>
              <a:spcAft>
                <a:spcPts val="0"/>
              </a:spcAft>
              <a:buNone/>
            </a:pPr>
            <a:r>
              <a:rPr lang="en" sz="1050">
                <a:solidFill>
                  <a:srgbClr val="4EC9B0"/>
                </a:solidFill>
                <a:highlight>
                  <a:srgbClr val="1F1F1F"/>
                </a:highlight>
                <a:latin typeface="Consolas"/>
                <a:ea typeface="Consolas"/>
                <a:cs typeface="Consolas"/>
                <a:sym typeface="Consolas"/>
              </a:rPr>
              <a:t>	</a:t>
            </a:r>
            <a:endParaRPr sz="1050">
              <a:solidFill>
                <a:srgbClr val="4EC9B0"/>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4EC9B0"/>
              </a:solidFill>
              <a:highlight>
                <a:srgbClr val="1F1F1F"/>
              </a:highlight>
              <a:latin typeface="Consolas"/>
              <a:ea typeface="Consolas"/>
              <a:cs typeface="Consolas"/>
              <a:sym typeface="Consolas"/>
            </a:endParaRPr>
          </a:p>
          <a:p>
            <a:pPr indent="0" lvl="0" marL="0" rtl="0" algn="l">
              <a:spcBef>
                <a:spcPts val="0"/>
              </a:spcBef>
              <a:spcAft>
                <a:spcPts val="1200"/>
              </a:spcAft>
              <a:buNone/>
            </a:pPr>
            <a:r>
              <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idx="1" type="body"/>
          </p:nvPr>
        </p:nvSpPr>
        <p:spPr>
          <a:xfrm>
            <a:off x="311700" y="345250"/>
            <a:ext cx="8520600" cy="42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String repeat​(int count): </a:t>
            </a:r>
            <a:br>
              <a:rPr b="1" lang="en"/>
            </a:br>
            <a:r>
              <a:rPr b="1" lang="en"/>
              <a:t>Returns: </a:t>
            </a:r>
            <a:r>
              <a:rPr lang="en"/>
              <a:t>A string whose value is the concatenation of this string repeated count times.</a:t>
            </a:r>
            <a:br>
              <a:rPr b="1" lang="en"/>
            </a:br>
            <a:r>
              <a:rPr b="1" lang="en"/>
              <a:t>Example: </a:t>
            </a:r>
            <a:br>
              <a:rPr lang="en"/>
            </a:br>
            <a:r>
              <a:rPr lang="en"/>
              <a:t>String string="abc"; </a:t>
            </a:r>
            <a:br>
              <a:rPr lang="en"/>
            </a:br>
            <a:r>
              <a:rPr lang="en"/>
              <a:t>int count=3; </a:t>
            </a:r>
            <a:br>
              <a:rPr lang="en"/>
            </a:br>
            <a:r>
              <a:rPr lang="en"/>
              <a:t>System.out.println("String :" + string.repeat(count)); </a:t>
            </a:r>
            <a:endParaRPr/>
          </a:p>
          <a:p>
            <a:pPr indent="0" lvl="0" marL="0" rtl="0" algn="l">
              <a:spcBef>
                <a:spcPts val="1200"/>
              </a:spcBef>
              <a:spcAft>
                <a:spcPts val="0"/>
              </a:spcAft>
              <a:buClr>
                <a:schemeClr val="dk1"/>
              </a:buClr>
              <a:buSzPts val="1100"/>
              <a:buFont typeface="Arial"/>
              <a:buNone/>
            </a:pPr>
            <a:r>
              <a:rPr b="1" lang="en"/>
              <a:t>Output: </a:t>
            </a:r>
            <a:br>
              <a:rPr lang="en"/>
            </a:br>
            <a:r>
              <a:rPr lang="en"/>
              <a:t>String: abcabcabc</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73" name="Google Shape;73;p16"/>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charAt()</a:t>
            </a:r>
            <a:endParaRPr>
              <a:solidFill>
                <a:schemeClr val="dk1"/>
              </a:solidFill>
            </a:endParaRPr>
          </a:p>
          <a:p>
            <a:pPr indent="-228600" lvl="0" marL="457200" marR="25400" rtl="0" algn="l">
              <a:spcBef>
                <a:spcPts val="1200"/>
              </a:spcBef>
              <a:spcAft>
                <a:spcPts val="0"/>
              </a:spcAft>
              <a:buClr>
                <a:srgbClr val="2B2A29"/>
              </a:buClr>
              <a:buSzPts val="2000"/>
              <a:buFont typeface="Montserrat"/>
              <a:buNone/>
            </a:pPr>
            <a:r>
              <a:rPr lang="en" sz="2000">
                <a:solidFill>
                  <a:srgbClr val="2B2A29"/>
                </a:solidFill>
                <a:latin typeface="Montserrat"/>
                <a:ea typeface="Montserrat"/>
                <a:cs typeface="Montserrat"/>
                <a:sym typeface="Montserrat"/>
              </a:rPr>
              <a:t>public </a:t>
            </a:r>
            <a:r>
              <a:rPr b="1" lang="en" sz="2000">
                <a:solidFill>
                  <a:srgbClr val="006699"/>
                </a:solidFill>
                <a:latin typeface="Montserrat"/>
                <a:ea typeface="Montserrat"/>
                <a:cs typeface="Montserrat"/>
                <a:sym typeface="Montserrat"/>
              </a:rPr>
              <a:t>class</a:t>
            </a:r>
            <a:r>
              <a:rPr lang="en" sz="2000">
                <a:solidFill>
                  <a:srgbClr val="2B2A29"/>
                </a:solidFill>
                <a:latin typeface="Montserrat"/>
                <a:ea typeface="Montserrat"/>
                <a:cs typeface="Montserrat"/>
                <a:sym typeface="Montserrat"/>
              </a:rPr>
              <a:t> CharAtExample{  </a:t>
            </a:r>
            <a:endParaRPr sz="2000">
              <a:solidFill>
                <a:srgbClr val="2B2A29"/>
              </a:solidFill>
              <a:latin typeface="Montserrat"/>
              <a:ea typeface="Montserrat"/>
              <a:cs typeface="Montserrat"/>
              <a:sym typeface="Montserrat"/>
            </a:endParaRPr>
          </a:p>
          <a:p>
            <a:pPr indent="0" lvl="0" marL="914400" marR="25400" rtl="0" algn="l">
              <a:spcBef>
                <a:spcPts val="0"/>
              </a:spcBef>
              <a:spcAft>
                <a:spcPts val="0"/>
              </a:spcAft>
              <a:buNone/>
            </a:pPr>
            <a:r>
              <a:rPr b="1" lang="en" sz="2000">
                <a:solidFill>
                  <a:srgbClr val="006699"/>
                </a:solidFill>
                <a:latin typeface="Montserrat"/>
                <a:ea typeface="Montserrat"/>
                <a:cs typeface="Montserrat"/>
                <a:sym typeface="Montserrat"/>
              </a:rPr>
              <a:t>public</a:t>
            </a:r>
            <a:r>
              <a:rPr lang="en" sz="2000">
                <a:solidFill>
                  <a:srgbClr val="2B2A29"/>
                </a:solidFill>
                <a:latin typeface="Montserrat"/>
                <a:ea typeface="Montserrat"/>
                <a:cs typeface="Montserrat"/>
                <a:sym typeface="Montserrat"/>
              </a:rPr>
              <a:t> </a:t>
            </a:r>
            <a:r>
              <a:rPr b="1" lang="en" sz="2000">
                <a:solidFill>
                  <a:srgbClr val="006699"/>
                </a:solidFill>
                <a:latin typeface="Montserrat"/>
                <a:ea typeface="Montserrat"/>
                <a:cs typeface="Montserrat"/>
                <a:sym typeface="Montserrat"/>
              </a:rPr>
              <a:t>static</a:t>
            </a:r>
            <a:r>
              <a:rPr lang="en" sz="2000">
                <a:solidFill>
                  <a:srgbClr val="2B2A29"/>
                </a:solidFill>
                <a:latin typeface="Montserrat"/>
                <a:ea typeface="Montserrat"/>
                <a:cs typeface="Montserrat"/>
                <a:sym typeface="Montserrat"/>
              </a:rPr>
              <a:t> </a:t>
            </a:r>
            <a:r>
              <a:rPr b="1" lang="en" sz="2000">
                <a:solidFill>
                  <a:srgbClr val="006699"/>
                </a:solidFill>
                <a:latin typeface="Montserrat"/>
                <a:ea typeface="Montserrat"/>
                <a:cs typeface="Montserrat"/>
                <a:sym typeface="Montserrat"/>
              </a:rPr>
              <a:t>void</a:t>
            </a:r>
            <a:r>
              <a:rPr lang="en" sz="2000">
                <a:solidFill>
                  <a:srgbClr val="2B2A29"/>
                </a:solidFill>
                <a:latin typeface="Montserrat"/>
                <a:ea typeface="Montserrat"/>
                <a:cs typeface="Montserrat"/>
                <a:sym typeface="Montserrat"/>
              </a:rPr>
              <a:t> main(String args[]){  </a:t>
            </a:r>
            <a:endParaRPr sz="2000">
              <a:solidFill>
                <a:srgbClr val="2B2A29"/>
              </a:solidFill>
              <a:latin typeface="Montserrat"/>
              <a:ea typeface="Montserrat"/>
              <a:cs typeface="Montserrat"/>
              <a:sym typeface="Montserrat"/>
            </a:endParaRPr>
          </a:p>
          <a:p>
            <a:pPr indent="0" lvl="0" marL="1371600" marR="25400" rtl="0" algn="l">
              <a:spcBef>
                <a:spcPts val="0"/>
              </a:spcBef>
              <a:spcAft>
                <a:spcPts val="0"/>
              </a:spcAft>
              <a:buNone/>
            </a:pPr>
            <a:r>
              <a:rPr lang="en" sz="2000">
                <a:solidFill>
                  <a:srgbClr val="2B2A29"/>
                </a:solidFill>
                <a:latin typeface="Montserrat"/>
                <a:ea typeface="Montserrat"/>
                <a:cs typeface="Montserrat"/>
                <a:sym typeface="Montserrat"/>
              </a:rPr>
              <a:t>String name="javatpoint";  </a:t>
            </a:r>
            <a:endParaRPr sz="2000">
              <a:solidFill>
                <a:srgbClr val="2B2A29"/>
              </a:solidFill>
              <a:latin typeface="Montserrat"/>
              <a:ea typeface="Montserrat"/>
              <a:cs typeface="Montserrat"/>
              <a:sym typeface="Montserrat"/>
            </a:endParaRPr>
          </a:p>
          <a:p>
            <a:pPr indent="0" lvl="0" marL="1371600" marR="25400" rtl="0" algn="l">
              <a:spcBef>
                <a:spcPts val="0"/>
              </a:spcBef>
              <a:spcAft>
                <a:spcPts val="0"/>
              </a:spcAft>
              <a:buNone/>
            </a:pPr>
            <a:r>
              <a:rPr b="1" lang="en" sz="2000">
                <a:solidFill>
                  <a:srgbClr val="006699"/>
                </a:solidFill>
                <a:latin typeface="Montserrat"/>
                <a:ea typeface="Montserrat"/>
                <a:cs typeface="Montserrat"/>
                <a:sym typeface="Montserrat"/>
              </a:rPr>
              <a:t>char</a:t>
            </a:r>
            <a:r>
              <a:rPr lang="en" sz="2000">
                <a:solidFill>
                  <a:srgbClr val="2B2A29"/>
                </a:solidFill>
                <a:latin typeface="Montserrat"/>
                <a:ea typeface="Montserrat"/>
                <a:cs typeface="Montserrat"/>
                <a:sym typeface="Montserrat"/>
              </a:rPr>
              <a:t> ch=name.charAt(</a:t>
            </a:r>
            <a:r>
              <a:rPr lang="en" sz="2000">
                <a:solidFill>
                  <a:srgbClr val="C00000"/>
                </a:solidFill>
                <a:latin typeface="Montserrat"/>
                <a:ea typeface="Montserrat"/>
                <a:cs typeface="Montserrat"/>
                <a:sym typeface="Montserrat"/>
              </a:rPr>
              <a:t>10</a:t>
            </a:r>
            <a:r>
              <a:rPr lang="en" sz="2000">
                <a:solidFill>
                  <a:srgbClr val="2B2A29"/>
                </a:solidFill>
                <a:latin typeface="Montserrat"/>
                <a:ea typeface="Montserrat"/>
                <a:cs typeface="Montserrat"/>
                <a:sym typeface="Montserrat"/>
              </a:rPr>
              <a:t>);</a:t>
            </a:r>
            <a:endParaRPr sz="2000">
              <a:solidFill>
                <a:srgbClr val="2B2A29"/>
              </a:solidFill>
              <a:latin typeface="Montserrat"/>
              <a:ea typeface="Montserrat"/>
              <a:cs typeface="Montserrat"/>
              <a:sym typeface="Montserrat"/>
            </a:endParaRPr>
          </a:p>
          <a:p>
            <a:pPr indent="0" lvl="0" marL="1371600" marR="25400" rtl="0" algn="l">
              <a:spcBef>
                <a:spcPts val="0"/>
              </a:spcBef>
              <a:spcAft>
                <a:spcPts val="0"/>
              </a:spcAft>
              <a:buNone/>
            </a:pPr>
            <a:r>
              <a:rPr lang="en" sz="2000">
                <a:solidFill>
                  <a:srgbClr val="2B2A29"/>
                </a:solidFill>
                <a:latin typeface="Montserrat"/>
                <a:ea typeface="Montserrat"/>
                <a:cs typeface="Montserrat"/>
                <a:sym typeface="Montserrat"/>
              </a:rPr>
              <a:t>System.out.println(ch);  </a:t>
            </a:r>
            <a:endParaRPr sz="2000">
              <a:solidFill>
                <a:srgbClr val="2B2A29"/>
              </a:solidFill>
              <a:latin typeface="Montserrat"/>
              <a:ea typeface="Montserrat"/>
              <a:cs typeface="Montserrat"/>
              <a:sym typeface="Montserrat"/>
            </a:endParaRPr>
          </a:p>
          <a:p>
            <a:pPr indent="0" lvl="0" marL="914400" marR="25400" rtl="0" algn="l">
              <a:spcBef>
                <a:spcPts val="0"/>
              </a:spcBef>
              <a:spcAft>
                <a:spcPts val="0"/>
              </a:spcAft>
              <a:buNone/>
            </a:pPr>
            <a:r>
              <a:rPr lang="en" sz="2000">
                <a:solidFill>
                  <a:srgbClr val="2B2A29"/>
                </a:solidFill>
                <a:latin typeface="Montserrat"/>
                <a:ea typeface="Montserrat"/>
                <a:cs typeface="Montserrat"/>
                <a:sym typeface="Montserrat"/>
              </a:rPr>
              <a:t>}}  </a:t>
            </a:r>
            <a:endParaRPr sz="2000">
              <a:solidFill>
                <a:srgbClr val="2B2A29"/>
              </a:solidFill>
              <a:latin typeface="Montserrat"/>
              <a:ea typeface="Montserrat"/>
              <a:cs typeface="Montserrat"/>
              <a:sym typeface="Montserrat"/>
            </a:endParaRPr>
          </a:p>
          <a:p>
            <a:pPr indent="0" lvl="0" marL="0" rtl="0" algn="just">
              <a:spcBef>
                <a:spcPts val="0"/>
              </a:spcBef>
              <a:spcAft>
                <a:spcPts val="1200"/>
              </a:spcAft>
              <a:buClr>
                <a:schemeClr val="dk1"/>
              </a:buClr>
              <a:buSzPts val="1100"/>
              <a:buFont typeface="Arial"/>
              <a:buNone/>
            </a:pPr>
            <a:r>
              <a:t/>
            </a:r>
            <a:endParaRPr sz="1150">
              <a:solidFill>
                <a:schemeClr val="dk1"/>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Group05 - StringBuilder, Math, Optional				😎</a:t>
            </a:r>
            <a:endParaRPr/>
          </a:p>
        </p:txBody>
      </p:sp>
      <p:sp>
        <p:nvSpPr>
          <p:cNvPr id="305" name="Google Shape;305;p52"/>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Võ Đăng Khoa - 22127200</a:t>
            </a:r>
            <a:endParaRPr>
              <a:solidFill>
                <a:schemeClr val="dk1"/>
              </a:solidFill>
            </a:endParaRPr>
          </a:p>
          <a:p>
            <a:pPr indent="0" lvl="0" marL="0" rtl="0" algn="l">
              <a:spcBef>
                <a:spcPts val="1200"/>
              </a:spcBef>
              <a:spcAft>
                <a:spcPts val="0"/>
              </a:spcAft>
              <a:buNone/>
            </a:pPr>
            <a:r>
              <a:rPr lang="en">
                <a:solidFill>
                  <a:schemeClr val="dk1"/>
                </a:solidFill>
              </a:rPr>
              <a:t>Hà Gia Bảo - 22127028</a:t>
            </a:r>
            <a:endParaRPr>
              <a:solidFill>
                <a:schemeClr val="dk1"/>
              </a:solidFill>
            </a:endParaRPr>
          </a:p>
          <a:p>
            <a:pPr indent="0" lvl="0" marL="0" rtl="0" algn="l">
              <a:spcBef>
                <a:spcPts val="1200"/>
              </a:spcBef>
              <a:spcAft>
                <a:spcPts val="0"/>
              </a:spcAft>
              <a:buNone/>
            </a:pPr>
            <a:r>
              <a:rPr lang="en">
                <a:solidFill>
                  <a:schemeClr val="dk1"/>
                </a:solidFill>
              </a:rPr>
              <a:t>Võ Việt Long - 22127252</a:t>
            </a:r>
            <a:endParaRPr>
              <a:solidFill>
                <a:schemeClr val="dk1"/>
              </a:solidFill>
            </a:endParaRPr>
          </a:p>
          <a:p>
            <a:pPr indent="0" lvl="0" marL="0" rtl="0" algn="l">
              <a:spcBef>
                <a:spcPts val="1200"/>
              </a:spcBef>
              <a:spcAft>
                <a:spcPts val="0"/>
              </a:spcAft>
              <a:buNone/>
            </a:pPr>
            <a:r>
              <a:rPr lang="en">
                <a:solidFill>
                  <a:schemeClr val="dk1"/>
                </a:solidFill>
              </a:rPr>
              <a:t>Nguyễn Lê Thanh Duy - 22127474</a:t>
            </a:r>
            <a:endParaRPr>
              <a:solidFill>
                <a:schemeClr val="dk1"/>
              </a:solidFill>
            </a:endParaRPr>
          </a:p>
          <a:p>
            <a:pPr indent="0" lvl="0" marL="0" rtl="0" algn="r">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Group05 - StringBuilder, Math, Optional				😎</a:t>
            </a:r>
            <a:endParaRPr/>
          </a:p>
        </p:txBody>
      </p:sp>
      <p:sp>
        <p:nvSpPr>
          <p:cNvPr id="311" name="Google Shape;311;p53"/>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static double Math.rint(double </a:t>
            </a:r>
            <a:r>
              <a:rPr lang="en">
                <a:solidFill>
                  <a:srgbClr val="FF0000"/>
                </a:solidFill>
                <a:latin typeface="Consolas"/>
                <a:ea typeface="Consolas"/>
                <a:cs typeface="Consolas"/>
                <a:sym typeface="Consolas"/>
              </a:rPr>
              <a:t>a</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42900" lvl="0" marL="457200" rtl="0" algn="l">
              <a:spcBef>
                <a:spcPts val="1200"/>
              </a:spcBef>
              <a:spcAft>
                <a:spcPts val="0"/>
              </a:spcAft>
              <a:buClr>
                <a:schemeClr val="dk1"/>
              </a:buClr>
              <a:buSzPts val="1800"/>
              <a:buChar char="●"/>
            </a:pPr>
            <a:r>
              <a:rPr lang="en">
                <a:solidFill>
                  <a:schemeClr val="dk1"/>
                </a:solidFill>
              </a:rPr>
              <a:t>Trả về số nguyên có giá trị gần nhất với </a:t>
            </a:r>
            <a:r>
              <a:rPr lang="en">
                <a:solidFill>
                  <a:srgbClr val="FF0000"/>
                </a:solidFill>
              </a:rPr>
              <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Trường hợp x.5, hàm sẽ trả về số chẵn gần nhất</a:t>
            </a:r>
            <a:endParaRPr>
              <a:solidFill>
                <a:schemeClr val="dk1"/>
              </a:solidFill>
            </a:endParaRPr>
          </a:p>
          <a:p>
            <a:pPr indent="0" lvl="0" marL="0" rtl="0" algn="l">
              <a:spcBef>
                <a:spcPts val="1200"/>
              </a:spcBef>
              <a:spcAft>
                <a:spcPts val="0"/>
              </a:spcAft>
              <a:buNone/>
            </a:pPr>
            <a:r>
              <a:rPr lang="en">
                <a:solidFill>
                  <a:schemeClr val="dk1"/>
                </a:solidFill>
              </a:rPr>
              <a:t>Ví dụ: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latin typeface="Consolas"/>
                <a:ea typeface="Consolas"/>
                <a:cs typeface="Consolas"/>
                <a:sym typeface="Consolas"/>
              </a:rPr>
              <a:t>Math.rint(8.8848)</a:t>
            </a:r>
            <a:r>
              <a:rPr lang="en">
                <a:solidFill>
                  <a:schemeClr val="dk1"/>
                </a:solidFill>
              </a:rPr>
              <a:t> -&gt; 9.0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latin typeface="Consolas"/>
                <a:ea typeface="Consolas"/>
                <a:cs typeface="Consolas"/>
                <a:sym typeface="Consolas"/>
              </a:rPr>
              <a:t>Math.rint(3.5)</a:t>
            </a:r>
            <a:r>
              <a:rPr lang="en">
                <a:solidFill>
                  <a:schemeClr val="dk1"/>
                </a:solidFill>
              </a:rPr>
              <a:t> -&gt; 4.0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latin typeface="Consolas"/>
                <a:ea typeface="Consolas"/>
                <a:cs typeface="Consolas"/>
                <a:sym typeface="Consolas"/>
              </a:rPr>
              <a:t>Math.rint(2.5)</a:t>
            </a:r>
            <a:r>
              <a:rPr lang="en">
                <a:solidFill>
                  <a:schemeClr val="dk1"/>
                </a:solidFill>
              </a:rPr>
              <a:t> -&gt; 2.0</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Group05 - StringBuilder, Math, Optional				😎</a:t>
            </a:r>
            <a:endParaRPr/>
          </a:p>
        </p:txBody>
      </p:sp>
      <p:sp>
        <p:nvSpPr>
          <p:cNvPr id="317" name="Google Shape;317;p54"/>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static double Math.</a:t>
            </a:r>
            <a:r>
              <a:rPr lang="en">
                <a:solidFill>
                  <a:schemeClr val="dk1"/>
                </a:solidFill>
                <a:latin typeface="Consolas"/>
                <a:ea typeface="Consolas"/>
                <a:cs typeface="Consolas"/>
                <a:sym typeface="Consolas"/>
              </a:rPr>
              <a:t>IEEEremainder(double </a:t>
            </a:r>
            <a:r>
              <a:rPr lang="en">
                <a:solidFill>
                  <a:srgbClr val="0000FF"/>
                </a:solidFill>
                <a:latin typeface="Consolas"/>
                <a:ea typeface="Consolas"/>
                <a:cs typeface="Consolas"/>
                <a:sym typeface="Consolas"/>
              </a:rPr>
              <a:t>f1</a:t>
            </a:r>
            <a:r>
              <a:rPr lang="en">
                <a:solidFill>
                  <a:schemeClr val="dk1"/>
                </a:solidFill>
                <a:latin typeface="Consolas"/>
                <a:ea typeface="Consolas"/>
                <a:cs typeface="Consolas"/>
                <a:sym typeface="Consolas"/>
              </a:rPr>
              <a:t>, double </a:t>
            </a:r>
            <a:r>
              <a:rPr lang="en">
                <a:solidFill>
                  <a:srgbClr val="FF0000"/>
                </a:solidFill>
                <a:latin typeface="Consolas"/>
                <a:ea typeface="Consolas"/>
                <a:cs typeface="Consolas"/>
                <a:sym typeface="Consolas"/>
              </a:rPr>
              <a:t>f2</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42900" lvl="0" marL="457200" rtl="0" algn="l">
              <a:spcBef>
                <a:spcPts val="1200"/>
              </a:spcBef>
              <a:spcAft>
                <a:spcPts val="0"/>
              </a:spcAft>
              <a:buClr>
                <a:schemeClr val="dk1"/>
              </a:buClr>
              <a:buSzPts val="1800"/>
              <a:buChar char="●"/>
            </a:pPr>
            <a:r>
              <a:rPr lang="en">
                <a:solidFill>
                  <a:schemeClr val="dk1"/>
                </a:solidFill>
              </a:rPr>
              <a:t>Trả về số dư từ phép tính: </a:t>
            </a:r>
            <a:r>
              <a:rPr lang="en">
                <a:solidFill>
                  <a:srgbClr val="0000FF"/>
                </a:solidFill>
              </a:rPr>
              <a:t>f1</a:t>
            </a:r>
            <a:r>
              <a:rPr lang="en">
                <a:solidFill>
                  <a:schemeClr val="dk1"/>
                </a:solidFill>
              </a:rPr>
              <a:t> chia</a:t>
            </a:r>
            <a:r>
              <a:rPr lang="en"/>
              <a:t> </a:t>
            </a:r>
            <a:r>
              <a:rPr lang="en">
                <a:solidFill>
                  <a:srgbClr val="FF0000"/>
                </a:solidFill>
              </a:rPr>
              <a:t>f2</a:t>
            </a:r>
            <a:r>
              <a:rPr lang="en">
                <a:solidFill>
                  <a:schemeClr val="dk1"/>
                </a:solidFill>
              </a:rPr>
              <a:t>, theo chuẩn IEEE 754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Công thức cụ thể: </a:t>
            </a:r>
            <a:r>
              <a:rPr lang="en">
                <a:solidFill>
                  <a:srgbClr val="0000FF"/>
                </a:solidFill>
              </a:rPr>
              <a:t>f1</a:t>
            </a:r>
            <a:r>
              <a:rPr lang="en">
                <a:solidFill>
                  <a:schemeClr val="dk1"/>
                </a:solidFill>
              </a:rPr>
              <a:t> - (</a:t>
            </a:r>
            <a:r>
              <a:rPr lang="en">
                <a:solidFill>
                  <a:srgbClr val="FF0000"/>
                </a:solidFill>
              </a:rPr>
              <a:t>f2</a:t>
            </a:r>
            <a:r>
              <a:rPr lang="en">
                <a:solidFill>
                  <a:schemeClr val="dk1"/>
                </a:solidFill>
              </a:rPr>
              <a:t> * Math.rint(</a:t>
            </a:r>
            <a:r>
              <a:rPr lang="en">
                <a:solidFill>
                  <a:srgbClr val="0000FF"/>
                </a:solidFill>
              </a:rPr>
              <a:t>f1</a:t>
            </a:r>
            <a:r>
              <a:rPr lang="en"/>
              <a:t> </a:t>
            </a:r>
            <a:r>
              <a:rPr lang="en">
                <a:solidFill>
                  <a:schemeClr val="dk1"/>
                </a:solidFill>
              </a:rPr>
              <a:t>/ </a:t>
            </a:r>
            <a:r>
              <a:rPr lang="en">
                <a:solidFill>
                  <a:srgbClr val="FF0000"/>
                </a:solidFill>
              </a:rPr>
              <a:t>f2</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Ví dụ: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latin typeface="Consolas"/>
                <a:ea typeface="Consolas"/>
                <a:cs typeface="Consolas"/>
                <a:sym typeface="Consolas"/>
              </a:rPr>
              <a:t>Math.IEEEremainder(11, 3)</a:t>
            </a:r>
            <a:r>
              <a:rPr lang="en">
                <a:solidFill>
                  <a:schemeClr val="dk1"/>
                </a:solidFill>
              </a:rPr>
              <a:t> -&gt; -1.0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latin typeface="Consolas"/>
                <a:ea typeface="Consolas"/>
                <a:cs typeface="Consolas"/>
                <a:sym typeface="Consolas"/>
              </a:rPr>
              <a:t>Math.IEEEremainder(31, 2.5)</a:t>
            </a:r>
            <a:r>
              <a:rPr lang="en">
                <a:solidFill>
                  <a:schemeClr val="dk1"/>
                </a:solidFill>
              </a:rPr>
              <a:t> -&gt; 1.0</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Class StringBuilder</a:t>
            </a:r>
            <a:endParaRPr/>
          </a:p>
        </p:txBody>
      </p:sp>
      <p:sp>
        <p:nvSpPr>
          <p:cNvPr id="323" name="Google Shape;323;p55"/>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latin typeface="Consolas"/>
                <a:ea typeface="Consolas"/>
                <a:cs typeface="Consolas"/>
                <a:sym typeface="Consolas"/>
              </a:rPr>
              <a:t>public void ensureCapacity​(int </a:t>
            </a:r>
            <a:r>
              <a:rPr lang="en" sz="1400">
                <a:solidFill>
                  <a:srgbClr val="0000FF"/>
                </a:solidFill>
                <a:latin typeface="Consolas"/>
                <a:ea typeface="Consolas"/>
                <a:cs typeface="Consolas"/>
                <a:sym typeface="Consolas"/>
              </a:rPr>
              <a:t>minimumCapacity</a:t>
            </a:r>
            <a:r>
              <a:rPr lang="en" sz="1400">
                <a:solidFill>
                  <a:schemeClr val="dk1"/>
                </a:solidFill>
                <a:latin typeface="Consolas"/>
                <a:ea typeface="Consolas"/>
                <a:cs typeface="Consolas"/>
                <a:sym typeface="Consolas"/>
              </a:rPr>
              <a:t>)</a:t>
            </a:r>
            <a:r>
              <a:rPr lang="en" sz="1400">
                <a:solidFill>
                  <a:schemeClr val="dk1"/>
                </a:solidFill>
              </a:rPr>
              <a:t>: Phương thức này được sử dụng để đảm bảo sức chứa (capacity) của bộ đệm bằng với một giá trị được đề cập. Một mảng mới sẽ được cấp phát nếu giá trị sức chứa hiện tại không đủ so với sức chứa mới được yêu cầu.</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Giá trị sức chứa sẽ được quyết định bởi </a:t>
            </a:r>
            <a:endParaRPr sz="1400">
              <a:solidFill>
                <a:schemeClr val="dk1"/>
              </a:solidFill>
              <a:latin typeface="Consolas"/>
              <a:ea typeface="Consolas"/>
              <a:cs typeface="Consolas"/>
              <a:sym typeface="Consolas"/>
            </a:endParaRPr>
          </a:p>
          <a:p>
            <a:pPr indent="-317500" lvl="1" marL="914400" rtl="0" algn="l">
              <a:spcBef>
                <a:spcPts val="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max(minimumCapacity, currentCapacity * 2 + 2) với minimumCapacity là tham số truyền vào</a:t>
            </a:r>
            <a:endParaRPr b="1">
              <a:solidFill>
                <a:schemeClr val="dk1"/>
              </a:solidFill>
              <a:latin typeface="Consolas"/>
              <a:ea typeface="Consolas"/>
              <a:cs typeface="Consolas"/>
              <a:sym typeface="Consolas"/>
            </a:endParaRPr>
          </a:p>
          <a:p>
            <a:pPr indent="0" lvl="0" marL="457200" rtl="0" algn="l">
              <a:spcBef>
                <a:spcPts val="1200"/>
              </a:spcBef>
              <a:spcAft>
                <a:spcPts val="1200"/>
              </a:spcAft>
              <a:buNone/>
            </a:pPr>
            <a:r>
              <a:t/>
            </a:r>
            <a:endParaRPr b="1">
              <a:solidFill>
                <a:schemeClr val="dk1"/>
              </a:solidFill>
            </a:endParaRPr>
          </a:p>
        </p:txBody>
      </p:sp>
      <p:pic>
        <p:nvPicPr>
          <p:cNvPr id="324" name="Google Shape;324;p55"/>
          <p:cNvPicPr preferRelativeResize="0"/>
          <p:nvPr/>
        </p:nvPicPr>
        <p:blipFill>
          <a:blip r:embed="rId3">
            <a:alphaModFix/>
          </a:blip>
          <a:stretch>
            <a:fillRect/>
          </a:stretch>
        </p:blipFill>
        <p:spPr>
          <a:xfrm>
            <a:off x="140700" y="2683699"/>
            <a:ext cx="2437775" cy="2307400"/>
          </a:xfrm>
          <a:prstGeom prst="rect">
            <a:avLst/>
          </a:prstGeom>
          <a:noFill/>
          <a:ln>
            <a:noFill/>
          </a:ln>
        </p:spPr>
      </p:pic>
      <p:pic>
        <p:nvPicPr>
          <p:cNvPr id="325" name="Google Shape;325;p55"/>
          <p:cNvPicPr preferRelativeResize="0"/>
          <p:nvPr/>
        </p:nvPicPr>
        <p:blipFill>
          <a:blip r:embed="rId4">
            <a:alphaModFix/>
          </a:blip>
          <a:stretch>
            <a:fillRect/>
          </a:stretch>
        </p:blipFill>
        <p:spPr>
          <a:xfrm>
            <a:off x="2594156" y="2683700"/>
            <a:ext cx="2149775" cy="771525"/>
          </a:xfrm>
          <a:prstGeom prst="rect">
            <a:avLst/>
          </a:prstGeom>
          <a:noFill/>
          <a:ln>
            <a:noFill/>
          </a:ln>
        </p:spPr>
      </p:pic>
      <p:pic>
        <p:nvPicPr>
          <p:cNvPr id="326" name="Google Shape;326;p55"/>
          <p:cNvPicPr preferRelativeResize="0"/>
          <p:nvPr/>
        </p:nvPicPr>
        <p:blipFill>
          <a:blip r:embed="rId5">
            <a:alphaModFix/>
          </a:blip>
          <a:stretch>
            <a:fillRect/>
          </a:stretch>
        </p:blipFill>
        <p:spPr>
          <a:xfrm>
            <a:off x="4743925" y="2683700"/>
            <a:ext cx="2296950" cy="2238625"/>
          </a:xfrm>
          <a:prstGeom prst="rect">
            <a:avLst/>
          </a:prstGeom>
          <a:noFill/>
          <a:ln>
            <a:noFill/>
          </a:ln>
        </p:spPr>
      </p:pic>
      <p:pic>
        <p:nvPicPr>
          <p:cNvPr id="327" name="Google Shape;327;p55"/>
          <p:cNvPicPr preferRelativeResize="0"/>
          <p:nvPr/>
        </p:nvPicPr>
        <p:blipFill>
          <a:blip r:embed="rId6">
            <a:alphaModFix/>
          </a:blip>
          <a:stretch>
            <a:fillRect/>
          </a:stretch>
        </p:blipFill>
        <p:spPr>
          <a:xfrm>
            <a:off x="7048250" y="2683700"/>
            <a:ext cx="2095751" cy="685800"/>
          </a:xfrm>
          <a:prstGeom prst="rect">
            <a:avLst/>
          </a:prstGeom>
          <a:noFill/>
          <a:ln>
            <a:noFill/>
          </a:ln>
        </p:spPr>
      </p:pic>
      <p:sp>
        <p:nvSpPr>
          <p:cNvPr id="328" name="Google Shape;328;p55"/>
          <p:cNvSpPr txBox="1"/>
          <p:nvPr/>
        </p:nvSpPr>
        <p:spPr>
          <a:xfrm>
            <a:off x="7100625" y="4632525"/>
            <a:ext cx="190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nsolas"/>
                <a:ea typeface="Consolas"/>
                <a:cs typeface="Consolas"/>
                <a:sym typeface="Consolas"/>
              </a:rPr>
              <a:t>Code Sample from: GeeksForGeeks</a:t>
            </a:r>
            <a:endParaRPr sz="700">
              <a:solidFill>
                <a:schemeClr val="dk2"/>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32" name="Shape 332"/>
        <p:cNvGrpSpPr/>
        <p:nvPr/>
      </p:nvGrpSpPr>
      <p:grpSpPr>
        <a:xfrm>
          <a:off x="0" y="0"/>
          <a:ext cx="0" cy="0"/>
          <a:chOff x="0" y="0"/>
          <a:chExt cx="0" cy="0"/>
        </a:xfrm>
      </p:grpSpPr>
      <p:sp>
        <p:nvSpPr>
          <p:cNvPr id="333" name="Google Shape;33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Class StringBuilder</a:t>
            </a:r>
            <a:endParaRPr/>
          </a:p>
        </p:txBody>
      </p:sp>
      <p:sp>
        <p:nvSpPr>
          <p:cNvPr id="334" name="Google Shape;334;p56"/>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00">
                <a:solidFill>
                  <a:schemeClr val="dk1"/>
                </a:solidFill>
                <a:latin typeface="Consolas"/>
                <a:ea typeface="Consolas"/>
                <a:cs typeface="Consolas"/>
                <a:sym typeface="Consolas"/>
              </a:rPr>
              <a:t>public void </a:t>
            </a:r>
            <a:r>
              <a:rPr lang="en" sz="1300">
                <a:solidFill>
                  <a:schemeClr val="dk1"/>
                </a:solidFill>
                <a:latin typeface="Consolas"/>
                <a:ea typeface="Consolas"/>
                <a:cs typeface="Consolas"/>
                <a:sym typeface="Consolas"/>
              </a:rPr>
              <a:t>trimToSize()</a:t>
            </a:r>
            <a:r>
              <a:rPr lang="en" sz="1300">
                <a:solidFill>
                  <a:schemeClr val="dk1"/>
                </a:solidFill>
              </a:rPr>
              <a:t>: Phương thức này được sử dụng để gọt bỏ phần sức chứa (capacity) dư thừa của mảng bên trong. Nếu bộ đệm của đối tượng lớp StringBuilder không được sử dụng hết, vd: chỉ chứa chuỗi “aaa” (3 ký tự) khi sức chứa là 12, thì trimToSize() sẽ giảm sức chứa của bộ đệm xuống còn 3. Tối ưu bộ nhớ được sử dụng</a:t>
            </a:r>
            <a:endParaRPr b="1" sz="1600">
              <a:solidFill>
                <a:schemeClr val="dk1"/>
              </a:solidFill>
            </a:endParaRPr>
          </a:p>
        </p:txBody>
      </p:sp>
      <p:pic>
        <p:nvPicPr>
          <p:cNvPr id="335" name="Google Shape;335;p56"/>
          <p:cNvPicPr preferRelativeResize="0"/>
          <p:nvPr/>
        </p:nvPicPr>
        <p:blipFill>
          <a:blip r:embed="rId3">
            <a:alphaModFix/>
          </a:blip>
          <a:stretch>
            <a:fillRect/>
          </a:stretch>
        </p:blipFill>
        <p:spPr>
          <a:xfrm>
            <a:off x="1742875" y="2193175"/>
            <a:ext cx="2368087" cy="2950325"/>
          </a:xfrm>
          <a:prstGeom prst="rect">
            <a:avLst/>
          </a:prstGeom>
          <a:noFill/>
          <a:ln>
            <a:noFill/>
          </a:ln>
        </p:spPr>
      </p:pic>
      <p:pic>
        <p:nvPicPr>
          <p:cNvPr id="336" name="Google Shape;336;p56"/>
          <p:cNvPicPr preferRelativeResize="0"/>
          <p:nvPr/>
        </p:nvPicPr>
        <p:blipFill>
          <a:blip r:embed="rId4">
            <a:alphaModFix/>
          </a:blip>
          <a:stretch>
            <a:fillRect/>
          </a:stretch>
        </p:blipFill>
        <p:spPr>
          <a:xfrm>
            <a:off x="4524375" y="3003550"/>
            <a:ext cx="3590926" cy="703223"/>
          </a:xfrm>
          <a:prstGeom prst="rect">
            <a:avLst/>
          </a:prstGeom>
          <a:noFill/>
          <a:ln>
            <a:noFill/>
          </a:ln>
        </p:spPr>
      </p:pic>
      <p:sp>
        <p:nvSpPr>
          <p:cNvPr id="337" name="Google Shape;337;p56"/>
          <p:cNvSpPr txBox="1"/>
          <p:nvPr/>
        </p:nvSpPr>
        <p:spPr>
          <a:xfrm>
            <a:off x="7100625" y="4632525"/>
            <a:ext cx="190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nsolas"/>
                <a:ea typeface="Consolas"/>
                <a:cs typeface="Consolas"/>
                <a:sym typeface="Consolas"/>
              </a:rPr>
              <a:t>Code Sample from: GeeksForGeeks</a:t>
            </a:r>
            <a:endParaRPr sz="700">
              <a:solidFill>
                <a:schemeClr val="dk2"/>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41" name="Shape 341"/>
        <p:cNvGrpSpPr/>
        <p:nvPr/>
      </p:nvGrpSpPr>
      <p:grpSpPr>
        <a:xfrm>
          <a:off x="0" y="0"/>
          <a:ext cx="0" cy="0"/>
          <a:chOff x="0" y="0"/>
          <a:chExt cx="0" cy="0"/>
        </a:xfrm>
      </p:grpSpPr>
      <p:sp>
        <p:nvSpPr>
          <p:cNvPr id="342" name="Google Shape;34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Class StringBuilder</a:t>
            </a:r>
            <a:endParaRPr/>
          </a:p>
        </p:txBody>
      </p:sp>
      <p:sp>
        <p:nvSpPr>
          <p:cNvPr id="343" name="Google Shape;343;p57"/>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nsolas"/>
              <a:buChar char="-"/>
            </a:pPr>
            <a:r>
              <a:rPr lang="en">
                <a:solidFill>
                  <a:schemeClr val="dk1"/>
                </a:solidFill>
                <a:latin typeface="Consolas"/>
                <a:ea typeface="Consolas"/>
                <a:cs typeface="Consolas"/>
                <a:sym typeface="Consolas"/>
              </a:rPr>
              <a:t>StringBuilder.replace(int </a:t>
            </a:r>
            <a:r>
              <a:rPr lang="en">
                <a:solidFill>
                  <a:srgbClr val="0000FF"/>
                </a:solidFill>
                <a:latin typeface="Consolas"/>
                <a:ea typeface="Consolas"/>
                <a:cs typeface="Consolas"/>
                <a:sym typeface="Consolas"/>
              </a:rPr>
              <a:t>start</a:t>
            </a:r>
            <a:r>
              <a:rPr lang="en">
                <a:solidFill>
                  <a:schemeClr val="dk1"/>
                </a:solidFill>
                <a:latin typeface="Consolas"/>
                <a:ea typeface="Consolas"/>
                <a:cs typeface="Consolas"/>
                <a:sym typeface="Consolas"/>
              </a:rPr>
              <a:t>, int </a:t>
            </a:r>
            <a:r>
              <a:rPr lang="en">
                <a:solidFill>
                  <a:srgbClr val="0000FF"/>
                </a:solidFill>
                <a:latin typeface="Consolas"/>
                <a:ea typeface="Consolas"/>
                <a:cs typeface="Consolas"/>
                <a:sym typeface="Consolas"/>
              </a:rPr>
              <a:t>end</a:t>
            </a:r>
            <a:r>
              <a:rPr lang="en">
                <a:solidFill>
                  <a:schemeClr val="dk1"/>
                </a:solidFill>
                <a:latin typeface="Consolas"/>
                <a:ea typeface="Consolas"/>
                <a:cs typeface="Consolas"/>
                <a:sym typeface="Consolas"/>
              </a:rPr>
              <a:t>, String </a:t>
            </a:r>
            <a:r>
              <a:rPr lang="en">
                <a:solidFill>
                  <a:srgbClr val="FF0000"/>
                </a:solidFill>
                <a:latin typeface="Consolas"/>
                <a:ea typeface="Consolas"/>
                <a:cs typeface="Consolas"/>
                <a:sym typeface="Consolas"/>
              </a:rPr>
              <a:t>str</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Char char="-"/>
            </a:pPr>
            <a:r>
              <a:rPr lang="en">
                <a:solidFill>
                  <a:schemeClr val="dk1"/>
                </a:solidFill>
              </a:rPr>
              <a:t>Hàm được sử dụng để thay thế một phần của một chuỗi cho trước.</a:t>
            </a:r>
            <a:endParaRPr>
              <a:solidFill>
                <a:schemeClr val="dk1"/>
              </a:solidFill>
            </a:endParaRPr>
          </a:p>
          <a:p>
            <a:pPr indent="-342900" lvl="0" marL="457200" rtl="0" algn="l">
              <a:spcBef>
                <a:spcPts val="0"/>
              </a:spcBef>
              <a:spcAft>
                <a:spcPts val="0"/>
              </a:spcAft>
              <a:buClr>
                <a:schemeClr val="dk1"/>
              </a:buClr>
              <a:buSzPts val="1800"/>
              <a:buFont typeface="Consolas"/>
              <a:buChar char="-"/>
            </a:pPr>
            <a:r>
              <a:rPr lang="en">
                <a:solidFill>
                  <a:srgbClr val="0000FF"/>
                </a:solidFill>
                <a:latin typeface="Consolas"/>
                <a:ea typeface="Consolas"/>
                <a:cs typeface="Consolas"/>
                <a:sym typeface="Consolas"/>
              </a:rPr>
              <a:t>start</a:t>
            </a:r>
            <a:r>
              <a:rPr lang="en">
                <a:solidFill>
                  <a:schemeClr val="dk1"/>
                </a:solidFill>
                <a:latin typeface="Consolas"/>
                <a:ea typeface="Consolas"/>
                <a:cs typeface="Consolas"/>
                <a:sym typeface="Consolas"/>
              </a:rPr>
              <a:t>, </a:t>
            </a:r>
            <a:r>
              <a:rPr lang="en">
                <a:solidFill>
                  <a:srgbClr val="0000FF"/>
                </a:solidFill>
                <a:latin typeface="Consolas"/>
                <a:ea typeface="Consolas"/>
                <a:cs typeface="Consolas"/>
                <a:sym typeface="Consolas"/>
              </a:rPr>
              <a:t>end</a:t>
            </a:r>
            <a:r>
              <a:rPr lang="en">
                <a:solidFill>
                  <a:schemeClr val="dk1"/>
                </a:solidFill>
                <a:latin typeface="Consolas"/>
                <a:ea typeface="Consolas"/>
                <a:cs typeface="Consolas"/>
                <a:sym typeface="Consolas"/>
              </a:rPr>
              <a:t>: </a:t>
            </a:r>
            <a:r>
              <a:rPr lang="en">
                <a:solidFill>
                  <a:schemeClr val="dk1"/>
                </a:solidFill>
              </a:rPr>
              <a:t>index các vị trí bắt đầu và kết thúc của phần được thay thế</a:t>
            </a:r>
            <a:endParaRPr>
              <a:solidFill>
                <a:schemeClr val="dk1"/>
              </a:solidFill>
            </a:endParaRPr>
          </a:p>
          <a:p>
            <a:pPr indent="-342900" lvl="0" marL="457200" rtl="0" algn="l">
              <a:spcBef>
                <a:spcPts val="0"/>
              </a:spcBef>
              <a:spcAft>
                <a:spcPts val="0"/>
              </a:spcAft>
              <a:buClr>
                <a:schemeClr val="dk1"/>
              </a:buClr>
              <a:buSzPts val="1800"/>
              <a:buFont typeface="Consolas"/>
              <a:buChar char="-"/>
            </a:pPr>
            <a:r>
              <a:rPr lang="en">
                <a:solidFill>
                  <a:srgbClr val="FF0000"/>
                </a:solidFill>
                <a:latin typeface="Consolas"/>
                <a:ea typeface="Consolas"/>
                <a:cs typeface="Consolas"/>
                <a:sym typeface="Consolas"/>
              </a:rPr>
              <a:t>str</a:t>
            </a:r>
            <a:r>
              <a:rPr lang="en">
                <a:solidFill>
                  <a:schemeClr val="dk1"/>
                </a:solidFill>
                <a:latin typeface="Consolas"/>
                <a:ea typeface="Consolas"/>
                <a:cs typeface="Consolas"/>
                <a:sym typeface="Consolas"/>
              </a:rPr>
              <a:t>: </a:t>
            </a:r>
            <a:r>
              <a:rPr lang="en">
                <a:solidFill>
                  <a:schemeClr val="dk1"/>
                </a:solidFill>
              </a:rPr>
              <a:t>chuỗi được thay thế</a:t>
            </a:r>
            <a:endParaRPr>
              <a:solidFill>
                <a:schemeClr val="dk1"/>
              </a:solidFill>
            </a:endParaRPr>
          </a:p>
          <a:p>
            <a:pPr indent="0" lvl="0" marL="457200" rtl="0" algn="l">
              <a:spcBef>
                <a:spcPts val="1200"/>
              </a:spcBef>
              <a:spcAft>
                <a:spcPts val="1200"/>
              </a:spcAft>
              <a:buNone/>
            </a:pPr>
            <a:r>
              <a:t/>
            </a:r>
            <a:endParaRPr/>
          </a:p>
        </p:txBody>
      </p:sp>
      <p:pic>
        <p:nvPicPr>
          <p:cNvPr id="344" name="Google Shape;344;p57"/>
          <p:cNvPicPr preferRelativeResize="0"/>
          <p:nvPr/>
        </p:nvPicPr>
        <p:blipFill>
          <a:blip r:embed="rId3">
            <a:alphaModFix/>
          </a:blip>
          <a:stretch>
            <a:fillRect/>
          </a:stretch>
        </p:blipFill>
        <p:spPr>
          <a:xfrm>
            <a:off x="5096300" y="2298975"/>
            <a:ext cx="3683951" cy="2477350"/>
          </a:xfrm>
          <a:prstGeom prst="rect">
            <a:avLst/>
          </a:prstGeom>
          <a:noFill/>
          <a:ln>
            <a:noFill/>
          </a:ln>
        </p:spPr>
      </p:pic>
      <p:pic>
        <p:nvPicPr>
          <p:cNvPr id="345" name="Google Shape;345;p57"/>
          <p:cNvPicPr preferRelativeResize="0"/>
          <p:nvPr/>
        </p:nvPicPr>
        <p:blipFill>
          <a:blip r:embed="rId4">
            <a:alphaModFix/>
          </a:blip>
          <a:stretch>
            <a:fillRect/>
          </a:stretch>
        </p:blipFill>
        <p:spPr>
          <a:xfrm>
            <a:off x="712325" y="3217049"/>
            <a:ext cx="3761774" cy="641200"/>
          </a:xfrm>
          <a:prstGeom prst="rect">
            <a:avLst/>
          </a:prstGeom>
          <a:noFill/>
          <a:ln>
            <a:noFill/>
          </a:ln>
        </p:spPr>
      </p:pic>
      <p:sp>
        <p:nvSpPr>
          <p:cNvPr id="346" name="Google Shape;346;p57"/>
          <p:cNvSpPr txBox="1"/>
          <p:nvPr/>
        </p:nvSpPr>
        <p:spPr>
          <a:xfrm>
            <a:off x="396875" y="4568875"/>
            <a:ext cx="190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nsolas"/>
                <a:ea typeface="Consolas"/>
                <a:cs typeface="Consolas"/>
                <a:sym typeface="Consolas"/>
              </a:rPr>
              <a:t>Code Sample from: GeeksForGeeks</a:t>
            </a:r>
            <a:endParaRPr sz="700">
              <a:solidFill>
                <a:schemeClr val="dk2"/>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50" name="Shape 350"/>
        <p:cNvGrpSpPr/>
        <p:nvPr/>
      </p:nvGrpSpPr>
      <p:grpSpPr>
        <a:xfrm>
          <a:off x="0" y="0"/>
          <a:ext cx="0" cy="0"/>
          <a:chOff x="0" y="0"/>
          <a:chExt cx="0" cy="0"/>
        </a:xfrm>
      </p:grpSpPr>
      <p:sp>
        <p:nvSpPr>
          <p:cNvPr id="351" name="Google Shape;35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Class StringBuilder</a:t>
            </a:r>
            <a:endParaRPr/>
          </a:p>
        </p:txBody>
      </p:sp>
      <p:sp>
        <p:nvSpPr>
          <p:cNvPr id="352" name="Google Shape;352;p58"/>
          <p:cNvSpPr txBox="1"/>
          <p:nvPr>
            <p:ph idx="1" type="body"/>
          </p:nvPr>
        </p:nvSpPr>
        <p:spPr>
          <a:xfrm>
            <a:off x="2596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nsolas"/>
              <a:buChar char="-"/>
            </a:pPr>
            <a:r>
              <a:rPr lang="en">
                <a:solidFill>
                  <a:schemeClr val="dk1"/>
                </a:solidFill>
                <a:latin typeface="Consolas"/>
                <a:ea typeface="Consolas"/>
                <a:cs typeface="Consolas"/>
                <a:sym typeface="Consolas"/>
              </a:rPr>
              <a:t>StringBuilder.delete(int </a:t>
            </a:r>
            <a:r>
              <a:rPr lang="en">
                <a:solidFill>
                  <a:srgbClr val="FF0000"/>
                </a:solidFill>
                <a:latin typeface="Consolas"/>
                <a:ea typeface="Consolas"/>
                <a:cs typeface="Consolas"/>
                <a:sym typeface="Consolas"/>
              </a:rPr>
              <a:t>start</a:t>
            </a:r>
            <a:r>
              <a:rPr lang="en">
                <a:solidFill>
                  <a:schemeClr val="dk1"/>
                </a:solidFill>
                <a:latin typeface="Consolas"/>
                <a:ea typeface="Consolas"/>
                <a:cs typeface="Consolas"/>
                <a:sym typeface="Consolas"/>
              </a:rPr>
              <a:t>, int </a:t>
            </a:r>
            <a:r>
              <a:rPr lang="en">
                <a:solidFill>
                  <a:srgbClr val="FF0000"/>
                </a:solidFill>
                <a:latin typeface="Consolas"/>
                <a:ea typeface="Consolas"/>
                <a:cs typeface="Consolas"/>
                <a:sym typeface="Consolas"/>
              </a:rPr>
              <a:t>end</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Char char="-"/>
            </a:pPr>
            <a:r>
              <a:rPr lang="en">
                <a:solidFill>
                  <a:schemeClr val="dk1"/>
                </a:solidFill>
              </a:rPr>
              <a:t>Hàm được sử dụng để xóa một phần của chuỗi cho trước.</a:t>
            </a:r>
            <a:endParaRPr>
              <a:solidFill>
                <a:schemeClr val="dk1"/>
              </a:solidFill>
            </a:endParaRPr>
          </a:p>
          <a:p>
            <a:pPr indent="-342900" lvl="0" marL="457200" rtl="0" algn="l">
              <a:spcBef>
                <a:spcPts val="0"/>
              </a:spcBef>
              <a:spcAft>
                <a:spcPts val="0"/>
              </a:spcAft>
              <a:buClr>
                <a:schemeClr val="dk1"/>
              </a:buClr>
              <a:buSzPts val="1800"/>
              <a:buFont typeface="Consolas"/>
              <a:buChar char="-"/>
            </a:pPr>
            <a:r>
              <a:rPr lang="en">
                <a:solidFill>
                  <a:srgbClr val="FF0000"/>
                </a:solidFill>
                <a:latin typeface="Consolas"/>
                <a:ea typeface="Consolas"/>
                <a:cs typeface="Consolas"/>
                <a:sym typeface="Consolas"/>
              </a:rPr>
              <a:t>start</a:t>
            </a:r>
            <a:r>
              <a:rPr lang="en">
                <a:solidFill>
                  <a:schemeClr val="dk1"/>
                </a:solidFill>
                <a:latin typeface="Consolas"/>
                <a:ea typeface="Consolas"/>
                <a:cs typeface="Consolas"/>
                <a:sym typeface="Consolas"/>
              </a:rPr>
              <a:t>, </a:t>
            </a:r>
            <a:r>
              <a:rPr lang="en">
                <a:solidFill>
                  <a:srgbClr val="FF0000"/>
                </a:solidFill>
                <a:latin typeface="Consolas"/>
                <a:ea typeface="Consolas"/>
                <a:cs typeface="Consolas"/>
                <a:sym typeface="Consolas"/>
              </a:rPr>
              <a:t>end</a:t>
            </a:r>
            <a:r>
              <a:rPr lang="en">
                <a:solidFill>
                  <a:schemeClr val="dk1"/>
                </a:solidFill>
                <a:latin typeface="Consolas"/>
                <a:ea typeface="Consolas"/>
                <a:cs typeface="Consolas"/>
                <a:sym typeface="Consolas"/>
              </a:rPr>
              <a:t>: </a:t>
            </a:r>
            <a:r>
              <a:rPr lang="en">
                <a:solidFill>
                  <a:schemeClr val="dk1"/>
                </a:solidFill>
              </a:rPr>
              <a:t>index các vị trí bắt đầu và kết thúc của phần cần xóa</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353" name="Google Shape;353;p58"/>
          <p:cNvPicPr preferRelativeResize="0"/>
          <p:nvPr/>
        </p:nvPicPr>
        <p:blipFill>
          <a:blip r:embed="rId3">
            <a:alphaModFix/>
          </a:blip>
          <a:stretch>
            <a:fillRect/>
          </a:stretch>
        </p:blipFill>
        <p:spPr>
          <a:xfrm>
            <a:off x="5506871" y="2188700"/>
            <a:ext cx="3207076" cy="2778100"/>
          </a:xfrm>
          <a:prstGeom prst="rect">
            <a:avLst/>
          </a:prstGeom>
          <a:noFill/>
          <a:ln>
            <a:noFill/>
          </a:ln>
        </p:spPr>
      </p:pic>
      <p:pic>
        <p:nvPicPr>
          <p:cNvPr id="354" name="Google Shape;354;p58"/>
          <p:cNvPicPr preferRelativeResize="0"/>
          <p:nvPr/>
        </p:nvPicPr>
        <p:blipFill>
          <a:blip r:embed="rId4">
            <a:alphaModFix/>
          </a:blip>
          <a:stretch>
            <a:fillRect/>
          </a:stretch>
        </p:blipFill>
        <p:spPr>
          <a:xfrm>
            <a:off x="833838" y="3523100"/>
            <a:ext cx="3971925" cy="704850"/>
          </a:xfrm>
          <a:prstGeom prst="rect">
            <a:avLst/>
          </a:prstGeom>
          <a:noFill/>
          <a:ln>
            <a:noFill/>
          </a:ln>
        </p:spPr>
      </p:pic>
      <p:sp>
        <p:nvSpPr>
          <p:cNvPr id="355" name="Google Shape;355;p58"/>
          <p:cNvSpPr txBox="1"/>
          <p:nvPr/>
        </p:nvSpPr>
        <p:spPr>
          <a:xfrm>
            <a:off x="364575" y="4568875"/>
            <a:ext cx="190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nsolas"/>
                <a:ea typeface="Consolas"/>
                <a:cs typeface="Consolas"/>
                <a:sym typeface="Consolas"/>
              </a:rPr>
              <a:t>Code Sample from: GeeksForGeeks</a:t>
            </a:r>
            <a:endParaRPr sz="700">
              <a:solidFill>
                <a:schemeClr val="dk2"/>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59" name="Shape 359"/>
        <p:cNvGrpSpPr/>
        <p:nvPr/>
      </p:nvGrpSpPr>
      <p:grpSpPr>
        <a:xfrm>
          <a:off x="0" y="0"/>
          <a:ext cx="0" cy="0"/>
          <a:chOff x="0" y="0"/>
          <a:chExt cx="0" cy="0"/>
        </a:xfrm>
      </p:grpSpPr>
      <p:sp>
        <p:nvSpPr>
          <p:cNvPr id="360" name="Google Shape;36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Class Optional</a:t>
            </a:r>
            <a:endParaRPr/>
          </a:p>
        </p:txBody>
      </p:sp>
      <p:sp>
        <p:nvSpPr>
          <p:cNvPr id="361" name="Google Shape;361;p59"/>
          <p:cNvSpPr txBox="1"/>
          <p:nvPr>
            <p:ph idx="1" type="body"/>
          </p:nvPr>
        </p:nvSpPr>
        <p:spPr>
          <a:xfrm>
            <a:off x="311700" y="1194100"/>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Consolas"/>
              <a:buChar char="-"/>
            </a:pPr>
            <a:r>
              <a:rPr lang="en">
                <a:solidFill>
                  <a:schemeClr val="dk1"/>
                </a:solidFill>
                <a:latin typeface="Consolas"/>
                <a:ea typeface="Consolas"/>
                <a:cs typeface="Consolas"/>
                <a:sym typeface="Consolas"/>
              </a:rPr>
              <a:t>Optional.ofNullable​(</a:t>
            </a:r>
            <a:r>
              <a:rPr lang="en">
                <a:solidFill>
                  <a:srgbClr val="0000FF"/>
                </a:solidFill>
                <a:latin typeface="Consolas"/>
                <a:ea typeface="Consolas"/>
                <a:cs typeface="Consolas"/>
                <a:sym typeface="Consolas"/>
              </a:rPr>
              <a:t>value</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34327" lvl="0" marL="457200" rtl="0" algn="l">
              <a:spcBef>
                <a:spcPts val="0"/>
              </a:spcBef>
              <a:spcAft>
                <a:spcPts val="0"/>
              </a:spcAft>
              <a:buClr>
                <a:schemeClr val="dk1"/>
              </a:buClr>
              <a:buSzPct val="100000"/>
              <a:buChar char="-"/>
            </a:pPr>
            <a:r>
              <a:rPr lang="en">
                <a:solidFill>
                  <a:schemeClr val="dk1"/>
                </a:solidFill>
              </a:rPr>
              <a:t>Dùng để tạo một đối tượng Optional mà không chắc đối số có null hay không.</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Giá trị trả về:</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Nếu đối số là null thì trả về một Optional trống (empty)</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Nếu đối số có giá trị thì trả về một Optional chứa giá trị đó</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Mục đích: tránh lỗi NullPointerException khi thao tác trên các giá trị có thể null</a:t>
            </a:r>
            <a:endParaRPr>
              <a:solidFill>
                <a:schemeClr val="dk1"/>
              </a:solidFill>
            </a:endParaRPr>
          </a:p>
          <a:p>
            <a:pPr indent="0" lvl="0" marL="0" rtl="0" algn="l">
              <a:spcBef>
                <a:spcPts val="1200"/>
              </a:spcBef>
              <a:spcAft>
                <a:spcPts val="0"/>
              </a:spcAft>
              <a:buNone/>
            </a:pPr>
            <a:r>
              <a:rPr lang="en">
                <a:solidFill>
                  <a:schemeClr val="dk1"/>
                </a:solidFill>
                <a:latin typeface="Consolas"/>
                <a:ea typeface="Consolas"/>
                <a:cs typeface="Consolas"/>
                <a:sym typeface="Consolas"/>
              </a:rPr>
              <a:t>String nullableString = getNullableString(); </a:t>
            </a:r>
            <a:endParaRPr>
              <a:solidFill>
                <a:schemeClr val="dk1"/>
              </a:solidFill>
              <a:latin typeface="Consolas"/>
              <a:ea typeface="Consolas"/>
              <a:cs typeface="Consolas"/>
              <a:sym typeface="Consolas"/>
            </a:endParaRPr>
          </a:p>
          <a:p>
            <a:pPr indent="0" lvl="0" marL="0" rtl="0" algn="l">
              <a:spcBef>
                <a:spcPts val="1200"/>
              </a:spcBef>
              <a:spcAft>
                <a:spcPts val="0"/>
              </a:spcAft>
              <a:buNone/>
            </a:pPr>
            <a:r>
              <a:rPr lang="en">
                <a:solidFill>
                  <a:schemeClr val="dk1"/>
                </a:solidFill>
                <a:latin typeface="Consolas"/>
                <a:ea typeface="Consolas"/>
                <a:cs typeface="Consolas"/>
                <a:sym typeface="Consolas"/>
              </a:rPr>
              <a:t>// Giả sử hàm này trả về một chuỗi có thể là null</a:t>
            </a:r>
            <a:endParaRPr>
              <a:solidFill>
                <a:schemeClr val="dk1"/>
              </a:solidFill>
              <a:latin typeface="Consolas"/>
              <a:ea typeface="Consolas"/>
              <a:cs typeface="Consolas"/>
              <a:sym typeface="Consolas"/>
            </a:endParaRPr>
          </a:p>
          <a:p>
            <a:pPr indent="0" lvl="0" marL="0" rtl="0" algn="l">
              <a:spcBef>
                <a:spcPts val="1200"/>
              </a:spcBef>
              <a:spcAft>
                <a:spcPts val="0"/>
              </a:spcAft>
              <a:buNone/>
            </a:pPr>
            <a:r>
              <a:rPr lang="en">
                <a:solidFill>
                  <a:schemeClr val="dk1"/>
                </a:solidFill>
                <a:latin typeface="Consolas"/>
                <a:ea typeface="Consolas"/>
                <a:cs typeface="Consolas"/>
                <a:sym typeface="Consolas"/>
              </a:rPr>
              <a:t>Optional&lt;String&gt; optionalFromNullable = Optional.ofNullable(nullableString);</a:t>
            </a:r>
            <a:endParaRPr>
              <a:solidFill>
                <a:schemeClr val="dk1"/>
              </a:solidFill>
              <a:latin typeface="Consolas"/>
              <a:ea typeface="Consolas"/>
              <a:cs typeface="Consolas"/>
              <a:sym typeface="Consolas"/>
            </a:endParaRPr>
          </a:p>
          <a:p>
            <a:pPr indent="0" lvl="0" marL="0" rtl="0" algn="l">
              <a:spcBef>
                <a:spcPts val="1200"/>
              </a:spcBef>
              <a:spcAft>
                <a:spcPts val="1200"/>
              </a:spcAft>
              <a:buNone/>
            </a:pPr>
            <a:r>
              <a:t/>
            </a:r>
            <a:endParaRPr>
              <a:solidFill>
                <a:schemeClr val="dk1"/>
              </a:solidFill>
            </a:endParaRPr>
          </a:p>
        </p:txBody>
      </p:sp>
      <p:sp>
        <p:nvSpPr>
          <p:cNvPr id="362" name="Google Shape;362;p59"/>
          <p:cNvSpPr txBox="1"/>
          <p:nvPr/>
        </p:nvSpPr>
        <p:spPr>
          <a:xfrm>
            <a:off x="7100625" y="4632525"/>
            <a:ext cx="190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nsolas"/>
                <a:ea typeface="Consolas"/>
                <a:cs typeface="Consolas"/>
                <a:sym typeface="Consolas"/>
              </a:rPr>
              <a:t>Code Sample from: </a:t>
            </a:r>
            <a:r>
              <a:rPr lang="en" sz="700">
                <a:solidFill>
                  <a:schemeClr val="dk2"/>
                </a:solidFill>
                <a:latin typeface="Consolas"/>
                <a:ea typeface="Consolas"/>
                <a:cs typeface="Consolas"/>
                <a:sym typeface="Consolas"/>
              </a:rPr>
              <a:t>viblo.asia</a:t>
            </a:r>
            <a:endParaRPr sz="700">
              <a:solidFill>
                <a:schemeClr val="dk2"/>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66" name="Shape 366"/>
        <p:cNvGrpSpPr/>
        <p:nvPr/>
      </p:nvGrpSpPr>
      <p:grpSpPr>
        <a:xfrm>
          <a:off x="0" y="0"/>
          <a:ext cx="0" cy="0"/>
          <a:chOff x="0" y="0"/>
          <a:chExt cx="0" cy="0"/>
        </a:xfrm>
      </p:grpSpPr>
      <p:sp>
        <p:nvSpPr>
          <p:cNvPr id="367" name="Google Shape;36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t>Class Optional</a:t>
            </a:r>
            <a:endParaRPr/>
          </a:p>
        </p:txBody>
      </p:sp>
      <p:sp>
        <p:nvSpPr>
          <p:cNvPr id="368" name="Google Shape;368;p60"/>
          <p:cNvSpPr txBox="1"/>
          <p:nvPr>
            <p:ph idx="1" type="body"/>
          </p:nvPr>
        </p:nvSpPr>
        <p:spPr>
          <a:xfrm>
            <a:off x="259650" y="1152475"/>
            <a:ext cx="3982200" cy="1186800"/>
          </a:xfrm>
          <a:prstGeom prst="rect">
            <a:avLst/>
          </a:prstGeom>
        </p:spPr>
        <p:txBody>
          <a:bodyPr anchorCtr="0" anchor="t" bIns="91425" lIns="91425" spcFirstLastPara="1" rIns="91425" wrap="square" tIns="91425">
            <a:noAutofit/>
          </a:bodyPr>
          <a:lstStyle/>
          <a:p>
            <a:pPr indent="-329882" lvl="0" marL="457200" rtl="0" algn="l">
              <a:lnSpc>
                <a:spcPct val="95000"/>
              </a:lnSpc>
              <a:spcBef>
                <a:spcPts val="0"/>
              </a:spcBef>
              <a:spcAft>
                <a:spcPts val="0"/>
              </a:spcAft>
              <a:buClr>
                <a:schemeClr val="dk1"/>
              </a:buClr>
              <a:buSzPts val="1595"/>
              <a:buFont typeface="Consolas"/>
              <a:buChar char="-"/>
            </a:pPr>
            <a:r>
              <a:rPr lang="en" sz="1595">
                <a:solidFill>
                  <a:schemeClr val="dk1"/>
                </a:solidFill>
                <a:latin typeface="Consolas"/>
                <a:ea typeface="Consolas"/>
                <a:cs typeface="Consolas"/>
                <a:sym typeface="Consolas"/>
              </a:rPr>
              <a:t>Optional.</a:t>
            </a:r>
            <a:r>
              <a:rPr lang="en" sz="1595">
                <a:solidFill>
                  <a:schemeClr val="dk1"/>
                </a:solidFill>
                <a:latin typeface="Consolas"/>
                <a:ea typeface="Consolas"/>
                <a:cs typeface="Consolas"/>
                <a:sym typeface="Consolas"/>
              </a:rPr>
              <a:t>orElseThrow(exceptionSupplier)</a:t>
            </a:r>
            <a:endParaRPr sz="1595">
              <a:solidFill>
                <a:schemeClr val="dk1"/>
              </a:solidFill>
              <a:latin typeface="Consolas"/>
              <a:ea typeface="Consolas"/>
              <a:cs typeface="Consolas"/>
              <a:sym typeface="Consolas"/>
            </a:endParaRPr>
          </a:p>
          <a:p>
            <a:pPr indent="-329882" lvl="0" marL="457200" rtl="0" algn="l">
              <a:lnSpc>
                <a:spcPct val="95000"/>
              </a:lnSpc>
              <a:spcBef>
                <a:spcPts val="0"/>
              </a:spcBef>
              <a:spcAft>
                <a:spcPts val="0"/>
              </a:spcAft>
              <a:buClr>
                <a:schemeClr val="dk1"/>
              </a:buClr>
              <a:buSzPts val="1595"/>
              <a:buChar char="-"/>
            </a:pPr>
            <a:r>
              <a:rPr lang="en" sz="1595">
                <a:solidFill>
                  <a:schemeClr val="dk1"/>
                </a:solidFill>
              </a:rPr>
              <a:t>Dùng để lấy giá trị chứa trong đối tượng Optional. Khi giá trị của nó là null thì sẽ ném ra một ngoại lệ có thể tuỳ chỉnh.</a:t>
            </a:r>
            <a:endParaRPr sz="1595">
              <a:solidFill>
                <a:schemeClr val="dk1"/>
              </a:solidFill>
            </a:endParaRPr>
          </a:p>
          <a:p>
            <a:pPr indent="0" lvl="0" marL="0" rtl="0" algn="l">
              <a:lnSpc>
                <a:spcPct val="95000"/>
              </a:lnSpc>
              <a:spcBef>
                <a:spcPts val="1200"/>
              </a:spcBef>
              <a:spcAft>
                <a:spcPts val="1200"/>
              </a:spcAft>
              <a:buSzPts val="852"/>
              <a:buNone/>
            </a:pPr>
            <a:r>
              <a:t/>
            </a:r>
            <a:endParaRPr sz="1595">
              <a:solidFill>
                <a:schemeClr val="dk1"/>
              </a:solidFill>
            </a:endParaRPr>
          </a:p>
        </p:txBody>
      </p:sp>
      <p:sp>
        <p:nvSpPr>
          <p:cNvPr id="369" name="Google Shape;369;p60"/>
          <p:cNvSpPr txBox="1"/>
          <p:nvPr/>
        </p:nvSpPr>
        <p:spPr>
          <a:xfrm>
            <a:off x="7100625" y="4632525"/>
            <a:ext cx="190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nsolas"/>
                <a:ea typeface="Consolas"/>
                <a:cs typeface="Consolas"/>
                <a:sym typeface="Consolas"/>
              </a:rPr>
              <a:t>Code Sample from: </a:t>
            </a:r>
            <a:r>
              <a:rPr lang="en" sz="700">
                <a:solidFill>
                  <a:schemeClr val="dk2"/>
                </a:solidFill>
                <a:latin typeface="Consolas"/>
                <a:ea typeface="Consolas"/>
                <a:cs typeface="Consolas"/>
                <a:sym typeface="Consolas"/>
              </a:rPr>
              <a:t>viblo.asia</a:t>
            </a:r>
            <a:endParaRPr sz="700">
              <a:solidFill>
                <a:schemeClr val="dk2"/>
              </a:solidFill>
              <a:latin typeface="Consolas"/>
              <a:ea typeface="Consolas"/>
              <a:cs typeface="Consolas"/>
              <a:sym typeface="Consolas"/>
            </a:endParaRPr>
          </a:p>
        </p:txBody>
      </p:sp>
      <p:sp>
        <p:nvSpPr>
          <p:cNvPr id="370" name="Google Shape;370;p60"/>
          <p:cNvSpPr txBox="1"/>
          <p:nvPr/>
        </p:nvSpPr>
        <p:spPr>
          <a:xfrm>
            <a:off x="4478575" y="830625"/>
            <a:ext cx="4431000" cy="380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Optional&lt;String&gt; optional = Optional.empty();</a:t>
            </a:r>
            <a:endParaRPr>
              <a:solidFill>
                <a:schemeClr val="dk1"/>
              </a:solidFill>
              <a:latin typeface="Consolas"/>
              <a:ea typeface="Consolas"/>
              <a:cs typeface="Consolas"/>
              <a:sym typeface="Consolas"/>
            </a:endParaRPr>
          </a:p>
          <a:p>
            <a:pPr indent="0" lvl="0" marL="0" rtl="0" algn="l">
              <a:lnSpc>
                <a:spcPct val="115000"/>
              </a:lnSpc>
              <a:spcBef>
                <a:spcPts val="1200"/>
              </a:spcBef>
              <a:spcAft>
                <a:spcPts val="0"/>
              </a:spcAft>
              <a:buNone/>
            </a:pPr>
            <a:r>
              <a:rPr lang="en">
                <a:solidFill>
                  <a:schemeClr val="dk1"/>
                </a:solidFill>
                <a:latin typeface="Consolas"/>
                <a:ea typeface="Consolas"/>
                <a:cs typeface="Consolas"/>
                <a:sym typeface="Consolas"/>
              </a:rPr>
              <a:t>try {</a:t>
            </a:r>
            <a:endParaRPr>
              <a:solidFill>
                <a:schemeClr val="dk1"/>
              </a:solidFill>
              <a:latin typeface="Consolas"/>
              <a:ea typeface="Consolas"/>
              <a:cs typeface="Consolas"/>
              <a:sym typeface="Consolas"/>
            </a:endParaRPr>
          </a:p>
          <a:p>
            <a:pPr indent="0" lvl="0" marL="0" rtl="0" algn="l">
              <a:lnSpc>
                <a:spcPct val="115000"/>
              </a:lnSpc>
              <a:spcBef>
                <a:spcPts val="1200"/>
              </a:spcBef>
              <a:spcAft>
                <a:spcPts val="0"/>
              </a:spcAft>
              <a:buNone/>
            </a:pPr>
            <a:r>
              <a:rPr lang="en">
                <a:solidFill>
                  <a:schemeClr val="dk1"/>
                </a:solidFill>
                <a:latin typeface="Consolas"/>
                <a:ea typeface="Consolas"/>
                <a:cs typeface="Consolas"/>
                <a:sym typeface="Consolas"/>
              </a:rPr>
              <a:t>      String value = optional.orElseThrow(() -&gt; new CustomException("Custom error message"));</a:t>
            </a:r>
            <a:endParaRPr>
              <a:solidFill>
                <a:schemeClr val="dk1"/>
              </a:solidFill>
              <a:latin typeface="Consolas"/>
              <a:ea typeface="Consolas"/>
              <a:cs typeface="Consolas"/>
              <a:sym typeface="Consolas"/>
            </a:endParaRPr>
          </a:p>
          <a:p>
            <a:pPr indent="0" lvl="0" marL="0" rtl="0" algn="l">
              <a:lnSpc>
                <a:spcPct val="115000"/>
              </a:lnSpc>
              <a:spcBef>
                <a:spcPts val="1200"/>
              </a:spcBef>
              <a:spcAft>
                <a:spcPts val="0"/>
              </a:spcAft>
              <a:buNone/>
            </a:pPr>
            <a:r>
              <a:rPr lang="en">
                <a:solidFill>
                  <a:schemeClr val="dk1"/>
                </a:solidFill>
                <a:latin typeface="Consolas"/>
                <a:ea typeface="Consolas"/>
                <a:cs typeface="Consolas"/>
                <a:sym typeface="Consolas"/>
              </a:rPr>
              <a:t>     System.out.println("Value: " + value);</a:t>
            </a:r>
            <a:endParaRPr>
              <a:solidFill>
                <a:schemeClr val="dk1"/>
              </a:solidFill>
              <a:latin typeface="Consolas"/>
              <a:ea typeface="Consolas"/>
              <a:cs typeface="Consolas"/>
              <a:sym typeface="Consolas"/>
            </a:endParaRPr>
          </a:p>
          <a:p>
            <a:pPr indent="0" lvl="0" marL="0" rtl="0" algn="l">
              <a:lnSpc>
                <a:spcPct val="115000"/>
              </a:lnSpc>
              <a:spcBef>
                <a:spcPts val="1200"/>
              </a:spcBef>
              <a:spcAft>
                <a:spcPts val="0"/>
              </a:spcAft>
              <a:buNone/>
            </a:pPr>
            <a:r>
              <a:rPr lang="en">
                <a:solidFill>
                  <a:schemeClr val="dk1"/>
                </a:solidFill>
                <a:latin typeface="Consolas"/>
                <a:ea typeface="Consolas"/>
                <a:cs typeface="Consolas"/>
                <a:sym typeface="Consolas"/>
              </a:rPr>
              <a:t>} catch (CustomException e) {</a:t>
            </a:r>
            <a:endParaRPr>
              <a:solidFill>
                <a:schemeClr val="dk1"/>
              </a:solidFill>
              <a:latin typeface="Consolas"/>
              <a:ea typeface="Consolas"/>
              <a:cs typeface="Consolas"/>
              <a:sym typeface="Consolas"/>
            </a:endParaRPr>
          </a:p>
          <a:p>
            <a:pPr indent="0" lvl="0" marL="0" rtl="0" algn="l">
              <a:lnSpc>
                <a:spcPct val="115000"/>
              </a:lnSpc>
              <a:spcBef>
                <a:spcPts val="1200"/>
              </a:spcBef>
              <a:spcAft>
                <a:spcPts val="0"/>
              </a:spcAft>
              <a:buNone/>
            </a:pPr>
            <a:r>
              <a:rPr lang="en">
                <a:solidFill>
                  <a:schemeClr val="dk1"/>
                </a:solidFill>
                <a:latin typeface="Consolas"/>
                <a:ea typeface="Consolas"/>
                <a:cs typeface="Consolas"/>
                <a:sym typeface="Consolas"/>
              </a:rPr>
              <a:t>     System.out.println("Caught an exception: " + e.getMessage());</a:t>
            </a:r>
            <a:endParaRPr>
              <a:solidFill>
                <a:schemeClr val="dk1"/>
              </a:solidFill>
              <a:latin typeface="Consolas"/>
              <a:ea typeface="Consolas"/>
              <a:cs typeface="Consolas"/>
              <a:sym typeface="Consolas"/>
            </a:endParaRPr>
          </a:p>
          <a:p>
            <a:pPr indent="0" lvl="0" marL="0" rtl="0" algn="l">
              <a:lnSpc>
                <a:spcPct val="115000"/>
              </a:lnSpc>
              <a:spcBef>
                <a:spcPts val="1200"/>
              </a:spcBef>
              <a:spcAft>
                <a:spcPts val="1200"/>
              </a:spcAft>
              <a:buNone/>
            </a:pPr>
            <a:r>
              <a:rPr lang="en">
                <a:solidFill>
                  <a:schemeClr val="dk1"/>
                </a:solidFill>
              </a:rPr>
              <a:t>}</a:t>
            </a:r>
            <a:endParaRPr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 LocalDate, LocalDateTime</a:t>
            </a:r>
            <a:endParaRPr/>
          </a:p>
        </p:txBody>
      </p:sp>
      <p:sp>
        <p:nvSpPr>
          <p:cNvPr id="376" name="Google Shape;376;p61"/>
          <p:cNvSpPr txBox="1"/>
          <p:nvPr/>
        </p:nvSpPr>
        <p:spPr>
          <a:xfrm>
            <a:off x="311700" y="1296450"/>
            <a:ext cx="7323600" cy="29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22127268 - Nguyễn Hữu Minh</a:t>
            </a:r>
            <a:endParaRPr sz="1800">
              <a:solidFill>
                <a:schemeClr val="dk2"/>
              </a:solidFill>
            </a:endParaRPr>
          </a:p>
          <a:p>
            <a:pPr indent="0" lvl="0" marL="0" rtl="0" algn="l">
              <a:spcBef>
                <a:spcPts val="0"/>
              </a:spcBef>
              <a:spcAft>
                <a:spcPts val="0"/>
              </a:spcAft>
              <a:buNone/>
            </a:pPr>
            <a:r>
              <a:rPr lang="en" sz="1800">
                <a:solidFill>
                  <a:schemeClr val="dk2"/>
                </a:solidFill>
              </a:rPr>
              <a:t>22127269 - Nguyễn Nhật Minh</a:t>
            </a:r>
            <a:endParaRPr sz="1800">
              <a:solidFill>
                <a:schemeClr val="dk2"/>
              </a:solidFill>
            </a:endParaRPr>
          </a:p>
          <a:p>
            <a:pPr indent="0" lvl="0" marL="0" rtl="0" algn="l">
              <a:spcBef>
                <a:spcPts val="0"/>
              </a:spcBef>
              <a:spcAft>
                <a:spcPts val="0"/>
              </a:spcAft>
              <a:buNone/>
            </a:pPr>
            <a:r>
              <a:rPr lang="en" sz="1800">
                <a:solidFill>
                  <a:schemeClr val="dk2"/>
                </a:solidFill>
              </a:rPr>
              <a:t>22127286 - Nguyễn Thanh Nam</a:t>
            </a:r>
            <a:endParaRPr sz="1800">
              <a:solidFill>
                <a:schemeClr val="dk2"/>
              </a:solidFill>
            </a:endParaRPr>
          </a:p>
          <a:p>
            <a:pPr indent="0" lvl="0" marL="0" rtl="0" algn="l">
              <a:spcBef>
                <a:spcPts val="0"/>
              </a:spcBef>
              <a:spcAft>
                <a:spcPts val="0"/>
              </a:spcAft>
              <a:buNone/>
            </a:pPr>
            <a:r>
              <a:rPr lang="en" sz="1800">
                <a:solidFill>
                  <a:schemeClr val="dk2"/>
                </a:solidFill>
              </a:rPr>
              <a:t>22127461 - Đặng Nguyên Vũ</a:t>
            </a:r>
            <a:endParaRPr sz="1800">
              <a:solidFill>
                <a:schemeClr val="dk2"/>
              </a:solidFill>
            </a:endParaRPr>
          </a:p>
          <a:p>
            <a:pPr indent="0" lvl="0" marL="0" rtl="0" algn="l">
              <a:spcBef>
                <a:spcPts val="0"/>
              </a:spcBef>
              <a:spcAft>
                <a:spcPts val="0"/>
              </a:spcAft>
              <a:buNone/>
            </a:pPr>
            <a:r>
              <a:rPr lang="en" sz="1800">
                <a:solidFill>
                  <a:schemeClr val="dk2"/>
                </a:solidFill>
              </a:rPr>
              <a:t>22127199 - Trần Nguyên Đăng Khoa</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79" name="Google Shape;79;p17"/>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38596"/>
              <a:buFont typeface="Arial"/>
              <a:buNone/>
            </a:pPr>
            <a:r>
              <a:rPr lang="en" sz="2850">
                <a:solidFill>
                  <a:schemeClr val="dk1"/>
                </a:solidFill>
              </a:rPr>
              <a:t>contains()</a:t>
            </a:r>
            <a:endParaRPr sz="2850">
              <a:solidFill>
                <a:schemeClr val="dk1"/>
              </a:solidFill>
            </a:endParaRPr>
          </a:p>
          <a:p>
            <a:pPr indent="0" lvl="0" marL="0" rtl="0" algn="just">
              <a:spcBef>
                <a:spcPts val="1200"/>
              </a:spcBef>
              <a:spcAft>
                <a:spcPts val="0"/>
              </a:spcAft>
              <a:buClr>
                <a:schemeClr val="dk1"/>
              </a:buClr>
              <a:buSzPct val="61111"/>
              <a:buFont typeface="Arial"/>
              <a:buNone/>
            </a:pPr>
            <a:r>
              <a:rPr lang="en">
                <a:solidFill>
                  <a:schemeClr val="dk1"/>
                </a:solidFill>
                <a:latin typeface="Montserrat"/>
                <a:ea typeface="Montserrat"/>
                <a:cs typeface="Montserrat"/>
                <a:sym typeface="Montserrat"/>
              </a:rPr>
              <a:t>The Java String class contains() method searches the sequence of characters in this string. It returns true if the sequence of char values is found in this string otherwise returns false.</a:t>
            </a:r>
            <a:endParaRPr>
              <a:solidFill>
                <a:schemeClr val="dk1"/>
              </a:solidFill>
              <a:latin typeface="Montserrat"/>
              <a:ea typeface="Montserrat"/>
              <a:cs typeface="Montserrat"/>
              <a:sym typeface="Montserrat"/>
            </a:endParaRPr>
          </a:p>
          <a:p>
            <a:pPr indent="0" lvl="0" marL="0" rtl="0" algn="l">
              <a:lnSpc>
                <a:spcPct val="120000"/>
              </a:lnSpc>
              <a:spcBef>
                <a:spcPts val="1200"/>
              </a:spcBef>
              <a:spcAft>
                <a:spcPts val="0"/>
              </a:spcAft>
              <a:buClr>
                <a:schemeClr val="dk1"/>
              </a:buClr>
              <a:buSzPct val="52380"/>
              <a:buFont typeface="Arial"/>
              <a:buNone/>
            </a:pPr>
            <a:r>
              <a:rPr lang="en" sz="2100">
                <a:solidFill>
                  <a:schemeClr val="dk1"/>
                </a:solidFill>
                <a:latin typeface="Montserrat"/>
                <a:ea typeface="Montserrat"/>
                <a:cs typeface="Montserrat"/>
                <a:sym typeface="Montserrat"/>
              </a:rPr>
              <a:t>Signature</a:t>
            </a:r>
            <a:endParaRPr sz="2100">
              <a:solidFill>
                <a:schemeClr val="dk1"/>
              </a:solidFill>
              <a:latin typeface="Montserrat"/>
              <a:ea typeface="Montserrat"/>
              <a:cs typeface="Montserrat"/>
              <a:sym typeface="Montserrat"/>
            </a:endParaRPr>
          </a:p>
          <a:p>
            <a:pPr indent="-228600" lvl="0" marL="457200" marR="25400" rtl="0" algn="l">
              <a:spcBef>
                <a:spcPts val="400"/>
              </a:spcBef>
              <a:spcAft>
                <a:spcPts val="0"/>
              </a:spcAft>
              <a:buClr>
                <a:schemeClr val="dk1"/>
              </a:buClr>
              <a:buSzPct val="66666"/>
              <a:buFont typeface="Montserrat"/>
              <a:buNone/>
            </a:pPr>
            <a:r>
              <a:rPr b="1" lang="en">
                <a:solidFill>
                  <a:srgbClr val="006699"/>
                </a:solidFill>
              </a:rPr>
              <a:t>public boolean</a:t>
            </a:r>
            <a:r>
              <a:rPr b="1" lang="en">
                <a:solidFill>
                  <a:schemeClr val="dk1"/>
                </a:solidFill>
              </a:rPr>
              <a:t> </a:t>
            </a:r>
            <a:r>
              <a:rPr lang="en">
                <a:solidFill>
                  <a:schemeClr val="dk1"/>
                </a:solidFill>
              </a:rPr>
              <a:t>contains(</a:t>
            </a:r>
            <a:r>
              <a:rPr b="1" lang="en">
                <a:solidFill>
                  <a:srgbClr val="006699"/>
                </a:solidFill>
              </a:rPr>
              <a:t>CharSequence</a:t>
            </a:r>
            <a:r>
              <a:rPr lang="en">
                <a:solidFill>
                  <a:schemeClr val="dk1"/>
                </a:solidFill>
              </a:rPr>
              <a:t> sequence)    </a:t>
            </a:r>
            <a:endParaRPr>
              <a:solidFill>
                <a:schemeClr val="dk1"/>
              </a:solidFill>
            </a:endParaRPr>
          </a:p>
          <a:p>
            <a:pPr indent="0" lvl="0" marL="0" rtl="0" algn="l">
              <a:lnSpc>
                <a:spcPct val="120000"/>
              </a:lnSpc>
              <a:spcBef>
                <a:spcPts val="600"/>
              </a:spcBef>
              <a:spcAft>
                <a:spcPts val="0"/>
              </a:spcAft>
              <a:buClr>
                <a:schemeClr val="dk1"/>
              </a:buClr>
              <a:buSzPct val="52380"/>
              <a:buFont typeface="Arial"/>
              <a:buNone/>
            </a:pPr>
            <a:r>
              <a:rPr lang="en" sz="2100">
                <a:solidFill>
                  <a:schemeClr val="dk1"/>
                </a:solidFill>
                <a:latin typeface="Montserrat"/>
                <a:ea typeface="Montserrat"/>
                <a:cs typeface="Montserrat"/>
                <a:sym typeface="Montserrat"/>
              </a:rPr>
              <a:t>Parameter</a:t>
            </a:r>
            <a:endParaRPr>
              <a:solidFill>
                <a:schemeClr val="dk1"/>
              </a:solidFill>
            </a:endParaRPr>
          </a:p>
          <a:p>
            <a:pPr indent="0" lvl="0" marL="0" rtl="0" algn="just">
              <a:spcBef>
                <a:spcPts val="400"/>
              </a:spcBef>
              <a:spcAft>
                <a:spcPts val="0"/>
              </a:spcAft>
              <a:buClr>
                <a:schemeClr val="dk1"/>
              </a:buClr>
              <a:buSzPct val="61111"/>
              <a:buFont typeface="Arial"/>
              <a:buNone/>
            </a:pPr>
            <a:r>
              <a:rPr lang="en">
                <a:solidFill>
                  <a:schemeClr val="dk1"/>
                </a:solidFill>
              </a:rPr>
              <a:t>sequence : specifies the sequence of characters to be searched.</a:t>
            </a:r>
            <a:endParaRPr>
              <a:solidFill>
                <a:schemeClr val="dk1"/>
              </a:solidFill>
            </a:endParaRPr>
          </a:p>
          <a:p>
            <a:pPr indent="0" lvl="0" marL="0" rtl="0" algn="l">
              <a:lnSpc>
                <a:spcPct val="120000"/>
              </a:lnSpc>
              <a:spcBef>
                <a:spcPts val="1200"/>
              </a:spcBef>
              <a:spcAft>
                <a:spcPts val="0"/>
              </a:spcAft>
              <a:buClr>
                <a:schemeClr val="dk1"/>
              </a:buClr>
              <a:buSzPct val="52380"/>
              <a:buFont typeface="Arial"/>
              <a:buNone/>
            </a:pPr>
            <a:r>
              <a:rPr lang="en" sz="2100">
                <a:solidFill>
                  <a:schemeClr val="dk1"/>
                </a:solidFill>
                <a:latin typeface="Montserrat"/>
                <a:ea typeface="Montserrat"/>
                <a:cs typeface="Montserrat"/>
                <a:sym typeface="Montserrat"/>
              </a:rPr>
              <a:t>Returns</a:t>
            </a:r>
            <a:endParaRPr>
              <a:solidFill>
                <a:schemeClr val="dk1"/>
              </a:solidFill>
            </a:endParaRPr>
          </a:p>
          <a:p>
            <a:pPr indent="0" lvl="0" marL="0" rtl="0" algn="just">
              <a:spcBef>
                <a:spcPts val="400"/>
              </a:spcBef>
              <a:spcAft>
                <a:spcPts val="0"/>
              </a:spcAft>
              <a:buClr>
                <a:schemeClr val="dk1"/>
              </a:buClr>
              <a:buSzPct val="61111"/>
              <a:buFont typeface="Arial"/>
              <a:buNone/>
            </a:pPr>
            <a:r>
              <a:rPr lang="en">
                <a:solidFill>
                  <a:schemeClr val="dk1"/>
                </a:solidFill>
              </a:rPr>
              <a:t>true if the sequence of char value exists, otherwise false.</a:t>
            </a:r>
            <a:endParaRPr>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80" name="Shape 380"/>
        <p:cNvGrpSpPr/>
        <p:nvPr/>
      </p:nvGrpSpPr>
      <p:grpSpPr>
        <a:xfrm>
          <a:off x="0" y="0"/>
          <a:ext cx="0" cy="0"/>
          <a:chOff x="0" y="0"/>
          <a:chExt cx="0" cy="0"/>
        </a:xfrm>
      </p:grpSpPr>
      <p:sp>
        <p:nvSpPr>
          <p:cNvPr id="381" name="Google Shape;38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a:t>
            </a:r>
            <a:endParaRPr/>
          </a:p>
        </p:txBody>
      </p:sp>
      <p:sp>
        <p:nvSpPr>
          <p:cNvPr id="382" name="Google Shape;382;p62"/>
          <p:cNvSpPr txBox="1"/>
          <p:nvPr>
            <p:ph idx="1" type="body"/>
          </p:nvPr>
        </p:nvSpPr>
        <p:spPr>
          <a:xfrm>
            <a:off x="311700" y="113471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LocalDate</a:t>
            </a:r>
            <a:endParaRPr sz="4800"/>
          </a:p>
          <a:p>
            <a:pPr indent="-292100" lvl="0" marL="457200" rtl="0" algn="l">
              <a:spcBef>
                <a:spcPts val="1200"/>
              </a:spcBef>
              <a:spcAft>
                <a:spcPts val="0"/>
              </a:spcAft>
              <a:buSzPct val="100000"/>
              <a:buFont typeface="Courier New"/>
              <a:buAutoNum type="arabicPeriod"/>
            </a:pPr>
            <a:r>
              <a:rPr b="1" lang="en" sz="4000">
                <a:solidFill>
                  <a:srgbClr val="4A6782"/>
                </a:solidFill>
                <a:uFill>
                  <a:noFill/>
                </a:uFill>
                <a:latin typeface="Courier New"/>
                <a:ea typeface="Courier New"/>
                <a:cs typeface="Courier New"/>
                <a:sym typeface="Courier New"/>
                <a:hlinkClick r:id="rId3">
                  <a:extLst>
                    <a:ext uri="{A12FA001-AC4F-418D-AE19-62706E023703}">
                      <ahyp:hlinkClr val="tx"/>
                    </a:ext>
                  </a:extLst>
                </a:hlinkClick>
              </a:rPr>
              <a:t>LocalDate</a:t>
            </a:r>
            <a:r>
              <a:rPr b="1" lang="en" sz="4000">
                <a:solidFill>
                  <a:srgbClr val="4A6782"/>
                </a:solidFill>
                <a:latin typeface="Courier New"/>
                <a:ea typeface="Courier New"/>
                <a:cs typeface="Courier New"/>
                <a:sym typeface="Courier New"/>
              </a:rPr>
              <a:t>.</a:t>
            </a:r>
            <a:r>
              <a:rPr b="1" lang="en" sz="4000">
                <a:solidFill>
                  <a:srgbClr val="4A6782"/>
                </a:solidFill>
                <a:uFill>
                  <a:noFill/>
                </a:uFill>
                <a:latin typeface="Courier New"/>
                <a:ea typeface="Courier New"/>
                <a:cs typeface="Courier New"/>
                <a:sym typeface="Courier New"/>
                <a:hlinkClick r:id="rId4">
                  <a:extLst>
                    <a:ext uri="{A12FA001-AC4F-418D-AE19-62706E023703}">
                      <ahyp:hlinkClr val="tx"/>
                    </a:ext>
                  </a:extLst>
                </a:hlinkClick>
              </a:rPr>
              <a:t>parse</a:t>
            </a:r>
            <a:r>
              <a:rPr lang="en" sz="4000">
                <a:solidFill>
                  <a:srgbClr val="353833"/>
                </a:solidFill>
                <a:latin typeface="Courier New"/>
                <a:ea typeface="Courier New"/>
                <a:cs typeface="Courier New"/>
                <a:sym typeface="Courier New"/>
              </a:rPr>
              <a:t>(</a:t>
            </a:r>
            <a:r>
              <a:rPr b="1" lang="en" sz="4000">
                <a:solidFill>
                  <a:srgbClr val="4A6782"/>
                </a:solidFill>
                <a:uFill>
                  <a:noFill/>
                </a:uFill>
                <a:latin typeface="Courier New"/>
                <a:ea typeface="Courier New"/>
                <a:cs typeface="Courier New"/>
                <a:sym typeface="Courier New"/>
                <a:hlinkClick r:id="rId5">
                  <a:extLst>
                    <a:ext uri="{A12FA001-AC4F-418D-AE19-62706E023703}">
                      <ahyp:hlinkClr val="tx"/>
                    </a:ext>
                  </a:extLst>
                </a:hlinkClick>
              </a:rPr>
              <a:t>CharSequence</a:t>
            </a:r>
            <a:r>
              <a:rPr lang="en" sz="4000">
                <a:solidFill>
                  <a:srgbClr val="353833"/>
                </a:solidFill>
                <a:latin typeface="Courier New"/>
                <a:ea typeface="Courier New"/>
                <a:cs typeface="Courier New"/>
                <a:sym typeface="Courier New"/>
              </a:rPr>
              <a:t> text): convert string to LocalDate.</a:t>
            </a:r>
            <a:endParaRPr sz="4000">
              <a:solidFill>
                <a:srgbClr val="353833"/>
              </a:solidFill>
              <a:latin typeface="Courier New"/>
              <a:ea typeface="Courier New"/>
              <a:cs typeface="Courier New"/>
              <a:sym typeface="Courier New"/>
            </a:endParaRPr>
          </a:p>
          <a:p>
            <a:pPr indent="0" lvl="0" marL="0" rtl="0" algn="l">
              <a:spcBef>
                <a:spcPts val="0"/>
              </a:spcBef>
              <a:spcAft>
                <a:spcPts val="0"/>
              </a:spcAft>
              <a:buNone/>
            </a:pPr>
            <a:r>
              <a:rPr lang="en" sz="4000">
                <a:solidFill>
                  <a:srgbClr val="353833"/>
                </a:solidFill>
                <a:latin typeface="Courier New"/>
                <a:ea typeface="Courier New"/>
                <a:cs typeface="Courier New"/>
                <a:sym typeface="Courier New"/>
              </a:rPr>
              <a:t> Example:</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import java.time.</a:t>
            </a:r>
            <a:r>
              <a:rPr lang="en" sz="4000">
                <a:solidFill>
                  <a:srgbClr val="353833"/>
                </a:solidFill>
                <a:latin typeface="Courier New"/>
                <a:ea typeface="Courier New"/>
                <a:cs typeface="Courier New"/>
                <a:sym typeface="Courier New"/>
              </a:rPr>
              <a:t>LocalDate</a:t>
            </a:r>
            <a:r>
              <a:rPr lang="en" sz="4000">
                <a:solidFill>
                  <a:srgbClr val="353833"/>
                </a:solidFill>
                <a:latin typeface="Courier New"/>
                <a:ea typeface="Courier New"/>
                <a:cs typeface="Courier New"/>
                <a:sym typeface="Courier New"/>
              </a:rPr>
              <a:t>;</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public class Example {</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    	public static void main(String[] args) {</a:t>
            </a:r>
            <a:endParaRPr sz="4000">
              <a:solidFill>
                <a:srgbClr val="353833"/>
              </a:solidFill>
              <a:latin typeface="Courier New"/>
              <a:ea typeface="Courier New"/>
              <a:cs typeface="Courier New"/>
              <a:sym typeface="Courier New"/>
            </a:endParaRPr>
          </a:p>
          <a:p>
            <a:pPr indent="0" lvl="0" marL="914400" rtl="0" algn="l">
              <a:spcBef>
                <a:spcPts val="0"/>
              </a:spcBef>
              <a:spcAft>
                <a:spcPts val="0"/>
              </a:spcAft>
              <a:buNone/>
            </a:pPr>
            <a:r>
              <a:rPr lang="en" sz="4000">
                <a:solidFill>
                  <a:srgbClr val="353833"/>
                </a:solidFill>
                <a:latin typeface="Courier New"/>
                <a:ea typeface="Courier New"/>
                <a:cs typeface="Courier New"/>
                <a:sym typeface="Courier New"/>
              </a:rPr>
              <a:t> 	LocalDate date = LocalDate.parse("01-01-2022”);</a:t>
            </a:r>
            <a:endParaRPr sz="4000">
              <a:solidFill>
                <a:srgbClr val="353833"/>
              </a:solidFill>
              <a:latin typeface="Courier New"/>
              <a:ea typeface="Courier New"/>
              <a:cs typeface="Courier New"/>
              <a:sym typeface="Courier New"/>
            </a:endParaRPr>
          </a:p>
          <a:p>
            <a:pPr indent="457200" lvl="0" marL="914400" rtl="0" algn="l">
              <a:spcBef>
                <a:spcPts val="0"/>
              </a:spcBef>
              <a:spcAft>
                <a:spcPts val="0"/>
              </a:spcAft>
              <a:buNone/>
            </a:pPr>
            <a:r>
              <a:rPr lang="en" sz="4000">
                <a:solidFill>
                  <a:srgbClr val="353833"/>
                </a:solidFill>
                <a:latin typeface="Courier New"/>
                <a:ea typeface="Courier New"/>
                <a:cs typeface="Courier New"/>
                <a:sym typeface="Courier New"/>
              </a:rPr>
              <a:t>System.out.println(date); // Output: 2022-01-01</a:t>
            </a:r>
            <a:endParaRPr sz="4000">
              <a:solidFill>
                <a:srgbClr val="353833"/>
              </a:solidFill>
              <a:latin typeface="Courier New"/>
              <a:ea typeface="Courier New"/>
              <a:cs typeface="Courier New"/>
              <a:sym typeface="Courier New"/>
            </a:endParaRPr>
          </a:p>
          <a:p>
            <a:pPr indent="0" lvl="0" marL="914400" rtl="0" algn="l">
              <a:spcBef>
                <a:spcPts val="0"/>
              </a:spcBef>
              <a:spcAft>
                <a:spcPts val="0"/>
              </a:spcAft>
              <a:buNone/>
            </a:pPr>
            <a:r>
              <a:rPr lang="en" sz="4000">
                <a:solidFill>
                  <a:srgbClr val="353833"/>
                </a:solidFill>
                <a:latin typeface="Courier New"/>
                <a:ea typeface="Courier New"/>
                <a:cs typeface="Courier New"/>
                <a:sym typeface="Courier New"/>
              </a:rPr>
              <a:t>}</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a:t>
            </a:r>
            <a:endParaRPr sz="4000">
              <a:solidFill>
                <a:srgbClr val="353833"/>
              </a:solidFill>
              <a:latin typeface="Courier New"/>
              <a:ea typeface="Courier New"/>
              <a:cs typeface="Courier New"/>
              <a:sym typeface="Courier New"/>
            </a:endParaRPr>
          </a:p>
          <a:p>
            <a:pPr indent="457200" lvl="0" marL="457200" rtl="0" algn="l">
              <a:spcBef>
                <a:spcPts val="0"/>
              </a:spcBef>
              <a:spcAft>
                <a:spcPts val="0"/>
              </a:spcAft>
              <a:buNone/>
            </a:pPr>
            <a:r>
              <a:t/>
            </a:r>
            <a:endParaRPr sz="4000">
              <a:solidFill>
                <a:srgbClr val="353833"/>
              </a:solidFill>
              <a:latin typeface="Courier New"/>
              <a:ea typeface="Courier New"/>
              <a:cs typeface="Courier New"/>
              <a:sym typeface="Courier New"/>
            </a:endParaRPr>
          </a:p>
          <a:p>
            <a:pPr indent="-292100" lvl="0" marL="457200" rtl="0" algn="l">
              <a:spcBef>
                <a:spcPts val="0"/>
              </a:spcBef>
              <a:spcAft>
                <a:spcPts val="0"/>
              </a:spcAft>
              <a:buClr>
                <a:srgbClr val="353833"/>
              </a:buClr>
              <a:buSzPct val="100000"/>
              <a:buFont typeface="Courier New"/>
              <a:buAutoNum type="arabicPeriod"/>
            </a:pPr>
            <a:r>
              <a:rPr b="1" lang="en" sz="4000">
                <a:solidFill>
                  <a:srgbClr val="4A6782"/>
                </a:solidFill>
                <a:uFill>
                  <a:noFill/>
                </a:uFill>
                <a:latin typeface="Courier New"/>
                <a:ea typeface="Courier New"/>
                <a:cs typeface="Courier New"/>
                <a:sym typeface="Courier New"/>
                <a:hlinkClick r:id="rId6">
                  <a:extLst>
                    <a:ext uri="{A12FA001-AC4F-418D-AE19-62706E023703}">
                      <ahyp:hlinkClr val="tx"/>
                    </a:ext>
                  </a:extLst>
                </a:hlinkClick>
              </a:rPr>
              <a:t>LocalDate</a:t>
            </a:r>
            <a:r>
              <a:rPr lang="en" sz="4000"/>
              <a:t>.</a:t>
            </a:r>
            <a:r>
              <a:rPr b="1" lang="en" sz="4000">
                <a:solidFill>
                  <a:srgbClr val="4A6782"/>
                </a:solidFill>
                <a:uFill>
                  <a:noFill/>
                </a:uFill>
                <a:latin typeface="Courier New"/>
                <a:ea typeface="Courier New"/>
                <a:cs typeface="Courier New"/>
                <a:sym typeface="Courier New"/>
                <a:hlinkClick r:id="rId7">
                  <a:extLst>
                    <a:ext uri="{A12FA001-AC4F-418D-AE19-62706E023703}">
                      <ahyp:hlinkClr val="tx"/>
                    </a:ext>
                  </a:extLst>
                </a:hlinkClick>
              </a:rPr>
              <a:t>of</a:t>
            </a:r>
            <a:r>
              <a:rPr lang="en" sz="4000">
                <a:solidFill>
                  <a:srgbClr val="353833"/>
                </a:solidFill>
                <a:latin typeface="Courier New"/>
                <a:ea typeface="Courier New"/>
                <a:cs typeface="Courier New"/>
                <a:sym typeface="Courier New"/>
              </a:rPr>
              <a:t>(int year, </a:t>
            </a:r>
            <a:r>
              <a:rPr b="1" lang="en" sz="4000">
                <a:solidFill>
                  <a:srgbClr val="4A6782"/>
                </a:solidFill>
                <a:uFill>
                  <a:noFill/>
                </a:uFill>
                <a:latin typeface="Courier New"/>
                <a:ea typeface="Courier New"/>
                <a:cs typeface="Courier New"/>
                <a:sym typeface="Courier New"/>
                <a:hlinkClick r:id="rId8">
                  <a:extLst>
                    <a:ext uri="{A12FA001-AC4F-418D-AE19-62706E023703}">
                      <ahyp:hlinkClr val="tx"/>
                    </a:ext>
                  </a:extLst>
                </a:hlinkClick>
              </a:rPr>
              <a:t>Month</a:t>
            </a:r>
            <a:r>
              <a:rPr lang="en" sz="4000">
                <a:solidFill>
                  <a:srgbClr val="353833"/>
                </a:solidFill>
                <a:latin typeface="Courier New"/>
                <a:ea typeface="Courier New"/>
                <a:cs typeface="Courier New"/>
                <a:sym typeface="Courier New"/>
              </a:rPr>
              <a:t> month, int dayOfMonth): obtain localDate at specific time.      </a:t>
            </a:r>
            <a:endParaRPr sz="4000">
              <a:solidFill>
                <a:srgbClr val="353833"/>
              </a:solidFill>
              <a:latin typeface="Courier New"/>
              <a:ea typeface="Courier New"/>
              <a:cs typeface="Courier New"/>
              <a:sym typeface="Courier New"/>
            </a:endParaRPr>
          </a:p>
          <a:p>
            <a:pPr indent="0" lvl="0" marL="0" rtl="0" algn="l">
              <a:spcBef>
                <a:spcPts val="0"/>
              </a:spcBef>
              <a:spcAft>
                <a:spcPts val="0"/>
              </a:spcAft>
              <a:buNone/>
            </a:pPr>
            <a:r>
              <a:rPr lang="en" sz="4000">
                <a:solidFill>
                  <a:srgbClr val="353833"/>
                </a:solidFill>
                <a:latin typeface="Courier New"/>
                <a:ea typeface="Courier New"/>
                <a:cs typeface="Courier New"/>
                <a:sym typeface="Courier New"/>
              </a:rPr>
              <a:t> Example:</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import java.time.LocalDate;</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public class Example {</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    	public static void main(String[] args) {</a:t>
            </a:r>
            <a:endParaRPr sz="4000">
              <a:solidFill>
                <a:srgbClr val="353833"/>
              </a:solidFill>
              <a:latin typeface="Courier New"/>
              <a:ea typeface="Courier New"/>
              <a:cs typeface="Courier New"/>
              <a:sym typeface="Courier New"/>
            </a:endParaRPr>
          </a:p>
          <a:p>
            <a:pPr indent="0" lvl="0" marL="914400" rtl="0" algn="l">
              <a:spcBef>
                <a:spcPts val="0"/>
              </a:spcBef>
              <a:spcAft>
                <a:spcPts val="0"/>
              </a:spcAft>
              <a:buNone/>
            </a:pPr>
            <a:r>
              <a:rPr lang="en" sz="4000">
                <a:solidFill>
                  <a:srgbClr val="353833"/>
                </a:solidFill>
                <a:latin typeface="Courier New"/>
                <a:ea typeface="Courier New"/>
                <a:cs typeface="Courier New"/>
                <a:sym typeface="Courier New"/>
              </a:rPr>
              <a:t>        LocalDate date = LocalDate.of(2024, 1, 12);</a:t>
            </a:r>
            <a:endParaRPr sz="4000">
              <a:solidFill>
                <a:srgbClr val="353833"/>
              </a:solidFill>
              <a:latin typeface="Courier New"/>
              <a:ea typeface="Courier New"/>
              <a:cs typeface="Courier New"/>
              <a:sym typeface="Courier New"/>
            </a:endParaRPr>
          </a:p>
          <a:p>
            <a:pPr indent="0" lvl="0" marL="914400" rtl="0" algn="l">
              <a:spcBef>
                <a:spcPts val="0"/>
              </a:spcBef>
              <a:spcAft>
                <a:spcPts val="0"/>
              </a:spcAft>
              <a:buNone/>
            </a:pPr>
            <a:r>
              <a:rPr lang="en" sz="4000">
                <a:solidFill>
                  <a:srgbClr val="353833"/>
                </a:solidFill>
                <a:latin typeface="Courier New"/>
                <a:ea typeface="Courier New"/>
                <a:cs typeface="Courier New"/>
                <a:sym typeface="Courier New"/>
              </a:rPr>
              <a:t>        System.out.println("The date is: " + date); // Output: 2024-01-12</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    	}</a:t>
            </a:r>
            <a:endParaRPr sz="4000">
              <a:solidFill>
                <a:srgbClr val="353833"/>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353833"/>
                </a:solidFill>
                <a:latin typeface="Courier New"/>
                <a:ea typeface="Courier New"/>
                <a:cs typeface="Courier New"/>
                <a:sym typeface="Courier New"/>
              </a:rPr>
              <a:t>}</a:t>
            </a:r>
            <a:endParaRPr sz="4000">
              <a:solidFill>
                <a:srgbClr val="353833"/>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86" name="Shape 386"/>
        <p:cNvGrpSpPr/>
        <p:nvPr/>
      </p:nvGrpSpPr>
      <p:grpSpPr>
        <a:xfrm>
          <a:off x="0" y="0"/>
          <a:ext cx="0" cy="0"/>
          <a:chOff x="0" y="0"/>
          <a:chExt cx="0" cy="0"/>
        </a:xfrm>
      </p:grpSpPr>
      <p:sp>
        <p:nvSpPr>
          <p:cNvPr id="387" name="Google Shape;38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Group06 - LocalDate</a:t>
            </a:r>
            <a:endParaRPr/>
          </a:p>
        </p:txBody>
      </p:sp>
      <p:sp>
        <p:nvSpPr>
          <p:cNvPr id="388" name="Google Shape;38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with(TemporalAdjuster adjuster):</a:t>
            </a:r>
            <a:r>
              <a:rPr lang="en">
                <a:solidFill>
                  <a:schemeClr val="dk1"/>
                </a:solidFill>
              </a:rPr>
              <a:t> điều chỉnh ngày hiện tại bằng cách sử dụng một </a:t>
            </a:r>
            <a:r>
              <a:rPr b="1" lang="en">
                <a:solidFill>
                  <a:schemeClr val="dk1"/>
                </a:solidFill>
              </a:rPr>
              <a:t>TemporalAdjuster</a:t>
            </a:r>
            <a:r>
              <a:rPr lang="en">
                <a:solidFill>
                  <a:schemeClr val="dk1"/>
                </a:solidFill>
              </a:rPr>
              <a:t>. Đây là một cách linh hoạt để thay đổi ngày mà không cần phải biết rõ về năm, tháng hay ngày.</a:t>
            </a:r>
            <a:endParaRPr>
              <a:solidFill>
                <a:schemeClr val="dk1"/>
              </a:solidFill>
            </a:endParaRPr>
          </a:p>
          <a:p>
            <a:pPr indent="0" lvl="0" marL="0" rtl="0" algn="l">
              <a:spcBef>
                <a:spcPts val="1200"/>
              </a:spcBef>
              <a:spcAft>
                <a:spcPts val="0"/>
              </a:spcAft>
              <a:buNone/>
            </a:pPr>
            <a:r>
              <a:rPr lang="en">
                <a:solidFill>
                  <a:schemeClr val="dk1"/>
                </a:solidFill>
              </a:rPr>
              <a:t>Ex: Lấy ngày Thứ Hai tiếp theo tính từ hiện tại:</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89" name="Google Shape;389;p63"/>
          <p:cNvPicPr preferRelativeResize="0"/>
          <p:nvPr/>
        </p:nvPicPr>
        <p:blipFill>
          <a:blip r:embed="rId3">
            <a:alphaModFix/>
          </a:blip>
          <a:stretch>
            <a:fillRect/>
          </a:stretch>
        </p:blipFill>
        <p:spPr>
          <a:xfrm>
            <a:off x="311701" y="2965575"/>
            <a:ext cx="8520600" cy="1524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93" name="Shape 393"/>
        <p:cNvGrpSpPr/>
        <p:nvPr/>
      </p:nvGrpSpPr>
      <p:grpSpPr>
        <a:xfrm>
          <a:off x="0" y="0"/>
          <a:ext cx="0" cy="0"/>
          <a:chOff x="0" y="0"/>
          <a:chExt cx="0" cy="0"/>
        </a:xfrm>
      </p:grpSpPr>
      <p:sp>
        <p:nvSpPr>
          <p:cNvPr id="394" name="Google Shape;39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Group06 - LocalDate</a:t>
            </a:r>
            <a:endParaRPr/>
          </a:p>
        </p:txBody>
      </p:sp>
      <p:sp>
        <p:nvSpPr>
          <p:cNvPr id="395" name="Google Shape;39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withDayOfYear(int i)</a:t>
            </a:r>
            <a:r>
              <a:rPr lang="en">
                <a:solidFill>
                  <a:schemeClr val="dk1"/>
                </a:solidFill>
              </a:rPr>
              <a:t>:</a:t>
            </a:r>
            <a:r>
              <a:rPr lang="en">
                <a:solidFill>
                  <a:schemeClr val="dk1"/>
                </a:solidFill>
              </a:rPr>
              <a:t> lấy ngày thứ i trong năm</a:t>
            </a:r>
            <a:endParaRPr>
              <a:solidFill>
                <a:schemeClr val="dk1"/>
              </a:solidFill>
            </a:endParaRPr>
          </a:p>
          <a:p>
            <a:pPr indent="0" lvl="0" marL="0" rtl="0" algn="l">
              <a:spcBef>
                <a:spcPts val="1200"/>
              </a:spcBef>
              <a:spcAft>
                <a:spcPts val="0"/>
              </a:spcAft>
              <a:buNone/>
            </a:pPr>
            <a:r>
              <a:rPr lang="en">
                <a:solidFill>
                  <a:schemeClr val="dk1"/>
                </a:solidFill>
              </a:rPr>
              <a:t>Ex: Lấy ngày thứ 100 trong năm</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96" name="Google Shape;396;p64"/>
          <p:cNvPicPr preferRelativeResize="0"/>
          <p:nvPr/>
        </p:nvPicPr>
        <p:blipFill>
          <a:blip r:embed="rId3">
            <a:alphaModFix/>
          </a:blip>
          <a:stretch>
            <a:fillRect/>
          </a:stretch>
        </p:blipFill>
        <p:spPr>
          <a:xfrm>
            <a:off x="311702" y="2571750"/>
            <a:ext cx="8520599" cy="1562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00" name="Shape 400"/>
        <p:cNvGrpSpPr/>
        <p:nvPr/>
      </p:nvGrpSpPr>
      <p:grpSpPr>
        <a:xfrm>
          <a:off x="0" y="0"/>
          <a:ext cx="0" cy="0"/>
          <a:chOff x="0" y="0"/>
          <a:chExt cx="0" cy="0"/>
        </a:xfrm>
      </p:grpSpPr>
      <p:sp>
        <p:nvSpPr>
          <p:cNvPr id="401" name="Google Shape;401;p65"/>
          <p:cNvSpPr txBox="1"/>
          <p:nvPr>
            <p:ph type="title"/>
          </p:nvPr>
        </p:nvSpPr>
        <p:spPr>
          <a:xfrm>
            <a:off x="311700" y="8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a:t>
            </a:r>
            <a:endParaRPr/>
          </a:p>
        </p:txBody>
      </p:sp>
      <p:sp>
        <p:nvSpPr>
          <p:cNvPr id="402" name="Google Shape;402;p65"/>
          <p:cNvSpPr txBox="1"/>
          <p:nvPr>
            <p:ph idx="1" type="body"/>
          </p:nvPr>
        </p:nvSpPr>
        <p:spPr>
          <a:xfrm>
            <a:off x="311700" y="640700"/>
            <a:ext cx="8520600" cy="45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LocalDate:</a:t>
            </a:r>
            <a:endParaRPr sz="1500"/>
          </a:p>
          <a:p>
            <a:pPr indent="-323850" lvl="0" marL="457200" rtl="0" algn="l">
              <a:spcBef>
                <a:spcPts val="1200"/>
              </a:spcBef>
              <a:spcAft>
                <a:spcPts val="0"/>
              </a:spcAft>
              <a:buSzPts val="1500"/>
              <a:buChar char="-"/>
            </a:pPr>
            <a:r>
              <a:rPr lang="en" sz="1500"/>
              <a:t>public String format(DateTimeFormatter formatter);</a:t>
            </a:r>
            <a:endParaRPr sz="1500"/>
          </a:p>
          <a:p>
            <a:pPr indent="-323850" lvl="1" marL="914400" rtl="0" algn="l">
              <a:spcBef>
                <a:spcPts val="0"/>
              </a:spcBef>
              <a:spcAft>
                <a:spcPts val="0"/>
              </a:spcAft>
              <a:buSzPts val="1500"/>
              <a:buChar char="-"/>
            </a:pPr>
            <a:r>
              <a:rPr lang="en" sz="1500"/>
              <a:t>Chuyển định dạng ngày này bằng cách sử dụng định dạng được chỉ định.</a:t>
            </a:r>
            <a:endParaRPr sz="1500"/>
          </a:p>
          <a:p>
            <a:pPr indent="-323850" lvl="0" marL="457200" rtl="0" algn="l">
              <a:spcBef>
                <a:spcPts val="0"/>
              </a:spcBef>
              <a:spcAft>
                <a:spcPts val="0"/>
              </a:spcAft>
              <a:buSzPts val="1500"/>
              <a:buChar char="-"/>
            </a:pPr>
            <a:r>
              <a:rPr lang="en" sz="1500"/>
              <a:t>Ví dụ:</a:t>
            </a:r>
            <a:endParaRPr sz="15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solidFill>
                <a:srgbClr val="353833"/>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353833"/>
              </a:solidFill>
              <a:latin typeface="Courier New"/>
              <a:ea typeface="Courier New"/>
              <a:cs typeface="Courier New"/>
              <a:sym typeface="Courier New"/>
            </a:endParaRPr>
          </a:p>
          <a:p>
            <a:pPr indent="0" lvl="0" marL="0" rtl="0" algn="l">
              <a:spcBef>
                <a:spcPts val="0"/>
              </a:spcBef>
              <a:spcAft>
                <a:spcPts val="1200"/>
              </a:spcAft>
              <a:buNone/>
            </a:pPr>
            <a:r>
              <a:t/>
            </a:r>
            <a:endParaRPr sz="1300"/>
          </a:p>
        </p:txBody>
      </p:sp>
      <p:pic>
        <p:nvPicPr>
          <p:cNvPr id="403" name="Google Shape;403;p65"/>
          <p:cNvPicPr preferRelativeResize="0"/>
          <p:nvPr/>
        </p:nvPicPr>
        <p:blipFill>
          <a:blip r:embed="rId3">
            <a:alphaModFix/>
          </a:blip>
          <a:stretch>
            <a:fillRect/>
          </a:stretch>
        </p:blipFill>
        <p:spPr>
          <a:xfrm>
            <a:off x="613000" y="2341575"/>
            <a:ext cx="7997075" cy="16557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07" name="Shape 407"/>
        <p:cNvGrpSpPr/>
        <p:nvPr/>
      </p:nvGrpSpPr>
      <p:grpSpPr>
        <a:xfrm>
          <a:off x="0" y="0"/>
          <a:ext cx="0" cy="0"/>
          <a:chOff x="0" y="0"/>
          <a:chExt cx="0" cy="0"/>
        </a:xfrm>
      </p:grpSpPr>
      <p:sp>
        <p:nvSpPr>
          <p:cNvPr id="408" name="Google Shape;408;p66"/>
          <p:cNvSpPr txBox="1"/>
          <p:nvPr>
            <p:ph type="title"/>
          </p:nvPr>
        </p:nvSpPr>
        <p:spPr>
          <a:xfrm>
            <a:off x="311700" y="8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a:t>
            </a:r>
            <a:endParaRPr/>
          </a:p>
        </p:txBody>
      </p:sp>
      <p:sp>
        <p:nvSpPr>
          <p:cNvPr id="409" name="Google Shape;409;p66"/>
          <p:cNvSpPr txBox="1"/>
          <p:nvPr>
            <p:ph idx="1" type="body"/>
          </p:nvPr>
        </p:nvSpPr>
        <p:spPr>
          <a:xfrm>
            <a:off x="311700" y="640700"/>
            <a:ext cx="8520600" cy="45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LocalDate:</a:t>
            </a:r>
            <a:endParaRPr sz="1500"/>
          </a:p>
          <a:p>
            <a:pPr indent="-323850" lvl="0" marL="457200" rtl="0" algn="l">
              <a:spcBef>
                <a:spcPts val="1200"/>
              </a:spcBef>
              <a:spcAft>
                <a:spcPts val="0"/>
              </a:spcAft>
              <a:buSzPts val="1500"/>
              <a:buChar char="-"/>
            </a:pPr>
            <a:r>
              <a:rPr lang="en" sz="1500"/>
              <a:t>public LocalDate plus(long amountToAdd, TemporalUnit unit);</a:t>
            </a:r>
            <a:endParaRPr sz="1500"/>
          </a:p>
          <a:p>
            <a:pPr indent="-323850" lvl="1" marL="914400" rtl="0" algn="l">
              <a:spcBef>
                <a:spcPts val="0"/>
              </a:spcBef>
              <a:spcAft>
                <a:spcPts val="0"/>
              </a:spcAft>
              <a:buSzPts val="1500"/>
              <a:buChar char="-"/>
            </a:pPr>
            <a:r>
              <a:rPr lang="en" sz="1500"/>
              <a:t>Dùng để cộng ngày hiện tại với số lượng nhất định.</a:t>
            </a:r>
            <a:endParaRPr sz="1500"/>
          </a:p>
          <a:p>
            <a:pPr indent="0" lvl="0" marL="0" rtl="0" algn="l">
              <a:spcBef>
                <a:spcPts val="1200"/>
              </a:spcBef>
              <a:spcAft>
                <a:spcPts val="0"/>
              </a:spcAft>
              <a:buNone/>
            </a:pPr>
            <a:r>
              <a:rPr lang="en" sz="1500"/>
              <a:t>VD: </a:t>
            </a:r>
            <a:endParaRPr sz="15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solidFill>
                <a:srgbClr val="353833"/>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353833"/>
              </a:solidFill>
              <a:latin typeface="Courier New"/>
              <a:ea typeface="Courier New"/>
              <a:cs typeface="Courier New"/>
              <a:sym typeface="Courier New"/>
            </a:endParaRPr>
          </a:p>
          <a:p>
            <a:pPr indent="0" lvl="0" marL="0" rtl="0" algn="l">
              <a:spcBef>
                <a:spcPts val="0"/>
              </a:spcBef>
              <a:spcAft>
                <a:spcPts val="1200"/>
              </a:spcAft>
              <a:buNone/>
            </a:pPr>
            <a:r>
              <a:t/>
            </a:r>
            <a:endParaRPr sz="1300"/>
          </a:p>
        </p:txBody>
      </p:sp>
      <p:pic>
        <p:nvPicPr>
          <p:cNvPr id="410" name="Google Shape;410;p66"/>
          <p:cNvPicPr preferRelativeResize="0"/>
          <p:nvPr/>
        </p:nvPicPr>
        <p:blipFill>
          <a:blip r:embed="rId3">
            <a:alphaModFix/>
          </a:blip>
          <a:stretch>
            <a:fillRect/>
          </a:stretch>
        </p:blipFill>
        <p:spPr>
          <a:xfrm>
            <a:off x="543450" y="2435525"/>
            <a:ext cx="8057125" cy="15101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14" name="Shape 414"/>
        <p:cNvGrpSpPr/>
        <p:nvPr/>
      </p:nvGrpSpPr>
      <p:grpSpPr>
        <a:xfrm>
          <a:off x="0" y="0"/>
          <a:ext cx="0" cy="0"/>
          <a:chOff x="0" y="0"/>
          <a:chExt cx="0" cy="0"/>
        </a:xfrm>
      </p:grpSpPr>
      <p:sp>
        <p:nvSpPr>
          <p:cNvPr id="415" name="Google Shape;41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Group06 - LocalDateTime</a:t>
            </a:r>
            <a:endParaRPr/>
          </a:p>
        </p:txBody>
      </p:sp>
      <p:sp>
        <p:nvSpPr>
          <p:cNvPr id="416" name="Google Shape;416;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None/>
            </a:pPr>
            <a:r>
              <a:rPr b="1" lang="en" sz="4044"/>
              <a:t>plusDays()</a:t>
            </a:r>
            <a:r>
              <a:rPr lang="en" sz="4044"/>
              <a:t>: Trả về một ngày với số ngày được cộng thêm.</a:t>
            </a:r>
            <a:endParaRPr sz="4044"/>
          </a:p>
          <a:p>
            <a:pPr indent="0" lvl="0" marL="0" rtl="0" algn="l">
              <a:lnSpc>
                <a:spcPct val="115000"/>
              </a:lnSpc>
              <a:spcBef>
                <a:spcPts val="0"/>
              </a:spcBef>
              <a:spcAft>
                <a:spcPts val="0"/>
              </a:spcAft>
              <a:buNone/>
            </a:pPr>
            <a:r>
              <a:rPr b="1" lang="en" sz="4044"/>
              <a:t>Ví dụ: </a:t>
            </a:r>
            <a:r>
              <a:rPr lang="en" sz="4044"/>
              <a:t>Tăng thêm 10 ngày</a:t>
            </a:r>
            <a:endParaRPr sz="4044"/>
          </a:p>
          <a:p>
            <a:pPr indent="0" lvl="0" marL="0" rtl="0" algn="l">
              <a:lnSpc>
                <a:spcPct val="115000"/>
              </a:lnSpc>
              <a:spcBef>
                <a:spcPts val="0"/>
              </a:spcBef>
              <a:spcAft>
                <a:spcPts val="0"/>
              </a:spcAft>
              <a:buNone/>
            </a:pPr>
            <a:r>
              <a:rPr lang="en" sz="4044"/>
              <a:t>p</a:t>
            </a:r>
            <a:r>
              <a:rPr lang="en" sz="4044"/>
              <a:t>ublic class PlusDayExample {</a:t>
            </a:r>
            <a:endParaRPr sz="4044"/>
          </a:p>
          <a:p>
            <a:pPr indent="0" lvl="0" marL="0" rtl="0" algn="l">
              <a:lnSpc>
                <a:spcPct val="115000"/>
              </a:lnSpc>
              <a:spcBef>
                <a:spcPts val="0"/>
              </a:spcBef>
              <a:spcAft>
                <a:spcPts val="0"/>
              </a:spcAft>
              <a:buNone/>
            </a:pPr>
            <a:r>
              <a:rPr lang="en" sz="4044"/>
              <a:t>	public static void main(String[ ] </a:t>
            </a:r>
            <a:r>
              <a:rPr lang="en" sz="4044"/>
              <a:t>args</a:t>
            </a:r>
            <a:r>
              <a:rPr lang="en" sz="4044"/>
              <a:t>) {</a:t>
            </a:r>
            <a:endParaRPr sz="4044"/>
          </a:p>
          <a:p>
            <a:pPr indent="457200" lvl="0" marL="0" rtl="0" algn="l">
              <a:lnSpc>
                <a:spcPct val="115000"/>
              </a:lnSpc>
              <a:spcBef>
                <a:spcPts val="0"/>
              </a:spcBef>
              <a:spcAft>
                <a:spcPts val="0"/>
              </a:spcAft>
              <a:buNone/>
            </a:pPr>
            <a:r>
              <a:rPr lang="en" sz="4044"/>
              <a:t>	LocalDateTime currentDateTime = LocalDateTime.now();</a:t>
            </a:r>
            <a:endParaRPr sz="4044"/>
          </a:p>
          <a:p>
            <a:pPr indent="457200" lvl="0" marL="457200" rtl="0" algn="l">
              <a:lnSpc>
                <a:spcPct val="115000"/>
              </a:lnSpc>
              <a:spcBef>
                <a:spcPts val="0"/>
              </a:spcBef>
              <a:spcAft>
                <a:spcPts val="0"/>
              </a:spcAft>
              <a:buNone/>
            </a:pPr>
            <a:r>
              <a:rPr lang="en" sz="4044"/>
              <a:t>System.out.println(“Ngày giờ hiện tại: “ + currentDateTime);</a:t>
            </a:r>
            <a:endParaRPr sz="4044"/>
          </a:p>
          <a:p>
            <a:pPr indent="457200" lvl="0" marL="457200" rtl="0" algn="l">
              <a:lnSpc>
                <a:spcPct val="115000"/>
              </a:lnSpc>
              <a:spcBef>
                <a:spcPts val="0"/>
              </a:spcBef>
              <a:spcAft>
                <a:spcPts val="0"/>
              </a:spcAft>
              <a:buNone/>
            </a:pPr>
            <a:r>
              <a:rPr lang="en" sz="4044"/>
              <a:t>LocalDateTime newDateTime = currentDateTime.plusDays(10);</a:t>
            </a:r>
            <a:endParaRPr sz="4044"/>
          </a:p>
          <a:p>
            <a:pPr indent="457200" lvl="0" marL="457200" rtl="0" algn="l">
              <a:lnSpc>
                <a:spcPct val="115000"/>
              </a:lnSpc>
              <a:spcBef>
                <a:spcPts val="0"/>
              </a:spcBef>
              <a:spcAft>
                <a:spcPts val="0"/>
              </a:spcAft>
              <a:buNone/>
            </a:pPr>
            <a:r>
              <a:rPr lang="en" sz="4044"/>
              <a:t>System.out.println(“Ngày giờ sau khi cộng thêm 10 ngày: “ + newDateTime);</a:t>
            </a:r>
            <a:endParaRPr sz="4044"/>
          </a:p>
          <a:p>
            <a:pPr indent="457200" lvl="0" marL="0" rtl="0" algn="l">
              <a:lnSpc>
                <a:spcPct val="115000"/>
              </a:lnSpc>
              <a:spcBef>
                <a:spcPts val="0"/>
              </a:spcBef>
              <a:spcAft>
                <a:spcPts val="0"/>
              </a:spcAft>
              <a:buNone/>
            </a:pPr>
            <a:r>
              <a:rPr lang="en" sz="4044"/>
              <a:t>}</a:t>
            </a:r>
            <a:endParaRPr sz="4044"/>
          </a:p>
          <a:p>
            <a:pPr indent="0" lvl="0" marL="0" rtl="0" algn="l">
              <a:lnSpc>
                <a:spcPct val="115000"/>
              </a:lnSpc>
              <a:spcBef>
                <a:spcPts val="0"/>
              </a:spcBef>
              <a:spcAft>
                <a:spcPts val="0"/>
              </a:spcAft>
              <a:buNone/>
            </a:pPr>
            <a:r>
              <a:rPr lang="en" sz="4044"/>
              <a:t>}</a:t>
            </a:r>
            <a:endParaRPr sz="4044"/>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20" name="Shape 420"/>
        <p:cNvGrpSpPr/>
        <p:nvPr/>
      </p:nvGrpSpPr>
      <p:grpSpPr>
        <a:xfrm>
          <a:off x="0" y="0"/>
          <a:ext cx="0" cy="0"/>
          <a:chOff x="0" y="0"/>
          <a:chExt cx="0" cy="0"/>
        </a:xfrm>
      </p:grpSpPr>
      <p:sp>
        <p:nvSpPr>
          <p:cNvPr id="421" name="Google Shape;42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Group06 - LocalDateTime</a:t>
            </a:r>
            <a:endParaRPr/>
          </a:p>
        </p:txBody>
      </p:sp>
      <p:sp>
        <p:nvSpPr>
          <p:cNvPr id="422" name="Google Shape;42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None/>
            </a:pPr>
            <a:r>
              <a:rPr b="1" lang="en" sz="4044"/>
              <a:t>toLocalDate</a:t>
            </a:r>
            <a:r>
              <a:rPr b="1" lang="en" sz="4044"/>
              <a:t>()</a:t>
            </a:r>
            <a:r>
              <a:rPr lang="en" sz="4044"/>
              <a:t>: chuyển đối tượng LocalDateTime thành LocalDate</a:t>
            </a:r>
            <a:endParaRPr sz="4044"/>
          </a:p>
          <a:p>
            <a:pPr indent="0" lvl="0" marL="0" rtl="0" algn="l">
              <a:lnSpc>
                <a:spcPct val="115000"/>
              </a:lnSpc>
              <a:spcBef>
                <a:spcPts val="0"/>
              </a:spcBef>
              <a:spcAft>
                <a:spcPts val="0"/>
              </a:spcAft>
              <a:buNone/>
            </a:pPr>
            <a:r>
              <a:rPr b="1" lang="en" sz="4044"/>
              <a:t>Ví dụ</a:t>
            </a:r>
            <a:r>
              <a:rPr b="1" lang="en" sz="4044"/>
              <a:t>:</a:t>
            </a:r>
            <a:endParaRPr b="1" sz="4044"/>
          </a:p>
          <a:p>
            <a:pPr indent="0" lvl="0" marL="0" rtl="0" algn="l">
              <a:lnSpc>
                <a:spcPct val="115000"/>
              </a:lnSpc>
              <a:spcBef>
                <a:spcPts val="0"/>
              </a:spcBef>
              <a:spcAft>
                <a:spcPts val="0"/>
              </a:spcAft>
              <a:buNone/>
            </a:pPr>
            <a:r>
              <a:rPr lang="en" sz="4044"/>
              <a:t>Public class toLocalDateExample {</a:t>
            </a:r>
            <a:endParaRPr sz="4044"/>
          </a:p>
          <a:p>
            <a:pPr indent="0" lvl="0" marL="0" rtl="0" algn="l">
              <a:lnSpc>
                <a:spcPct val="115000"/>
              </a:lnSpc>
              <a:spcBef>
                <a:spcPts val="0"/>
              </a:spcBef>
              <a:spcAft>
                <a:spcPts val="0"/>
              </a:spcAft>
              <a:buNone/>
            </a:pPr>
            <a:r>
              <a:rPr lang="en" sz="4044"/>
              <a:t>	Public static void main(String[ ] args) {</a:t>
            </a:r>
            <a:endParaRPr sz="4044"/>
          </a:p>
          <a:p>
            <a:pPr indent="457200" lvl="0" marL="0" rtl="0" algn="l">
              <a:lnSpc>
                <a:spcPct val="115000"/>
              </a:lnSpc>
              <a:spcBef>
                <a:spcPts val="0"/>
              </a:spcBef>
              <a:spcAft>
                <a:spcPts val="0"/>
              </a:spcAft>
              <a:buNone/>
            </a:pPr>
            <a:r>
              <a:rPr lang="en" sz="4044"/>
              <a:t>	LocalDateTime currentDateTime = LocalDateTime.now();</a:t>
            </a:r>
            <a:endParaRPr sz="4044"/>
          </a:p>
          <a:p>
            <a:pPr indent="457200" lvl="0" marL="457200" rtl="0" algn="l">
              <a:lnSpc>
                <a:spcPct val="115000"/>
              </a:lnSpc>
              <a:spcBef>
                <a:spcPts val="0"/>
              </a:spcBef>
              <a:spcAft>
                <a:spcPts val="0"/>
              </a:spcAft>
              <a:buNone/>
            </a:pPr>
            <a:r>
              <a:rPr lang="en" sz="4044"/>
              <a:t>System.out.println(“Ngày giờ hiện tại: “ + currentDateTime);</a:t>
            </a:r>
            <a:endParaRPr sz="4044"/>
          </a:p>
          <a:p>
            <a:pPr indent="457200" lvl="0" marL="457200" rtl="0" algn="l">
              <a:lnSpc>
                <a:spcPct val="115000"/>
              </a:lnSpc>
              <a:spcBef>
                <a:spcPts val="0"/>
              </a:spcBef>
              <a:spcAft>
                <a:spcPts val="0"/>
              </a:spcAft>
              <a:buNone/>
            </a:pPr>
            <a:r>
              <a:rPr lang="en" sz="4044"/>
              <a:t>LocalDate localDate = currentDateTime.toLocalDate();</a:t>
            </a:r>
            <a:endParaRPr sz="4044"/>
          </a:p>
          <a:p>
            <a:pPr indent="457200" lvl="0" marL="457200" rtl="0" algn="l">
              <a:lnSpc>
                <a:spcPct val="115000"/>
              </a:lnSpc>
              <a:spcBef>
                <a:spcPts val="0"/>
              </a:spcBef>
              <a:spcAft>
                <a:spcPts val="0"/>
              </a:spcAft>
              <a:buNone/>
            </a:pPr>
            <a:r>
              <a:rPr lang="en" sz="4044"/>
              <a:t>System.out.println(“Ngày hiện tại: “ + localDate);</a:t>
            </a:r>
            <a:endParaRPr sz="4044"/>
          </a:p>
          <a:p>
            <a:pPr indent="457200" lvl="0" marL="0" rtl="0" algn="l">
              <a:lnSpc>
                <a:spcPct val="115000"/>
              </a:lnSpc>
              <a:spcBef>
                <a:spcPts val="0"/>
              </a:spcBef>
              <a:spcAft>
                <a:spcPts val="0"/>
              </a:spcAft>
              <a:buNone/>
            </a:pPr>
            <a:r>
              <a:rPr lang="en" sz="4044"/>
              <a:t>}</a:t>
            </a:r>
            <a:endParaRPr sz="4044"/>
          </a:p>
          <a:p>
            <a:pPr indent="0" lvl="0" marL="0" rtl="0" algn="l">
              <a:lnSpc>
                <a:spcPct val="115000"/>
              </a:lnSpc>
              <a:spcBef>
                <a:spcPts val="0"/>
              </a:spcBef>
              <a:spcAft>
                <a:spcPts val="0"/>
              </a:spcAft>
              <a:buNone/>
            </a:pPr>
            <a:r>
              <a:rPr lang="en" sz="4044"/>
              <a:t>}</a:t>
            </a:r>
            <a:endParaRPr sz="4044"/>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426" name="Shape 426"/>
        <p:cNvGrpSpPr/>
        <p:nvPr/>
      </p:nvGrpSpPr>
      <p:grpSpPr>
        <a:xfrm>
          <a:off x="0" y="0"/>
          <a:ext cx="0" cy="0"/>
          <a:chOff x="0" y="0"/>
          <a:chExt cx="0" cy="0"/>
        </a:xfrm>
      </p:grpSpPr>
      <p:sp>
        <p:nvSpPr>
          <p:cNvPr id="427" name="Google Shape;42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Group06 - LocalDateTime</a:t>
            </a:r>
            <a:endParaRPr/>
          </a:p>
        </p:txBody>
      </p:sp>
      <p:sp>
        <p:nvSpPr>
          <p:cNvPr id="428" name="Google Shape;42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None/>
            </a:pPr>
            <a:r>
              <a:rPr b="1" lang="en" sz="4044"/>
              <a:t>toLocalDate()</a:t>
            </a:r>
            <a:r>
              <a:rPr lang="en" sz="4044"/>
              <a:t>: chuyển đối tượng LocalDateTime thành LocalDate</a:t>
            </a:r>
            <a:endParaRPr sz="4044"/>
          </a:p>
          <a:p>
            <a:pPr indent="0" lvl="0" marL="0" rtl="0" algn="l">
              <a:lnSpc>
                <a:spcPct val="115000"/>
              </a:lnSpc>
              <a:spcBef>
                <a:spcPts val="0"/>
              </a:spcBef>
              <a:spcAft>
                <a:spcPts val="0"/>
              </a:spcAft>
              <a:buNone/>
            </a:pPr>
            <a:r>
              <a:rPr b="1" lang="en" sz="4044"/>
              <a:t>Ví dụ:</a:t>
            </a:r>
            <a:endParaRPr b="1" sz="4044"/>
          </a:p>
          <a:p>
            <a:pPr indent="0" lvl="0" marL="0" rtl="0" algn="l">
              <a:lnSpc>
                <a:spcPct val="115000"/>
              </a:lnSpc>
              <a:spcBef>
                <a:spcPts val="0"/>
              </a:spcBef>
              <a:spcAft>
                <a:spcPts val="0"/>
              </a:spcAft>
              <a:buNone/>
            </a:pPr>
            <a:r>
              <a:rPr lang="en" sz="4044"/>
              <a:t>Public class toLocalDateExample {</a:t>
            </a:r>
            <a:endParaRPr sz="4044"/>
          </a:p>
          <a:p>
            <a:pPr indent="0" lvl="0" marL="0" rtl="0" algn="l">
              <a:lnSpc>
                <a:spcPct val="115000"/>
              </a:lnSpc>
              <a:spcBef>
                <a:spcPts val="0"/>
              </a:spcBef>
              <a:spcAft>
                <a:spcPts val="0"/>
              </a:spcAft>
              <a:buNone/>
            </a:pPr>
            <a:r>
              <a:rPr lang="en" sz="4044"/>
              <a:t>	Public static void main(String[ ] args) {</a:t>
            </a:r>
            <a:endParaRPr sz="4044"/>
          </a:p>
          <a:p>
            <a:pPr indent="457200" lvl="0" marL="0" rtl="0" algn="l">
              <a:lnSpc>
                <a:spcPct val="115000"/>
              </a:lnSpc>
              <a:spcBef>
                <a:spcPts val="0"/>
              </a:spcBef>
              <a:spcAft>
                <a:spcPts val="0"/>
              </a:spcAft>
              <a:buNone/>
            </a:pPr>
            <a:r>
              <a:rPr lang="en" sz="4044"/>
              <a:t>	LocalDateTime currentDateTime = LocalDateTime.now();</a:t>
            </a:r>
            <a:endParaRPr sz="4044"/>
          </a:p>
          <a:p>
            <a:pPr indent="457200" lvl="0" marL="457200" rtl="0" algn="l">
              <a:lnSpc>
                <a:spcPct val="115000"/>
              </a:lnSpc>
              <a:spcBef>
                <a:spcPts val="0"/>
              </a:spcBef>
              <a:spcAft>
                <a:spcPts val="0"/>
              </a:spcAft>
              <a:buNone/>
            </a:pPr>
            <a:r>
              <a:rPr lang="en" sz="4044"/>
              <a:t>System.out.println(“Ngày giờ hiện tại: “ + currentDateTime);</a:t>
            </a:r>
            <a:endParaRPr sz="4044"/>
          </a:p>
          <a:p>
            <a:pPr indent="457200" lvl="0" marL="457200" rtl="0" algn="l">
              <a:lnSpc>
                <a:spcPct val="115000"/>
              </a:lnSpc>
              <a:spcBef>
                <a:spcPts val="0"/>
              </a:spcBef>
              <a:spcAft>
                <a:spcPts val="0"/>
              </a:spcAft>
              <a:buNone/>
            </a:pPr>
            <a:r>
              <a:rPr lang="en" sz="4044"/>
              <a:t>LocalDate localDate = currentDateTime.toLocalDate();</a:t>
            </a:r>
            <a:endParaRPr sz="4044"/>
          </a:p>
          <a:p>
            <a:pPr indent="457200" lvl="0" marL="457200" rtl="0" algn="l">
              <a:lnSpc>
                <a:spcPct val="115000"/>
              </a:lnSpc>
              <a:spcBef>
                <a:spcPts val="0"/>
              </a:spcBef>
              <a:spcAft>
                <a:spcPts val="0"/>
              </a:spcAft>
              <a:buNone/>
            </a:pPr>
            <a:r>
              <a:rPr lang="en" sz="4044"/>
              <a:t>System.out.println(“Ngày hiện tại: “ + localDate);</a:t>
            </a:r>
            <a:endParaRPr sz="4044"/>
          </a:p>
          <a:p>
            <a:pPr indent="457200" lvl="0" marL="0" rtl="0" algn="l">
              <a:lnSpc>
                <a:spcPct val="115000"/>
              </a:lnSpc>
              <a:spcBef>
                <a:spcPts val="0"/>
              </a:spcBef>
              <a:spcAft>
                <a:spcPts val="0"/>
              </a:spcAft>
              <a:buNone/>
            </a:pPr>
            <a:r>
              <a:rPr lang="en" sz="4044"/>
              <a:t>}</a:t>
            </a:r>
            <a:endParaRPr sz="4044"/>
          </a:p>
          <a:p>
            <a:pPr indent="0" lvl="0" marL="0" rtl="0" algn="l">
              <a:lnSpc>
                <a:spcPct val="115000"/>
              </a:lnSpc>
              <a:spcBef>
                <a:spcPts val="0"/>
              </a:spcBef>
              <a:spcAft>
                <a:spcPts val="0"/>
              </a:spcAft>
              <a:buNone/>
            </a:pPr>
            <a:r>
              <a:rPr lang="en" sz="4044"/>
              <a:t>}</a:t>
            </a:r>
            <a:endParaRPr sz="4044"/>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538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B6040"/>
                </a:solidFill>
                <a:latin typeface="Roboto Serif"/>
                <a:ea typeface="Roboto Serif"/>
                <a:cs typeface="Roboto Serif"/>
                <a:sym typeface="Roboto Serif"/>
              </a:rPr>
              <a:t>Group07 - STRING</a:t>
            </a:r>
            <a:endParaRPr b="1">
              <a:solidFill>
                <a:srgbClr val="CB6040"/>
              </a:solidFill>
              <a:latin typeface="Roboto Serif"/>
              <a:ea typeface="Roboto Serif"/>
              <a:cs typeface="Roboto Serif"/>
              <a:sym typeface="Roboto Serif"/>
            </a:endParaRPr>
          </a:p>
        </p:txBody>
      </p:sp>
      <p:sp>
        <p:nvSpPr>
          <p:cNvPr id="434" name="Google Shape;43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Roboto Serif"/>
                <a:ea typeface="Roboto Serif"/>
                <a:cs typeface="Roboto Serif"/>
                <a:sym typeface="Roboto Serif"/>
              </a:rPr>
              <a:t>22127015 - Nguyễn Quốc Anh</a:t>
            </a:r>
            <a:endParaRPr>
              <a:latin typeface="Roboto Serif"/>
              <a:ea typeface="Roboto Serif"/>
              <a:cs typeface="Roboto Serif"/>
              <a:sym typeface="Roboto Serif"/>
            </a:endParaRPr>
          </a:p>
          <a:p>
            <a:pPr indent="0" lvl="0" marL="0" rtl="0" algn="l">
              <a:spcBef>
                <a:spcPts val="1200"/>
              </a:spcBef>
              <a:spcAft>
                <a:spcPts val="0"/>
              </a:spcAft>
              <a:buNone/>
            </a:pPr>
            <a:r>
              <a:rPr lang="en">
                <a:latin typeface="Roboto Serif"/>
                <a:ea typeface="Roboto Serif"/>
                <a:cs typeface="Roboto Serif"/>
                <a:sym typeface="Roboto Serif"/>
              </a:rPr>
              <a:t>22127106 - Bùi Hiền</a:t>
            </a:r>
            <a:endParaRPr>
              <a:latin typeface="Roboto Serif"/>
              <a:ea typeface="Roboto Serif"/>
              <a:cs typeface="Roboto Serif"/>
              <a:sym typeface="Roboto Serif"/>
            </a:endParaRPr>
          </a:p>
          <a:p>
            <a:pPr indent="0" lvl="0" marL="0" rtl="0" algn="l">
              <a:spcBef>
                <a:spcPts val="1200"/>
              </a:spcBef>
              <a:spcAft>
                <a:spcPts val="0"/>
              </a:spcAft>
              <a:buClr>
                <a:schemeClr val="dk1"/>
              </a:buClr>
              <a:buSzPts val="1100"/>
              <a:buFont typeface="Arial"/>
              <a:buNone/>
            </a:pPr>
            <a:r>
              <a:rPr lang="en">
                <a:latin typeface="Roboto Serif"/>
                <a:ea typeface="Roboto Serif"/>
                <a:cs typeface="Roboto Serif"/>
                <a:sym typeface="Roboto Serif"/>
              </a:rPr>
              <a:t>22127150 - Huỳnh Quang Huy</a:t>
            </a:r>
            <a:endParaRPr>
              <a:latin typeface="Roboto Serif"/>
              <a:ea typeface="Roboto Serif"/>
              <a:cs typeface="Roboto Serif"/>
              <a:sym typeface="Roboto Serif"/>
            </a:endParaRPr>
          </a:p>
          <a:p>
            <a:pPr indent="0" lvl="0" marL="0" rtl="0" algn="l">
              <a:spcBef>
                <a:spcPts val="1200"/>
              </a:spcBef>
              <a:spcAft>
                <a:spcPts val="1200"/>
              </a:spcAft>
              <a:buClr>
                <a:schemeClr val="dk1"/>
              </a:buClr>
              <a:buSzPts val="1100"/>
              <a:buFont typeface="Arial"/>
              <a:buNone/>
            </a:pPr>
            <a:r>
              <a:rPr lang="en">
                <a:latin typeface="Roboto Serif"/>
                <a:ea typeface="Roboto Serif"/>
                <a:cs typeface="Roboto Serif"/>
                <a:sym typeface="Roboto Serif"/>
              </a:rPr>
              <a:t>22127457 - Hồ Phú Vinh</a:t>
            </a:r>
            <a:endParaRPr>
              <a:latin typeface="Roboto Serif"/>
              <a:ea typeface="Roboto Serif"/>
              <a:cs typeface="Roboto Serif"/>
              <a:sym typeface="Roboto Serif"/>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38" name="Shape 438"/>
        <p:cNvGrpSpPr/>
        <p:nvPr/>
      </p:nvGrpSpPr>
      <p:grpSpPr>
        <a:xfrm>
          <a:off x="0" y="0"/>
          <a:ext cx="0" cy="0"/>
          <a:chOff x="0" y="0"/>
          <a:chExt cx="0" cy="0"/>
        </a:xfrm>
      </p:grpSpPr>
      <p:sp>
        <p:nvSpPr>
          <p:cNvPr id="439" name="Google Shape;43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Group07 - Nguyễn Quốc Anh</a:t>
            </a:r>
            <a:endParaRPr/>
          </a:p>
        </p:txBody>
      </p:sp>
      <p:sp>
        <p:nvSpPr>
          <p:cNvPr id="440" name="Google Shape;44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compareToIgnoreCase​(String str):</a:t>
            </a:r>
            <a:r>
              <a:rPr lang="en" sz="1100">
                <a:solidFill>
                  <a:schemeClr val="dk1"/>
                </a:solidFill>
              </a:rPr>
              <a:t> </a:t>
            </a:r>
            <a:r>
              <a:rPr lang="en">
                <a:solidFill>
                  <a:schemeClr val="dk1"/>
                </a:solidFill>
              </a:rPr>
              <a:t>là một phương thức trong lớp </a:t>
            </a:r>
            <a:r>
              <a:rPr lang="en">
                <a:solidFill>
                  <a:srgbClr val="188038"/>
                </a:solidFill>
                <a:latin typeface="Roboto Mono"/>
                <a:ea typeface="Roboto Mono"/>
                <a:cs typeface="Roboto Mono"/>
                <a:sym typeface="Roboto Mono"/>
              </a:rPr>
              <a:t>String</a:t>
            </a:r>
            <a:r>
              <a:rPr lang="en">
                <a:solidFill>
                  <a:schemeClr val="dk1"/>
                </a:solidFill>
              </a:rPr>
              <a:t> của Java, được sử dụng để so sánh hai chuỗi (string) mà không phân biệt chữ hoa và chữ thường (case-insensitive).</a:t>
            </a:r>
            <a:endParaRPr/>
          </a:p>
          <a:p>
            <a:pPr indent="0" lvl="0" marL="0" rtl="0" algn="l">
              <a:spcBef>
                <a:spcPts val="1200"/>
              </a:spcBef>
              <a:spcAft>
                <a:spcPts val="0"/>
              </a:spcAft>
              <a:buClr>
                <a:schemeClr val="dk1"/>
              </a:buClr>
              <a:buSzPts val="1100"/>
              <a:buFont typeface="Arial"/>
              <a:buNone/>
            </a:pPr>
            <a:r>
              <a:rPr lang="en"/>
              <a:t>contains​(CharSequence s):</a:t>
            </a:r>
            <a:r>
              <a:rPr b="1" lang="en">
                <a:highlight>
                  <a:srgbClr val="EEEEEF"/>
                </a:highlight>
                <a:latin typeface="Courier New"/>
                <a:ea typeface="Courier New"/>
                <a:cs typeface="Courier New"/>
                <a:sym typeface="Courier New"/>
              </a:rPr>
              <a:t>​</a:t>
            </a:r>
            <a:r>
              <a:rPr lang="en">
                <a:solidFill>
                  <a:schemeClr val="dk1"/>
                </a:solidFill>
              </a:rPr>
              <a:t> là một phương thức của lớp </a:t>
            </a:r>
            <a:r>
              <a:rPr lang="en">
                <a:solidFill>
                  <a:srgbClr val="188038"/>
                </a:solidFill>
                <a:latin typeface="Roboto Mono"/>
                <a:ea typeface="Roboto Mono"/>
                <a:cs typeface="Roboto Mono"/>
                <a:sym typeface="Roboto Mono"/>
              </a:rPr>
              <a:t>String</a:t>
            </a:r>
            <a:r>
              <a:rPr lang="en">
                <a:solidFill>
                  <a:schemeClr val="dk1"/>
                </a:solidFill>
              </a:rPr>
              <a:t> trong Java, được sử dụng để kiểm tra xem một chuỗi có chứa một chuỗi con nhất định hay không.</a:t>
            </a:r>
            <a:endParaRPr b="1">
              <a:highlight>
                <a:srgbClr val="EEEEE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highlight>
                <a:srgbClr val="EEEEEF"/>
              </a:highlight>
            </a:endParaRPr>
          </a:p>
          <a:p>
            <a:pPr indent="0" lvl="0" marL="0" rtl="0" algn="l">
              <a:spcBef>
                <a:spcPts val="1200"/>
              </a:spcBef>
              <a:spcAft>
                <a:spcPts val="1200"/>
              </a:spcAft>
              <a:buClr>
                <a:schemeClr val="dk1"/>
              </a:buClr>
              <a:buSzPts val="1100"/>
              <a:buFont typeface="Arial"/>
              <a:buNone/>
            </a:pPr>
            <a:r>
              <a:t/>
            </a:r>
            <a:endParaRPr b="1" sz="1050">
              <a:highlight>
                <a:srgbClr val="EEEEE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chemeClr val="dk1"/>
                </a:solidFill>
                <a:highlight>
                  <a:srgbClr val="FCE5CD"/>
                </a:highlight>
              </a:rPr>
              <a:t>repeat(int)</a:t>
            </a:r>
            <a:endParaRPr b="1" sz="1400">
              <a:solidFill>
                <a:schemeClr val="dk1"/>
              </a:solidFill>
              <a:highlight>
                <a:srgbClr val="FCE5CD"/>
              </a:highlight>
            </a:endParaRPr>
          </a:p>
          <a:p>
            <a:pPr indent="0" lvl="0" marL="0" marR="0" rtl="0" algn="l">
              <a:lnSpc>
                <a:spcPct val="115000"/>
              </a:lnSpc>
              <a:spcBef>
                <a:spcPts val="1200"/>
              </a:spcBef>
              <a:spcAft>
                <a:spcPts val="0"/>
              </a:spcAft>
              <a:buNone/>
            </a:pPr>
            <a:r>
              <a:rPr b="1" lang="en" sz="1400">
                <a:solidFill>
                  <a:schemeClr val="dk1"/>
                </a:solidFill>
                <a:highlight>
                  <a:srgbClr val="FCE5CD"/>
                </a:highlight>
              </a:rPr>
              <a:t>Parameter:</a:t>
            </a:r>
            <a:r>
              <a:rPr lang="en" sz="1400">
                <a:solidFill>
                  <a:schemeClr val="dk1"/>
                </a:solidFill>
                <a:highlight>
                  <a:srgbClr val="FCE5CD"/>
                </a:highlight>
              </a:rPr>
              <a:t> Accepts an integer count which is the number of times we want to repeat the string. </a:t>
            </a:r>
            <a:endParaRPr sz="1400">
              <a:solidFill>
                <a:schemeClr val="dk1"/>
              </a:solidFill>
              <a:highlight>
                <a:srgbClr val="FCE5CD"/>
              </a:highlight>
            </a:endParaRPr>
          </a:p>
          <a:p>
            <a:pPr indent="0" lvl="0" marL="0" marR="0" rtl="0" algn="l">
              <a:lnSpc>
                <a:spcPct val="115000"/>
              </a:lnSpc>
              <a:spcBef>
                <a:spcPts val="1200"/>
              </a:spcBef>
              <a:spcAft>
                <a:spcPts val="0"/>
              </a:spcAft>
              <a:buNone/>
            </a:pPr>
            <a:r>
              <a:rPr b="1" lang="en" sz="1400">
                <a:solidFill>
                  <a:schemeClr val="dk1"/>
                </a:solidFill>
                <a:highlight>
                  <a:srgbClr val="FCE5CD"/>
                </a:highlight>
              </a:rPr>
              <a:t>Returns: </a:t>
            </a:r>
            <a:r>
              <a:rPr lang="en" sz="1400">
                <a:solidFill>
                  <a:schemeClr val="dk1"/>
                </a:solidFill>
                <a:highlight>
                  <a:srgbClr val="FCE5CD"/>
                </a:highlight>
              </a:rPr>
              <a:t>String whose value is the concatenation of given String repeated count times.</a:t>
            </a:r>
            <a:endParaRPr sz="1400">
              <a:solidFill>
                <a:schemeClr val="dk1"/>
              </a:solidFill>
              <a:highlight>
                <a:srgbClr val="FCE5CD"/>
              </a:highlight>
            </a:endParaRPr>
          </a:p>
          <a:p>
            <a:pPr indent="0" lvl="0" marL="0" marR="0" rtl="0" algn="l">
              <a:lnSpc>
                <a:spcPct val="115000"/>
              </a:lnSpc>
              <a:spcBef>
                <a:spcPts val="1200"/>
              </a:spcBef>
              <a:spcAft>
                <a:spcPts val="0"/>
              </a:spcAft>
              <a:buNone/>
            </a:pPr>
            <a:r>
              <a:rPr lang="en" sz="1400">
                <a:solidFill>
                  <a:schemeClr val="dk1"/>
                </a:solidFill>
                <a:highlight>
                  <a:srgbClr val="FCE5CD"/>
                </a:highlight>
              </a:rPr>
              <a:t>Example: s = abc</a:t>
            </a:r>
            <a:endParaRPr sz="1400">
              <a:solidFill>
                <a:schemeClr val="dk1"/>
              </a:solidFill>
              <a:highlight>
                <a:srgbClr val="FCE5CD"/>
              </a:highlight>
            </a:endParaRPr>
          </a:p>
          <a:p>
            <a:pPr indent="0" lvl="0" marL="0" marR="0" rtl="0" algn="l">
              <a:lnSpc>
                <a:spcPct val="115000"/>
              </a:lnSpc>
              <a:spcBef>
                <a:spcPts val="1200"/>
              </a:spcBef>
              <a:spcAft>
                <a:spcPts val="0"/>
              </a:spcAft>
              <a:buNone/>
            </a:pPr>
            <a:r>
              <a:rPr lang="en" sz="1400">
                <a:solidFill>
                  <a:schemeClr val="dk1"/>
                </a:solidFill>
                <a:highlight>
                  <a:srgbClr val="FCE5CD"/>
                </a:highlight>
              </a:rPr>
              <a:t>	s.repeat(3) -&gt; abcabc</a:t>
            </a:r>
            <a:endParaRPr sz="1400">
              <a:solidFill>
                <a:schemeClr val="dk1"/>
              </a:solidFill>
              <a:highlight>
                <a:srgbClr val="FCE5CD"/>
              </a:highlight>
            </a:endParaRPr>
          </a:p>
          <a:p>
            <a:pPr indent="0" lvl="0" marL="0" marR="0" rtl="0" algn="l">
              <a:lnSpc>
                <a:spcPct val="115000"/>
              </a:lnSpc>
              <a:spcBef>
                <a:spcPts val="1200"/>
              </a:spcBef>
              <a:spcAft>
                <a:spcPts val="0"/>
              </a:spcAft>
              <a:buNone/>
            </a:pPr>
            <a:r>
              <a:rPr lang="en" sz="1400">
                <a:solidFill>
                  <a:schemeClr val="dk1"/>
                </a:solidFill>
                <a:highlight>
                  <a:srgbClr val="FCE5CD"/>
                </a:highlight>
              </a:rPr>
              <a:t>	s.repeat(0) -&gt; none </a:t>
            </a:r>
            <a:endParaRPr sz="1400">
              <a:solidFill>
                <a:schemeClr val="dk1"/>
              </a:solidFill>
              <a:highlight>
                <a:srgbClr val="FCE5CD"/>
              </a:highlight>
            </a:endParaRPr>
          </a:p>
          <a:p>
            <a:pPr indent="0" lvl="0" marL="0" rtl="0" algn="l">
              <a:spcBef>
                <a:spcPts val="1200"/>
              </a:spcBef>
              <a:spcAft>
                <a:spcPts val="120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44" name="Shape 444"/>
        <p:cNvGrpSpPr/>
        <p:nvPr/>
      </p:nvGrpSpPr>
      <p:grpSpPr>
        <a:xfrm>
          <a:off x="0" y="0"/>
          <a:ext cx="0" cy="0"/>
          <a:chOff x="0" y="0"/>
          <a:chExt cx="0" cy="0"/>
        </a:xfrm>
      </p:grpSpPr>
      <p:sp>
        <p:nvSpPr>
          <p:cNvPr id="445" name="Google Shape;445;p72"/>
          <p:cNvSpPr txBox="1"/>
          <p:nvPr>
            <p:ph type="title"/>
          </p:nvPr>
        </p:nvSpPr>
        <p:spPr>
          <a:xfrm>
            <a:off x="311700" y="445025"/>
            <a:ext cx="8520600" cy="836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Hàm </a:t>
            </a:r>
            <a:r>
              <a:rPr b="1" lang="en" sz="1500">
                <a:solidFill>
                  <a:srgbClr val="FF0000"/>
                </a:solidFill>
              </a:rPr>
              <a:t>startsWith</a:t>
            </a:r>
            <a:r>
              <a:rPr b="1" lang="en" sz="1500">
                <a:solidFill>
                  <a:schemeClr val="dk2"/>
                </a:solidFill>
              </a:rPr>
              <a:t>(String prefix, int toffset)</a:t>
            </a:r>
            <a:r>
              <a:rPr lang="en" sz="1500">
                <a:solidFill>
                  <a:schemeClr val="dk2"/>
                </a:solidFill>
              </a:rPr>
              <a:t>: dùng để kiểm tra xem phần con của chuỗi (bắt đầu từ vị trí toffset) có bắt đầu bằng chuỗi con ‘prefix’ hay không. Nếu phần chuỗi đó bắt đầu bằng prefix, phương thức trả về true, ngược lại trả về false.</a:t>
            </a:r>
            <a:endParaRPr sz="1500"/>
          </a:p>
        </p:txBody>
      </p:sp>
      <p:sp>
        <p:nvSpPr>
          <p:cNvPr id="446" name="Google Shape;446;p72"/>
          <p:cNvSpPr txBox="1"/>
          <p:nvPr>
            <p:ph idx="1" type="body"/>
          </p:nvPr>
        </p:nvSpPr>
        <p:spPr>
          <a:xfrm>
            <a:off x="311700" y="1516100"/>
            <a:ext cx="8520600" cy="3052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500"/>
              <a:t>Ví dụ: </a:t>
            </a:r>
            <a:r>
              <a:rPr lang="en" sz="1500">
                <a:solidFill>
                  <a:schemeClr val="accent1"/>
                </a:solidFill>
              </a:rPr>
              <a:t>result</a:t>
            </a:r>
            <a:r>
              <a:rPr lang="en" sz="1500"/>
              <a:t> = text.startsWith("Hello", 0); </a:t>
            </a:r>
            <a:endParaRPr sz="1500"/>
          </a:p>
          <a:p>
            <a:pPr indent="0" lvl="0" marL="457200" rtl="0" algn="l">
              <a:spcBef>
                <a:spcPts val="1200"/>
              </a:spcBef>
              <a:spcAft>
                <a:spcPts val="0"/>
              </a:spcAft>
              <a:buNone/>
            </a:pPr>
            <a:r>
              <a:rPr lang="en" sz="1500"/>
              <a:t>  </a:t>
            </a:r>
            <a:r>
              <a:rPr lang="en" sz="1500">
                <a:solidFill>
                  <a:srgbClr val="00FF00"/>
                </a:solidFill>
              </a:rPr>
              <a:t>System</a:t>
            </a:r>
            <a:r>
              <a:rPr lang="en" sz="1500"/>
              <a:t>.</a:t>
            </a:r>
            <a:r>
              <a:rPr lang="en" sz="1500">
                <a:solidFill>
                  <a:schemeClr val="accent1"/>
                </a:solidFill>
              </a:rPr>
              <a:t>out</a:t>
            </a:r>
            <a:r>
              <a:rPr lang="en" sz="1500"/>
              <a:t>.</a:t>
            </a:r>
            <a:r>
              <a:rPr lang="en" sz="1500">
                <a:solidFill>
                  <a:schemeClr val="accent6"/>
                </a:solidFill>
              </a:rPr>
              <a:t>println</a:t>
            </a:r>
            <a:r>
              <a:rPr lang="en" sz="1500"/>
              <a:t>(result); </a:t>
            </a:r>
            <a:r>
              <a:rPr lang="en" sz="1500">
                <a:solidFill>
                  <a:srgbClr val="93C47D"/>
                </a:solidFill>
              </a:rPr>
              <a:t>// In ra </a:t>
            </a:r>
            <a:r>
              <a:rPr b="1" lang="en" sz="1500">
                <a:solidFill>
                  <a:srgbClr val="93C47D"/>
                </a:solidFill>
              </a:rPr>
              <a:t>true</a:t>
            </a:r>
            <a:r>
              <a:rPr lang="en" sz="1500">
                <a:solidFill>
                  <a:srgbClr val="93C47D"/>
                </a:solidFill>
              </a:rPr>
              <a:t> vì từ vị trí 0 chuỗi bắt đầu bằng "Hello" </a:t>
            </a:r>
            <a:endParaRPr sz="1500">
              <a:solidFill>
                <a:srgbClr val="93C47D"/>
              </a:solidFill>
            </a:endParaRPr>
          </a:p>
          <a:p>
            <a:pPr indent="0" lvl="0" marL="457200" rtl="0" algn="l">
              <a:spcBef>
                <a:spcPts val="1200"/>
              </a:spcBef>
              <a:spcAft>
                <a:spcPts val="0"/>
              </a:spcAft>
              <a:buNone/>
            </a:pPr>
            <a:r>
              <a:rPr lang="en" sz="1500">
                <a:solidFill>
                  <a:srgbClr val="93C47D"/>
                </a:solidFill>
              </a:rPr>
              <a:t>  // Kiểm tra chuỗi con từ vị trí 7 có bắt đầu bằng "Hello" không.</a:t>
            </a:r>
            <a:endParaRPr sz="1500">
              <a:solidFill>
                <a:srgbClr val="93C47D"/>
              </a:solidFill>
            </a:endParaRPr>
          </a:p>
          <a:p>
            <a:pPr indent="0" lvl="0" marL="457200" rtl="0" algn="l">
              <a:spcBef>
                <a:spcPts val="1200"/>
              </a:spcBef>
              <a:spcAft>
                <a:spcPts val="0"/>
              </a:spcAft>
              <a:buNone/>
            </a:pPr>
            <a:r>
              <a:rPr lang="en" sz="1500">
                <a:solidFill>
                  <a:schemeClr val="accent1"/>
                </a:solidFill>
              </a:rPr>
              <a:t> result </a:t>
            </a:r>
            <a:r>
              <a:rPr lang="en" sz="1500"/>
              <a:t>= text.startsWith("Hello", 7); </a:t>
            </a:r>
            <a:endParaRPr sz="1500"/>
          </a:p>
          <a:p>
            <a:pPr indent="0" lvl="0" marL="457200" rtl="0" algn="l">
              <a:spcBef>
                <a:spcPts val="1200"/>
              </a:spcBef>
              <a:spcAft>
                <a:spcPts val="1200"/>
              </a:spcAft>
              <a:buNone/>
            </a:pPr>
            <a:r>
              <a:rPr lang="en" sz="1500">
                <a:solidFill>
                  <a:srgbClr val="188038"/>
                </a:solidFill>
              </a:rPr>
              <a:t>  </a:t>
            </a:r>
            <a:r>
              <a:rPr lang="en" sz="1500">
                <a:solidFill>
                  <a:srgbClr val="00FF00"/>
                </a:solidFill>
              </a:rPr>
              <a:t>System</a:t>
            </a:r>
            <a:r>
              <a:rPr lang="en" sz="1500"/>
              <a:t>.</a:t>
            </a:r>
            <a:r>
              <a:rPr lang="en" sz="1500">
                <a:solidFill>
                  <a:schemeClr val="accent1"/>
                </a:solidFill>
              </a:rPr>
              <a:t>out</a:t>
            </a:r>
            <a:r>
              <a:rPr lang="en" sz="1500"/>
              <a:t>.</a:t>
            </a:r>
            <a:r>
              <a:rPr lang="en" sz="1500">
                <a:solidFill>
                  <a:schemeClr val="accent6"/>
                </a:solidFill>
              </a:rPr>
              <a:t>println</a:t>
            </a:r>
            <a:r>
              <a:rPr lang="en" sz="1500"/>
              <a:t>(result); </a:t>
            </a:r>
            <a:r>
              <a:rPr lang="en" sz="1500">
                <a:solidFill>
                  <a:srgbClr val="93C47D"/>
                </a:solidFill>
              </a:rPr>
              <a:t>// In ra </a:t>
            </a:r>
            <a:r>
              <a:rPr b="1" lang="en" sz="1500">
                <a:solidFill>
                  <a:srgbClr val="93C47D"/>
                </a:solidFill>
              </a:rPr>
              <a:t>false</a:t>
            </a:r>
            <a:r>
              <a:rPr lang="en" sz="1500">
                <a:solidFill>
                  <a:srgbClr val="93C47D"/>
                </a:solidFill>
              </a:rPr>
              <a:t> vì từ vị trí 7 chuỗi là "world!" không bắt đầu bằng "Hello"</a:t>
            </a:r>
            <a:endParaRPr sz="1500">
              <a:solidFill>
                <a:srgbClr val="93C47D"/>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50" name="Shape 450"/>
        <p:cNvGrpSpPr/>
        <p:nvPr/>
      </p:nvGrpSpPr>
      <p:grpSpPr>
        <a:xfrm>
          <a:off x="0" y="0"/>
          <a:ext cx="0" cy="0"/>
          <a:chOff x="0" y="0"/>
          <a:chExt cx="0" cy="0"/>
        </a:xfrm>
      </p:grpSpPr>
      <p:sp>
        <p:nvSpPr>
          <p:cNvPr id="451" name="Google Shape;451;p73"/>
          <p:cNvSpPr txBox="1"/>
          <p:nvPr>
            <p:ph type="title"/>
          </p:nvPr>
        </p:nvSpPr>
        <p:spPr>
          <a:xfrm>
            <a:off x="311700" y="445025"/>
            <a:ext cx="8520600" cy="8250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Hàm </a:t>
            </a:r>
            <a:r>
              <a:rPr b="1" lang="en" sz="1500">
                <a:solidFill>
                  <a:srgbClr val="F92672"/>
                </a:solidFill>
              </a:rPr>
              <a:t>lastIndexOf</a:t>
            </a:r>
            <a:r>
              <a:rPr b="1" lang="en" sz="1500">
                <a:solidFill>
                  <a:schemeClr val="dk2"/>
                </a:solidFill>
              </a:rPr>
              <a:t>(String str, int fromIndex)</a:t>
            </a:r>
            <a:r>
              <a:rPr lang="en" sz="1500">
                <a:solidFill>
                  <a:schemeClr val="dk2"/>
                </a:solidFill>
              </a:rPr>
              <a:t>: dùng để tìm vị trí xuất hiện cuối cùng của chuỗi con (str) trong chuỗi gốc, bắt đầu tìm từ vị trí fromIndex và tìm ngược về đầu chuỗi.</a:t>
            </a:r>
            <a:endParaRPr sz="1650"/>
          </a:p>
        </p:txBody>
      </p:sp>
      <p:sp>
        <p:nvSpPr>
          <p:cNvPr id="452" name="Google Shape;452;p73"/>
          <p:cNvSpPr txBox="1"/>
          <p:nvPr>
            <p:ph idx="1" type="body"/>
          </p:nvPr>
        </p:nvSpPr>
        <p:spPr>
          <a:xfrm>
            <a:off x="311700" y="1270050"/>
            <a:ext cx="8520600" cy="329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t>Ví dụ: </a:t>
            </a:r>
            <a:r>
              <a:rPr lang="en" sz="1900"/>
              <a:t>String text = "Hello, world! Hello, everyone!";</a:t>
            </a:r>
            <a:br>
              <a:rPr lang="en" sz="1500"/>
            </a:br>
            <a:r>
              <a:rPr lang="en" sz="1500"/>
              <a:t>	</a:t>
            </a:r>
            <a:r>
              <a:rPr lang="en" sz="1900">
                <a:solidFill>
                  <a:srgbClr val="93C47D"/>
                </a:solidFill>
              </a:rPr>
              <a:t>// Tìm vị trí cuối cùng của từ "Hello", bắt đầu tìm từ chỉ số 25</a:t>
            </a:r>
            <a:endParaRPr sz="1900">
              <a:solidFill>
                <a:srgbClr val="93C47D"/>
              </a:solidFill>
            </a:endParaRPr>
          </a:p>
          <a:p>
            <a:pPr indent="0" lvl="0" marL="0" rtl="0" algn="l">
              <a:spcBef>
                <a:spcPts val="1200"/>
              </a:spcBef>
              <a:spcAft>
                <a:spcPts val="0"/>
              </a:spcAft>
              <a:buNone/>
            </a:pPr>
            <a:r>
              <a:rPr lang="en" sz="1900">
                <a:solidFill>
                  <a:schemeClr val="accent1"/>
                </a:solidFill>
              </a:rPr>
              <a:t>        </a:t>
            </a:r>
            <a:r>
              <a:rPr lang="en" sz="1900">
                <a:solidFill>
                  <a:srgbClr val="008000"/>
                </a:solidFill>
              </a:rPr>
              <a:t>int</a:t>
            </a:r>
            <a:r>
              <a:rPr lang="en" sz="1900">
                <a:solidFill>
                  <a:schemeClr val="accent1"/>
                </a:solidFill>
              </a:rPr>
              <a:t> result = text.</a:t>
            </a:r>
            <a:r>
              <a:rPr lang="en" sz="1900">
                <a:solidFill>
                  <a:schemeClr val="accent4"/>
                </a:solidFill>
              </a:rPr>
              <a:t>lastIndexOf</a:t>
            </a:r>
            <a:r>
              <a:rPr lang="en" sz="1900">
                <a:solidFill>
                  <a:schemeClr val="accent1"/>
                </a:solidFill>
              </a:rPr>
              <a:t>("Hello", 25);</a:t>
            </a:r>
            <a:endParaRPr sz="1900">
              <a:solidFill>
                <a:schemeClr val="accent1"/>
              </a:solidFill>
            </a:endParaRPr>
          </a:p>
          <a:p>
            <a:pPr indent="0" lvl="0" marL="0" rtl="0" algn="l">
              <a:spcBef>
                <a:spcPts val="1200"/>
              </a:spcBef>
              <a:spcAft>
                <a:spcPts val="0"/>
              </a:spcAft>
              <a:buNone/>
            </a:pPr>
            <a:r>
              <a:rPr lang="en" sz="1900">
                <a:solidFill>
                  <a:schemeClr val="accent1"/>
                </a:solidFill>
              </a:rPr>
              <a:t>        </a:t>
            </a:r>
            <a:r>
              <a:rPr lang="en" sz="1900">
                <a:solidFill>
                  <a:srgbClr val="008000"/>
                </a:solidFill>
              </a:rPr>
              <a:t>System</a:t>
            </a:r>
            <a:r>
              <a:rPr lang="en" sz="1900">
                <a:solidFill>
                  <a:schemeClr val="accent1"/>
                </a:solidFill>
              </a:rPr>
              <a:t>.out.</a:t>
            </a:r>
            <a:r>
              <a:rPr lang="en" sz="1900">
                <a:solidFill>
                  <a:schemeClr val="accent4"/>
                </a:solidFill>
              </a:rPr>
              <a:t>println</a:t>
            </a:r>
            <a:r>
              <a:rPr lang="en" sz="1900">
                <a:solidFill>
                  <a:schemeClr val="accent1"/>
                </a:solidFill>
              </a:rPr>
              <a:t>(result);  </a:t>
            </a:r>
            <a:r>
              <a:rPr lang="en" sz="1900">
                <a:solidFill>
                  <a:srgbClr val="93C47D"/>
                </a:solidFill>
              </a:rPr>
              <a:t>// In ra 14 vì "Hello" xuất hiện lần cuối tại vị trí 14 khi tìm ngược từ chỉ số 25</a:t>
            </a:r>
            <a:endParaRPr sz="1900">
              <a:solidFill>
                <a:schemeClr val="accent1"/>
              </a:solidFill>
            </a:endParaRPr>
          </a:p>
          <a:p>
            <a:pPr indent="0" lvl="0" marL="0" rtl="0" algn="l">
              <a:spcBef>
                <a:spcPts val="1200"/>
              </a:spcBef>
              <a:spcAft>
                <a:spcPts val="0"/>
              </a:spcAft>
              <a:buNone/>
            </a:pPr>
            <a:r>
              <a:rPr lang="en" sz="1900">
                <a:solidFill>
                  <a:schemeClr val="accent1"/>
                </a:solidFill>
              </a:rPr>
              <a:t>        </a:t>
            </a:r>
            <a:r>
              <a:rPr lang="en" sz="1900">
                <a:solidFill>
                  <a:srgbClr val="93C47D"/>
                </a:solidFill>
              </a:rPr>
              <a:t>// Tìm vị trí cuối cùng của từ "Hello", bắt đầu từ chỉ số 13</a:t>
            </a:r>
            <a:endParaRPr sz="1900">
              <a:solidFill>
                <a:srgbClr val="93C47D"/>
              </a:solidFill>
            </a:endParaRPr>
          </a:p>
          <a:p>
            <a:pPr indent="0" lvl="0" marL="0" rtl="0" algn="l">
              <a:spcBef>
                <a:spcPts val="1200"/>
              </a:spcBef>
              <a:spcAft>
                <a:spcPts val="0"/>
              </a:spcAft>
              <a:buNone/>
            </a:pPr>
            <a:r>
              <a:rPr lang="en" sz="1900">
                <a:solidFill>
                  <a:schemeClr val="accent1"/>
                </a:solidFill>
              </a:rPr>
              <a:t>        result = text.</a:t>
            </a:r>
            <a:r>
              <a:rPr lang="en" sz="1900">
                <a:solidFill>
                  <a:schemeClr val="accent4"/>
                </a:solidFill>
              </a:rPr>
              <a:t>lastIndexOf</a:t>
            </a:r>
            <a:r>
              <a:rPr lang="en" sz="1900">
                <a:solidFill>
                  <a:schemeClr val="accent1"/>
                </a:solidFill>
              </a:rPr>
              <a:t>("Hello", 13);</a:t>
            </a:r>
            <a:endParaRPr sz="1900">
              <a:solidFill>
                <a:schemeClr val="accent1"/>
              </a:solidFill>
            </a:endParaRPr>
          </a:p>
          <a:p>
            <a:pPr indent="0" lvl="0" marL="0" rtl="0" algn="l">
              <a:spcBef>
                <a:spcPts val="1200"/>
              </a:spcBef>
              <a:spcAft>
                <a:spcPts val="0"/>
              </a:spcAft>
              <a:buNone/>
            </a:pPr>
            <a:r>
              <a:rPr lang="en" sz="1900">
                <a:solidFill>
                  <a:schemeClr val="accent1"/>
                </a:solidFill>
              </a:rPr>
              <a:t>        </a:t>
            </a:r>
            <a:r>
              <a:rPr lang="en" sz="1900">
                <a:solidFill>
                  <a:srgbClr val="008000"/>
                </a:solidFill>
              </a:rPr>
              <a:t>System</a:t>
            </a:r>
            <a:r>
              <a:rPr lang="en" sz="1900">
                <a:solidFill>
                  <a:schemeClr val="accent1"/>
                </a:solidFill>
              </a:rPr>
              <a:t>.out.</a:t>
            </a:r>
            <a:r>
              <a:rPr lang="en" sz="1900">
                <a:solidFill>
                  <a:schemeClr val="accent4"/>
                </a:solidFill>
              </a:rPr>
              <a:t>println</a:t>
            </a:r>
            <a:r>
              <a:rPr lang="en" sz="1900">
                <a:solidFill>
                  <a:schemeClr val="accent1"/>
                </a:solidFill>
              </a:rPr>
              <a:t>(result);  // In ra 0 vì "Hello" đầu tiên xuất hiện tại vị trí 0</a:t>
            </a:r>
            <a:endParaRPr sz="1900">
              <a:solidFill>
                <a:schemeClr val="accent1"/>
              </a:solidFill>
            </a:endParaRPr>
          </a:p>
          <a:p>
            <a:pPr indent="0" lvl="0" marL="0" rtl="0" algn="l">
              <a:spcBef>
                <a:spcPts val="1200"/>
              </a:spcBef>
              <a:spcAft>
                <a:spcPts val="1200"/>
              </a:spcAft>
              <a:buNone/>
            </a:pPr>
            <a:r>
              <a:t/>
            </a:r>
            <a:endParaRPr sz="1500">
              <a:solidFill>
                <a:schemeClr val="accen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56" name="Shape 456"/>
        <p:cNvGrpSpPr/>
        <p:nvPr/>
      </p:nvGrpSpPr>
      <p:grpSpPr>
        <a:xfrm>
          <a:off x="0" y="0"/>
          <a:ext cx="0" cy="0"/>
          <a:chOff x="0" y="0"/>
          <a:chExt cx="0" cy="0"/>
        </a:xfrm>
      </p:grpSpPr>
      <p:sp>
        <p:nvSpPr>
          <p:cNvPr id="457" name="Google Shape;457;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Group07 - Huỳnh Quang Huy</a:t>
            </a:r>
            <a:endParaRPr/>
          </a:p>
        </p:txBody>
      </p:sp>
      <p:sp>
        <p:nvSpPr>
          <p:cNvPr id="458" name="Google Shape;458;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trim():</a:t>
            </a:r>
            <a:r>
              <a:rPr lang="en"/>
              <a:t> Returns a string whose value is this string, with all leading and trailing space removed, where space is defined as any character whose codepoint is less than or equal to 'U+0020' (the space character).</a:t>
            </a:r>
            <a:endParaRPr/>
          </a:p>
          <a:p>
            <a:pPr indent="0" lvl="0" marL="0" rtl="0" algn="l">
              <a:spcBef>
                <a:spcPts val="1200"/>
              </a:spcBef>
              <a:spcAft>
                <a:spcPts val="1200"/>
              </a:spcAft>
              <a:buNone/>
            </a:pPr>
            <a:r>
              <a:rPr b="1" lang="en"/>
              <a:t>isBlank():</a:t>
            </a:r>
            <a:r>
              <a:rPr lang="en"/>
              <a:t> Returns true if the string is empty or contains only white space codepoints, otherwise false.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62" name="Shape 462"/>
        <p:cNvGrpSpPr/>
        <p:nvPr/>
      </p:nvGrpSpPr>
      <p:grpSpPr>
        <a:xfrm>
          <a:off x="0" y="0"/>
          <a:ext cx="0" cy="0"/>
          <a:chOff x="0" y="0"/>
          <a:chExt cx="0" cy="0"/>
        </a:xfrm>
      </p:grpSpPr>
      <p:sp>
        <p:nvSpPr>
          <p:cNvPr id="463" name="Google Shape;46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B6040"/>
                </a:solidFill>
                <a:latin typeface="Roboto Serif"/>
                <a:ea typeface="Roboto Serif"/>
                <a:cs typeface="Roboto Serif"/>
                <a:sym typeface="Roboto Serif"/>
              </a:rPr>
              <a:t>22127457 - Hồ Phú Vinh</a:t>
            </a:r>
            <a:endParaRPr b="1">
              <a:solidFill>
                <a:srgbClr val="CB6040"/>
              </a:solidFill>
              <a:latin typeface="Roboto Serif"/>
              <a:ea typeface="Roboto Serif"/>
              <a:cs typeface="Roboto Serif"/>
              <a:sym typeface="Roboto Serif"/>
            </a:endParaRPr>
          </a:p>
        </p:txBody>
      </p:sp>
      <p:sp>
        <p:nvSpPr>
          <p:cNvPr id="464" name="Google Shape;464;p75"/>
          <p:cNvSpPr txBox="1"/>
          <p:nvPr>
            <p:ph idx="1" type="body"/>
          </p:nvPr>
        </p:nvSpPr>
        <p:spPr>
          <a:xfrm>
            <a:off x="311700" y="1201850"/>
            <a:ext cx="842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57180"/>
                </a:solidFill>
                <a:latin typeface="Roboto Serif"/>
                <a:ea typeface="Roboto Serif"/>
                <a:cs typeface="Roboto Serif"/>
                <a:sym typeface="Roboto Serif"/>
              </a:rPr>
              <a:t>Method 1: hashCode()</a:t>
            </a:r>
            <a:endParaRPr b="1">
              <a:solidFill>
                <a:srgbClr val="257180"/>
              </a:solidFill>
              <a:latin typeface="Roboto Serif"/>
              <a:ea typeface="Roboto Serif"/>
              <a:cs typeface="Roboto Serif"/>
              <a:sym typeface="Roboto Serif"/>
            </a:endParaRPr>
          </a:p>
          <a:p>
            <a:pPr indent="0" lvl="0" marL="0" rtl="0" algn="l">
              <a:lnSpc>
                <a:spcPct val="100000"/>
              </a:lnSpc>
              <a:spcBef>
                <a:spcPts val="120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Meaning: </a:t>
            </a:r>
            <a:r>
              <a:rPr lang="en" sz="1300">
                <a:solidFill>
                  <a:schemeClr val="dk1"/>
                </a:solidFill>
                <a:latin typeface="Roboto Serif Medium"/>
                <a:ea typeface="Roboto Serif Medium"/>
                <a:cs typeface="Roboto Serif Medium"/>
                <a:sym typeface="Roboto Serif Medium"/>
              </a:rPr>
              <a:t>Returns the hash code of an object, helping to optimize searching in data structures like HashMap, HashSet.</a:t>
            </a:r>
            <a:endParaRPr sz="1300">
              <a:solidFill>
                <a:schemeClr val="dk1"/>
              </a:solidFill>
              <a:latin typeface="Roboto Serif Medium"/>
              <a:ea typeface="Roboto Serif Medium"/>
              <a:cs typeface="Roboto Serif Medium"/>
              <a:sym typeface="Roboto Serif Medium"/>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latin typeface="Roboto Serif Medium"/>
              <a:ea typeface="Roboto Serif Medium"/>
              <a:cs typeface="Roboto Serif Medium"/>
              <a:sym typeface="Roboto Serif Medium"/>
            </a:endParaRPr>
          </a:p>
          <a:p>
            <a:pPr indent="0" lvl="0" marL="0" rtl="0" algn="l">
              <a:lnSpc>
                <a:spcPct val="100000"/>
              </a:lnSpc>
              <a:spcBef>
                <a:spcPts val="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Syntax:</a:t>
            </a:r>
            <a:r>
              <a:rPr lang="en" sz="1300">
                <a:solidFill>
                  <a:schemeClr val="dk1"/>
                </a:solidFill>
                <a:latin typeface="Roboto Serif Medium"/>
                <a:ea typeface="Roboto Serif Medium"/>
                <a:cs typeface="Roboto Serif Medium"/>
                <a:sym typeface="Roboto Serif Medium"/>
              </a:rPr>
              <a:t> </a:t>
            </a:r>
            <a:r>
              <a:rPr lang="en" sz="1300">
                <a:solidFill>
                  <a:srgbClr val="188038"/>
                </a:solidFill>
                <a:latin typeface="Source Code Pro Medium"/>
                <a:ea typeface="Source Code Pro Medium"/>
                <a:cs typeface="Source Code Pro Medium"/>
                <a:sym typeface="Source Code Pro Medium"/>
              </a:rPr>
              <a:t>int hashCode()</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Example:</a:t>
            </a:r>
            <a:endParaRPr b="1" sz="1300">
              <a:solidFill>
                <a:schemeClr val="dk1"/>
              </a:solidFill>
              <a:latin typeface="Roboto Serif"/>
              <a:ea typeface="Roboto Serif"/>
              <a:cs typeface="Roboto Serif"/>
              <a:sym typeface="Roboto Serif"/>
            </a:endParaRPr>
          </a:p>
          <a:p>
            <a:pPr indent="0" lvl="0" marL="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String str = "Hello";</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int hash = str.hashCode(); // Hash code for the string "Hello"</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System.out.println(hash);  </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Output: </a:t>
            </a:r>
            <a:r>
              <a:rPr lang="en" sz="1300">
                <a:solidFill>
                  <a:srgbClr val="188038"/>
                </a:solidFill>
                <a:latin typeface="Source Code Pro Medium"/>
                <a:ea typeface="Source Code Pro Medium"/>
                <a:cs typeface="Source Code Pro Medium"/>
                <a:sym typeface="Source Code Pro Medium"/>
              </a:rPr>
              <a:t>69609650</a:t>
            </a:r>
            <a:endParaRPr b="1" sz="1300">
              <a:solidFill>
                <a:schemeClr val="dk1"/>
              </a:solidFill>
              <a:latin typeface="Roboto Serif"/>
              <a:ea typeface="Roboto Serif"/>
              <a:cs typeface="Roboto Serif"/>
              <a:sym typeface="Roboto Serif"/>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dk1"/>
              </a:solidFill>
              <a:latin typeface="Roboto Serif"/>
              <a:ea typeface="Roboto Serif"/>
              <a:cs typeface="Roboto Serif"/>
              <a:sym typeface="Roboto Serif"/>
            </a:endParaRPr>
          </a:p>
          <a:p>
            <a:pPr indent="0" lvl="0" marL="0" rtl="0" algn="l">
              <a:spcBef>
                <a:spcPts val="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468" name="Shape 468"/>
        <p:cNvGrpSpPr/>
        <p:nvPr/>
      </p:nvGrpSpPr>
      <p:grpSpPr>
        <a:xfrm>
          <a:off x="0" y="0"/>
          <a:ext cx="0" cy="0"/>
          <a:chOff x="0" y="0"/>
          <a:chExt cx="0" cy="0"/>
        </a:xfrm>
      </p:grpSpPr>
      <p:sp>
        <p:nvSpPr>
          <p:cNvPr id="469" name="Google Shape;46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B6040"/>
                </a:solidFill>
                <a:latin typeface="Roboto Serif"/>
                <a:ea typeface="Roboto Serif"/>
                <a:cs typeface="Roboto Serif"/>
                <a:sym typeface="Roboto Serif"/>
              </a:rPr>
              <a:t>22127457 - Hồ Phú Vinh</a:t>
            </a:r>
            <a:endParaRPr b="1">
              <a:solidFill>
                <a:srgbClr val="CB6040"/>
              </a:solidFill>
              <a:latin typeface="Roboto Serif"/>
              <a:ea typeface="Roboto Serif"/>
              <a:cs typeface="Roboto Serif"/>
              <a:sym typeface="Roboto Serif"/>
            </a:endParaRPr>
          </a:p>
        </p:txBody>
      </p:sp>
      <p:sp>
        <p:nvSpPr>
          <p:cNvPr id="470" name="Google Shape;470;p76"/>
          <p:cNvSpPr txBox="1"/>
          <p:nvPr>
            <p:ph idx="1" type="body"/>
          </p:nvPr>
        </p:nvSpPr>
        <p:spPr>
          <a:xfrm>
            <a:off x="311700" y="1213350"/>
            <a:ext cx="8378100" cy="37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57180"/>
                </a:solidFill>
                <a:latin typeface="Roboto Serif"/>
                <a:ea typeface="Roboto Serif"/>
                <a:cs typeface="Roboto Serif"/>
                <a:sym typeface="Roboto Serif"/>
              </a:rPr>
              <a:t>Method 2: toUpperCase()</a:t>
            </a:r>
            <a:endParaRPr b="1">
              <a:latin typeface="Roboto Serif"/>
              <a:ea typeface="Roboto Serif"/>
              <a:cs typeface="Roboto Serif"/>
              <a:sym typeface="Roboto Serif"/>
            </a:endParaRPr>
          </a:p>
          <a:p>
            <a:pPr indent="0" lvl="0" marL="0" rtl="0" algn="l">
              <a:lnSpc>
                <a:spcPct val="100000"/>
              </a:lnSpc>
              <a:spcBef>
                <a:spcPts val="120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Meaning: </a:t>
            </a:r>
            <a:r>
              <a:rPr lang="en" sz="1300">
                <a:solidFill>
                  <a:schemeClr val="dk1"/>
                </a:solidFill>
                <a:latin typeface="Roboto Serif Medium"/>
                <a:ea typeface="Roboto Serif Medium"/>
                <a:cs typeface="Roboto Serif Medium"/>
                <a:sym typeface="Roboto Serif Medium"/>
              </a:rPr>
              <a:t>Converts all the characters in the string to uppercase.</a:t>
            </a:r>
            <a:endParaRPr sz="1300">
              <a:solidFill>
                <a:schemeClr val="dk1"/>
              </a:solidFill>
              <a:latin typeface="Roboto Serif Medium"/>
              <a:ea typeface="Roboto Serif Medium"/>
              <a:cs typeface="Roboto Serif Medium"/>
              <a:sym typeface="Roboto Serif Medium"/>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latin typeface="Roboto Serif Medium"/>
              <a:ea typeface="Roboto Serif Medium"/>
              <a:cs typeface="Roboto Serif Medium"/>
              <a:sym typeface="Roboto Serif Medium"/>
            </a:endParaRPr>
          </a:p>
          <a:p>
            <a:pPr indent="0" lvl="0" marL="0" rtl="0" algn="l">
              <a:lnSpc>
                <a:spcPct val="100000"/>
              </a:lnSpc>
              <a:spcBef>
                <a:spcPts val="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Syntax:</a:t>
            </a:r>
            <a:br>
              <a:rPr lang="en" sz="1300">
                <a:solidFill>
                  <a:schemeClr val="dk1"/>
                </a:solidFill>
                <a:latin typeface="Roboto Serif Medium"/>
                <a:ea typeface="Roboto Serif Medium"/>
                <a:cs typeface="Roboto Serif Medium"/>
                <a:sym typeface="Roboto Serif Medium"/>
              </a:rPr>
            </a:br>
            <a:r>
              <a:rPr lang="en" sz="1300">
                <a:solidFill>
                  <a:srgbClr val="188038"/>
                </a:solidFill>
                <a:latin typeface="Source Code Pro Medium"/>
                <a:ea typeface="Source Code Pro Medium"/>
                <a:cs typeface="Source Code Pro Medium"/>
                <a:sym typeface="Source Code Pro Medium"/>
              </a:rPr>
              <a:t>String toUpperCase()</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String toUpperCase(Locale locale)</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t/>
            </a:r>
            <a:endParaRPr sz="1300">
              <a:solidFill>
                <a:srgbClr val="188038"/>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Code example:</a:t>
            </a:r>
            <a:br>
              <a:rPr lang="en" sz="1300">
                <a:solidFill>
                  <a:schemeClr val="dk1"/>
                </a:solidFill>
                <a:latin typeface="Roboto Serif Medium"/>
                <a:ea typeface="Roboto Serif Medium"/>
                <a:cs typeface="Roboto Serif Medium"/>
                <a:sym typeface="Roboto Serif Medium"/>
              </a:rPr>
            </a:br>
            <a:r>
              <a:rPr lang="en" sz="1300">
                <a:solidFill>
                  <a:srgbClr val="188038"/>
                </a:solidFill>
                <a:latin typeface="Source Code Pro Medium"/>
                <a:ea typeface="Source Code Pro Medium"/>
                <a:cs typeface="Source Code Pro Medium"/>
                <a:sym typeface="Source Code Pro Medium"/>
              </a:rPr>
              <a:t>String str = "hello";</a:t>
            </a:r>
            <a:endParaRPr sz="1300">
              <a:solidFill>
                <a:srgbClr val="188038"/>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String upper = str.toUpperCase(); </a:t>
            </a:r>
            <a:endParaRPr sz="1300">
              <a:solidFill>
                <a:srgbClr val="188038"/>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System.out.println(upper);        </a:t>
            </a:r>
            <a:endParaRPr sz="1300">
              <a:solidFill>
                <a:srgbClr val="188038"/>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chemeClr val="dk1"/>
              </a:buClr>
              <a:buSzPts val="1100"/>
              <a:buFont typeface="Arial"/>
              <a:buNone/>
            </a:pPr>
            <a:r>
              <a:t/>
            </a:r>
            <a:endParaRPr sz="1300">
              <a:solidFill>
                <a:srgbClr val="188038"/>
              </a:solidFill>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chemeClr val="dk1"/>
              </a:buClr>
              <a:buSzPts val="1100"/>
              <a:buFont typeface="Arial"/>
              <a:buNone/>
            </a:pPr>
            <a:r>
              <a:rPr b="1" lang="en" sz="1300">
                <a:solidFill>
                  <a:schemeClr val="dk1"/>
                </a:solidFill>
                <a:latin typeface="Roboto Serif"/>
                <a:ea typeface="Roboto Serif"/>
                <a:cs typeface="Roboto Serif"/>
                <a:sym typeface="Roboto Serif"/>
              </a:rPr>
              <a:t>Output:</a:t>
            </a:r>
            <a:endParaRPr sz="1300">
              <a:solidFill>
                <a:srgbClr val="188038"/>
              </a:solidFill>
              <a:latin typeface="Source Code Pro Medium"/>
              <a:ea typeface="Source Code Pro Medium"/>
              <a:cs typeface="Source Code Pro Medium"/>
              <a:sym typeface="Source Code Pro Medium"/>
            </a:endParaRPr>
          </a:p>
          <a:p>
            <a:pPr indent="0" lvl="0" marL="0" rtl="0" algn="l">
              <a:lnSpc>
                <a:spcPct val="100000"/>
              </a:lnSpc>
              <a:spcBef>
                <a:spcPts val="0"/>
              </a:spcBef>
              <a:spcAft>
                <a:spcPts val="0"/>
              </a:spcAft>
              <a:buClr>
                <a:schemeClr val="dk1"/>
              </a:buClr>
              <a:buSzPts val="1100"/>
              <a:buFont typeface="Arial"/>
              <a:buNone/>
            </a:pPr>
            <a:r>
              <a:rPr lang="en" sz="1300">
                <a:solidFill>
                  <a:srgbClr val="188038"/>
                </a:solidFill>
                <a:latin typeface="Source Code Pro Medium"/>
                <a:ea typeface="Source Code Pro Medium"/>
                <a:cs typeface="Source Code Pro Medium"/>
                <a:sym typeface="Source Code Pro Medium"/>
              </a:rPr>
              <a:t>HELLO</a:t>
            </a:r>
            <a:endParaRPr sz="1300">
              <a:solidFill>
                <a:srgbClr val="188038"/>
              </a:solidFill>
              <a:latin typeface="Source Code Pro Medium"/>
              <a:ea typeface="Source Code Pro Medium"/>
              <a:cs typeface="Source Code Pro Medium"/>
              <a:sym typeface="Source Code Pro Medium"/>
            </a:endParaRPr>
          </a:p>
          <a:p>
            <a:pPr indent="0" lvl="0" marL="0" rtl="0" algn="l">
              <a:spcBef>
                <a:spcPts val="0"/>
              </a:spcBef>
              <a:spcAft>
                <a:spcPts val="1200"/>
              </a:spcAft>
              <a:buClr>
                <a:schemeClr val="dk1"/>
              </a:buClr>
              <a:buSzPts val="1100"/>
              <a:buFont typeface="Arial"/>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74" name="Shape 474"/>
        <p:cNvGrpSpPr/>
        <p:nvPr/>
      </p:nvGrpSpPr>
      <p:grpSpPr>
        <a:xfrm>
          <a:off x="0" y="0"/>
          <a:ext cx="0" cy="0"/>
          <a:chOff x="0" y="0"/>
          <a:chExt cx="0" cy="0"/>
        </a:xfrm>
      </p:grpSpPr>
      <p:sp>
        <p:nvSpPr>
          <p:cNvPr id="475" name="Google Shape;47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a:t>
            </a:r>
            <a:endParaRPr/>
          </a:p>
        </p:txBody>
      </p:sp>
      <p:sp>
        <p:nvSpPr>
          <p:cNvPr id="476" name="Google Shape;476;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22127010: Đỗ Tân Ngọc Anh</a:t>
            </a:r>
            <a:endParaRPr/>
          </a:p>
          <a:p>
            <a:pPr indent="-342900" lvl="0" marL="457200" rtl="0" algn="l">
              <a:spcBef>
                <a:spcPts val="0"/>
              </a:spcBef>
              <a:spcAft>
                <a:spcPts val="0"/>
              </a:spcAft>
              <a:buSzPts val="1800"/>
              <a:buChar char="-"/>
            </a:pPr>
            <a:r>
              <a:rPr lang="en"/>
              <a:t>22127119: Hồ Phước Hoàn</a:t>
            </a:r>
            <a:endParaRPr/>
          </a:p>
          <a:p>
            <a:pPr indent="-342900" lvl="0" marL="457200" rtl="0" algn="l">
              <a:spcBef>
                <a:spcPts val="0"/>
              </a:spcBef>
              <a:spcAft>
                <a:spcPts val="0"/>
              </a:spcAft>
              <a:buSzPts val="1800"/>
              <a:buChar char="-"/>
            </a:pPr>
            <a:r>
              <a:rPr lang="en"/>
              <a:t>22127176: Huỳnh Nguyễn Minh Khang </a:t>
            </a:r>
            <a:endParaRPr/>
          </a:p>
          <a:p>
            <a:pPr indent="-342900" lvl="0" marL="457200" rtl="0" algn="l">
              <a:spcBef>
                <a:spcPts val="0"/>
              </a:spcBef>
              <a:spcAft>
                <a:spcPts val="0"/>
              </a:spcAft>
              <a:buSzPts val="1800"/>
              <a:buChar char="-"/>
            </a:pPr>
            <a:r>
              <a:rPr lang="en"/>
              <a:t>22127490: N</a:t>
            </a:r>
            <a:r>
              <a:rPr lang="en"/>
              <a:t>guyễn Thị Thuỳ Uyên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String substring(int start, int end):</a:t>
            </a:r>
            <a:r>
              <a:rPr lang="en"/>
              <a:t> return the new string that contains a subsequence of characters currently contained in this character sequence. This string begin at the index “</a:t>
            </a:r>
            <a:r>
              <a:rPr i="1" lang="en"/>
              <a:t>start” </a:t>
            </a:r>
            <a:r>
              <a:rPr lang="en"/>
              <a:t>and end at index “</a:t>
            </a:r>
            <a:r>
              <a:rPr i="1" lang="en"/>
              <a:t>end - 1”</a:t>
            </a:r>
            <a:r>
              <a:rPr lang="en"/>
              <a:t>.</a:t>
            </a:r>
            <a:endParaRPr/>
          </a:p>
          <a:p>
            <a:pPr indent="-342900" lvl="0" marL="457200" rtl="0" algn="l">
              <a:spcBef>
                <a:spcPts val="0"/>
              </a:spcBef>
              <a:spcAft>
                <a:spcPts val="0"/>
              </a:spcAft>
              <a:buSzPts val="1800"/>
              <a:buChar char="●"/>
            </a:pPr>
            <a:r>
              <a:rPr b="1" lang="en"/>
              <a:t>Example</a:t>
            </a:r>
            <a:r>
              <a:rPr lang="en"/>
              <a:t>:</a:t>
            </a:r>
            <a:endParaRPr/>
          </a:p>
          <a:p>
            <a:pPr indent="0" lvl="0" marL="457200" rtl="0" algn="l">
              <a:spcBef>
                <a:spcPts val="1200"/>
              </a:spcBef>
              <a:spcAft>
                <a:spcPts val="0"/>
              </a:spcAft>
              <a:buNone/>
            </a:pPr>
            <a:r>
              <a:rPr lang="en"/>
              <a:t>StringBuilder s = new StringBuilder(“Hello”);</a:t>
            </a:r>
            <a:endParaRPr/>
          </a:p>
          <a:p>
            <a:pPr indent="0" lvl="0" marL="457200" rtl="0" algn="l">
              <a:spcBef>
                <a:spcPts val="1200"/>
              </a:spcBef>
              <a:spcAft>
                <a:spcPts val="1200"/>
              </a:spcAft>
              <a:buNone/>
            </a:pPr>
            <a:r>
              <a:rPr lang="en"/>
              <a:t>String str = s.substring(1, 2); // “e”</a:t>
            </a:r>
            <a:endParaRPr/>
          </a:p>
        </p:txBody>
      </p:sp>
      <p:sp>
        <p:nvSpPr>
          <p:cNvPr id="482" name="Google Shape;48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StringBuilder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 codePointAt(int index)</a:t>
            </a:r>
            <a:r>
              <a:rPr lang="en"/>
              <a:t>: return the code point value (Unicode code point) of the character at the index.</a:t>
            </a:r>
            <a:endParaRPr/>
          </a:p>
          <a:p>
            <a:pPr indent="-342900" lvl="0" marL="457200" rtl="0" algn="l">
              <a:spcBef>
                <a:spcPts val="0"/>
              </a:spcBef>
              <a:spcAft>
                <a:spcPts val="0"/>
              </a:spcAft>
              <a:buSzPts val="1800"/>
              <a:buChar char="●"/>
            </a:pPr>
            <a:r>
              <a:rPr b="1" lang="en"/>
              <a:t>Example</a:t>
            </a:r>
            <a:r>
              <a:rPr lang="en"/>
              <a:t>:</a:t>
            </a:r>
            <a:endParaRPr/>
          </a:p>
          <a:p>
            <a:pPr indent="0" lvl="0" marL="457200" rtl="0" algn="l">
              <a:spcBef>
                <a:spcPts val="1200"/>
              </a:spcBef>
              <a:spcAft>
                <a:spcPts val="0"/>
              </a:spcAft>
              <a:buClr>
                <a:schemeClr val="dk1"/>
              </a:buClr>
              <a:buSzPts val="1100"/>
              <a:buFont typeface="Arial"/>
              <a:buNone/>
            </a:pPr>
            <a:r>
              <a:rPr lang="en"/>
              <a:t>StringBuilder s = new StringBuilder(“Hello”);</a:t>
            </a:r>
            <a:endParaRPr/>
          </a:p>
          <a:p>
            <a:pPr indent="0" lvl="0" marL="457200" rtl="0" algn="l">
              <a:spcBef>
                <a:spcPts val="1200"/>
              </a:spcBef>
              <a:spcAft>
                <a:spcPts val="0"/>
              </a:spcAft>
              <a:buClr>
                <a:schemeClr val="dk1"/>
              </a:buClr>
              <a:buSzPts val="1100"/>
              <a:buFont typeface="Arial"/>
              <a:buNone/>
            </a:pPr>
            <a:r>
              <a:rPr lang="en"/>
              <a:t>int val = s.codePointAt(0); // 72</a:t>
            </a:r>
            <a:endParaRPr b="1" sz="2016">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88" name="Google Shape;48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StringBuilder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latin typeface="Roboto Mono"/>
                <a:ea typeface="Roboto Mono"/>
                <a:cs typeface="Roboto Mono"/>
                <a:sym typeface="Roboto Mono"/>
              </a:rPr>
              <a:t>insert(int offset, String str)</a:t>
            </a:r>
            <a:endParaRPr b="1">
              <a:latin typeface="Roboto Mono"/>
              <a:ea typeface="Roboto Mono"/>
              <a:cs typeface="Roboto Mono"/>
              <a:sym typeface="Roboto Mono"/>
            </a:endParaRPr>
          </a:p>
          <a:p>
            <a:pPr indent="-317500" lvl="1" marL="914400" rtl="0" algn="l">
              <a:spcBef>
                <a:spcPts val="0"/>
              </a:spcBef>
              <a:spcAft>
                <a:spcPts val="0"/>
              </a:spcAft>
              <a:buSzPts val="1400"/>
              <a:buChar char="○"/>
            </a:pPr>
            <a:r>
              <a:rPr lang="en"/>
              <a:t>Inserts the string </a:t>
            </a:r>
            <a:r>
              <a:rPr i="1" lang="en"/>
              <a:t>str </a:t>
            </a:r>
            <a:r>
              <a:rPr lang="en"/>
              <a:t>into this character sequence at offset </a:t>
            </a:r>
            <a:r>
              <a:rPr i="1" lang="en"/>
              <a:t>offset</a:t>
            </a:r>
            <a:r>
              <a:rPr lang="en"/>
              <a:t>.</a:t>
            </a:r>
            <a:endParaRPr/>
          </a:p>
          <a:p>
            <a:pPr indent="-317500" lvl="1" marL="914400" rtl="0" algn="l">
              <a:spcBef>
                <a:spcPts val="0"/>
              </a:spcBef>
              <a:spcAft>
                <a:spcPts val="0"/>
              </a:spcAft>
              <a:buSzPts val="1400"/>
              <a:buChar char="○"/>
            </a:pPr>
            <a:r>
              <a:rPr lang="en"/>
              <a:t>Throws: </a:t>
            </a:r>
            <a:r>
              <a:rPr lang="en">
                <a:latin typeface="Roboto Mono"/>
                <a:ea typeface="Roboto Mono"/>
                <a:cs typeface="Roboto Mono"/>
                <a:sym typeface="Roboto Mono"/>
              </a:rPr>
              <a:t>StringIndexOutOfBoundsException</a:t>
            </a:r>
            <a:r>
              <a:rPr lang="en"/>
              <a:t> - if the offset is invalid.</a:t>
            </a:r>
            <a:endParaRPr/>
          </a:p>
          <a:p>
            <a:pPr indent="-342900" lvl="0" marL="457200" rtl="0" algn="l">
              <a:spcBef>
                <a:spcPts val="0"/>
              </a:spcBef>
              <a:spcAft>
                <a:spcPts val="0"/>
              </a:spcAft>
              <a:buSzPts val="1800"/>
              <a:buChar char="●"/>
            </a:pPr>
            <a:r>
              <a:rPr b="1" lang="en"/>
              <a:t>Example</a:t>
            </a:r>
            <a:r>
              <a:rPr lang="en"/>
              <a:t>: </a:t>
            </a:r>
            <a:endParaRPr/>
          </a:p>
          <a:p>
            <a:pPr indent="0" lvl="0" marL="0" rtl="0" algn="l">
              <a:spcBef>
                <a:spcPts val="1200"/>
              </a:spcBef>
              <a:spcAft>
                <a:spcPts val="0"/>
              </a:spcAft>
              <a:buNone/>
            </a:pPr>
            <a:r>
              <a:rPr lang="en" sz="1600"/>
              <a:t>	</a:t>
            </a:r>
            <a:r>
              <a:rPr lang="en" sz="1600">
                <a:latin typeface="Roboto Mono"/>
                <a:ea typeface="Roboto Mono"/>
                <a:cs typeface="Roboto Mono"/>
                <a:sym typeface="Roboto Mono"/>
              </a:rPr>
              <a:t>StringBuilder s1 = new StringBuilder(“Hello Hello”);</a:t>
            </a:r>
            <a:endParaRPr sz="1600">
              <a:latin typeface="Roboto Mono"/>
              <a:ea typeface="Roboto Mono"/>
              <a:cs typeface="Roboto Mono"/>
              <a:sym typeface="Roboto Mono"/>
            </a:endParaRPr>
          </a:p>
          <a:p>
            <a:pPr indent="0" lvl="0" marL="0" rtl="0" algn="l">
              <a:spcBef>
                <a:spcPts val="1200"/>
              </a:spcBef>
              <a:spcAft>
                <a:spcPts val="0"/>
              </a:spcAft>
              <a:buNone/>
            </a:pPr>
            <a:r>
              <a:rPr lang="en" sz="1600">
                <a:latin typeface="Roboto Mono"/>
                <a:ea typeface="Roboto Mono"/>
                <a:cs typeface="Roboto Mono"/>
                <a:sym typeface="Roboto Mono"/>
              </a:rPr>
              <a:t>	s1.insert(6, “Or “); </a:t>
            </a:r>
            <a:endParaRPr sz="1600">
              <a:latin typeface="Roboto Mono"/>
              <a:ea typeface="Roboto Mono"/>
              <a:cs typeface="Roboto Mono"/>
              <a:sym typeface="Roboto Mono"/>
            </a:endParaRPr>
          </a:p>
          <a:p>
            <a:pPr indent="457200" lvl="0" marL="0" rtl="0" algn="l">
              <a:spcBef>
                <a:spcPts val="1200"/>
              </a:spcBef>
              <a:spcAft>
                <a:spcPts val="0"/>
              </a:spcAft>
              <a:buNone/>
            </a:pPr>
            <a:r>
              <a:rPr lang="en" sz="1600">
                <a:latin typeface="Roboto Mono"/>
                <a:ea typeface="Roboto Mono"/>
                <a:cs typeface="Roboto Mono"/>
                <a:sym typeface="Roboto Mono"/>
              </a:rPr>
              <a:t>System.out.println(s1.toString()); 	// </a:t>
            </a:r>
            <a:r>
              <a:rPr i="1" lang="en" sz="1600">
                <a:latin typeface="Roboto Mono"/>
                <a:ea typeface="Roboto Mono"/>
                <a:cs typeface="Roboto Mono"/>
                <a:sym typeface="Roboto Mono"/>
              </a:rPr>
              <a:t>Output: Hello Or Hello</a:t>
            </a:r>
            <a:endParaRPr i="1"/>
          </a:p>
          <a:p>
            <a:pPr indent="0" lvl="0" marL="0" rtl="0" algn="l">
              <a:spcBef>
                <a:spcPts val="1200"/>
              </a:spcBef>
              <a:spcAft>
                <a:spcPts val="1200"/>
              </a:spcAft>
              <a:buNone/>
            </a:pPr>
            <a:r>
              <a:t/>
            </a:r>
            <a:endParaRPr/>
          </a:p>
        </p:txBody>
      </p:sp>
      <p:sp>
        <p:nvSpPr>
          <p:cNvPr id="494" name="Google Shape;49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StringBuilder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1"/>
          <p:cNvSpPr txBox="1"/>
          <p:nvPr>
            <p:ph idx="1" type="body"/>
          </p:nvPr>
        </p:nvSpPr>
        <p:spPr>
          <a:xfrm>
            <a:off x="311700" y="1152475"/>
            <a:ext cx="8520600" cy="3714300"/>
          </a:xfrm>
          <a:prstGeom prst="rect">
            <a:avLst/>
          </a:prstGeom>
        </p:spPr>
        <p:txBody>
          <a:bodyPr anchorCtr="0" anchor="t" bIns="91425" lIns="91425" spcFirstLastPara="1" rIns="91425" wrap="square" tIns="91425">
            <a:normAutofit fontScale="85000"/>
          </a:bodyPr>
          <a:lstStyle/>
          <a:p>
            <a:pPr indent="-337425" lvl="0" marL="457200" rtl="0" algn="l">
              <a:spcBef>
                <a:spcPts val="0"/>
              </a:spcBef>
              <a:spcAft>
                <a:spcPts val="0"/>
              </a:spcAft>
              <a:buSzPct val="100000"/>
              <a:buChar char="●"/>
            </a:pPr>
            <a:r>
              <a:rPr b="1" lang="en" sz="2016">
                <a:latin typeface="Roboto Mono"/>
                <a:ea typeface="Roboto Mono"/>
                <a:cs typeface="Roboto Mono"/>
                <a:sym typeface="Roboto Mono"/>
              </a:rPr>
              <a:t>indexOf(String str, int fromIndex)</a:t>
            </a:r>
            <a:r>
              <a:rPr b="1" lang="en" sz="2016"/>
              <a:t>: </a:t>
            </a:r>
            <a:endParaRPr b="1" sz="2016"/>
          </a:p>
          <a:p>
            <a:pPr indent="-310000" lvl="1" marL="914400" rtl="0" algn="l">
              <a:spcBef>
                <a:spcPts val="0"/>
              </a:spcBef>
              <a:spcAft>
                <a:spcPts val="0"/>
              </a:spcAft>
              <a:buSzPct val="100000"/>
              <a:buChar char="○"/>
            </a:pPr>
            <a:r>
              <a:rPr lang="en" sz="1508"/>
              <a:t>Returns the index of within this string of the first occurrence of substring </a:t>
            </a:r>
            <a:r>
              <a:rPr i="1" lang="en" sz="1508"/>
              <a:t>str</a:t>
            </a:r>
            <a:r>
              <a:rPr lang="en" sz="1508"/>
              <a:t>, starting from </a:t>
            </a:r>
            <a:r>
              <a:rPr i="1" lang="en" sz="1508"/>
              <a:t>fromIndex</a:t>
            </a:r>
            <a:r>
              <a:rPr lang="en" sz="1508"/>
              <a:t>.</a:t>
            </a:r>
            <a:endParaRPr sz="1508"/>
          </a:p>
          <a:p>
            <a:pPr indent="-315397" lvl="1" marL="914400" rtl="0" algn="l">
              <a:spcBef>
                <a:spcPts val="0"/>
              </a:spcBef>
              <a:spcAft>
                <a:spcPts val="0"/>
              </a:spcAft>
              <a:buSzPct val="100000"/>
              <a:buChar char="○"/>
            </a:pPr>
            <a:r>
              <a:rPr lang="en" sz="1608"/>
              <a:t>If no substring is is found, returns </a:t>
            </a:r>
            <a:r>
              <a:rPr b="1" lang="en" sz="1608"/>
              <a:t>-1</a:t>
            </a:r>
            <a:r>
              <a:rPr lang="en" sz="1608"/>
              <a:t>.</a:t>
            </a:r>
            <a:endParaRPr sz="1608"/>
          </a:p>
          <a:p>
            <a:pPr indent="-325755" lvl="0" marL="457200" rtl="0" algn="l">
              <a:spcBef>
                <a:spcPts val="0"/>
              </a:spcBef>
              <a:spcAft>
                <a:spcPts val="0"/>
              </a:spcAft>
              <a:buSzPct val="100000"/>
              <a:buChar char="●"/>
            </a:pPr>
            <a:r>
              <a:rPr b="1" lang="en"/>
              <a:t>Example</a:t>
            </a:r>
            <a:r>
              <a:rPr lang="en"/>
              <a:t>: </a:t>
            </a:r>
            <a:endParaRPr/>
          </a:p>
          <a:p>
            <a:pPr indent="0" lvl="0" marL="0" rtl="0" algn="l">
              <a:spcBef>
                <a:spcPts val="1200"/>
              </a:spcBef>
              <a:spcAft>
                <a:spcPts val="0"/>
              </a:spcAft>
              <a:buNone/>
            </a:pPr>
            <a:r>
              <a:rPr lang="en"/>
              <a:t>	</a:t>
            </a:r>
            <a:r>
              <a:rPr lang="en">
                <a:latin typeface="Roboto Mono"/>
                <a:ea typeface="Roboto Mono"/>
                <a:cs typeface="Roboto Mono"/>
                <a:sym typeface="Roboto Mono"/>
              </a:rPr>
              <a:t>StringBuilder s1 = new StringBuilder(“Hello And Hello”);</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	int index = s1.indexOf(“And”, 2);  // </a:t>
            </a:r>
            <a:r>
              <a:rPr i="1" lang="en">
                <a:latin typeface="Roboto Mono"/>
                <a:ea typeface="Roboto Mono"/>
                <a:cs typeface="Roboto Mono"/>
                <a:sym typeface="Roboto Mono"/>
              </a:rPr>
              <a:t>index =</a:t>
            </a:r>
            <a:r>
              <a:rPr i="1" lang="en">
                <a:latin typeface="Roboto Mono"/>
                <a:ea typeface="Roboto Mono"/>
                <a:cs typeface="Roboto Mono"/>
                <a:sym typeface="Roboto Mono"/>
              </a:rPr>
              <a:t> 6</a:t>
            </a:r>
            <a:endParaRPr i="1">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	System.out.println(s1.indexOf(“And”, 7));  //</a:t>
            </a:r>
            <a:r>
              <a:rPr i="1" lang="en">
                <a:latin typeface="Roboto Mono"/>
                <a:ea typeface="Roboto Mono"/>
                <a:cs typeface="Roboto Mono"/>
                <a:sym typeface="Roboto Mono"/>
              </a:rPr>
              <a:t> Output: -1</a:t>
            </a:r>
            <a:endParaRPr i="1">
              <a:latin typeface="Roboto Mono"/>
              <a:ea typeface="Roboto Mono"/>
              <a:cs typeface="Roboto Mono"/>
              <a:sym typeface="Roboto Mono"/>
            </a:endParaRPr>
          </a:p>
          <a:p>
            <a:pPr indent="0" lvl="0" marL="0" rtl="0" algn="l">
              <a:spcBef>
                <a:spcPts val="1200"/>
              </a:spcBef>
              <a:spcAft>
                <a:spcPts val="0"/>
              </a:spcAft>
              <a:buNone/>
            </a:pPr>
            <a:r>
              <a:rPr lang="en"/>
              <a:t>	</a:t>
            </a:r>
            <a:r>
              <a:rPr lang="en" sz="1750">
                <a:latin typeface="Roboto Mono"/>
                <a:ea typeface="Roboto Mono"/>
                <a:cs typeface="Roboto Mono"/>
                <a:sym typeface="Roboto Mono"/>
              </a:rPr>
              <a:t>s1.insert(index, “Hi “); </a:t>
            </a:r>
            <a:endParaRPr sz="1750"/>
          </a:p>
          <a:p>
            <a:pPr indent="457200" lvl="0" marL="0" rtl="0" algn="l">
              <a:spcBef>
                <a:spcPts val="1200"/>
              </a:spcBef>
              <a:spcAft>
                <a:spcPts val="0"/>
              </a:spcAft>
              <a:buClr>
                <a:schemeClr val="dk1"/>
              </a:buClr>
              <a:buSzPct val="61111"/>
              <a:buFont typeface="Arial"/>
              <a:buNone/>
            </a:pPr>
            <a:r>
              <a:rPr lang="en">
                <a:latin typeface="Roboto Mono"/>
                <a:ea typeface="Roboto Mono"/>
                <a:cs typeface="Roboto Mono"/>
                <a:sym typeface="Roboto Mono"/>
              </a:rPr>
              <a:t>System.out.println(s1.toString());  //</a:t>
            </a:r>
            <a:r>
              <a:rPr i="1" lang="en">
                <a:latin typeface="Roboto Mono"/>
                <a:ea typeface="Roboto Mono"/>
                <a:cs typeface="Roboto Mono"/>
                <a:sym typeface="Roboto Mono"/>
              </a:rPr>
              <a:t> Output: Hello Hi And Hello</a:t>
            </a:r>
            <a:endParaRPr i="1">
              <a:latin typeface="Roboto Mono"/>
              <a:ea typeface="Roboto Mono"/>
              <a:cs typeface="Roboto Mono"/>
              <a:sym typeface="Roboto Mono"/>
            </a:endParaRPr>
          </a:p>
          <a:p>
            <a:pPr indent="0" lvl="0" marL="0" rtl="0" algn="l">
              <a:spcBef>
                <a:spcPts val="1200"/>
              </a:spcBef>
              <a:spcAft>
                <a:spcPts val="1200"/>
              </a:spcAft>
              <a:buNone/>
            </a:pPr>
            <a:r>
              <a:t/>
            </a:r>
            <a:endParaRPr/>
          </a:p>
        </p:txBody>
      </p:sp>
      <p:sp>
        <p:nvSpPr>
          <p:cNvPr id="500" name="Google Shape;50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StringBuilder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String</a:t>
            </a:r>
            <a:endParaRPr/>
          </a:p>
        </p:txBody>
      </p:sp>
      <p:sp>
        <p:nvSpPr>
          <p:cNvPr id="91" name="Google Shape;91;p19"/>
          <p:cNvSpPr txBox="1"/>
          <p:nvPr>
            <p:ph idx="1" type="body"/>
          </p:nvPr>
        </p:nvSpPr>
        <p:spPr>
          <a:xfrm>
            <a:off x="311700" y="11248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91">
                <a:solidFill>
                  <a:schemeClr val="dk1"/>
                </a:solidFill>
              </a:rPr>
              <a:t>subSequence()</a:t>
            </a:r>
            <a:endParaRPr sz="1591">
              <a:solidFill>
                <a:schemeClr val="dk1"/>
              </a:solidFill>
            </a:endParaRPr>
          </a:p>
          <a:p>
            <a:pPr indent="0" lvl="0" marL="0" rtl="0" algn="l">
              <a:spcBef>
                <a:spcPts val="1200"/>
              </a:spcBef>
              <a:spcAft>
                <a:spcPts val="0"/>
              </a:spcAft>
              <a:buNone/>
            </a:pPr>
            <a:r>
              <a:rPr b="1" lang="en" sz="1400">
                <a:solidFill>
                  <a:schemeClr val="dk1"/>
                </a:solidFill>
                <a:highlight>
                  <a:srgbClr val="FCE5CD"/>
                </a:highlight>
                <a:latin typeface="Verdana"/>
                <a:ea typeface="Verdana"/>
                <a:cs typeface="Verdana"/>
                <a:sym typeface="Verdana"/>
              </a:rPr>
              <a:t>Parameter: </a:t>
            </a:r>
            <a:endParaRPr sz="1400">
              <a:solidFill>
                <a:schemeClr val="dk1"/>
              </a:solidFill>
              <a:highlight>
                <a:srgbClr val="FCE5CD"/>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400">
                <a:solidFill>
                  <a:schemeClr val="dk1"/>
                </a:solidFill>
                <a:highlight>
                  <a:srgbClr val="FCE5CD"/>
                </a:highlight>
                <a:latin typeface="Verdana"/>
                <a:ea typeface="Verdana"/>
                <a:cs typeface="Verdana"/>
                <a:sym typeface="Verdana"/>
              </a:rPr>
              <a:t>	Start: start index of the subsequence.</a:t>
            </a:r>
            <a:endParaRPr sz="1400">
              <a:solidFill>
                <a:schemeClr val="dk1"/>
              </a:solidFill>
              <a:highlight>
                <a:srgbClr val="FCE5CD"/>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400">
                <a:solidFill>
                  <a:schemeClr val="dk1"/>
                </a:solidFill>
                <a:highlight>
                  <a:srgbClr val="FCE5CD"/>
                </a:highlight>
                <a:latin typeface="Verdana"/>
                <a:ea typeface="Verdana"/>
                <a:cs typeface="Verdana"/>
                <a:sym typeface="Verdana"/>
              </a:rPr>
              <a:t>	End: end index of the subsequence</a:t>
            </a:r>
            <a:endParaRPr sz="1400">
              <a:solidFill>
                <a:schemeClr val="dk1"/>
              </a:solidFill>
              <a:highlight>
                <a:srgbClr val="FCE5CD"/>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sz="1400">
                <a:solidFill>
                  <a:schemeClr val="dk1"/>
                </a:solidFill>
                <a:highlight>
                  <a:srgbClr val="FCE5CD"/>
                </a:highlight>
                <a:latin typeface="Verdana"/>
                <a:ea typeface="Verdana"/>
                <a:cs typeface="Verdana"/>
                <a:sym typeface="Verdana"/>
              </a:rPr>
              <a:t>Returns:</a:t>
            </a:r>
            <a:r>
              <a:rPr lang="en" sz="1400">
                <a:solidFill>
                  <a:schemeClr val="dk1"/>
                </a:solidFill>
                <a:highlight>
                  <a:srgbClr val="FCE5CD"/>
                </a:highlight>
                <a:latin typeface="Verdana"/>
                <a:ea typeface="Verdana"/>
                <a:cs typeface="Verdana"/>
                <a:sym typeface="Verdana"/>
              </a:rPr>
              <a:t> A CharSequence containing a subsequence of the string.</a:t>
            </a:r>
            <a:endParaRPr sz="1400">
              <a:solidFill>
                <a:schemeClr val="dk1"/>
              </a:solidFill>
              <a:highlight>
                <a:srgbClr val="FCE5CD"/>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sz="1400">
                <a:solidFill>
                  <a:schemeClr val="dk1"/>
                </a:solidFill>
                <a:highlight>
                  <a:srgbClr val="FCE5CD"/>
                </a:highlight>
                <a:latin typeface="Verdana"/>
                <a:ea typeface="Verdana"/>
                <a:cs typeface="Verdana"/>
                <a:sym typeface="Verdana"/>
              </a:rPr>
              <a:t>Example: </a:t>
            </a:r>
            <a:r>
              <a:rPr lang="en" sz="1400">
                <a:solidFill>
                  <a:schemeClr val="dk1"/>
                </a:solidFill>
                <a:highlight>
                  <a:srgbClr val="FCE5CD"/>
                </a:highlight>
                <a:latin typeface="Verdana"/>
                <a:ea typeface="Verdana"/>
                <a:cs typeface="Verdana"/>
                <a:sym typeface="Verdana"/>
              </a:rPr>
              <a:t>s = abcde.</a:t>
            </a:r>
            <a:endParaRPr sz="1400">
              <a:solidFill>
                <a:schemeClr val="dk1"/>
              </a:solidFill>
              <a:highlight>
                <a:srgbClr val="FCE5CD"/>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400">
                <a:solidFill>
                  <a:schemeClr val="dk1"/>
                </a:solidFill>
                <a:highlight>
                  <a:srgbClr val="FCE5CD"/>
                </a:highlight>
                <a:latin typeface="Verdana"/>
                <a:ea typeface="Verdana"/>
                <a:cs typeface="Verdana"/>
                <a:sym typeface="Verdana"/>
              </a:rPr>
              <a:t>	String sub = s.</a:t>
            </a:r>
            <a:r>
              <a:rPr lang="en" sz="1400">
                <a:solidFill>
                  <a:schemeClr val="dk1"/>
                </a:solidFill>
                <a:highlight>
                  <a:srgbClr val="FCE5CD"/>
                </a:highlight>
              </a:rPr>
              <a:t>s</a:t>
            </a:r>
            <a:r>
              <a:rPr lang="en" sz="1400">
                <a:solidFill>
                  <a:schemeClr val="dk1"/>
                </a:solidFill>
              </a:rPr>
              <a:t>ubSequence(1, 2) -&gt; sub = bc.</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	String sub = s.subSequence(3, 1) -&gt; throw IndexOutOfBoundsException</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Math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6" name="Google Shape;506;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n" sz="1500"/>
              <a:t>Math.ulp(x)</a:t>
            </a:r>
            <a:r>
              <a:rPr lang="en" sz="1300"/>
              <a:t>:</a:t>
            </a:r>
            <a:r>
              <a:rPr b="1" lang="en" sz="1300"/>
              <a:t> </a:t>
            </a:r>
            <a:r>
              <a:rPr lang="en" sz="1300"/>
              <a:t>returns the smallest possible difference (in floating-point representation) between the given value x and the next larger or smaller representable floating-point number.</a:t>
            </a:r>
            <a:endParaRPr sz="1300"/>
          </a:p>
          <a:p>
            <a:pPr indent="0" lvl="0" marL="457200" rtl="0" algn="l">
              <a:lnSpc>
                <a:spcPct val="100000"/>
              </a:lnSpc>
              <a:spcBef>
                <a:spcPts val="600"/>
              </a:spcBef>
              <a:spcAft>
                <a:spcPts val="0"/>
              </a:spcAft>
              <a:buNone/>
            </a:pPr>
            <a:r>
              <a:rPr lang="en" sz="1300"/>
              <a:t>Example: 	int x = 6; </a:t>
            </a:r>
            <a:endParaRPr sz="1300"/>
          </a:p>
          <a:p>
            <a:pPr indent="457200" lvl="0" marL="1371600" rtl="0" algn="l">
              <a:lnSpc>
                <a:spcPct val="100000"/>
              </a:lnSpc>
              <a:spcBef>
                <a:spcPts val="600"/>
              </a:spcBef>
              <a:spcAft>
                <a:spcPts val="0"/>
              </a:spcAft>
              <a:buNone/>
            </a:pPr>
            <a:r>
              <a:rPr lang="en" sz="1300"/>
              <a:t>double ulpValue = Math.ulp(x); </a:t>
            </a:r>
            <a:endParaRPr sz="1300"/>
          </a:p>
          <a:p>
            <a:pPr indent="457200" lvl="0" marL="1371600" rtl="0" algn="l">
              <a:lnSpc>
                <a:spcPct val="100000"/>
              </a:lnSpc>
              <a:spcBef>
                <a:spcPts val="600"/>
              </a:spcBef>
              <a:spcAft>
                <a:spcPts val="0"/>
              </a:spcAft>
              <a:buNone/>
            </a:pPr>
            <a:r>
              <a:rPr lang="en" sz="1300"/>
              <a:t>System.out.print(ulpValue);</a:t>
            </a:r>
            <a:endParaRPr sz="1300"/>
          </a:p>
          <a:p>
            <a:pPr indent="-311150" lvl="0" marL="457200" rtl="0" algn="l">
              <a:lnSpc>
                <a:spcPct val="100000"/>
              </a:lnSpc>
              <a:spcBef>
                <a:spcPts val="600"/>
              </a:spcBef>
              <a:spcAft>
                <a:spcPts val="0"/>
              </a:spcAft>
              <a:buSzPts val="1300"/>
              <a:buChar char="-"/>
            </a:pPr>
            <a:r>
              <a:rPr lang="en" sz="1300"/>
              <a:t>The command prompt will print out the number 8.881784197001252E-16, so the next smallest number would be 6 + </a:t>
            </a:r>
            <a:r>
              <a:rPr lang="en" sz="1300"/>
              <a:t>8.881784197001252E-16.</a:t>
            </a:r>
            <a:endParaRPr sz="1300"/>
          </a:p>
          <a:p>
            <a:pPr indent="-336550" lvl="0" marL="457200" rtl="0" algn="l">
              <a:lnSpc>
                <a:spcPct val="100000"/>
              </a:lnSpc>
              <a:spcBef>
                <a:spcPts val="0"/>
              </a:spcBef>
              <a:spcAft>
                <a:spcPts val="0"/>
              </a:spcAft>
              <a:buSzPts val="1700"/>
              <a:buChar char="●"/>
            </a:pPr>
            <a:r>
              <a:t/>
            </a:r>
            <a:endParaRPr b="1" sz="1500"/>
          </a:p>
          <a:p>
            <a:pPr indent="0" lvl="0" marL="0" rtl="0" algn="l">
              <a:spcBef>
                <a:spcPts val="6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Group08 - Math</a:t>
            </a:r>
            <a:endParaRPr/>
          </a:p>
          <a:p>
            <a:pPr indent="0" lvl="0" marL="0" rtl="0" algn="l">
              <a:spcBef>
                <a:spcPts val="0"/>
              </a:spcBef>
              <a:spcAft>
                <a:spcPts val="0"/>
              </a:spcAft>
              <a:buNone/>
            </a:pPr>
            <a:r>
              <a:t/>
            </a:r>
            <a:endParaRPr/>
          </a:p>
        </p:txBody>
      </p:sp>
      <p:sp>
        <p:nvSpPr>
          <p:cNvPr id="512" name="Google Shape;512;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Optional</a:t>
            </a:r>
            <a:endParaRPr/>
          </a:p>
        </p:txBody>
      </p:sp>
      <p:sp>
        <p:nvSpPr>
          <p:cNvPr id="518" name="Google Shape;518;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orElse(T other): </a:t>
            </a:r>
            <a:r>
              <a:rPr lang="en" sz="1350">
                <a:solidFill>
                  <a:schemeClr val="dk1"/>
                </a:solidFill>
                <a:highlight>
                  <a:srgbClr val="FFFFFF"/>
                </a:highlight>
              </a:rPr>
              <a:t>retrieve the value wrapped inside an </a:t>
            </a:r>
            <a:r>
              <a:rPr i="1" lang="en" sz="1350">
                <a:solidFill>
                  <a:schemeClr val="dk1"/>
                </a:solidFill>
              </a:rPr>
              <a:t>Optional</a:t>
            </a:r>
            <a:r>
              <a:rPr lang="en" sz="1350">
                <a:solidFill>
                  <a:schemeClr val="dk1"/>
                </a:solidFill>
                <a:highlight>
                  <a:srgbClr val="FFFFFF"/>
                </a:highlight>
              </a:rPr>
              <a:t> instance. Returns the wrapped value if it’s present, and its argument otherwise</a:t>
            </a:r>
            <a:endParaRPr sz="1350">
              <a:solidFill>
                <a:schemeClr val="dk1"/>
              </a:solidFill>
              <a:highlight>
                <a:srgbClr val="FFFFFF"/>
              </a:highlight>
            </a:endParaRPr>
          </a:p>
          <a:p>
            <a:pPr indent="0" lvl="0" marL="0" rtl="0" algn="l">
              <a:spcBef>
                <a:spcPts val="1200"/>
              </a:spcBef>
              <a:spcAft>
                <a:spcPts val="0"/>
              </a:spcAft>
              <a:buNone/>
            </a:pPr>
            <a:r>
              <a:rPr lang="en" sz="1350">
                <a:solidFill>
                  <a:schemeClr val="dk1"/>
                </a:solidFill>
                <a:highlight>
                  <a:srgbClr val="FFFFFF"/>
                </a:highlight>
              </a:rPr>
              <a:t>Example code</a:t>
            </a:r>
            <a:endParaRPr sz="1350">
              <a:solidFill>
                <a:schemeClr val="dk1"/>
              </a:solidFill>
              <a:highlight>
                <a:srgbClr val="FFFFFF"/>
              </a:highlight>
            </a:endParaRPr>
          </a:p>
          <a:p>
            <a:pPr indent="0" lvl="0" marL="457200" rtl="0" algn="l">
              <a:lnSpc>
                <a:spcPct val="150000"/>
              </a:lnSpc>
              <a:spcBef>
                <a:spcPts val="1200"/>
              </a:spcBef>
              <a:spcAft>
                <a:spcPts val="0"/>
              </a:spcAft>
              <a:buNone/>
            </a:pPr>
            <a:r>
              <a:rPr lang="en" sz="1275">
                <a:solidFill>
                  <a:schemeClr val="dk1"/>
                </a:solidFill>
                <a:highlight>
                  <a:schemeClr val="lt1"/>
                </a:highlight>
                <a:latin typeface="Courier New"/>
                <a:ea typeface="Courier New"/>
                <a:cs typeface="Courier New"/>
                <a:sym typeface="Courier New"/>
              </a:rPr>
              <a:t>public class optinal1 {</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public static void main(String[] args) {</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 Create an empty Optional</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Optional&lt;String&gt; emptyOptional = Optional.empty();</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String result = emptyOptional.orElse("Default Value");</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System.out.println("Result when Optional is empty: " + result);</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a:t>
            </a:r>
            <a:endParaRPr sz="1275">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275">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t/>
            </a:r>
            <a:endParaRPr sz="1350">
              <a:solidFill>
                <a:schemeClr val="dk1"/>
              </a:solidFill>
              <a:highlight>
                <a:srgbClr val="FFFFFF"/>
              </a:highlight>
            </a:endParaRPr>
          </a:p>
          <a:p>
            <a:pPr indent="0" lvl="0" marL="0" rtl="0" algn="l">
              <a:lnSpc>
                <a:spcPct val="100000"/>
              </a:lnSpc>
              <a:spcBef>
                <a:spcPts val="1200"/>
              </a:spcBef>
              <a:spcAft>
                <a:spcPts val="0"/>
              </a:spcAft>
              <a:buClr>
                <a:schemeClr val="dk1"/>
              </a:buClr>
              <a:buSzPct val="81481"/>
              <a:buFont typeface="Arial"/>
              <a:buNone/>
            </a:pPr>
            <a:r>
              <a:t/>
            </a:r>
            <a:endParaRPr sz="1350">
              <a:solidFill>
                <a:schemeClr val="dk1"/>
              </a:solidFill>
              <a:highlight>
                <a:srgbClr val="FFFFFF"/>
              </a:highlight>
            </a:endParaRPr>
          </a:p>
          <a:p>
            <a:pPr indent="0" lvl="0" marL="0" rtl="0" algn="l">
              <a:spcBef>
                <a:spcPts val="1200"/>
              </a:spcBef>
              <a:spcAft>
                <a:spcPts val="1200"/>
              </a:spcAft>
              <a:buNone/>
            </a:pPr>
            <a:r>
              <a:t/>
            </a:r>
            <a:endParaRPr sz="1350">
              <a:solidFill>
                <a:schemeClr val="dk1"/>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Group08 - Optional</a:t>
            </a:r>
            <a:endParaRPr/>
          </a:p>
        </p:txBody>
      </p:sp>
      <p:sp>
        <p:nvSpPr>
          <p:cNvPr id="524" name="Google Shape;524;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10000"/>
              </a:lnSpc>
              <a:spcBef>
                <a:spcPts val="3600"/>
              </a:spcBef>
              <a:spcAft>
                <a:spcPts val="0"/>
              </a:spcAft>
              <a:buNone/>
            </a:pPr>
            <a:r>
              <a:rPr b="1" i="1" lang="en" sz="2200">
                <a:solidFill>
                  <a:schemeClr val="dk1"/>
                </a:solidFill>
              </a:rPr>
              <a:t>orElseGet() :</a:t>
            </a:r>
            <a:r>
              <a:rPr b="1" lang="en" sz="2200">
                <a:solidFill>
                  <a:schemeClr val="dk1"/>
                </a:solidFill>
              </a:rPr>
              <a:t> </a:t>
            </a:r>
            <a:r>
              <a:rPr lang="en" sz="1350">
                <a:solidFill>
                  <a:schemeClr val="dk1"/>
                </a:solidFill>
              </a:rPr>
              <a:t>The </a:t>
            </a:r>
            <a:r>
              <a:rPr i="1" lang="en" sz="1350">
                <a:solidFill>
                  <a:schemeClr val="dk1"/>
                </a:solidFill>
              </a:rPr>
              <a:t>orElseGet()</a:t>
            </a:r>
            <a:r>
              <a:rPr lang="en" sz="1350">
                <a:solidFill>
                  <a:schemeClr val="dk1"/>
                </a:solidFill>
              </a:rPr>
              <a:t> method is similar to </a:t>
            </a:r>
            <a:r>
              <a:rPr i="1" lang="en" sz="1350">
                <a:solidFill>
                  <a:schemeClr val="dk1"/>
                </a:solidFill>
              </a:rPr>
              <a:t>orElse()</a:t>
            </a:r>
            <a:r>
              <a:rPr lang="en" sz="1350">
                <a:solidFill>
                  <a:schemeClr val="dk1"/>
                </a:solidFill>
              </a:rPr>
              <a:t>. However, instead of taking a value to return if the </a:t>
            </a:r>
            <a:r>
              <a:rPr i="1" lang="en" sz="1350">
                <a:solidFill>
                  <a:schemeClr val="dk1"/>
                </a:solidFill>
              </a:rPr>
              <a:t>Optional</a:t>
            </a:r>
            <a:r>
              <a:rPr lang="en" sz="1350">
                <a:solidFill>
                  <a:schemeClr val="dk1"/>
                </a:solidFill>
              </a:rPr>
              <a:t>value is not present, it takes a supplier functional interface, which is invoked and returns the value of the invocation:</a:t>
            </a:r>
            <a:endParaRPr b="1" sz="2200">
              <a:solidFill>
                <a:schemeClr val="dk1"/>
              </a:solidFill>
            </a:endParaRPr>
          </a:p>
          <a:p>
            <a:pPr indent="0" lvl="0" marL="0" rtl="0" algn="l">
              <a:spcBef>
                <a:spcPts val="2200"/>
              </a:spcBef>
              <a:spcAft>
                <a:spcPts val="0"/>
              </a:spcAft>
              <a:buNone/>
            </a:pPr>
            <a:r>
              <a:rPr lang="en" sz="1350">
                <a:solidFill>
                  <a:schemeClr val="dk1"/>
                </a:solidFill>
                <a:highlight>
                  <a:srgbClr val="FFFFFF"/>
                </a:highlight>
              </a:rPr>
              <a:t>Example code:</a:t>
            </a:r>
            <a:endParaRPr sz="1350">
              <a:solidFill>
                <a:schemeClr val="dk1"/>
              </a:solidFill>
              <a:highlight>
                <a:srgbClr val="FFFFFF"/>
              </a:highlight>
            </a:endParaRPr>
          </a:p>
          <a:p>
            <a:pPr indent="0" lvl="0" marL="457200" rtl="0" algn="l">
              <a:lnSpc>
                <a:spcPct val="150000"/>
              </a:lnSpc>
              <a:spcBef>
                <a:spcPts val="1200"/>
              </a:spcBef>
              <a:spcAft>
                <a:spcPts val="0"/>
              </a:spcAft>
              <a:buNone/>
            </a:pPr>
            <a:r>
              <a:rPr lang="en" sz="1052">
                <a:solidFill>
                  <a:schemeClr val="dk1"/>
                </a:solidFill>
                <a:highlight>
                  <a:schemeClr val="lt1"/>
                </a:highlight>
                <a:latin typeface="Courier New"/>
                <a:ea typeface="Courier New"/>
                <a:cs typeface="Courier New"/>
                <a:sym typeface="Courier New"/>
              </a:rPr>
              <a:t>public class t1 {</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public static void main(String[] args) {</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 Optional rỗng</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Optional&lt;String&gt; emptyOptional = Optional.empty();</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 Sử dụng orElseGet với Optional rỗng</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String result = emptyOptional.orElseGet(() -&gt; calculateDefaultValue());</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System.out.println("Result when Optional is empty: " + result);</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a:t>
            </a:r>
            <a:endParaRPr sz="1052">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public static String calculateDefaultValue() {</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return "Calculated Default Value";</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   }</a:t>
            </a:r>
            <a:endParaRPr sz="1052">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052">
                <a:solidFill>
                  <a:schemeClr val="dk1"/>
                </a:solidFill>
                <a:highlight>
                  <a:schemeClr val="lt1"/>
                </a:highlight>
                <a:latin typeface="Courier New"/>
                <a:ea typeface="Courier New"/>
                <a:cs typeface="Courier New"/>
                <a:sym typeface="Courier New"/>
              </a:rPr>
              <a:t>}</a:t>
            </a:r>
            <a:endParaRPr sz="1350">
              <a:solidFill>
                <a:schemeClr val="dk1"/>
              </a:solidFill>
              <a:highlight>
                <a:srgbClr val="FFFFFF"/>
              </a:high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28" name="Shape 528"/>
        <p:cNvGrpSpPr/>
        <p:nvPr/>
      </p:nvGrpSpPr>
      <p:grpSpPr>
        <a:xfrm>
          <a:off x="0" y="0"/>
          <a:ext cx="0" cy="0"/>
          <a:chOff x="0" y="0"/>
          <a:chExt cx="0" cy="0"/>
        </a:xfrm>
      </p:grpSpPr>
      <p:sp>
        <p:nvSpPr>
          <p:cNvPr id="529" name="Google Shape;529;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Group09</a:t>
            </a:r>
            <a:endParaRPr/>
          </a:p>
        </p:txBody>
      </p:sp>
      <p:sp>
        <p:nvSpPr>
          <p:cNvPr id="530" name="Google Shape;530;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22127306 - Nguyễn Trọng Nhân</a:t>
            </a:r>
            <a:endParaRPr/>
          </a:p>
          <a:p>
            <a:pPr indent="0" lvl="0" marL="0" rtl="0" algn="l">
              <a:spcBef>
                <a:spcPts val="1200"/>
              </a:spcBef>
              <a:spcAft>
                <a:spcPts val="0"/>
              </a:spcAft>
              <a:buNone/>
            </a:pPr>
            <a:r>
              <a:rPr lang="en"/>
              <a:t>22127240 - Trần Tiến Lợi</a:t>
            </a:r>
            <a:endParaRPr/>
          </a:p>
          <a:p>
            <a:pPr indent="0" lvl="0" marL="0" rtl="0" algn="l">
              <a:spcBef>
                <a:spcPts val="1200"/>
              </a:spcBef>
              <a:spcAft>
                <a:spcPts val="0"/>
              </a:spcAft>
              <a:buNone/>
            </a:pPr>
            <a:r>
              <a:rPr lang="en"/>
              <a:t>22127442 - Trần Đức Tùng</a:t>
            </a:r>
            <a:endParaRPr/>
          </a:p>
          <a:p>
            <a:pPr indent="0" lvl="0" marL="0" rtl="0" algn="l">
              <a:spcBef>
                <a:spcPts val="1200"/>
              </a:spcBef>
              <a:spcAft>
                <a:spcPts val="0"/>
              </a:spcAft>
              <a:buNone/>
            </a:pPr>
            <a:r>
              <a:rPr lang="en"/>
              <a:t>22127074 - Võ Hoàng Đức</a:t>
            </a:r>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34" name="Shape 534"/>
        <p:cNvGrpSpPr/>
        <p:nvPr/>
      </p:nvGrpSpPr>
      <p:grpSpPr>
        <a:xfrm>
          <a:off x="0" y="0"/>
          <a:ext cx="0" cy="0"/>
          <a:chOff x="0" y="0"/>
          <a:chExt cx="0" cy="0"/>
        </a:xfrm>
      </p:grpSpPr>
      <p:sp>
        <p:nvSpPr>
          <p:cNvPr id="535" name="Google Shape;535;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Group09 - Tr</a:t>
            </a:r>
            <a:r>
              <a:rPr lang="en"/>
              <a:t>ần Tiến Lợi - 22127240</a:t>
            </a:r>
            <a:endParaRPr/>
          </a:p>
        </p:txBody>
      </p:sp>
      <p:sp>
        <p:nvSpPr>
          <p:cNvPr id="536" name="Google Shape;536;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ofInstant(Instant instant, ZoneId zone): obtains an instance of LocalDateTime from an Instant and zone ID.</a:t>
            </a:r>
            <a:endParaRPr/>
          </a:p>
          <a:p>
            <a:pPr indent="-342900" lvl="0" marL="457200" rtl="0" algn="l">
              <a:spcBef>
                <a:spcPts val="0"/>
              </a:spcBef>
              <a:spcAft>
                <a:spcPts val="0"/>
              </a:spcAft>
              <a:buSzPts val="1800"/>
              <a:buChar char="-"/>
            </a:pPr>
            <a:r>
              <a:rPr lang="en"/>
              <a:t>of(LocalDate date, LocalTIme time): obtains an instance of LocalDateTime from a date and time.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40" name="Shape 540"/>
        <p:cNvGrpSpPr/>
        <p:nvPr/>
      </p:nvGrpSpPr>
      <p:grpSpPr>
        <a:xfrm>
          <a:off x="0" y="0"/>
          <a:ext cx="0" cy="0"/>
          <a:chOff x="0" y="0"/>
          <a:chExt cx="0" cy="0"/>
        </a:xfrm>
      </p:grpSpPr>
      <p:sp>
        <p:nvSpPr>
          <p:cNvPr id="541" name="Google Shape;541;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Group09 - Nguy</a:t>
            </a:r>
            <a:r>
              <a:rPr lang="en"/>
              <a:t>ễn Trọng Nhân</a:t>
            </a:r>
            <a:r>
              <a:rPr lang="en"/>
              <a:t> - 22127306</a:t>
            </a:r>
            <a:endParaRPr/>
          </a:p>
        </p:txBody>
      </p:sp>
      <p:sp>
        <p:nvSpPr>
          <p:cNvPr id="542" name="Google Shape;542;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b="1" lang="en"/>
              <a:t>LocalDate</a:t>
            </a:r>
            <a:endParaRPr b="1"/>
          </a:p>
          <a:p>
            <a:pPr indent="-274320" lvl="0" marL="457200" rtl="0" algn="l">
              <a:spcBef>
                <a:spcPts val="1200"/>
              </a:spcBef>
              <a:spcAft>
                <a:spcPts val="0"/>
              </a:spcAft>
              <a:buSzPct val="100000"/>
              <a:buChar char="-"/>
            </a:pPr>
            <a:r>
              <a:rPr lang="en"/>
              <a:t>LocalDate.parse(“yyyy-mm-dd”): used to convert String “yyyy-mm-dd” that represents a date into a LocalDate object. The String format must match the </a:t>
            </a:r>
            <a:r>
              <a:rPr lang="en"/>
              <a:t>expected date pattern which is yyyy-MM-dd (year - month - day).</a:t>
            </a:r>
            <a:endParaRPr/>
          </a:p>
          <a:p>
            <a:pPr indent="0" lvl="0" marL="457200" rtl="0" algn="l">
              <a:spcBef>
                <a:spcPts val="1200"/>
              </a:spcBef>
              <a:spcAft>
                <a:spcPts val="0"/>
              </a:spcAft>
              <a:buNone/>
            </a:pPr>
            <a:r>
              <a:rPr lang="en"/>
              <a:t>import java.time.LocalDate; </a:t>
            </a:r>
            <a:endParaRPr/>
          </a:p>
          <a:p>
            <a:pPr indent="0" lvl="0" marL="457200" rtl="0" algn="l">
              <a:spcBef>
                <a:spcPts val="1200"/>
              </a:spcBef>
              <a:spcAft>
                <a:spcPts val="0"/>
              </a:spcAft>
              <a:buNone/>
            </a:pPr>
            <a:r>
              <a:rPr lang="en"/>
              <a:t>public class Main { public static void main(String[] args) </a:t>
            </a:r>
            <a:endParaRPr/>
          </a:p>
          <a:p>
            <a:pPr indent="0" lvl="0" marL="457200" rtl="0" algn="l">
              <a:spcBef>
                <a:spcPts val="1200"/>
              </a:spcBef>
              <a:spcAft>
                <a:spcPts val="0"/>
              </a:spcAft>
              <a:buNone/>
            </a:pPr>
            <a:r>
              <a:rPr lang="en"/>
              <a:t>{</a:t>
            </a:r>
            <a:endParaRPr/>
          </a:p>
          <a:p>
            <a:pPr indent="0" lvl="0" marL="457200" rtl="0" algn="l">
              <a:spcBef>
                <a:spcPts val="1200"/>
              </a:spcBef>
              <a:spcAft>
                <a:spcPts val="0"/>
              </a:spcAft>
              <a:buNone/>
            </a:pPr>
            <a:r>
              <a:rPr lang="en"/>
              <a:t>LocalDate date = LocalDate.parse("2024-10-10"); </a:t>
            </a:r>
            <a:endParaRPr/>
          </a:p>
          <a:p>
            <a:pPr indent="0" lvl="0" marL="457200" rtl="0" algn="l">
              <a:spcBef>
                <a:spcPts val="1200"/>
              </a:spcBef>
              <a:spcAft>
                <a:spcPts val="0"/>
              </a:spcAft>
              <a:buNone/>
            </a:pPr>
            <a:r>
              <a:rPr lang="en"/>
              <a:t>System.out.println("Parsed date: " + date);</a:t>
            </a:r>
            <a:endParaRPr/>
          </a:p>
          <a:p>
            <a:pPr indent="0" lvl="0" marL="457200" rtl="0" algn="l">
              <a:spcBef>
                <a:spcPts val="1200"/>
              </a:spcBef>
              <a:spcAft>
                <a:spcPts val="0"/>
              </a:spcAft>
              <a:buNone/>
            </a:pPr>
            <a:r>
              <a:rPr lang="en"/>
              <a:t>} </a:t>
            </a:r>
            <a:endParaRPr/>
          </a:p>
          <a:p>
            <a:pPr indent="-274320" lvl="0" marL="457200" rtl="0" algn="l">
              <a:spcBef>
                <a:spcPts val="1200"/>
              </a:spcBef>
              <a:spcAft>
                <a:spcPts val="0"/>
              </a:spcAft>
              <a:buSzPct val="100000"/>
              <a:buChar char="-"/>
            </a:pPr>
            <a:r>
              <a:rPr lang="en"/>
              <a:t>LocalDate.toEpochDay(): return the number of days from 01-01-1970. Useful for date calculations, comparisons and convertions.</a:t>
            </a:r>
            <a:endParaRPr/>
          </a:p>
          <a:p>
            <a:pPr indent="0" lvl="0" marL="457200" rtl="0" algn="l">
              <a:spcBef>
                <a:spcPts val="1200"/>
              </a:spcBef>
              <a:spcAft>
                <a:spcPts val="0"/>
              </a:spcAft>
              <a:buNone/>
            </a:pPr>
            <a:r>
              <a:rPr lang="en"/>
              <a:t>LocalDate date = LocalDate.of(2024, 10, 10); </a:t>
            </a:r>
            <a:endParaRPr/>
          </a:p>
          <a:p>
            <a:pPr indent="0" lvl="0" marL="457200" rtl="0" algn="l">
              <a:spcBef>
                <a:spcPts val="1200"/>
              </a:spcBef>
              <a:spcAft>
                <a:spcPts val="0"/>
              </a:spcAft>
              <a:buNone/>
            </a:pPr>
            <a:r>
              <a:rPr lang="en"/>
              <a:t>long epochDay = date.toEpochDay(); // 19723</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46" name="Shape 546"/>
        <p:cNvGrpSpPr/>
        <p:nvPr/>
      </p:nvGrpSpPr>
      <p:grpSpPr>
        <a:xfrm>
          <a:off x="0" y="0"/>
          <a:ext cx="0" cy="0"/>
          <a:chOff x="0" y="0"/>
          <a:chExt cx="0" cy="0"/>
        </a:xfrm>
      </p:grpSpPr>
      <p:sp>
        <p:nvSpPr>
          <p:cNvPr id="547" name="Google Shape;547;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Group09:</a:t>
            </a:r>
            <a:r>
              <a:rPr lang="en"/>
              <a:t> 22127074-Võ Hoàng Đức</a:t>
            </a:r>
            <a:endParaRPr/>
          </a:p>
        </p:txBody>
      </p:sp>
      <p:sp>
        <p:nvSpPr>
          <p:cNvPr id="548" name="Google Shape;548;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-LocalDate.minus(long amountToSubstract, TemporalUnit unit): Returns a copy of this date with the specified amount subtracted.</a:t>
            </a:r>
            <a:endParaRPr/>
          </a:p>
          <a:p>
            <a:pPr indent="0" lvl="0" marL="0" rtl="0" algn="l">
              <a:spcBef>
                <a:spcPts val="1200"/>
              </a:spcBef>
              <a:spcAft>
                <a:spcPts val="0"/>
              </a:spcAft>
              <a:buNone/>
            </a:pPr>
            <a:r>
              <a:rPr lang="en"/>
              <a:t>-</a:t>
            </a:r>
            <a:r>
              <a:rPr lang="en"/>
              <a:t>LocalDate.withDayOfMonth(int dayOfMonth): Returns a copy of this LocalDate with the day-of-month altered.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49" name="Google Shape;549;p89"/>
          <p:cNvPicPr preferRelativeResize="0"/>
          <p:nvPr/>
        </p:nvPicPr>
        <p:blipFill>
          <a:blip r:embed="rId3">
            <a:alphaModFix/>
          </a:blip>
          <a:stretch>
            <a:fillRect/>
          </a:stretch>
        </p:blipFill>
        <p:spPr>
          <a:xfrm>
            <a:off x="0" y="2668825"/>
            <a:ext cx="6237950" cy="2217575"/>
          </a:xfrm>
          <a:prstGeom prst="rect">
            <a:avLst/>
          </a:prstGeom>
          <a:noFill/>
          <a:ln>
            <a:noFill/>
          </a:ln>
        </p:spPr>
      </p:pic>
      <p:pic>
        <p:nvPicPr>
          <p:cNvPr id="550" name="Google Shape;550;p89"/>
          <p:cNvPicPr preferRelativeResize="0"/>
          <p:nvPr/>
        </p:nvPicPr>
        <p:blipFill>
          <a:blip r:embed="rId4">
            <a:alphaModFix/>
          </a:blip>
          <a:stretch>
            <a:fillRect/>
          </a:stretch>
        </p:blipFill>
        <p:spPr>
          <a:xfrm>
            <a:off x="6237950" y="2668825"/>
            <a:ext cx="2906050" cy="484043"/>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54" name="Shape 554"/>
        <p:cNvGrpSpPr/>
        <p:nvPr/>
      </p:nvGrpSpPr>
      <p:grpSpPr>
        <a:xfrm>
          <a:off x="0" y="0"/>
          <a:ext cx="0" cy="0"/>
          <a:chOff x="0" y="0"/>
          <a:chExt cx="0" cy="0"/>
        </a:xfrm>
      </p:grpSpPr>
      <p:sp>
        <p:nvSpPr>
          <p:cNvPr id="555" name="Google Shape;555;p90"/>
          <p:cNvSpPr txBox="1"/>
          <p:nvPr>
            <p:ph type="title"/>
          </p:nvPr>
        </p:nvSpPr>
        <p:spPr>
          <a:xfrm>
            <a:off x="1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Group09 - Trần Đức Tùng - 22127442 - LocalDateTime</a:t>
            </a:r>
            <a:endParaRPr/>
          </a:p>
        </p:txBody>
      </p:sp>
      <p:sp>
        <p:nvSpPr>
          <p:cNvPr id="556" name="Google Shape;556;p90"/>
          <p:cNvSpPr txBox="1"/>
          <p:nvPr>
            <p:ph idx="1" type="body"/>
          </p:nvPr>
        </p:nvSpPr>
        <p:spPr>
          <a:xfrm>
            <a:off x="100" y="652975"/>
            <a:ext cx="9144000" cy="4418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1.</a:t>
            </a:r>
            <a:r>
              <a:rPr lang="en"/>
              <a:t>public static LocalDateTime parse(CharSequence text, DateTimeFormatter formatter)</a:t>
            </a:r>
            <a:r>
              <a:rPr lang="en"/>
              <a:t>: </a:t>
            </a:r>
            <a:r>
              <a:rPr lang="en"/>
              <a:t>convert (or "parse") a String representing a date and time into a LocalDateTime object. The string must follow a specific format that the method can understand.</a:t>
            </a:r>
            <a:endParaRPr/>
          </a:p>
          <a:p>
            <a:pPr indent="0" lvl="0" marL="0" rtl="0" algn="l">
              <a:spcBef>
                <a:spcPts val="1200"/>
              </a:spcBef>
              <a:spcAft>
                <a:spcPts val="0"/>
              </a:spcAft>
              <a:buNone/>
            </a:pPr>
            <a:r>
              <a:rPr lang="en"/>
              <a:t>EX: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a:t>
            </a:r>
            <a:r>
              <a:rPr lang="en"/>
              <a:t>public LocalDateTime </a:t>
            </a:r>
            <a:r>
              <a:rPr b="1" lang="en"/>
              <a:t>truncatedTo</a:t>
            </a:r>
            <a:r>
              <a:rPr lang="en"/>
              <a:t>(TemporalUnit unit)</a:t>
            </a:r>
            <a:r>
              <a:rPr lang="en"/>
              <a:t>: Returns a copy of this LocalDateTime with the time truncated.</a:t>
            </a:r>
            <a:endParaRPr/>
          </a:p>
          <a:p>
            <a:pPr indent="0" lvl="0" marL="0" rtl="0" algn="l">
              <a:spcBef>
                <a:spcPts val="1200"/>
              </a:spcBef>
              <a:spcAft>
                <a:spcPts val="0"/>
              </a:spcAft>
              <a:buNone/>
            </a:pPr>
            <a:r>
              <a:rPr lang="en"/>
              <a:t>EX: </a:t>
            </a:r>
            <a:r>
              <a:rPr lang="en"/>
              <a:t>Suppose we have a LocalDateTime object that includes nanoseconds, but we want to truncate it to only hours, minutes, and seconds.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57" name="Google Shape;557;p90"/>
          <p:cNvPicPr preferRelativeResize="0"/>
          <p:nvPr/>
        </p:nvPicPr>
        <p:blipFill>
          <a:blip r:embed="rId3">
            <a:alphaModFix/>
          </a:blip>
          <a:stretch>
            <a:fillRect/>
          </a:stretch>
        </p:blipFill>
        <p:spPr>
          <a:xfrm>
            <a:off x="100" y="3786375"/>
            <a:ext cx="3301350" cy="1357126"/>
          </a:xfrm>
          <a:prstGeom prst="rect">
            <a:avLst/>
          </a:prstGeom>
          <a:noFill/>
          <a:ln>
            <a:noFill/>
          </a:ln>
        </p:spPr>
      </p:pic>
      <p:pic>
        <p:nvPicPr>
          <p:cNvPr id="558" name="Google Shape;558;p90"/>
          <p:cNvPicPr preferRelativeResize="0"/>
          <p:nvPr/>
        </p:nvPicPr>
        <p:blipFill>
          <a:blip r:embed="rId4">
            <a:alphaModFix/>
          </a:blip>
          <a:stretch>
            <a:fillRect/>
          </a:stretch>
        </p:blipFill>
        <p:spPr>
          <a:xfrm>
            <a:off x="4572000" y="3907350"/>
            <a:ext cx="3626875" cy="645075"/>
          </a:xfrm>
          <a:prstGeom prst="rect">
            <a:avLst/>
          </a:prstGeom>
          <a:noFill/>
          <a:ln>
            <a:noFill/>
          </a:ln>
        </p:spPr>
      </p:pic>
      <p:pic>
        <p:nvPicPr>
          <p:cNvPr id="559" name="Google Shape;559;p90"/>
          <p:cNvPicPr preferRelativeResize="0"/>
          <p:nvPr/>
        </p:nvPicPr>
        <p:blipFill>
          <a:blip r:embed="rId5">
            <a:alphaModFix/>
          </a:blip>
          <a:stretch>
            <a:fillRect/>
          </a:stretch>
        </p:blipFill>
        <p:spPr>
          <a:xfrm>
            <a:off x="4829150" y="1935225"/>
            <a:ext cx="3829274" cy="609600"/>
          </a:xfrm>
          <a:prstGeom prst="rect">
            <a:avLst/>
          </a:prstGeom>
          <a:noFill/>
          <a:ln>
            <a:noFill/>
          </a:ln>
        </p:spPr>
      </p:pic>
      <p:pic>
        <p:nvPicPr>
          <p:cNvPr id="560" name="Google Shape;560;p90"/>
          <p:cNvPicPr preferRelativeResize="0"/>
          <p:nvPr/>
        </p:nvPicPr>
        <p:blipFill>
          <a:blip r:embed="rId6">
            <a:alphaModFix/>
          </a:blip>
          <a:stretch>
            <a:fillRect/>
          </a:stretch>
        </p:blipFill>
        <p:spPr>
          <a:xfrm>
            <a:off x="455325" y="1173351"/>
            <a:ext cx="4022595" cy="196019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64" name="Shape 564"/>
        <p:cNvGrpSpPr/>
        <p:nvPr/>
      </p:nvGrpSpPr>
      <p:grpSpPr>
        <a:xfrm>
          <a:off x="0" y="0"/>
          <a:ext cx="0" cy="0"/>
          <a:chOff x="0" y="0"/>
          <a:chExt cx="0" cy="0"/>
        </a:xfrm>
      </p:grpSpPr>
      <p:sp>
        <p:nvSpPr>
          <p:cNvPr id="565" name="Google Shape;565;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Group10</a:t>
            </a:r>
            <a:endParaRPr/>
          </a:p>
        </p:txBody>
      </p:sp>
      <p:sp>
        <p:nvSpPr>
          <p:cNvPr id="566" name="Google Shape;566;p91"/>
          <p:cNvSpPr txBox="1"/>
          <p:nvPr>
            <p:ph idx="1" type="body"/>
          </p:nvPr>
        </p:nvSpPr>
        <p:spPr>
          <a:xfrm>
            <a:off x="1832825" y="445025"/>
            <a:ext cx="4069200" cy="122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20126030 - Trần T</a:t>
            </a:r>
            <a:r>
              <a:rPr lang="en"/>
              <a:t>ất Trí</a:t>
            </a:r>
            <a:endParaRPr/>
          </a:p>
          <a:p>
            <a:pPr indent="0" lvl="0" marL="0" rtl="0" algn="l">
              <a:spcBef>
                <a:spcPts val="1200"/>
              </a:spcBef>
              <a:spcAft>
                <a:spcPts val="0"/>
              </a:spcAft>
              <a:buNone/>
            </a:pPr>
            <a:r>
              <a:rPr lang="en"/>
              <a:t>20126053 - Trương Tấn Phong</a:t>
            </a:r>
            <a:endParaRPr/>
          </a:p>
          <a:p>
            <a:pPr indent="0" lvl="0" marL="0" rtl="0" algn="l">
              <a:spcBef>
                <a:spcPts val="1200"/>
              </a:spcBef>
              <a:spcAft>
                <a:spcPts val="1200"/>
              </a:spcAft>
              <a:buNone/>
            </a:pPr>
            <a:r>
              <a:t/>
            </a:r>
            <a:endParaRPr/>
          </a:p>
        </p:txBody>
      </p:sp>
      <p:sp>
        <p:nvSpPr>
          <p:cNvPr id="567" name="Google Shape;567;p91"/>
          <p:cNvSpPr txBox="1"/>
          <p:nvPr/>
        </p:nvSpPr>
        <p:spPr>
          <a:xfrm>
            <a:off x="311700" y="1148238"/>
            <a:ext cx="8744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lang="en" sz="1600">
                <a:solidFill>
                  <a:schemeClr val="dk2"/>
                </a:solidFill>
              </a:rPr>
              <a:t>Method 1: toUpperCase(): Converts all of the characters in this String to upper case using the rules of the default locale. Example: </a:t>
            </a:r>
            <a:endParaRPr sz="1600">
              <a:solidFill>
                <a:schemeClr val="dk2"/>
              </a:solidFill>
            </a:endParaRPr>
          </a:p>
          <a:p>
            <a:pPr indent="0" lvl="0" marL="914400" rtl="0" algn="l">
              <a:spcBef>
                <a:spcPts val="0"/>
              </a:spcBef>
              <a:spcAft>
                <a:spcPts val="0"/>
              </a:spcAft>
              <a:buNone/>
            </a:pPr>
            <a:r>
              <a:rPr lang="en" sz="1600">
                <a:solidFill>
                  <a:schemeClr val="dk2"/>
                </a:solidFill>
              </a:rPr>
              <a:t>String originalString = "hello world!";</a:t>
            </a:r>
            <a:endParaRPr sz="1600">
              <a:solidFill>
                <a:schemeClr val="dk2"/>
              </a:solidFill>
            </a:endParaRPr>
          </a:p>
          <a:p>
            <a:pPr indent="0" lvl="0" marL="914400" rtl="0" algn="l">
              <a:spcBef>
                <a:spcPts val="0"/>
              </a:spcBef>
              <a:spcAft>
                <a:spcPts val="0"/>
              </a:spcAft>
              <a:buNone/>
            </a:pPr>
            <a:r>
              <a:rPr lang="en" sz="1600">
                <a:solidFill>
                  <a:schemeClr val="dk2"/>
                </a:solidFill>
              </a:rPr>
              <a:t>String upperCaseString = originalString.toUpperCase();</a:t>
            </a:r>
            <a:endParaRPr sz="1600">
              <a:solidFill>
                <a:schemeClr val="dk2"/>
              </a:solidFill>
            </a:endParaRPr>
          </a:p>
          <a:p>
            <a:pPr indent="0" lvl="0" marL="914400" rtl="0" algn="l">
              <a:spcBef>
                <a:spcPts val="0"/>
              </a:spcBef>
              <a:spcAft>
                <a:spcPts val="0"/>
              </a:spcAft>
              <a:buNone/>
            </a:pPr>
            <a:r>
              <a:rPr lang="en" sz="1600">
                <a:solidFill>
                  <a:schemeClr val="dk2"/>
                </a:solidFill>
              </a:rPr>
              <a:t>System.out.println("Chuỗi ban đầu: " + originalString); System.out.println("Chuỗi in hoa: " + upperCaseString);</a:t>
            </a:r>
            <a:endParaRPr sz="1600">
              <a:solidFill>
                <a:schemeClr val="dk2"/>
              </a:solidFill>
            </a:endParaRPr>
          </a:p>
        </p:txBody>
      </p:sp>
      <p:sp>
        <p:nvSpPr>
          <p:cNvPr id="568" name="Google Shape;568;p91"/>
          <p:cNvSpPr txBox="1"/>
          <p:nvPr/>
        </p:nvSpPr>
        <p:spPr>
          <a:xfrm>
            <a:off x="311700" y="2810550"/>
            <a:ext cx="87447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lang="en" sz="1600">
                <a:solidFill>
                  <a:schemeClr val="dk2"/>
                </a:solidFill>
              </a:rPr>
              <a:t>Method 2: offsetByCodePoints​(int index, int codePointOffset): Returns the index within this String that is offset from the given index by codePointOffset code points. Example: </a:t>
            </a:r>
            <a:endParaRPr sz="1600">
              <a:solidFill>
                <a:schemeClr val="dk2"/>
              </a:solidFill>
            </a:endParaRPr>
          </a:p>
          <a:p>
            <a:pPr indent="0" lvl="0" marL="457200" rtl="0" algn="l">
              <a:spcBef>
                <a:spcPts val="0"/>
              </a:spcBef>
              <a:spcAft>
                <a:spcPts val="0"/>
              </a:spcAft>
              <a:buNone/>
            </a:pPr>
            <a:r>
              <a:rPr lang="en" sz="1600">
                <a:solidFill>
                  <a:schemeClr val="dk2"/>
                </a:solidFill>
              </a:rPr>
              <a:t>String str = "Hello \uD83D\uDE00 World"; </a:t>
            </a:r>
            <a:endParaRPr sz="1600">
              <a:solidFill>
                <a:schemeClr val="dk2"/>
              </a:solidFill>
            </a:endParaRPr>
          </a:p>
          <a:p>
            <a:pPr indent="0" lvl="0" marL="457200" rtl="0" algn="l">
              <a:spcBef>
                <a:spcPts val="0"/>
              </a:spcBef>
              <a:spcAft>
                <a:spcPts val="0"/>
              </a:spcAft>
              <a:buNone/>
            </a:pPr>
            <a:r>
              <a:rPr lang="en" sz="1600">
                <a:solidFill>
                  <a:schemeClr val="dk2"/>
                </a:solidFill>
              </a:rPr>
              <a:t>int index = 6;</a:t>
            </a:r>
            <a:endParaRPr sz="1600">
              <a:solidFill>
                <a:schemeClr val="dk2"/>
              </a:solidFill>
            </a:endParaRPr>
          </a:p>
          <a:p>
            <a:pPr indent="0" lvl="0" marL="457200" rtl="0" algn="l">
              <a:spcBef>
                <a:spcPts val="0"/>
              </a:spcBef>
              <a:spcAft>
                <a:spcPts val="0"/>
              </a:spcAft>
              <a:buNone/>
            </a:pPr>
            <a:r>
              <a:rPr lang="en" sz="1600">
                <a:solidFill>
                  <a:schemeClr val="dk2"/>
                </a:solidFill>
              </a:rPr>
              <a:t>int codePointOffset = 1;</a:t>
            </a:r>
            <a:endParaRPr sz="1600">
              <a:solidFill>
                <a:schemeClr val="dk2"/>
              </a:solidFill>
            </a:endParaRPr>
          </a:p>
          <a:p>
            <a:pPr indent="0" lvl="0" marL="457200" rtl="0" algn="l">
              <a:spcBef>
                <a:spcPts val="0"/>
              </a:spcBef>
              <a:spcAft>
                <a:spcPts val="0"/>
              </a:spcAft>
              <a:buNone/>
            </a:pPr>
            <a:r>
              <a:rPr lang="en" sz="1600">
                <a:solidFill>
                  <a:schemeClr val="dk2"/>
                </a:solidFill>
              </a:rPr>
              <a:t>int newIndex = str.offsetByCodePoints(index, codePointOffset);</a:t>
            </a:r>
            <a:endParaRPr sz="1600">
              <a:solidFill>
                <a:schemeClr val="dk2"/>
              </a:solidFill>
            </a:endParaRPr>
          </a:p>
          <a:p>
            <a:pPr indent="0" lvl="0" marL="457200" rtl="0" algn="l">
              <a:spcBef>
                <a:spcPts val="0"/>
              </a:spcBef>
              <a:spcAft>
                <a:spcPts val="0"/>
              </a:spcAft>
              <a:buNone/>
            </a:pPr>
            <a:r>
              <a:rPr lang="en" sz="1600">
                <a:solidFill>
                  <a:schemeClr val="dk2"/>
                </a:solidFill>
              </a:rPr>
              <a:t>System.out.println("Chuỗi ban đầu: " + str); System.out.println("Vị trí ban đầu: " + index); System.out.println("Vị trí mới sau khi di chuyển: " + newIndex); System.out.println("Ký tự tại vị trí mới: " + str.charAt(newIndex));</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String</a:t>
            </a:r>
            <a:endParaRPr/>
          </a:p>
        </p:txBody>
      </p:sp>
      <p:sp>
        <p:nvSpPr>
          <p:cNvPr id="97" name="Google Shape;97;p20"/>
          <p:cNvSpPr txBox="1"/>
          <p:nvPr>
            <p:ph idx="1" type="body"/>
          </p:nvPr>
        </p:nvSpPr>
        <p:spPr>
          <a:xfrm>
            <a:off x="274625" y="11802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b="1" lang="en" u="sng">
                <a:solidFill>
                  <a:schemeClr val="dk1"/>
                </a:solidFill>
              </a:rPr>
              <a:t>compareTo()</a:t>
            </a:r>
            <a:r>
              <a:rPr b="1" lang="en"/>
              <a:t>:</a:t>
            </a:r>
            <a:r>
              <a:rPr lang="en"/>
              <a:t> </a:t>
            </a:r>
            <a:r>
              <a:rPr lang="en" sz="1400">
                <a:solidFill>
                  <a:schemeClr val="dk1"/>
                </a:solidFill>
              </a:rPr>
              <a:t>được sử dụng để so sánh </a:t>
            </a:r>
            <a:r>
              <a:rPr b="1" lang="en" sz="1400">
                <a:solidFill>
                  <a:schemeClr val="dk1"/>
                </a:solidFill>
              </a:rPr>
              <a:t>hai chuỗi</a:t>
            </a:r>
            <a:r>
              <a:rPr lang="en" sz="1400">
                <a:solidFill>
                  <a:schemeClr val="dk1"/>
                </a:solidFill>
              </a:rPr>
              <a:t> theo thứ tự từ điển. Hàm trả về số nguyên đại diện cho kết quả của so sánh: 0 nếu hai chuỗi bằng nhau, số dương nếu chuỗi lớn hơn, số âm nếu chuỗi nhỏ hơn. </a:t>
            </a:r>
            <a:endParaRPr sz="1400">
              <a:solidFill>
                <a:schemeClr val="dk1"/>
              </a:solidFill>
            </a:endParaRPr>
          </a:p>
          <a:p>
            <a:pPr indent="0" lvl="0" marL="0" rtl="0" algn="l">
              <a:lnSpc>
                <a:spcPct val="100000"/>
              </a:lnSpc>
              <a:spcBef>
                <a:spcPts val="500"/>
              </a:spcBef>
              <a:spcAft>
                <a:spcPts val="0"/>
              </a:spcAft>
              <a:buNone/>
            </a:pPr>
            <a:r>
              <a:rPr i="1" lang="en" sz="1400">
                <a:solidFill>
                  <a:schemeClr val="dk1"/>
                </a:solidFill>
              </a:rPr>
              <a:t>CODE:</a:t>
            </a:r>
            <a:endParaRPr i="1"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String str1 = "apple"; </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String str2 = "banana"; </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String str3= “apple";</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String str4 = "applepie";</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int result1 = str1.compareTo(str2);</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 </a:t>
            </a:r>
            <a:r>
              <a:rPr lang="en" sz="1400">
                <a:solidFill>
                  <a:schemeClr val="dk1"/>
                </a:solidFill>
              </a:rPr>
              <a:t>int result2 = str1.compareTo(str3);</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 int result3 = str1.compareTo(str4);</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System.out.println(result1);</a:t>
            </a:r>
            <a:endParaRPr sz="1400">
              <a:solidFill>
                <a:schemeClr val="dk1"/>
              </a:solidFill>
            </a:endParaRPr>
          </a:p>
          <a:p>
            <a:pPr indent="0" lvl="0" marL="457200" rtl="0" algn="l">
              <a:lnSpc>
                <a:spcPct val="100000"/>
              </a:lnSpc>
              <a:spcBef>
                <a:spcPts val="500"/>
              </a:spcBef>
              <a:spcAft>
                <a:spcPts val="0"/>
              </a:spcAft>
              <a:buNone/>
            </a:pPr>
            <a:r>
              <a:rPr lang="en" sz="1400">
                <a:solidFill>
                  <a:schemeClr val="dk1"/>
                </a:solidFill>
              </a:rPr>
              <a:t>System.out.println(result2);</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System.out.println(result3);</a:t>
            </a:r>
            <a:endParaRPr sz="1400">
              <a:solidFill>
                <a:schemeClr val="dk1"/>
              </a:solidFill>
            </a:endParaRPr>
          </a:p>
          <a:p>
            <a:pPr indent="0" lvl="0" marL="0" rtl="0" algn="l">
              <a:lnSpc>
                <a:spcPct val="100000"/>
              </a:lnSpc>
              <a:spcBef>
                <a:spcPts val="500"/>
              </a:spcBef>
              <a:spcAft>
                <a:spcPts val="0"/>
              </a:spcAft>
              <a:buNone/>
            </a:pPr>
            <a:r>
              <a:rPr i="1" lang="en" sz="1400">
                <a:solidFill>
                  <a:schemeClr val="dk1"/>
                </a:solidFill>
              </a:rPr>
              <a:t> KQ: </a:t>
            </a:r>
            <a:r>
              <a:rPr lang="en" sz="1400">
                <a:solidFill>
                  <a:schemeClr val="dk1"/>
                </a:solidFill>
              </a:rPr>
              <a:t>-1 0 3</a:t>
            </a:r>
            <a:endParaRPr sz="1400">
              <a:solidFill>
                <a:schemeClr val="dk1"/>
              </a:solidFill>
            </a:endParaRPr>
          </a:p>
          <a:p>
            <a:pPr indent="0" lvl="0" marL="0" rtl="0" algn="l">
              <a:lnSpc>
                <a:spcPct val="100000"/>
              </a:lnSpc>
              <a:spcBef>
                <a:spcPts val="500"/>
              </a:spcBef>
              <a:spcAft>
                <a:spcPts val="0"/>
              </a:spcAft>
              <a:buNone/>
            </a:pPr>
            <a:r>
              <a:rPr lang="en" sz="1400">
                <a:solidFill>
                  <a:schemeClr val="dk1"/>
                </a:solidFill>
              </a:rPr>
              <a:t>-&gt; Hàm này hoạt động dựa trên so sánh ký tự ASCII(ưu tiên hơn) để trả về chênh lệch giữa hai kí tự khác nhau đầu tiên trong chuỗi  và độ dài chuỗi để trả về chênh lệch độ dài giữa 2 chuỗi. </a:t>
            </a:r>
            <a:endParaRPr sz="1400">
              <a:solidFill>
                <a:schemeClr val="dk1"/>
              </a:solidFill>
            </a:endParaRPr>
          </a:p>
          <a:p>
            <a:pPr indent="0" lvl="0" marL="0" rtl="0" algn="l">
              <a:lnSpc>
                <a:spcPct val="100000"/>
              </a:lnSpc>
              <a:spcBef>
                <a:spcPts val="500"/>
              </a:spcBef>
              <a:spcAft>
                <a:spcPts val="0"/>
              </a:spcAft>
              <a:buNone/>
            </a:pPr>
            <a:r>
              <a:t/>
            </a:r>
            <a:endParaRPr sz="1400">
              <a:solidFill>
                <a:schemeClr val="dk1"/>
              </a:solidFill>
            </a:endParaRPr>
          </a:p>
          <a:p>
            <a:pPr indent="0" lvl="0" marL="0" rtl="0" algn="l">
              <a:lnSpc>
                <a:spcPct val="100000"/>
              </a:lnSpc>
              <a:spcBef>
                <a:spcPts val="500"/>
              </a:spcBef>
              <a:spcAft>
                <a:spcPts val="500"/>
              </a:spcAft>
              <a:buNone/>
            </a:pPr>
            <a:br>
              <a:rPr lang="en"/>
            </a:b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72" name="Shape 572"/>
        <p:cNvGrpSpPr/>
        <p:nvPr/>
      </p:nvGrpSpPr>
      <p:grpSpPr>
        <a:xfrm>
          <a:off x="0" y="0"/>
          <a:ext cx="0" cy="0"/>
          <a:chOff x="0" y="0"/>
          <a:chExt cx="0" cy="0"/>
        </a:xfrm>
      </p:grpSpPr>
      <p:sp>
        <p:nvSpPr>
          <p:cNvPr id="573" name="Google Shape;573;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Group10</a:t>
            </a:r>
            <a:endParaRPr/>
          </a:p>
        </p:txBody>
      </p:sp>
      <p:sp>
        <p:nvSpPr>
          <p:cNvPr id="574" name="Google Shape;574;p92"/>
          <p:cNvSpPr txBox="1"/>
          <p:nvPr>
            <p:ph idx="1" type="body"/>
          </p:nvPr>
        </p:nvSpPr>
        <p:spPr>
          <a:xfrm>
            <a:off x="1832825" y="445025"/>
            <a:ext cx="4069200" cy="122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20126030 - Trần Tất Trí</a:t>
            </a:r>
            <a:endParaRPr/>
          </a:p>
          <a:p>
            <a:pPr indent="0" lvl="0" marL="0" rtl="0" algn="l">
              <a:spcBef>
                <a:spcPts val="1200"/>
              </a:spcBef>
              <a:spcAft>
                <a:spcPts val="0"/>
              </a:spcAft>
              <a:buNone/>
            </a:pPr>
            <a:r>
              <a:rPr lang="en"/>
              <a:t>20126053 - Trương Tấn Phong</a:t>
            </a:r>
            <a:endParaRPr/>
          </a:p>
          <a:p>
            <a:pPr indent="0" lvl="0" marL="0" rtl="0" algn="l">
              <a:spcBef>
                <a:spcPts val="1200"/>
              </a:spcBef>
              <a:spcAft>
                <a:spcPts val="1200"/>
              </a:spcAft>
              <a:buNone/>
            </a:pPr>
            <a:r>
              <a:t/>
            </a:r>
            <a:endParaRPr/>
          </a:p>
        </p:txBody>
      </p:sp>
      <p:sp>
        <p:nvSpPr>
          <p:cNvPr id="575" name="Google Shape;575;p92"/>
          <p:cNvSpPr txBox="1"/>
          <p:nvPr/>
        </p:nvSpPr>
        <p:spPr>
          <a:xfrm>
            <a:off x="311700" y="1278750"/>
            <a:ext cx="8744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Method 3: Stream&lt;String&gt;	lines(): Returns a stream of lines extracted from this string, separated by line terminators.</a:t>
            </a:r>
            <a:endParaRPr sz="1600">
              <a:solidFill>
                <a:schemeClr val="dk2"/>
              </a:solidFill>
            </a:endParaRPr>
          </a:p>
          <a:p>
            <a:pPr indent="0" lvl="0" marL="0" rtl="0" algn="l">
              <a:spcBef>
                <a:spcPts val="0"/>
              </a:spcBef>
              <a:spcAft>
                <a:spcPts val="0"/>
              </a:spcAft>
              <a:buNone/>
            </a:pPr>
            <a:br>
              <a:rPr lang="en" sz="1600">
                <a:solidFill>
                  <a:schemeClr val="dk2"/>
                </a:solidFill>
              </a:rPr>
            </a:br>
            <a:r>
              <a:rPr lang="en" sz="1600">
                <a:solidFill>
                  <a:schemeClr val="dk2"/>
                </a:solidFill>
              </a:rPr>
              <a:t>String text = "Hello, World!\nWelcome to Java Streams.\nThis is an example.";</a:t>
            </a:r>
            <a:br>
              <a:rPr lang="en" sz="1600">
                <a:solidFill>
                  <a:schemeClr val="dk2"/>
                </a:solidFill>
              </a:rPr>
            </a:br>
            <a:r>
              <a:rPr lang="en" sz="1600">
                <a:solidFill>
                  <a:schemeClr val="dk2"/>
                </a:solidFill>
              </a:rPr>
              <a:t>Stream&lt;String&gt; lines = text.lines(); </a:t>
            </a:r>
            <a:endParaRPr sz="1600">
              <a:solidFill>
                <a:schemeClr val="dk2"/>
              </a:solidFill>
            </a:endParaRPr>
          </a:p>
          <a:p>
            <a:pPr indent="0" lvl="0" marL="0" rtl="0" algn="l">
              <a:spcBef>
                <a:spcPts val="0"/>
              </a:spcBef>
              <a:spcAft>
                <a:spcPts val="0"/>
              </a:spcAft>
              <a:buNone/>
            </a:pPr>
            <a:r>
              <a:rPr lang="en" sz="1600">
                <a:solidFill>
                  <a:schemeClr val="dk2"/>
                </a:solidFill>
              </a:rPr>
              <a:t>lines.forEach(System.out::println);</a:t>
            </a:r>
            <a:endParaRPr sz="1600">
              <a:solidFill>
                <a:schemeClr val="dk2"/>
              </a:solidFill>
            </a:endParaRPr>
          </a:p>
        </p:txBody>
      </p:sp>
      <p:sp>
        <p:nvSpPr>
          <p:cNvPr id="576" name="Google Shape;576;p92"/>
          <p:cNvSpPr txBox="1"/>
          <p:nvPr/>
        </p:nvSpPr>
        <p:spPr>
          <a:xfrm>
            <a:off x="311700" y="2941050"/>
            <a:ext cx="8744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Method 4: regionMatches​(int toffset, String other, int ooffset, int len</a:t>
            </a:r>
            <a:r>
              <a:rPr lang="en" sz="1600">
                <a:solidFill>
                  <a:schemeClr val="dk2"/>
                </a:solidFill>
              </a:rPr>
              <a:t>)	: </a:t>
            </a:r>
            <a:r>
              <a:rPr lang="en" sz="1600">
                <a:solidFill>
                  <a:schemeClr val="dk2"/>
                </a:solidFill>
              </a:rPr>
              <a:t>Tests if two string regions are equal.</a:t>
            </a:r>
            <a:br>
              <a:rPr lang="en" sz="1600">
                <a:solidFill>
                  <a:schemeClr val="dk2"/>
                </a:solidFill>
              </a:rPr>
            </a:br>
            <a:r>
              <a:rPr lang="en" sz="1600">
                <a:solidFill>
                  <a:schemeClr val="dk2"/>
                </a:solidFill>
              </a:rPr>
              <a:t>String str1 = "Hello, World!"; String str2 = "World";</a:t>
            </a:r>
            <a:br>
              <a:rPr lang="en" sz="1600">
                <a:solidFill>
                  <a:schemeClr val="dk2"/>
                </a:solidFill>
              </a:rPr>
            </a:br>
            <a:r>
              <a:rPr lang="en" sz="1600">
                <a:solidFill>
                  <a:schemeClr val="dk2"/>
                </a:solidFill>
              </a:rPr>
              <a:t>boolean match = str1.regionMatches(7, str2, 0, 5);</a:t>
            </a:r>
            <a:br>
              <a:rPr lang="en" sz="1600">
                <a:solidFill>
                  <a:schemeClr val="dk2"/>
                </a:solidFill>
              </a:rPr>
            </a:br>
            <a:r>
              <a:rPr lang="en" sz="1600">
                <a:solidFill>
                  <a:schemeClr val="dk2"/>
                </a:solidFill>
              </a:rPr>
              <a:t>if (match) { </a:t>
            </a:r>
            <a:br>
              <a:rPr lang="en" sz="1600">
                <a:solidFill>
                  <a:schemeClr val="dk2"/>
                </a:solidFill>
              </a:rPr>
            </a:br>
            <a:r>
              <a:rPr lang="en" sz="1600">
                <a:solidFill>
                  <a:schemeClr val="dk2"/>
                </a:solidFill>
              </a:rPr>
              <a:t>	System.out.println("The regions match!"); }</a:t>
            </a:r>
            <a:br>
              <a:rPr lang="en" sz="1600">
                <a:solidFill>
                  <a:schemeClr val="dk2"/>
                </a:solidFill>
              </a:rPr>
            </a:br>
            <a:r>
              <a:rPr lang="en" sz="1600">
                <a:solidFill>
                  <a:schemeClr val="dk2"/>
                </a:solidFill>
              </a:rPr>
              <a:t>else { System.out.println(</a:t>
            </a:r>
            <a:br>
              <a:rPr lang="en" sz="1600">
                <a:solidFill>
                  <a:schemeClr val="dk2"/>
                </a:solidFill>
              </a:rPr>
            </a:br>
            <a:r>
              <a:rPr lang="en" sz="1600">
                <a:solidFill>
                  <a:schemeClr val="dk2"/>
                </a:solidFill>
              </a:rPr>
              <a:t>	"The regions do not match."); }</a:t>
            </a:r>
            <a:endParaRPr sz="1600">
              <a:solidFill>
                <a:schemeClr val="dk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2" name="Google Shape;582;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 String</a:t>
            </a:r>
            <a:endParaRPr/>
          </a:p>
        </p:txBody>
      </p:sp>
      <p:sp>
        <p:nvSpPr>
          <p:cNvPr id="103" name="Google Shape;103;p21"/>
          <p:cNvSpPr txBox="1"/>
          <p:nvPr>
            <p:ph idx="1" type="body"/>
          </p:nvPr>
        </p:nvSpPr>
        <p:spPr>
          <a:xfrm>
            <a:off x="20975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100000"/>
              <a:buFont typeface="Arial"/>
              <a:buNone/>
            </a:pPr>
            <a:r>
              <a:rPr lang="en" sz="1100" u="sng"/>
              <a:t>compareToIgnoreCase(): </a:t>
            </a:r>
            <a:r>
              <a:rPr lang="en" sz="1100">
                <a:solidFill>
                  <a:schemeClr val="dk1"/>
                </a:solidFill>
              </a:rPr>
              <a:t>Giống như </a:t>
            </a:r>
            <a:r>
              <a:rPr lang="en" sz="1100">
                <a:solidFill>
                  <a:srgbClr val="188038"/>
                </a:solidFill>
                <a:latin typeface="Roboto Mono"/>
                <a:ea typeface="Roboto Mono"/>
                <a:cs typeface="Roboto Mono"/>
                <a:sym typeface="Roboto Mono"/>
              </a:rPr>
              <a:t>compareTo()</a:t>
            </a:r>
            <a:r>
              <a:rPr lang="en" sz="1100">
                <a:solidFill>
                  <a:schemeClr val="dk1"/>
                </a:solidFill>
              </a:rPr>
              <a:t>, hàm </a:t>
            </a:r>
            <a:r>
              <a:rPr lang="en" sz="1100">
                <a:solidFill>
                  <a:srgbClr val="188038"/>
                </a:solidFill>
                <a:latin typeface="Roboto Mono"/>
                <a:ea typeface="Roboto Mono"/>
                <a:cs typeface="Roboto Mono"/>
                <a:sym typeface="Roboto Mono"/>
              </a:rPr>
              <a:t>compareToIgnoreCase()</a:t>
            </a:r>
            <a:r>
              <a:rPr lang="en" sz="1100">
                <a:solidFill>
                  <a:schemeClr val="dk1"/>
                </a:solidFill>
              </a:rPr>
              <a:t> cũng so sánh từng ký tự một từ trái sang phải.sự khác biệt là hàm này </a:t>
            </a:r>
            <a:r>
              <a:rPr b="1" lang="en" sz="1100">
                <a:solidFill>
                  <a:schemeClr val="dk1"/>
                </a:solidFill>
              </a:rPr>
              <a:t>bỏ qua phân biệt chữ hoa và chữ thường</a:t>
            </a:r>
            <a:r>
              <a:rPr lang="en" sz="1100">
                <a:solidFill>
                  <a:schemeClr val="dk1"/>
                </a:solidFill>
              </a:rPr>
              <a:t> khi so sánh. Ví dụ </a:t>
            </a:r>
            <a:r>
              <a:rPr lang="en" sz="1100">
                <a:solidFill>
                  <a:srgbClr val="188038"/>
                </a:solidFill>
                <a:latin typeface="Roboto Mono"/>
                <a:ea typeface="Roboto Mono"/>
                <a:cs typeface="Roboto Mono"/>
                <a:sym typeface="Roboto Mono"/>
              </a:rPr>
              <a:t>'a'</a:t>
            </a:r>
            <a:r>
              <a:rPr lang="en" sz="1100">
                <a:solidFill>
                  <a:schemeClr val="dk1"/>
                </a:solidFill>
              </a:rPr>
              <a:t> và </a:t>
            </a:r>
            <a:r>
              <a:rPr lang="en" sz="1100">
                <a:solidFill>
                  <a:srgbClr val="188038"/>
                </a:solidFill>
                <a:latin typeface="Roboto Mono"/>
                <a:ea typeface="Roboto Mono"/>
                <a:cs typeface="Roboto Mono"/>
                <a:sym typeface="Roboto Mono"/>
              </a:rPr>
              <a:t>'A'</a:t>
            </a:r>
            <a:r>
              <a:rPr lang="en" sz="1100">
                <a:solidFill>
                  <a:schemeClr val="dk1"/>
                </a:solidFill>
              </a:rPr>
              <a:t> hoặc </a:t>
            </a:r>
            <a:r>
              <a:rPr lang="en" sz="1100">
                <a:solidFill>
                  <a:srgbClr val="188038"/>
                </a:solidFill>
                <a:latin typeface="Roboto Mono"/>
                <a:ea typeface="Roboto Mono"/>
                <a:cs typeface="Roboto Mono"/>
                <a:sym typeface="Roboto Mono"/>
              </a:rPr>
              <a:t>'b'</a:t>
            </a:r>
            <a:r>
              <a:rPr lang="en" sz="1100">
                <a:solidFill>
                  <a:schemeClr val="dk1"/>
                </a:solidFill>
              </a:rPr>
              <a:t> và </a:t>
            </a:r>
            <a:r>
              <a:rPr lang="en" sz="1100">
                <a:solidFill>
                  <a:srgbClr val="188038"/>
                </a:solidFill>
                <a:latin typeface="Roboto Mono"/>
                <a:ea typeface="Roboto Mono"/>
                <a:cs typeface="Roboto Mono"/>
                <a:sym typeface="Roboto Mono"/>
              </a:rPr>
              <a:t>'B'</a:t>
            </a:r>
            <a:r>
              <a:rPr lang="en" sz="1100">
                <a:solidFill>
                  <a:schemeClr val="dk1"/>
                </a:solidFill>
              </a:rPr>
              <a:t> sẽ được coi là bằng nhau. Nếu hai ký tự khác nhau (sau khi bỏ qua phân biệt hoa/thường), hàm sẽ trả về </a:t>
            </a:r>
            <a:r>
              <a:rPr b="1" lang="en" sz="1100">
                <a:solidFill>
                  <a:schemeClr val="dk1"/>
                </a:solidFill>
              </a:rPr>
              <a:t>sự chênh lệch mã ASCII</a:t>
            </a:r>
            <a:r>
              <a:rPr lang="en" sz="1100">
                <a:solidFill>
                  <a:schemeClr val="dk1"/>
                </a:solidFill>
              </a:rPr>
              <a:t> giữa các ký tự đó (được so sánh không phân biệt chữ hoa/thường).Nếu tất cả các ký tự giống nhau (khi bỏ qua phân biệt hoa/thường), hàm sẽ so sánh </a:t>
            </a:r>
            <a:r>
              <a:rPr b="1" lang="en" sz="1100">
                <a:solidFill>
                  <a:schemeClr val="dk1"/>
                </a:solidFill>
              </a:rPr>
              <a:t>độ dài của hai chuỗi</a:t>
            </a:r>
            <a:r>
              <a:rPr lang="en" sz="1100">
                <a:solidFill>
                  <a:schemeClr val="dk1"/>
                </a:solidFill>
              </a:rPr>
              <a:t>.</a:t>
            </a:r>
            <a:endParaRPr sz="1100">
              <a:solidFill>
                <a:schemeClr val="dk1"/>
              </a:solidFill>
            </a:endParaRPr>
          </a:p>
          <a:p>
            <a:pPr indent="0" lvl="0" marL="0" rtl="0" algn="l">
              <a:lnSpc>
                <a:spcPct val="100000"/>
              </a:lnSpc>
              <a:spcBef>
                <a:spcPts val="1200"/>
              </a:spcBef>
              <a:spcAft>
                <a:spcPts val="0"/>
              </a:spcAft>
              <a:buClr>
                <a:schemeClr val="dk1"/>
              </a:buClr>
              <a:buSzPct val="78571"/>
              <a:buFont typeface="Arial"/>
              <a:buNone/>
            </a:pPr>
            <a:r>
              <a:rPr i="1" lang="en" sz="1400">
                <a:solidFill>
                  <a:schemeClr val="dk1"/>
                </a:solidFill>
              </a:rPr>
              <a:t>CODE:</a:t>
            </a:r>
            <a:endParaRPr i="1"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String str1 = "apple"; </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String str2 = "Banana"; </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String str3= “Apple";</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String str4 = "applepie";</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int result1 = str1.compareTo(str2);</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 int result2 = str1.compareTo(str3);</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 int result3 = str1.compareTo(str4);</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System.out.println(result1);</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System.out.println(result2);</a:t>
            </a:r>
            <a:endParaRPr sz="1400">
              <a:solidFill>
                <a:schemeClr val="dk1"/>
              </a:solidFill>
            </a:endParaRPr>
          </a:p>
          <a:p>
            <a:pPr indent="0" lvl="0" marL="457200" rtl="0" algn="l">
              <a:lnSpc>
                <a:spcPct val="100000"/>
              </a:lnSpc>
              <a:spcBef>
                <a:spcPts val="500"/>
              </a:spcBef>
              <a:spcAft>
                <a:spcPts val="0"/>
              </a:spcAft>
              <a:buClr>
                <a:schemeClr val="dk1"/>
              </a:buClr>
              <a:buSzPct val="78571"/>
              <a:buFont typeface="Arial"/>
              <a:buNone/>
            </a:pPr>
            <a:r>
              <a:rPr lang="en" sz="1400">
                <a:solidFill>
                  <a:schemeClr val="dk1"/>
                </a:solidFill>
              </a:rPr>
              <a:t>System.out.println(result3);</a:t>
            </a:r>
            <a:endParaRPr sz="1400">
              <a:solidFill>
                <a:schemeClr val="dk1"/>
              </a:solidFill>
            </a:endParaRPr>
          </a:p>
          <a:p>
            <a:pPr indent="0" lvl="0" marL="0" rtl="0" algn="l">
              <a:lnSpc>
                <a:spcPct val="100000"/>
              </a:lnSpc>
              <a:spcBef>
                <a:spcPts val="500"/>
              </a:spcBef>
              <a:spcAft>
                <a:spcPts val="0"/>
              </a:spcAft>
              <a:buClr>
                <a:schemeClr val="dk1"/>
              </a:buClr>
              <a:buSzPct val="78571"/>
              <a:buFont typeface="Arial"/>
              <a:buNone/>
            </a:pPr>
            <a:r>
              <a:rPr lang="en" sz="1400">
                <a:solidFill>
                  <a:schemeClr val="dk1"/>
                </a:solidFill>
              </a:rPr>
              <a:t>KQ: -1 0 3</a:t>
            </a:r>
            <a:endParaRPr sz="1400">
              <a:solidFill>
                <a:schemeClr val="dk1"/>
              </a:solidFill>
            </a:endParaRPr>
          </a:p>
          <a:p>
            <a:pPr indent="0" lvl="0" marL="0" rtl="0" algn="l">
              <a:lnSpc>
                <a:spcPct val="100000"/>
              </a:lnSpc>
              <a:spcBef>
                <a:spcPts val="500"/>
              </a:spcBef>
              <a:spcAft>
                <a:spcPts val="0"/>
              </a:spcAft>
              <a:buClr>
                <a:schemeClr val="dk1"/>
              </a:buClr>
              <a:buSzPct val="78571"/>
              <a:buFont typeface="Arial"/>
              <a:buNone/>
            </a:pPr>
            <a:r>
              <a:rPr lang="en" sz="1400">
                <a:solidFill>
                  <a:schemeClr val="dk1"/>
                </a:solidFill>
              </a:rPr>
              <a:t>-&gt; Hàm này hoạt động dựa trên so sánh ký tự ASCII(ưu tiên hơn) để trả về chênh lệch giữa hai kí tự khác nhau đầu tiên trong chuỗi  và độ dài chuỗi để trả về chênh lệch độ dài giữa 2 chuỗi. </a:t>
            </a:r>
            <a:endParaRPr sz="1400">
              <a:solidFill>
                <a:schemeClr val="dk1"/>
              </a:solidFill>
            </a:endParaRPr>
          </a:p>
          <a:p>
            <a:pPr indent="0" lvl="0" marL="457200" rtl="0" algn="l">
              <a:lnSpc>
                <a:spcPct val="100000"/>
              </a:lnSpc>
              <a:spcBef>
                <a:spcPts val="500"/>
              </a:spcBef>
              <a:spcAft>
                <a:spcPts val="500"/>
              </a:spcAft>
              <a:buClr>
                <a:schemeClr val="dk1"/>
              </a:buClr>
              <a:buSzPct val="78571"/>
              <a:buFont typeface="Arial"/>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