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6"/>
  </p:notesMasterIdLst>
  <p:handoutMasterIdLst>
    <p:handoutMasterId r:id="rId67"/>
  </p:handoutMasterIdLst>
  <p:sldIdLst>
    <p:sldId id="33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329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31" r:id="rId6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0">
          <p15:clr>
            <a:srgbClr val="A4A3A4"/>
          </p15:clr>
        </p15:guide>
        <p15:guide id="2" pos="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55" y="53"/>
      </p:cViewPr>
      <p:guideLst>
        <p:guide orient="horz" pos="810"/>
        <p:guide pos="5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4.xml"/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pitchFamily="34" charset="0"/>
              </a:defRPr>
            </a:lvl1pPr>
          </a:lstStyle>
          <a:p>
            <a:fld id="{103A586C-120F-48CF-9934-3A4879DCF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C2EE0149-4F69-4ED6-905B-5639BB8C6EC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4675D-B157-4D3D-B614-B92FCFBE42BC}" type="slidenum">
              <a:rPr lang="en-US"/>
              <a:pPr/>
              <a:t>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6EE1A-9017-47F6-8DB6-4F5C2AB3537C}" type="slidenum">
              <a:rPr lang="en-US"/>
              <a:pPr/>
              <a:t>10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CA34E-6A7C-4CE0-9B66-CA28F7645816}" type="slidenum">
              <a:rPr lang="en-US"/>
              <a:pPr/>
              <a:t>11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1AB85-B4E1-4C1C-9210-1E049AD497DB}" type="slidenum">
              <a:rPr lang="en-US"/>
              <a:pPr/>
              <a:t>12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AD0F-E9AE-4113-B6F3-B6BEAF9A36FC}" type="slidenum">
              <a:rPr lang="en-US"/>
              <a:pPr/>
              <a:t>13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7C9B5-CDAF-443C-BD41-618C1BDB85E9}" type="slidenum">
              <a:rPr lang="en-US"/>
              <a:pPr/>
              <a:t>14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551B5-327C-40C4-91DC-8F017172AA80}" type="slidenum">
              <a:rPr lang="en-US"/>
              <a:pPr/>
              <a:t>15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31BCC-BF5D-4247-AD3C-2503655713CD}" type="slidenum">
              <a:rPr lang="en-US"/>
              <a:pPr/>
              <a:t>16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ACED8-3730-4D8D-A53C-4F155FEB0953}" type="slidenum">
              <a:rPr lang="en-US"/>
              <a:pPr/>
              <a:t>17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0610C-A3A1-4DA0-8294-12BE11C0E807}" type="slidenum">
              <a:rPr lang="en-US"/>
              <a:pPr/>
              <a:t>18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BF803-AAC0-4EE1-B452-566D9B033673}" type="slidenum">
              <a:rPr lang="en-US"/>
              <a:pPr/>
              <a:t>19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66220-1688-4F18-81E0-1C804A8FD7DB}" type="slidenum">
              <a:rPr lang="en-US"/>
              <a:pPr/>
              <a:t>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87DE5-86A3-4528-9E33-9E1B0F7D6F70}" type="slidenum">
              <a:rPr lang="en-US"/>
              <a:pPr/>
              <a:t>20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6D8B8-62ED-4A73-BA3B-5BA385758BF9}" type="slidenum">
              <a:rPr lang="en-US"/>
              <a:pPr/>
              <a:t>21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30850-731F-48B9-BC96-DE43664CE2CA}" type="slidenum">
              <a:rPr lang="en-US"/>
              <a:pPr/>
              <a:t>22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C05F7-65B5-427F-BDB5-3CFDA711B71C}" type="slidenum">
              <a:rPr lang="en-US"/>
              <a:pPr/>
              <a:t>23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62CB8-5268-4E80-8C72-080BFEF72DD0}" type="slidenum">
              <a:rPr lang="en-US"/>
              <a:pPr/>
              <a:t>24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2DFA8-34DB-486B-A4D1-B4B88FF96AE6}" type="slidenum">
              <a:rPr lang="en-US"/>
              <a:pPr/>
              <a:t>25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14110-0381-49E0-B80E-DF5B3212F6A9}" type="slidenum">
              <a:rPr lang="en-US"/>
              <a:pPr/>
              <a:t>26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57334-3141-4E55-B87E-A2B8ADA6C6E3}" type="slidenum">
              <a:rPr lang="en-US"/>
              <a:pPr/>
              <a:t>27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6DC8B-5C25-4E9F-A0CC-EA500490C153}" type="slidenum">
              <a:rPr lang="en-US"/>
              <a:pPr/>
              <a:t>28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56582-11C1-4893-8AA8-E80A6004204A}" type="slidenum">
              <a:rPr lang="en-US"/>
              <a:pPr/>
              <a:t>29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0E821-7744-4099-912E-1C48532FBF7C}" type="slidenum">
              <a:rPr lang="en-US"/>
              <a:pPr/>
              <a:t>3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CE2E4-EA85-4545-A9AE-D1FF7969AF36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A2913-043B-444A-A87D-D47A6B30E7C7}" type="slidenum">
              <a:rPr lang="en-US"/>
              <a:pPr/>
              <a:t>31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6603B-6FE0-4A77-90C1-BDB39CD500E1}" type="slidenum">
              <a:rPr lang="en-US"/>
              <a:pPr/>
              <a:t>32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0A6C6-C2FF-4484-A0D3-DA961364E124}" type="slidenum">
              <a:rPr lang="en-US"/>
              <a:pPr/>
              <a:t>33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E5031-FA6E-45CC-94CF-D23F863F9217}" type="slidenum">
              <a:rPr lang="en-US"/>
              <a:pPr/>
              <a:t>34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F0324-873F-4B3E-AC2D-C730326F90E1}" type="slidenum">
              <a:rPr lang="en-US"/>
              <a:pPr/>
              <a:t>35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8630B-2ABC-44EE-8D4E-159D75D4783C}" type="slidenum">
              <a:rPr lang="en-US"/>
              <a:pPr/>
              <a:t>36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21F0B-955F-4F09-B5F6-2FF0ECE85051}" type="slidenum">
              <a:rPr lang="en-US"/>
              <a:pPr/>
              <a:t>37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2A145-AC88-4B78-A5E1-2838DFDC10C2}" type="slidenum">
              <a:rPr lang="en-US"/>
              <a:pPr/>
              <a:t>38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D75C8-5FFD-4A53-80FA-2EA3137A8714}" type="slidenum">
              <a:rPr lang="en-US"/>
              <a:pPr/>
              <a:t>39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6980B-66FB-4D35-BE68-716B153E0F4C}" type="slidenum">
              <a:rPr lang="en-US"/>
              <a:pPr/>
              <a:t>4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E881B-D3F7-4759-A1B5-099445737B00}" type="slidenum">
              <a:rPr lang="en-US"/>
              <a:pPr/>
              <a:t>40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D888A-A3FB-4A78-AB45-C387AC5E72EF}" type="slidenum">
              <a:rPr lang="en-US"/>
              <a:pPr/>
              <a:t>41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E3434-BD07-4FF2-A7C7-F40DFA04617A}" type="slidenum">
              <a:rPr lang="en-US"/>
              <a:pPr/>
              <a:t>42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0034B-6085-47E3-AA47-731D884D84B9}" type="slidenum">
              <a:rPr lang="en-US"/>
              <a:pPr/>
              <a:t>43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63D9-9A87-44B8-9D70-2CEC0C0CF2CB}" type="slidenum">
              <a:rPr lang="en-US"/>
              <a:pPr/>
              <a:t>44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A5B3C-A551-476D-869D-EAEE6D569188}" type="slidenum">
              <a:rPr lang="en-US"/>
              <a:pPr/>
              <a:t>45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EE5FF-DF11-41F9-9147-89E76FA6EC00}" type="slidenum">
              <a:rPr lang="en-US"/>
              <a:pPr/>
              <a:t>46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15628-ED7B-43D7-9676-BC03605CCAAF}" type="slidenum">
              <a:rPr lang="en-US"/>
              <a:pPr/>
              <a:t>47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7567F-A443-4BC4-9E2E-28B4270DC0F1}" type="slidenum">
              <a:rPr lang="en-US"/>
              <a:pPr/>
              <a:t>48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CA8B4-8B19-4904-BBE1-9D1B519357F7}" type="slidenum">
              <a:rPr lang="en-US"/>
              <a:pPr/>
              <a:t>49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7C0FC-4EC8-4D2A-8EB1-FA787ABF3097}" type="slidenum">
              <a:rPr lang="en-US"/>
              <a:pPr/>
              <a:t>5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D5BED-9A06-4F6F-9747-792C4AAF1E62}" type="slidenum">
              <a:rPr lang="en-US"/>
              <a:pPr/>
              <a:t>50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06CFD-F997-4424-BB4F-B53E02EE8F27}" type="slidenum">
              <a:rPr lang="en-US"/>
              <a:pPr/>
              <a:t>51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6275E-E3DC-4EF8-BA43-8663B615941D}" type="slidenum">
              <a:rPr lang="en-US"/>
              <a:pPr/>
              <a:t>52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552B9-28BA-418E-8997-4B1856EFE04D}" type="slidenum">
              <a:rPr lang="en-US"/>
              <a:pPr/>
              <a:t>53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5A0C0-0BCD-40CB-92C8-9506E0DA50C6}" type="slidenum">
              <a:rPr lang="en-US"/>
              <a:pPr/>
              <a:t>54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9B05F-1985-4CA6-9BBB-316CCC85EFED}" type="slidenum">
              <a:rPr lang="en-US"/>
              <a:pPr/>
              <a:t>55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0840F-142C-4F21-A30B-7B8C88D67BD3}" type="slidenum">
              <a:rPr lang="en-US"/>
              <a:pPr/>
              <a:t>56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446DA-B7AA-4B0E-81F7-84FDCC56D90F}" type="slidenum">
              <a:rPr lang="en-US"/>
              <a:pPr/>
              <a:t>57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2EF26-A99E-4883-9372-55A7D98C4394}" type="slidenum">
              <a:rPr lang="en-US"/>
              <a:pPr/>
              <a:t>58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68295-4EC8-48EB-8342-59D4ED5FC537}" type="slidenum">
              <a:rPr lang="en-US"/>
              <a:pPr/>
              <a:t>59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86261-B9CD-4C6F-A9CD-D65279697F6C}" type="slidenum">
              <a:rPr lang="en-US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69A8A-82AA-466C-BBA6-FA2296186B2D}" type="slidenum">
              <a:rPr lang="en-US"/>
              <a:pPr/>
              <a:t>60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30BAE-48A7-4951-8DB1-1697C221BF3B}" type="slidenum">
              <a:rPr lang="en-US"/>
              <a:pPr/>
              <a:t>61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7D797-B054-411E-B6F9-9B54C5ECD623}" type="slidenum">
              <a:rPr lang="en-US"/>
              <a:pPr/>
              <a:t>62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4B9B2-0141-41FD-A329-CBDC9351B5F2}" type="slidenum">
              <a:rPr lang="en-US"/>
              <a:pPr/>
              <a:t>63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50D93C-8727-4DF1-9E8B-D3914DD76DA4}" type="slidenum">
              <a:rPr lang="en-US"/>
              <a:pPr/>
              <a:t>64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F7692-90A8-4509-A050-A344086F422B}" type="slidenum">
              <a:rPr lang="en-US"/>
              <a:pPr/>
              <a:t>7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303D9-60FC-4954-B9D2-C654949DE9DE}" type="slidenum">
              <a:rPr lang="en-US"/>
              <a:pPr/>
              <a:t>8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DB37D-D302-4690-8C4D-C76B61184790}" type="slidenum">
              <a:rPr lang="en-US"/>
              <a:pPr/>
              <a:t>9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18787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18793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01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01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01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01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4256146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c.</a:t>
            </a:r>
            <a:fld id="{732E635B-082F-4F8D-926B-1823818660E7}" type="slidenum">
              <a:rPr lang="en-US" sz="10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 dirty="0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17770" name="Text Box 10"/>
          <p:cNvSpPr txBox="1">
            <a:spLocks noChangeArrowheads="1"/>
          </p:cNvSpPr>
          <p:nvPr userDrawn="1"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Silberschatz, Galvin and Gagne ©2018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7302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pitchFamily="34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17772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C: BSD UNIX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30678"/>
            <a:ext cx="7791450" cy="576262"/>
          </a:xfrm>
        </p:spPr>
        <p:txBody>
          <a:bodyPr/>
          <a:lstStyle/>
          <a:p>
            <a:r>
              <a:rPr lang="en-US" dirty="0"/>
              <a:t>File Manipulation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53337" cy="4483100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/>
              <a:t>file</a:t>
            </a:r>
            <a:r>
              <a:rPr lang="en-US"/>
              <a:t> is a sequence of bytes; the kernel does not impose a structure on files</a:t>
            </a:r>
          </a:p>
          <a:p>
            <a:r>
              <a:rPr lang="en-US"/>
              <a:t>Files are organized in tree-structured </a:t>
            </a:r>
            <a:r>
              <a:rPr lang="en-US" b="1"/>
              <a:t>directories</a:t>
            </a:r>
          </a:p>
          <a:p>
            <a:r>
              <a:rPr lang="en-US"/>
              <a:t>Directories are files that contain information on how to find other files</a:t>
            </a:r>
          </a:p>
          <a:p>
            <a:r>
              <a:rPr lang="en-US" b="1"/>
              <a:t>Path name</a:t>
            </a:r>
            <a:r>
              <a:rPr lang="en-US"/>
              <a:t>:  identifies a file by specifying a path through the directory structure to the file</a:t>
            </a:r>
          </a:p>
          <a:p>
            <a:pPr lvl="1"/>
            <a:r>
              <a:rPr lang="en-US"/>
              <a:t>Absolute path names start at root of file system</a:t>
            </a:r>
          </a:p>
          <a:p>
            <a:pPr lvl="1"/>
            <a:r>
              <a:rPr lang="en-US"/>
              <a:t>Relative path names start at the current directory</a:t>
            </a:r>
          </a:p>
          <a:p>
            <a:r>
              <a:rPr lang="en-US"/>
              <a:t>System calls for basic file manipulation:  </a:t>
            </a:r>
            <a:r>
              <a:rPr lang="en-US">
                <a:latin typeface="Courier New" pitchFamily="49" charset="0"/>
              </a:rPr>
              <a:t>create, open, read, write, close, unlink, trunc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30678"/>
            <a:ext cx="7664450" cy="576262"/>
          </a:xfrm>
        </p:spPr>
        <p:txBody>
          <a:bodyPr/>
          <a:lstStyle/>
          <a:p>
            <a:r>
              <a:rPr lang="en-US" dirty="0"/>
              <a:t>Typical UNIX Directory Structure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1060450"/>
            <a:ext cx="3686175" cy="5310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240105"/>
            <a:ext cx="7694612" cy="576262"/>
          </a:xfrm>
        </p:spPr>
        <p:txBody>
          <a:bodyPr/>
          <a:lstStyle/>
          <a:p>
            <a:r>
              <a:rPr lang="en-US" dirty="0"/>
              <a:t>Process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585075" cy="469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process is a program in execution.</a:t>
            </a:r>
          </a:p>
          <a:p>
            <a:pPr>
              <a:lnSpc>
                <a:spcPct val="90000"/>
              </a:lnSpc>
            </a:pPr>
            <a:r>
              <a:rPr lang="en-US"/>
              <a:t>Processes are identified by their process identifier, an integer</a:t>
            </a:r>
          </a:p>
          <a:p>
            <a:pPr>
              <a:lnSpc>
                <a:spcPct val="90000"/>
              </a:lnSpc>
            </a:pPr>
            <a:r>
              <a:rPr lang="en-US"/>
              <a:t>Process control system calls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fork</a:t>
            </a:r>
            <a:r>
              <a:rPr lang="en-US"/>
              <a:t> creates a new process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is used after a fork to replace on of the two processes’s virtual memory space with a new program </a:t>
            </a:r>
          </a:p>
          <a:p>
            <a:pPr lvl="1">
              <a:lnSpc>
                <a:spcPct val="90000"/>
              </a:lnSpc>
            </a:pPr>
            <a:r>
              <a:rPr lang="en-US"/>
              <a:t>exit terminates a process</a:t>
            </a:r>
          </a:p>
          <a:p>
            <a:pPr lvl="1">
              <a:lnSpc>
                <a:spcPct val="90000"/>
              </a:lnSpc>
            </a:pPr>
            <a:r>
              <a:rPr lang="en-US"/>
              <a:t>A parent may </a:t>
            </a:r>
            <a:r>
              <a:rPr lang="en-US">
                <a:latin typeface="Courier New" pitchFamily="49" charset="0"/>
              </a:rPr>
              <a:t>wait </a:t>
            </a:r>
            <a:r>
              <a:rPr lang="en-US"/>
              <a:t>for a child process to terminate; </a:t>
            </a:r>
            <a:r>
              <a:rPr lang="en-US">
                <a:latin typeface="Courier New" pitchFamily="49" charset="0"/>
              </a:rPr>
              <a:t>wait </a:t>
            </a:r>
            <a:r>
              <a:rPr lang="en-US"/>
              <a:t>provides the process id of a terminated child so that the parent can tell which child terminated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wait3</a:t>
            </a:r>
            <a:r>
              <a:rPr lang="en-US"/>
              <a:t> allows the parent to collect performance statistics about the child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zombie</a:t>
            </a:r>
            <a:r>
              <a:rPr lang="en-US"/>
              <a:t> process results when the parent of a </a:t>
            </a:r>
            <a:r>
              <a:rPr lang="en-US" b="1"/>
              <a:t>defunct</a:t>
            </a:r>
            <a:r>
              <a:rPr lang="en-US"/>
              <a:t> child process exits before the terminated child.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40105"/>
            <a:ext cx="7810500" cy="576262"/>
          </a:xfrm>
        </p:spPr>
        <p:txBody>
          <a:bodyPr/>
          <a:lstStyle/>
          <a:p>
            <a:r>
              <a:rPr lang="en-US" dirty="0"/>
              <a:t>Illustration of Process Control Calls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600" y="1620838"/>
            <a:ext cx="7753350" cy="2097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351712" cy="4483100"/>
          </a:xfrm>
        </p:spPr>
        <p:txBody>
          <a:bodyPr/>
          <a:lstStyle/>
          <a:p>
            <a:r>
              <a:rPr lang="en-US" dirty="0"/>
              <a:t>Processes communicate via pipes; queues of bytes between two processes that are accessed by a file descriptor</a:t>
            </a:r>
          </a:p>
          <a:p>
            <a:r>
              <a:rPr lang="en-US" dirty="0"/>
              <a:t>All user processes are descendants of one original process, </a:t>
            </a:r>
            <a:r>
              <a:rPr lang="en-US" i="1" dirty="0" err="1"/>
              <a:t>init</a:t>
            </a:r>
            <a:endParaRPr lang="en-US" dirty="0"/>
          </a:p>
          <a:p>
            <a:r>
              <a:rPr lang="en-US" i="1" dirty="0" err="1"/>
              <a:t>init</a:t>
            </a:r>
            <a:r>
              <a:rPr lang="en-US" dirty="0"/>
              <a:t> forks a </a:t>
            </a:r>
            <a:r>
              <a:rPr lang="en-US" i="1" dirty="0" err="1"/>
              <a:t>getty</a:t>
            </a:r>
            <a:r>
              <a:rPr lang="en-US" dirty="0"/>
              <a:t> process: initializes terminal line parameters and passes the user’s </a:t>
            </a:r>
            <a:r>
              <a:rPr lang="en-US" i="1" dirty="0"/>
              <a:t>login name</a:t>
            </a:r>
            <a:r>
              <a:rPr lang="en-US" dirty="0"/>
              <a:t> to </a:t>
            </a:r>
            <a:r>
              <a:rPr lang="en-US" i="1" dirty="0"/>
              <a:t>login</a:t>
            </a:r>
            <a:endParaRPr lang="en-US" dirty="0"/>
          </a:p>
          <a:p>
            <a:pPr lvl="1"/>
            <a:r>
              <a:rPr lang="en-US" i="1" dirty="0"/>
              <a:t>login</a:t>
            </a:r>
            <a:r>
              <a:rPr lang="en-US" dirty="0"/>
              <a:t> sets the numeric </a:t>
            </a:r>
            <a:r>
              <a:rPr lang="en-US" i="1" dirty="0"/>
              <a:t>user identifier</a:t>
            </a:r>
            <a:r>
              <a:rPr lang="en-US" dirty="0"/>
              <a:t> of the process to that of the user</a:t>
            </a:r>
          </a:p>
          <a:p>
            <a:pPr lvl="1"/>
            <a:r>
              <a:rPr lang="en-US" dirty="0"/>
              <a:t>executes a </a:t>
            </a:r>
            <a:r>
              <a:rPr lang="en-US" b="1" dirty="0"/>
              <a:t>shell</a:t>
            </a:r>
            <a:r>
              <a:rPr lang="en-US" dirty="0"/>
              <a:t> which forks subprocesses for user commands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34287" cy="4483100"/>
          </a:xfrm>
        </p:spPr>
        <p:txBody>
          <a:bodyPr/>
          <a:lstStyle/>
          <a:p>
            <a:r>
              <a:rPr lang="en-US" b="1" dirty="0" err="1"/>
              <a:t>setuid</a:t>
            </a:r>
            <a:r>
              <a:rPr lang="en-US" dirty="0"/>
              <a:t> bit sets the effective user identifier of the process to the user identifier of the owner of the file, and leaves the </a:t>
            </a:r>
            <a:r>
              <a:rPr lang="en-US" i="1" dirty="0"/>
              <a:t>real user identifier</a:t>
            </a:r>
            <a:r>
              <a:rPr lang="en-US" dirty="0"/>
              <a:t> as it was</a:t>
            </a:r>
          </a:p>
          <a:p>
            <a:r>
              <a:rPr lang="en-US" b="1" dirty="0" err="1"/>
              <a:t>setuid</a:t>
            </a:r>
            <a:r>
              <a:rPr lang="en-US" dirty="0"/>
              <a:t> scheme allows certain processes to have more than ordinary privileges while still being executable by ordinary users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36663"/>
            <a:ext cx="7686675" cy="4159250"/>
          </a:xfrm>
        </p:spPr>
        <p:txBody>
          <a:bodyPr/>
          <a:lstStyle/>
          <a:p>
            <a:r>
              <a:rPr lang="en-US" dirty="0"/>
              <a:t>Facility for handling exceptional conditions similar to software interrupts</a:t>
            </a:r>
          </a:p>
          <a:p>
            <a:r>
              <a:rPr lang="en-US" dirty="0"/>
              <a:t>The </a:t>
            </a:r>
            <a:r>
              <a:rPr lang="en-US" b="1" dirty="0"/>
              <a:t>interrupt</a:t>
            </a:r>
            <a:r>
              <a:rPr lang="en-US" dirty="0"/>
              <a:t> signal, </a:t>
            </a:r>
            <a:r>
              <a:rPr lang="en-US" dirty="0">
                <a:latin typeface="Courier New" pitchFamily="49" charset="0"/>
              </a:rPr>
              <a:t>SIGINT</a:t>
            </a:r>
            <a:r>
              <a:rPr lang="en-US" dirty="0"/>
              <a:t>, is used to stop a command before that command completes (usually produced by ^C)</a:t>
            </a:r>
          </a:p>
          <a:p>
            <a:r>
              <a:rPr lang="en-US" dirty="0"/>
              <a:t>Signal use has expanded beyond dealing with exceptional events </a:t>
            </a:r>
          </a:p>
          <a:p>
            <a:pPr lvl="1"/>
            <a:r>
              <a:rPr lang="en-US" dirty="0"/>
              <a:t>Start and stop subprocesses on demand</a:t>
            </a:r>
          </a:p>
          <a:p>
            <a:pPr lvl="1"/>
            <a:r>
              <a:rPr lang="en-US" dirty="0">
                <a:latin typeface="Courier New" pitchFamily="49" charset="0"/>
              </a:rPr>
              <a:t>SIGWINCH</a:t>
            </a:r>
            <a:r>
              <a:rPr lang="en-US" dirty="0"/>
              <a:t> informs a process that the window in which output is being displayed has changed size</a:t>
            </a:r>
          </a:p>
          <a:p>
            <a:pPr lvl="1"/>
            <a:r>
              <a:rPr lang="en-US" dirty="0"/>
              <a:t>Deliver urgent data from network connections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Groups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Set of related processes that cooperate to accomplish a common task</a:t>
            </a:r>
          </a:p>
          <a:p>
            <a:r>
              <a:rPr lang="en-US" dirty="0"/>
              <a:t>Only one process group may use a terminal device for I/O at any time</a:t>
            </a:r>
          </a:p>
          <a:p>
            <a:pPr lvl="1"/>
            <a:r>
              <a:rPr lang="en-US" dirty="0"/>
              <a:t>The foreground job has the attention of the user on the terminal</a:t>
            </a:r>
          </a:p>
          <a:p>
            <a:pPr lvl="1"/>
            <a:r>
              <a:rPr lang="en-US" dirty="0"/>
              <a:t>Background jobs – nonattached jobs that perform their function without user interaction</a:t>
            </a:r>
          </a:p>
          <a:p>
            <a:r>
              <a:rPr lang="en-US" dirty="0"/>
              <a:t>Access to the terminal is controlled by process group signals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Groups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3188" cy="4530725"/>
          </a:xfrm>
        </p:spPr>
        <p:txBody>
          <a:bodyPr/>
          <a:lstStyle/>
          <a:p>
            <a:r>
              <a:rPr lang="en-US"/>
              <a:t>Each job inherits a controlling terminal from its parent</a:t>
            </a:r>
          </a:p>
          <a:p>
            <a:pPr lvl="1"/>
            <a:r>
              <a:rPr lang="en-US"/>
              <a:t>If the process group of the controlling terminal matches the group of a process, that process is in the foreground</a:t>
            </a:r>
          </a:p>
          <a:p>
            <a:pPr lvl="1"/>
            <a:r>
              <a:rPr lang="en-US">
                <a:latin typeface="Courier New" pitchFamily="49" charset="0"/>
              </a:rPr>
              <a:t>SIGTTIN</a:t>
            </a:r>
            <a:r>
              <a:rPr lang="en-US"/>
              <a:t> or </a:t>
            </a:r>
            <a:r>
              <a:rPr lang="en-US">
                <a:latin typeface="Courier New" pitchFamily="49" charset="0"/>
              </a:rPr>
              <a:t>SIGTTOU</a:t>
            </a:r>
            <a:r>
              <a:rPr lang="en-US"/>
              <a:t> freezes a background process that attempts to perform I/O; if the user foregrounds that process, </a:t>
            </a:r>
            <a:r>
              <a:rPr lang="en-US">
                <a:latin typeface="Courier New" pitchFamily="49" charset="0"/>
              </a:rPr>
              <a:t>SIGCONT</a:t>
            </a:r>
            <a:r>
              <a:rPr lang="en-US"/>
              <a:t> indicates that the process can now perform I/O</a:t>
            </a:r>
          </a:p>
          <a:p>
            <a:pPr lvl="1"/>
            <a:r>
              <a:rPr lang="en-US">
                <a:latin typeface="Courier New" pitchFamily="49" charset="0"/>
              </a:rPr>
              <a:t>SIGSTOP</a:t>
            </a:r>
            <a:r>
              <a:rPr lang="en-US"/>
              <a:t> freezes a foreground process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49532"/>
            <a:ext cx="7742237" cy="576262"/>
          </a:xfrm>
        </p:spPr>
        <p:txBody>
          <a:bodyPr/>
          <a:lstStyle/>
          <a:p>
            <a:r>
              <a:rPr lang="en-US" dirty="0"/>
              <a:t>Information Manipulation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calls to set and return an interval timer: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getitmer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setitmer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Calls to set and return the current time: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gettimeofday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settimeofday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Processes can ask for</a:t>
            </a:r>
          </a:p>
          <a:p>
            <a:pPr lvl="1"/>
            <a:r>
              <a:rPr lang="en-US" dirty="0"/>
              <a:t>their process identifier:</a:t>
            </a:r>
            <a:r>
              <a:rPr lang="en-US" b="1" dirty="0"/>
              <a:t>  </a:t>
            </a:r>
            <a:r>
              <a:rPr lang="en-US" dirty="0" err="1">
                <a:latin typeface="Courier New" pitchFamily="49" charset="0"/>
              </a:rPr>
              <a:t>getpid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their group identifier: </a:t>
            </a:r>
            <a:r>
              <a:rPr lang="en-US" dirty="0" err="1">
                <a:latin typeface="Courier New" pitchFamily="49" charset="0"/>
              </a:rPr>
              <a:t>getgid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 name of the machine on which they are executing: 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gethostname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21251"/>
            <a:ext cx="7685087" cy="576262"/>
          </a:xfrm>
        </p:spPr>
        <p:txBody>
          <a:bodyPr/>
          <a:lstStyle/>
          <a:p>
            <a:r>
              <a:rPr lang="en-US" dirty="0"/>
              <a:t>Appendix C: BSD UNIX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351712" cy="4483100"/>
          </a:xfrm>
        </p:spPr>
        <p:txBody>
          <a:bodyPr/>
          <a:lstStyle/>
          <a:p>
            <a:r>
              <a:rPr lang="en-US" dirty="0"/>
              <a:t>UNIX History</a:t>
            </a:r>
          </a:p>
          <a:p>
            <a:r>
              <a:rPr lang="en-US" dirty="0"/>
              <a:t>Design Principles</a:t>
            </a:r>
          </a:p>
          <a:p>
            <a:r>
              <a:rPr lang="en-US" dirty="0"/>
              <a:t>Programmer Interface </a:t>
            </a:r>
          </a:p>
          <a:p>
            <a:r>
              <a:rPr lang="en-US" dirty="0"/>
              <a:t>User Interface </a:t>
            </a:r>
          </a:p>
          <a:p>
            <a:r>
              <a:rPr lang="en-US" dirty="0"/>
              <a:t>Process Management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I/O System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Routines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5088" cy="4530725"/>
          </a:xfrm>
        </p:spPr>
        <p:txBody>
          <a:bodyPr/>
          <a:lstStyle/>
          <a:p>
            <a:r>
              <a:rPr lang="en-US" dirty="0"/>
              <a:t>The system-call interface to UNIX is supported and augmented by a large collection of library routines</a:t>
            </a:r>
          </a:p>
          <a:p>
            <a:r>
              <a:rPr lang="en-US" dirty="0"/>
              <a:t>Header files provide the definition of complex data structures used in system calls</a:t>
            </a:r>
          </a:p>
          <a:p>
            <a:r>
              <a:rPr lang="en-US" dirty="0"/>
              <a:t>Additional library support is provided for mathematical functions, network access, data conversion,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 dirty="0"/>
              <a:t>Programmers and users mainly deal with already existing systems programs: the needed system calls are embedded within the program and do not need to be obvious to the user.</a:t>
            </a:r>
          </a:p>
          <a:p>
            <a:r>
              <a:rPr lang="en-US" dirty="0"/>
              <a:t>The most common systems programs are file or directory oriented</a:t>
            </a:r>
          </a:p>
          <a:p>
            <a:pPr lvl="1"/>
            <a:r>
              <a:rPr lang="en-US" dirty="0"/>
              <a:t>Directory: </a:t>
            </a:r>
            <a:r>
              <a:rPr lang="en-US" dirty="0" err="1">
                <a:latin typeface="Courier New" pitchFamily="49" charset="0"/>
              </a:rPr>
              <a:t>mkdir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rmdir</a:t>
            </a:r>
            <a:r>
              <a:rPr lang="en-US" dirty="0">
                <a:latin typeface="Courier New" pitchFamily="49" charset="0"/>
              </a:rPr>
              <a:t>, cd, </a:t>
            </a:r>
            <a:r>
              <a:rPr lang="en-US" dirty="0" err="1">
                <a:latin typeface="Courier New" pitchFamily="49" charset="0"/>
              </a:rPr>
              <a:t>pwd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File:  </a:t>
            </a:r>
            <a:r>
              <a:rPr lang="en-US" dirty="0">
                <a:latin typeface="Courier New" pitchFamily="49" charset="0"/>
              </a:rPr>
              <a:t>ls, cp, mv, rm</a:t>
            </a:r>
          </a:p>
          <a:p>
            <a:r>
              <a:rPr lang="en-US" dirty="0"/>
              <a:t>Other programs relate to editors (e.g., </a:t>
            </a:r>
            <a:r>
              <a:rPr lang="en-US" dirty="0">
                <a:latin typeface="Courier New" pitchFamily="49" charset="0"/>
              </a:rPr>
              <a:t>emacs, vi</a:t>
            </a:r>
            <a:r>
              <a:rPr lang="en-US" dirty="0"/>
              <a:t>) text formatters (e.g., </a:t>
            </a:r>
            <a:r>
              <a:rPr lang="en-US" dirty="0" err="1">
                <a:latin typeface="Courier New" pitchFamily="49" charset="0"/>
              </a:rPr>
              <a:t>troff</a:t>
            </a:r>
            <a:r>
              <a:rPr lang="en-US" dirty="0">
                <a:latin typeface="Courier New" pitchFamily="49" charset="0"/>
              </a:rPr>
              <a:t>, TEX</a:t>
            </a:r>
            <a:r>
              <a:rPr lang="en-US" dirty="0"/>
              <a:t>), and other activities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40105"/>
            <a:ext cx="7605712" cy="576262"/>
          </a:xfrm>
        </p:spPr>
        <p:txBody>
          <a:bodyPr/>
          <a:lstStyle/>
          <a:p>
            <a:r>
              <a:rPr lang="en-US" dirty="0"/>
              <a:t>Shells and Commands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5095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Shell </a:t>
            </a:r>
            <a:r>
              <a:rPr lang="en-US" dirty="0"/>
              <a:t>– the user process which executes programs (also called command interpreter)</a:t>
            </a:r>
          </a:p>
          <a:p>
            <a:pPr>
              <a:lnSpc>
                <a:spcPct val="90000"/>
              </a:lnSpc>
            </a:pPr>
            <a:r>
              <a:rPr lang="en-US" dirty="0"/>
              <a:t>Called a shell, because it surrounds the kernel</a:t>
            </a:r>
          </a:p>
          <a:p>
            <a:pPr>
              <a:lnSpc>
                <a:spcPct val="90000"/>
              </a:lnSpc>
            </a:pPr>
            <a:r>
              <a:rPr lang="en-US" dirty="0"/>
              <a:t>The shell indicates its readiness to accept another command by typing a prompt, and the user types a command on a single line</a:t>
            </a:r>
          </a:p>
          <a:p>
            <a:pPr>
              <a:lnSpc>
                <a:spcPct val="90000"/>
              </a:lnSpc>
            </a:pPr>
            <a:r>
              <a:rPr lang="en-US" dirty="0"/>
              <a:t>A typical command is an executable binary object file</a:t>
            </a:r>
          </a:p>
          <a:p>
            <a:pPr>
              <a:lnSpc>
                <a:spcPct val="90000"/>
              </a:lnSpc>
            </a:pPr>
            <a:r>
              <a:rPr lang="en-US" dirty="0"/>
              <a:t>The shell travels through the </a:t>
            </a:r>
            <a:r>
              <a:rPr lang="en-US" i="1" dirty="0"/>
              <a:t>search path</a:t>
            </a:r>
            <a:r>
              <a:rPr lang="en-US" dirty="0"/>
              <a:t> to find the command file, which is then loaded and executed</a:t>
            </a:r>
          </a:p>
          <a:p>
            <a:pPr>
              <a:lnSpc>
                <a:spcPct val="90000"/>
              </a:lnSpc>
            </a:pPr>
            <a:r>
              <a:rPr lang="en-US" dirty="0"/>
              <a:t>The directories </a:t>
            </a:r>
            <a:r>
              <a:rPr lang="en-US" dirty="0">
                <a:latin typeface="Courier New" pitchFamily="49" charset="0"/>
              </a:rPr>
              <a:t>/bin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</a:rPr>
              <a:t>/bin</a:t>
            </a:r>
            <a:r>
              <a:rPr lang="en-US" dirty="0"/>
              <a:t> are almost always in the search path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230678"/>
            <a:ext cx="7510462" cy="576262"/>
          </a:xfrm>
        </p:spPr>
        <p:txBody>
          <a:bodyPr/>
          <a:lstStyle/>
          <a:p>
            <a:r>
              <a:rPr lang="en-US" dirty="0"/>
              <a:t>Shells and Commands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/>
              <a:t>Typical search path on a BSD system:</a:t>
            </a:r>
            <a:br>
              <a:rPr lang="en-US"/>
            </a:br>
            <a:br>
              <a:rPr lang="en-US"/>
            </a:br>
            <a:r>
              <a:rPr lang="en-US"/>
              <a:t>	( </a:t>
            </a:r>
            <a:r>
              <a:rPr lang="en-US" sz="1400">
                <a:latin typeface="Courier New" pitchFamily="49" charset="0"/>
              </a:rPr>
              <a:t>./home/prof/avi/bin /usr/local/bin /usr/ucb/bin /usr/bin</a:t>
            </a:r>
            <a:r>
              <a:rPr lang="en-US"/>
              <a:t> )</a:t>
            </a:r>
            <a:br>
              <a:rPr lang="en-US"/>
            </a:br>
            <a:endParaRPr lang="en-US"/>
          </a:p>
          <a:p>
            <a:r>
              <a:rPr lang="en-US"/>
              <a:t>The shell usually suspends its own execution until the command completes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dirty="0"/>
              <a:t>Most processes expect three file descriptors to be open when they start:</a:t>
            </a:r>
          </a:p>
          <a:p>
            <a:pPr lvl="1"/>
            <a:r>
              <a:rPr lang="en-US" i="1" dirty="0"/>
              <a:t>standard input</a:t>
            </a:r>
            <a:r>
              <a:rPr lang="en-US" dirty="0"/>
              <a:t> – program can read what the user types</a:t>
            </a:r>
          </a:p>
          <a:p>
            <a:pPr lvl="1"/>
            <a:r>
              <a:rPr lang="en-US" i="1" dirty="0"/>
              <a:t>standard output</a:t>
            </a:r>
            <a:r>
              <a:rPr lang="en-US" dirty="0"/>
              <a:t> – program can send output to user’s screen </a:t>
            </a:r>
          </a:p>
          <a:p>
            <a:pPr lvl="1"/>
            <a:r>
              <a:rPr lang="en-US" i="1" dirty="0"/>
              <a:t>standard error</a:t>
            </a:r>
            <a:r>
              <a:rPr lang="en-US" dirty="0"/>
              <a:t> – error output</a:t>
            </a:r>
          </a:p>
          <a:p>
            <a:r>
              <a:rPr lang="en-US" dirty="0"/>
              <a:t>Most programs can also accept a file (rather than a terminal) for standard input and standard output</a:t>
            </a:r>
          </a:p>
          <a:p>
            <a:r>
              <a:rPr lang="en-US" dirty="0"/>
              <a:t>The common shells have a simple syntax for changing what files are open for the standard I/O streams of a process — I/O </a:t>
            </a:r>
            <a:r>
              <a:rPr lang="en-US" i="1" dirty="0"/>
              <a:t>redirection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240105"/>
            <a:ext cx="7666037" cy="576262"/>
          </a:xfrm>
        </p:spPr>
        <p:txBody>
          <a:bodyPr/>
          <a:lstStyle/>
          <a:p>
            <a:r>
              <a:rPr lang="en-US" dirty="0"/>
              <a:t>Standard I/O Redirection</a:t>
            </a:r>
          </a:p>
        </p:txBody>
      </p:sp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63" y="1336675"/>
            <a:ext cx="7535862" cy="351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240105"/>
            <a:ext cx="7440612" cy="576262"/>
          </a:xfrm>
        </p:spPr>
        <p:txBody>
          <a:bodyPr/>
          <a:lstStyle/>
          <a:p>
            <a:r>
              <a:rPr lang="en-US" dirty="0"/>
              <a:t>Pipelines, Filters, and Shell Scripts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5875" cy="4530725"/>
          </a:xfrm>
        </p:spPr>
        <p:txBody>
          <a:bodyPr/>
          <a:lstStyle/>
          <a:p>
            <a:pPr>
              <a:tabLst>
                <a:tab pos="2406650" algn="l"/>
              </a:tabLst>
            </a:pPr>
            <a:r>
              <a:rPr lang="en-US" dirty="0"/>
              <a:t>Can coalesce individual commands via a vertical bar that tells the shell to pass the previous command’s output as input to the following command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itchFamily="49" charset="0"/>
              </a:rPr>
              <a:t>% ls | pr | </a:t>
            </a:r>
            <a:r>
              <a:rPr lang="en-US" dirty="0" err="1">
                <a:latin typeface="Courier New" pitchFamily="49" charset="0"/>
              </a:rPr>
              <a:t>lpr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240665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2406650" algn="l"/>
              </a:tabLst>
            </a:pPr>
            <a:r>
              <a:rPr lang="en-US" dirty="0"/>
              <a:t>Filter – a command such as pr that passes its standard input to its standard output, performing some processing on it</a:t>
            </a:r>
          </a:p>
          <a:p>
            <a:pPr>
              <a:tabLst>
                <a:tab pos="2406650" algn="l"/>
              </a:tabLst>
            </a:pPr>
            <a:r>
              <a:rPr lang="en-US" dirty="0"/>
              <a:t>Writing a new shell with a different syntax and semantics would change the user view, but not change the kernel or programmer interface</a:t>
            </a:r>
          </a:p>
          <a:p>
            <a:pPr>
              <a:tabLst>
                <a:tab pos="2406650" algn="l"/>
              </a:tabLst>
            </a:pPr>
            <a:r>
              <a:rPr lang="en-US" dirty="0"/>
              <a:t>X Window System is a widely accepted iconic interface for UNIX</a:t>
            </a:r>
          </a:p>
          <a:p>
            <a:pPr>
              <a:tabLst>
                <a:tab pos="240665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240105"/>
            <a:ext cx="7412037" cy="576262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4530725"/>
          </a:xfrm>
        </p:spPr>
        <p:txBody>
          <a:bodyPr/>
          <a:lstStyle/>
          <a:p>
            <a:r>
              <a:rPr lang="en-US" dirty="0"/>
              <a:t>Representation of processes is a major design problem for operating system</a:t>
            </a:r>
          </a:p>
          <a:p>
            <a:r>
              <a:rPr lang="en-US" dirty="0"/>
              <a:t>UNIX is distinct from other systems in that multiple processes can be created and manipulated with ease</a:t>
            </a:r>
          </a:p>
          <a:p>
            <a:r>
              <a:rPr lang="en-US" dirty="0"/>
              <a:t>These processes are represented in UNIX by various control blocks</a:t>
            </a:r>
          </a:p>
          <a:p>
            <a:pPr lvl="1"/>
            <a:r>
              <a:rPr lang="en-US" dirty="0"/>
              <a:t>Control blocks associated with a process are stored in the kernel</a:t>
            </a:r>
          </a:p>
          <a:p>
            <a:pPr lvl="1"/>
            <a:r>
              <a:rPr lang="en-US" dirty="0"/>
              <a:t>Information in these control blocks is used by the kernel for process control and CPU scheduling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240105"/>
            <a:ext cx="7578725" cy="576262"/>
          </a:xfrm>
        </p:spPr>
        <p:txBody>
          <a:bodyPr/>
          <a:lstStyle/>
          <a:p>
            <a:r>
              <a:rPr lang="en-US" dirty="0"/>
              <a:t>Process Control Blocks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36663"/>
            <a:ext cx="7508875" cy="5233987"/>
          </a:xfrm>
        </p:spPr>
        <p:txBody>
          <a:bodyPr/>
          <a:lstStyle/>
          <a:p>
            <a:r>
              <a:rPr lang="en-US"/>
              <a:t>The most basic data structure associated with processes is the </a:t>
            </a:r>
            <a:r>
              <a:rPr lang="en-US" b="1"/>
              <a:t>process structure</a:t>
            </a:r>
          </a:p>
          <a:p>
            <a:pPr lvl="1"/>
            <a:r>
              <a:rPr lang="en-US"/>
              <a:t>unique process identifier</a:t>
            </a:r>
          </a:p>
          <a:p>
            <a:pPr lvl="1"/>
            <a:r>
              <a:rPr lang="en-US"/>
              <a:t>scheduling information (e.g., priority)</a:t>
            </a:r>
          </a:p>
          <a:p>
            <a:pPr lvl="1"/>
            <a:r>
              <a:rPr lang="en-US"/>
              <a:t>pointers to other control blocks </a:t>
            </a:r>
          </a:p>
          <a:p>
            <a:pPr lvl="1"/>
            <a:endParaRPr lang="en-US" sz="800"/>
          </a:p>
          <a:p>
            <a:r>
              <a:rPr lang="en-US"/>
              <a:t>The </a:t>
            </a:r>
            <a:r>
              <a:rPr lang="en-US" b="1"/>
              <a:t>virtual address space</a:t>
            </a:r>
            <a:r>
              <a:rPr lang="en-US"/>
              <a:t> of a user process is divided into text (program code), data, and stack segments</a:t>
            </a:r>
          </a:p>
          <a:p>
            <a:endParaRPr lang="en-US" sz="800"/>
          </a:p>
          <a:p>
            <a:r>
              <a:rPr lang="en-US"/>
              <a:t>Every process with sharable text has a pointer form its process structure to a </a:t>
            </a:r>
            <a:r>
              <a:rPr lang="en-US" b="1"/>
              <a:t>text structure</a:t>
            </a:r>
          </a:p>
          <a:p>
            <a:pPr lvl="1"/>
            <a:r>
              <a:rPr lang="en-US"/>
              <a:t>always resident in main memory</a:t>
            </a:r>
          </a:p>
          <a:p>
            <a:pPr lvl="1"/>
            <a:r>
              <a:rPr lang="en-US"/>
              <a:t>records how many processes are using the text segment </a:t>
            </a:r>
          </a:p>
          <a:p>
            <a:pPr lvl="1"/>
            <a:r>
              <a:rPr lang="en-US"/>
              <a:t>records were the page table for the text segment can be found on disk when it is swapped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240105"/>
            <a:ext cx="7508875" cy="576262"/>
          </a:xfrm>
        </p:spPr>
        <p:txBody>
          <a:bodyPr/>
          <a:lstStyle/>
          <a:p>
            <a:r>
              <a:rPr lang="en-US" dirty="0"/>
              <a:t>System Data Segment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Most ordinary work is done in </a:t>
            </a:r>
            <a:r>
              <a:rPr lang="en-US" b="1" dirty="0"/>
              <a:t>user mode</a:t>
            </a:r>
            <a:r>
              <a:rPr lang="en-US" dirty="0"/>
              <a:t>; system calls are performed in </a:t>
            </a:r>
            <a:r>
              <a:rPr lang="en-US" b="1" dirty="0"/>
              <a:t>system mode</a:t>
            </a:r>
          </a:p>
          <a:p>
            <a:r>
              <a:rPr lang="en-US" dirty="0"/>
              <a:t>The system and user phases of a process never execute simultaneously</a:t>
            </a:r>
          </a:p>
          <a:p>
            <a:r>
              <a:rPr lang="en-US" dirty="0"/>
              <a:t>A </a:t>
            </a:r>
            <a:r>
              <a:rPr lang="en-US" b="1" dirty="0"/>
              <a:t>kernel stack</a:t>
            </a:r>
            <a:r>
              <a:rPr lang="en-US" dirty="0"/>
              <a:t> (rather than the user stack) is used for a process  executing in system mode</a:t>
            </a:r>
          </a:p>
          <a:p>
            <a:r>
              <a:rPr lang="en-US" dirty="0"/>
              <a:t>The kernel stack and the user structure together compose the </a:t>
            </a:r>
            <a:r>
              <a:rPr lang="en-US" b="1" dirty="0"/>
              <a:t>system data</a:t>
            </a:r>
            <a:r>
              <a:rPr lang="en-US" dirty="0"/>
              <a:t> segment for the process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0678"/>
            <a:ext cx="8229600" cy="576262"/>
          </a:xfrm>
        </p:spPr>
        <p:txBody>
          <a:bodyPr/>
          <a:lstStyle/>
          <a:p>
            <a:r>
              <a:rPr lang="en-US" dirty="0"/>
              <a:t>UNIX History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132" y="1285875"/>
            <a:ext cx="7717443" cy="4795838"/>
          </a:xfrm>
        </p:spPr>
        <p:txBody>
          <a:bodyPr/>
          <a:lstStyle/>
          <a:p>
            <a:r>
              <a:rPr lang="en-US" dirty="0"/>
              <a:t>First developed in 1969 by Ken Thompson and Dennis Ritchie of the Research Group at Bell Laboratories; incorporated features of other operating systems, especially MULTICS</a:t>
            </a:r>
          </a:p>
          <a:p>
            <a:r>
              <a:rPr lang="en-US" dirty="0"/>
              <a:t>The third version was written in C, which was developed at Bell Labs specifically to support UNIX</a:t>
            </a:r>
          </a:p>
          <a:p>
            <a:r>
              <a:rPr lang="en-US" dirty="0"/>
              <a:t>The most influential of the non-Bell Labs and non-AT&amp;T UNIX development groups — University of California at Berkeley (Berkeley Software Distributions - </a:t>
            </a:r>
            <a:r>
              <a:rPr lang="en-US" b="1" dirty="0"/>
              <a:t>BSD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4BSD UNIX resulted from DARPA funding to develop a standard UNIX system for government use</a:t>
            </a:r>
          </a:p>
          <a:p>
            <a:pPr lvl="1"/>
            <a:r>
              <a:rPr lang="en-US" dirty="0"/>
              <a:t>Developed for the VAX, 4.3BSD is one of the most influential versions, and has been ported to many other platforms</a:t>
            </a:r>
          </a:p>
          <a:p>
            <a:r>
              <a:rPr lang="en-US" dirty="0"/>
              <a:t>Several standardization projects seek to consolidate the variant flavors of UNIX leading to one programming interface to UNIX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04788"/>
            <a:ext cx="7791450" cy="661987"/>
          </a:xfrm>
        </p:spPr>
        <p:txBody>
          <a:bodyPr/>
          <a:lstStyle/>
          <a:p>
            <a:r>
              <a:rPr lang="en-US" sz="2800"/>
              <a:t>Finding parts of a process using </a:t>
            </a:r>
            <a:br>
              <a:rPr lang="en-US" sz="2800"/>
            </a:br>
            <a:r>
              <a:rPr lang="en-US" sz="2800"/>
              <a:t>process structure</a:t>
            </a:r>
            <a:r>
              <a:rPr lang="en-US" sz="2400"/>
              <a:t> 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1227138"/>
            <a:ext cx="6823075" cy="500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240105"/>
            <a:ext cx="7548562" cy="576262"/>
          </a:xfrm>
        </p:spPr>
        <p:txBody>
          <a:bodyPr/>
          <a:lstStyle/>
          <a:p>
            <a:r>
              <a:rPr lang="en-US" dirty="0"/>
              <a:t>Allocating a New Process Structure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4530725"/>
          </a:xfrm>
        </p:spPr>
        <p:txBody>
          <a:bodyPr/>
          <a:lstStyle/>
          <a:p>
            <a:r>
              <a:rPr lang="en-US"/>
              <a:t>Fork allocates a new process structure for the child process, and copies the user structure</a:t>
            </a:r>
          </a:p>
          <a:p>
            <a:pPr lvl="1"/>
            <a:r>
              <a:rPr lang="en-US"/>
              <a:t>new page table is constructed</a:t>
            </a:r>
          </a:p>
          <a:p>
            <a:pPr lvl="1"/>
            <a:r>
              <a:rPr lang="en-US"/>
              <a:t>new main memory is allocated for the data and stack segments of the child process</a:t>
            </a:r>
          </a:p>
          <a:p>
            <a:pPr lvl="1"/>
            <a:r>
              <a:rPr lang="en-US"/>
              <a:t>copying the user structure preserves open file descriptors, user and group identifiers, signal handling, etc.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355992"/>
            <a:ext cx="7721600" cy="457200"/>
          </a:xfrm>
        </p:spPr>
        <p:txBody>
          <a:bodyPr/>
          <a:lstStyle/>
          <a:p>
            <a:r>
              <a:rPr lang="en-US" sz="2800" dirty="0"/>
              <a:t>Allocating a New Process Structure (Cont.)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5018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vfork</a:t>
            </a:r>
            <a:r>
              <a:rPr lang="en-US"/>
              <a:t> does </a:t>
            </a:r>
            <a:r>
              <a:rPr lang="en-US" i="1"/>
              <a:t>not</a:t>
            </a:r>
            <a:r>
              <a:rPr lang="en-US"/>
              <a:t> copy the data and stack to t he new process; the new process simply shares the page table of the old one</a:t>
            </a:r>
          </a:p>
          <a:p>
            <a:pPr lvl="1"/>
            <a:r>
              <a:rPr lang="en-US"/>
              <a:t>new user structure and a new process structure are still created</a:t>
            </a:r>
          </a:p>
          <a:p>
            <a:pPr lvl="1"/>
            <a:r>
              <a:rPr lang="en-US"/>
              <a:t>commonly used by a shell to execute a command and to wait for its completion</a:t>
            </a:r>
          </a:p>
          <a:p>
            <a:pPr lvl="1"/>
            <a:endParaRPr lang="en-US" sz="800"/>
          </a:p>
          <a:p>
            <a:r>
              <a:rPr lang="en-US"/>
              <a:t>A parent process uses </a:t>
            </a:r>
            <a:r>
              <a:rPr lang="en-US">
                <a:latin typeface="Courier New" pitchFamily="49" charset="0"/>
              </a:rPr>
              <a:t>vfork</a:t>
            </a:r>
            <a:r>
              <a:rPr lang="en-US"/>
              <a:t> to produce a child process; the child uses </a:t>
            </a:r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to change its virtual address space, so there is no need for a copy of the parent</a:t>
            </a:r>
          </a:p>
          <a:p>
            <a:endParaRPr lang="en-US" sz="800"/>
          </a:p>
          <a:p>
            <a:r>
              <a:rPr lang="en-US"/>
              <a:t>Using </a:t>
            </a:r>
            <a:r>
              <a:rPr lang="en-US">
                <a:latin typeface="Courier New" pitchFamily="49" charset="0"/>
              </a:rPr>
              <a:t>vfork</a:t>
            </a:r>
            <a:r>
              <a:rPr lang="en-US"/>
              <a:t> with a large parent process saves CPU time, but can be dangerous since any memory change occurs in both processes until </a:t>
            </a:r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occurs</a:t>
            </a:r>
          </a:p>
          <a:p>
            <a:endParaRPr lang="en-US" sz="800"/>
          </a:p>
          <a:p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creates no new process or user structure; rather the text and data of the process are replaced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Scheduling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Every process has a </a:t>
            </a:r>
            <a:r>
              <a:rPr lang="en-US" b="1" dirty="0"/>
              <a:t>scheduling priority</a:t>
            </a:r>
            <a:r>
              <a:rPr lang="en-US" dirty="0"/>
              <a:t> associated with it; larger numbers indicate lower priority</a:t>
            </a:r>
            <a:endParaRPr lang="en-US" sz="800" dirty="0"/>
          </a:p>
          <a:p>
            <a:r>
              <a:rPr lang="en-US" dirty="0"/>
              <a:t>Negative feedback in CPU scheduling makes it difficult for a single process to take all the CPU time</a:t>
            </a:r>
            <a:endParaRPr lang="en-US" sz="800" dirty="0"/>
          </a:p>
          <a:p>
            <a:r>
              <a:rPr lang="en-US" dirty="0"/>
              <a:t>Process aging is employed to prevent starvation</a:t>
            </a:r>
            <a:endParaRPr lang="en-US" sz="800" dirty="0"/>
          </a:p>
          <a:p>
            <a:r>
              <a:rPr lang="en-US" dirty="0"/>
              <a:t>When a process chooses to relinquish the CPU, it goes to </a:t>
            </a:r>
            <a:r>
              <a:rPr lang="en-US" b="1" dirty="0"/>
              <a:t>sleep</a:t>
            </a:r>
            <a:r>
              <a:rPr lang="en-US" dirty="0"/>
              <a:t> on an </a:t>
            </a:r>
            <a:r>
              <a:rPr lang="en-US" b="1" dirty="0"/>
              <a:t>event</a:t>
            </a:r>
            <a:endParaRPr lang="en-US" sz="800" b="1" dirty="0"/>
          </a:p>
          <a:p>
            <a:r>
              <a:rPr lang="en-US" dirty="0"/>
              <a:t>When that event occurs, the system process that knows about it calls </a:t>
            </a:r>
            <a:r>
              <a:rPr lang="en-US" dirty="0">
                <a:latin typeface="Courier New" pitchFamily="49" charset="0"/>
              </a:rPr>
              <a:t>wakeup</a:t>
            </a:r>
            <a:r>
              <a:rPr lang="en-US" dirty="0"/>
              <a:t> with the address corresponding to the event, and </a:t>
            </a:r>
            <a:r>
              <a:rPr lang="en-US" i="1" dirty="0"/>
              <a:t>all</a:t>
            </a:r>
            <a:r>
              <a:rPr lang="en-US" dirty="0"/>
              <a:t> processes that had done a </a:t>
            </a:r>
            <a:r>
              <a:rPr lang="en-US" i="1" dirty="0"/>
              <a:t>sleep</a:t>
            </a:r>
            <a:r>
              <a:rPr lang="en-US" dirty="0"/>
              <a:t> on the same address are put in the ready queue to be run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240105"/>
            <a:ext cx="7694612" cy="576262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dirty="0"/>
              <a:t>The initial memory management schemes were constrained in size by the relatively small memory resources of the PDP machines on which UNIX was developed.</a:t>
            </a:r>
          </a:p>
          <a:p>
            <a:r>
              <a:rPr lang="en-US" dirty="0"/>
              <a:t>Pre 3BSD system use swapping exclusively to handle memory contention among processes:  If there is too much contention, processes are swapped out until enough memory is available</a:t>
            </a:r>
          </a:p>
          <a:p>
            <a:r>
              <a:rPr lang="en-US" dirty="0"/>
              <a:t>Allocation of both main memory and swap space is done first-fit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40105"/>
            <a:ext cx="7810500" cy="576262"/>
          </a:xfrm>
        </p:spPr>
        <p:txBody>
          <a:bodyPr/>
          <a:lstStyle/>
          <a:p>
            <a:r>
              <a:rPr lang="en-US" dirty="0"/>
              <a:t>Memory Management (Cont.)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72400" cy="4530725"/>
          </a:xfrm>
        </p:spPr>
        <p:txBody>
          <a:bodyPr/>
          <a:lstStyle/>
          <a:p>
            <a:r>
              <a:rPr lang="en-US" dirty="0"/>
              <a:t>Sharable text segments do not need to be swapped; results in less swap traffic and reduces the amount of main memory required for multiple processes using the same text segment.</a:t>
            </a:r>
          </a:p>
          <a:p>
            <a:r>
              <a:rPr lang="en-US" dirty="0"/>
              <a:t>The </a:t>
            </a:r>
            <a:r>
              <a:rPr lang="en-US" i="1" dirty="0"/>
              <a:t>scheduler</a:t>
            </a:r>
            <a:r>
              <a:rPr lang="en-US" dirty="0"/>
              <a:t> </a:t>
            </a:r>
            <a:r>
              <a:rPr lang="en-US" i="1" dirty="0"/>
              <a:t>process</a:t>
            </a:r>
            <a:r>
              <a:rPr lang="en-US" dirty="0"/>
              <a:t> (or </a:t>
            </a:r>
            <a:r>
              <a:rPr lang="en-US" i="1" dirty="0"/>
              <a:t>swapper</a:t>
            </a:r>
            <a:r>
              <a:rPr lang="en-US" dirty="0"/>
              <a:t>) decides which processes to swap in or out, considering such factors as time idle, time in or out of main memory, size, 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75563" cy="4530725"/>
          </a:xfrm>
        </p:spPr>
        <p:txBody>
          <a:bodyPr/>
          <a:lstStyle/>
          <a:p>
            <a:r>
              <a:rPr lang="en-US" dirty="0"/>
              <a:t>Berkeley UNIX systems depend primarily on paging for memory-contention management, and depend only secondarily on swapping.</a:t>
            </a:r>
          </a:p>
          <a:p>
            <a:r>
              <a:rPr lang="en-US" b="1" dirty="0"/>
              <a:t>Demand paging</a:t>
            </a:r>
            <a:r>
              <a:rPr lang="en-US" dirty="0"/>
              <a:t> – When a process needs a page and the page is not there, a page fault tot he kernel occurs, a frame of main memory is allocated, and the proper disk page is read into the frame. </a:t>
            </a:r>
          </a:p>
          <a:p>
            <a:r>
              <a:rPr lang="en-US" dirty="0"/>
              <a:t>A </a:t>
            </a:r>
            <a:r>
              <a:rPr lang="en-US" dirty="0" err="1">
                <a:latin typeface="Courier New" pitchFamily="49" charset="0"/>
              </a:rPr>
              <a:t>pagedaemon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process uses a modified second-chance page-replacement algorithm to keep enough free frames to support the executing processes.</a:t>
            </a:r>
          </a:p>
          <a:p>
            <a:r>
              <a:rPr lang="en-US" dirty="0"/>
              <a:t>If the scheduler decides that the paging system is overloaded, processes will be swapped out whole until the overload is relieved.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4530725"/>
          </a:xfrm>
        </p:spPr>
        <p:txBody>
          <a:bodyPr/>
          <a:lstStyle/>
          <a:p>
            <a:r>
              <a:rPr lang="en-US" dirty="0"/>
              <a:t>The UNIX file system supports two main objects: files and directories.</a:t>
            </a:r>
          </a:p>
          <a:p>
            <a:r>
              <a:rPr lang="en-US" dirty="0"/>
              <a:t>Directories are just files with a special format, so the representation of a file is the basic UNIX concept.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40105"/>
            <a:ext cx="7723187" cy="576262"/>
          </a:xfrm>
        </p:spPr>
        <p:txBody>
          <a:bodyPr/>
          <a:lstStyle/>
          <a:p>
            <a:r>
              <a:rPr lang="en-US" dirty="0"/>
              <a:t>Blocks and Fragments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Most of the file system is taken up by </a:t>
            </a:r>
            <a:r>
              <a:rPr lang="en-US" i="1" dirty="0"/>
              <a:t>data blocks</a:t>
            </a:r>
            <a:endParaRPr lang="en-US" dirty="0"/>
          </a:p>
          <a:p>
            <a:r>
              <a:rPr lang="en-US" dirty="0"/>
              <a:t>4.2BSD uses </a:t>
            </a:r>
            <a:r>
              <a:rPr lang="en-US" i="1" dirty="0"/>
              <a:t>two</a:t>
            </a:r>
            <a:r>
              <a:rPr lang="en-US" dirty="0"/>
              <a:t> block sized for files which have no indirect blocks:</a:t>
            </a:r>
          </a:p>
          <a:p>
            <a:pPr lvl="1"/>
            <a:r>
              <a:rPr lang="en-US" dirty="0"/>
              <a:t>All the blocks of a file are of a large </a:t>
            </a:r>
            <a:r>
              <a:rPr lang="en-US" i="1" dirty="0"/>
              <a:t>block</a:t>
            </a:r>
            <a:r>
              <a:rPr lang="en-US" dirty="0"/>
              <a:t> size (such as 8K), except the last</a:t>
            </a:r>
          </a:p>
          <a:p>
            <a:pPr lvl="1"/>
            <a:r>
              <a:rPr lang="en-US" dirty="0"/>
              <a:t>The last block is an appropriate multiple of a smaller </a:t>
            </a:r>
            <a:r>
              <a:rPr lang="en-US" i="1" dirty="0"/>
              <a:t>fragment size</a:t>
            </a:r>
            <a:r>
              <a:rPr lang="en-US" dirty="0"/>
              <a:t> (i.e., 1024) to fill out the file</a:t>
            </a:r>
          </a:p>
          <a:p>
            <a:pPr lvl="1"/>
            <a:r>
              <a:rPr lang="en-US" dirty="0"/>
              <a:t>Thus, a file of size 18,000 bytes would have two 8K blocks and one 2K fragment (which would not be filled completely)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40105"/>
            <a:ext cx="7829550" cy="576262"/>
          </a:xfrm>
        </p:spPr>
        <p:txBody>
          <a:bodyPr/>
          <a:lstStyle/>
          <a:p>
            <a:r>
              <a:rPr lang="en-US" dirty="0"/>
              <a:t>Blocks and Fragments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block</a:t>
            </a:r>
            <a:r>
              <a:rPr lang="en-US" dirty="0"/>
              <a:t> and </a:t>
            </a:r>
            <a:r>
              <a:rPr lang="en-US" b="1" dirty="0"/>
              <a:t>fragment</a:t>
            </a:r>
            <a:r>
              <a:rPr lang="en-US" dirty="0"/>
              <a:t> sizes are set during file-system creation according to the intended use of the file system:</a:t>
            </a:r>
          </a:p>
          <a:p>
            <a:pPr lvl="1"/>
            <a:r>
              <a:rPr lang="en-US" dirty="0"/>
              <a:t>If many small files are expected, the fragment size should be small</a:t>
            </a:r>
          </a:p>
          <a:p>
            <a:pPr lvl="1"/>
            <a:r>
              <a:rPr lang="en-US" dirty="0"/>
              <a:t>If repeated transfers of large files are expected, the basic block size should be large</a:t>
            </a:r>
          </a:p>
          <a:p>
            <a:r>
              <a:rPr lang="en-US" dirty="0"/>
              <a:t>The maximum block-to-fragment ratio is 8 : 1; the minimum block size is 4K (typical choices are 4096 : 512 and 8192 : 1024)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0678"/>
            <a:ext cx="8229600" cy="576262"/>
          </a:xfrm>
        </p:spPr>
        <p:txBody>
          <a:bodyPr/>
          <a:lstStyle/>
          <a:p>
            <a:r>
              <a:rPr lang="en-US" dirty="0"/>
              <a:t>History of UNIX Versions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0450" y="1130300"/>
            <a:ext cx="4392613" cy="5126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5065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file is represented by an </a:t>
            </a:r>
            <a:r>
              <a:rPr lang="en-US" b="1" dirty="0" err="1"/>
              <a:t>inode</a:t>
            </a:r>
            <a:r>
              <a:rPr lang="en-US" dirty="0"/>
              <a:t> — a record that stores information about a specific file on the disk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also contains 15 pointer to the disk blocks containing the file’s data contents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First 12 point to </a:t>
            </a:r>
            <a:r>
              <a:rPr lang="en-US" b="1" dirty="0"/>
              <a:t>direct blocks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Next three point to </a:t>
            </a:r>
            <a:r>
              <a:rPr lang="en-US" b="1" dirty="0"/>
              <a:t>indirect blocks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First indirect block pointer is the address of a </a:t>
            </a:r>
            <a:r>
              <a:rPr lang="en-US" b="1" dirty="0"/>
              <a:t>single indirect block</a:t>
            </a:r>
            <a:r>
              <a:rPr lang="en-US" dirty="0"/>
              <a:t> — an index block containing the addresses of blocks that do contain data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Second is a </a:t>
            </a:r>
            <a:r>
              <a:rPr lang="en-US" b="1" dirty="0"/>
              <a:t>double-indirect-block </a:t>
            </a:r>
            <a:r>
              <a:rPr lang="en-US" dirty="0"/>
              <a:t>pointer, the address of a block that contains the addresses of blocks that contain pointer to the actual data blocks.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triple indirect</a:t>
            </a:r>
            <a:r>
              <a:rPr lang="en-US" dirty="0"/>
              <a:t> pointer is not needed; files with as many as 232 bytes will use only double indirection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type field distinguishes between plain files and directories</a:t>
            </a:r>
          </a:p>
          <a:p>
            <a:r>
              <a:rPr lang="en-US" dirty="0"/>
              <a:t>Directory entries are of variable length; each entry contains first the length of the entry, then the file name and the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r>
              <a:rPr lang="en-US" dirty="0"/>
              <a:t>The user refers to a file by a path </a:t>
            </a:r>
            <a:r>
              <a:rPr lang="en-US" dirty="0" err="1"/>
              <a:t>name,whereas</a:t>
            </a:r>
            <a:r>
              <a:rPr lang="en-US" dirty="0"/>
              <a:t> the file system uses the </a:t>
            </a:r>
            <a:r>
              <a:rPr lang="en-US" dirty="0" err="1"/>
              <a:t>inode</a:t>
            </a:r>
            <a:r>
              <a:rPr lang="en-US" dirty="0"/>
              <a:t> as its definition of a file</a:t>
            </a:r>
          </a:p>
          <a:p>
            <a:pPr lvl="1"/>
            <a:r>
              <a:rPr lang="en-US" dirty="0"/>
              <a:t>The kernel has to map the supplied user path name to an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Directories are used for this mapping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 (Cont.)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First determine the starting directory:</a:t>
            </a:r>
          </a:p>
          <a:p>
            <a:pPr lvl="1"/>
            <a:r>
              <a:rPr lang="en-US" dirty="0"/>
              <a:t>If the first character is “/”, the starting directory is the root directory</a:t>
            </a:r>
          </a:p>
          <a:p>
            <a:pPr lvl="1"/>
            <a:r>
              <a:rPr lang="en-US" dirty="0"/>
              <a:t>For any other starting character, the starting directory is the current directory</a:t>
            </a:r>
            <a:endParaRPr lang="en-US" sz="800" dirty="0"/>
          </a:p>
          <a:p>
            <a:r>
              <a:rPr lang="en-US" dirty="0"/>
              <a:t>The search process continues until the end of the path name is reached and the desired </a:t>
            </a:r>
            <a:r>
              <a:rPr lang="en-US" dirty="0" err="1"/>
              <a:t>inode</a:t>
            </a:r>
            <a:r>
              <a:rPr lang="en-US" dirty="0"/>
              <a:t> is returned</a:t>
            </a:r>
            <a:endParaRPr lang="en-US" sz="800" dirty="0"/>
          </a:p>
          <a:p>
            <a:r>
              <a:rPr lang="en-US" dirty="0"/>
              <a:t>Once the </a:t>
            </a:r>
            <a:r>
              <a:rPr lang="en-US" dirty="0" err="1"/>
              <a:t>inode</a:t>
            </a:r>
            <a:r>
              <a:rPr lang="en-US" dirty="0"/>
              <a:t> is found, a file structure is allocated to point to the </a:t>
            </a:r>
            <a:r>
              <a:rPr lang="en-US" dirty="0" err="1"/>
              <a:t>inode</a:t>
            </a:r>
            <a:endParaRPr lang="en-US" sz="800" dirty="0"/>
          </a:p>
          <a:p>
            <a:r>
              <a:rPr lang="en-US" dirty="0"/>
              <a:t>4.3BSD improved file system performance by adding a directory name cache to hold recent directory-to-</a:t>
            </a:r>
            <a:r>
              <a:rPr lang="en-US" dirty="0" err="1"/>
              <a:t>inode</a:t>
            </a:r>
            <a:r>
              <a:rPr lang="en-US" dirty="0"/>
              <a:t> translations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384567"/>
            <a:ext cx="8143875" cy="431800"/>
          </a:xfrm>
        </p:spPr>
        <p:txBody>
          <a:bodyPr/>
          <a:lstStyle/>
          <a:p>
            <a:r>
              <a:rPr lang="en-US" sz="2800" dirty="0"/>
              <a:t>Mapping of a File Descriptor to an </a:t>
            </a:r>
            <a:r>
              <a:rPr lang="en-US" sz="2800" dirty="0" err="1"/>
              <a:t>Inode</a:t>
            </a:r>
            <a:endParaRPr lang="en-US" sz="28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dirty="0"/>
              <a:t>System calls that refer to open files indicate the file is passing a file descriptor as an argument</a:t>
            </a:r>
            <a:endParaRPr lang="en-US" sz="800" dirty="0"/>
          </a:p>
          <a:p>
            <a:r>
              <a:rPr lang="en-US" dirty="0"/>
              <a:t>The file descriptor is used by the kernel to index a table of open files for the current process</a:t>
            </a:r>
            <a:endParaRPr lang="en-US" sz="800" dirty="0"/>
          </a:p>
          <a:p>
            <a:r>
              <a:rPr lang="en-US" dirty="0"/>
              <a:t>Each entry of the table contains a pointer to a file structure</a:t>
            </a:r>
            <a:endParaRPr lang="en-US" sz="800" dirty="0"/>
          </a:p>
          <a:p>
            <a:r>
              <a:rPr lang="en-US" dirty="0"/>
              <a:t>This file structure in turn points to the </a:t>
            </a:r>
            <a:r>
              <a:rPr lang="en-US" dirty="0" err="1"/>
              <a:t>inode</a:t>
            </a:r>
            <a:endParaRPr lang="en-US" sz="800" dirty="0"/>
          </a:p>
          <a:p>
            <a:r>
              <a:rPr lang="en-US" dirty="0"/>
              <a:t>Since the open file table has a fixed length which is only </a:t>
            </a:r>
            <a:r>
              <a:rPr lang="en-US" dirty="0" err="1"/>
              <a:t>setable</a:t>
            </a:r>
            <a:r>
              <a:rPr lang="en-US" dirty="0"/>
              <a:t> at boot time, there is a fixed limit on the number of concurrently open files in a system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File-System Control Blocks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00" y="1603375"/>
            <a:ext cx="7100888" cy="2982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Structures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5875" cy="4530725"/>
          </a:xfrm>
        </p:spPr>
        <p:txBody>
          <a:bodyPr/>
          <a:lstStyle/>
          <a:p>
            <a:r>
              <a:rPr lang="en-US" dirty="0"/>
              <a:t>The one file system that a user ordinarily sees may actually consist of several physical file systems, each on a different device</a:t>
            </a:r>
          </a:p>
          <a:p>
            <a:r>
              <a:rPr lang="en-US" dirty="0"/>
              <a:t>Partitioning a physical device into multiple file systems has several benefits</a:t>
            </a:r>
          </a:p>
          <a:p>
            <a:pPr lvl="1"/>
            <a:r>
              <a:rPr lang="en-US" dirty="0"/>
              <a:t>Different file systems can support different uses</a:t>
            </a:r>
          </a:p>
          <a:p>
            <a:pPr lvl="1"/>
            <a:r>
              <a:rPr lang="en-US" dirty="0"/>
              <a:t>Reliability is improved</a:t>
            </a:r>
          </a:p>
          <a:p>
            <a:pPr lvl="1"/>
            <a:r>
              <a:rPr lang="en-US" dirty="0"/>
              <a:t>Can improve efficiency by varying file-system parameters</a:t>
            </a:r>
          </a:p>
          <a:p>
            <a:pPr lvl="1"/>
            <a:r>
              <a:rPr lang="en-US" dirty="0"/>
              <a:t>Prevents one program form using all available space for a large file</a:t>
            </a:r>
          </a:p>
          <a:p>
            <a:pPr lvl="1"/>
            <a:r>
              <a:rPr lang="en-US" dirty="0"/>
              <a:t>Speeds up searches on backup tapes and restoring partitions from tape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Structures (Cont.)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root file</a:t>
            </a:r>
            <a:r>
              <a:rPr lang="en-US" dirty="0"/>
              <a:t> system is always available on a drive</a:t>
            </a:r>
          </a:p>
          <a:p>
            <a:r>
              <a:rPr lang="en-US" dirty="0"/>
              <a:t>Other file systems may be </a:t>
            </a:r>
            <a:r>
              <a:rPr lang="en-US" b="1" dirty="0"/>
              <a:t>mounted</a:t>
            </a:r>
            <a:r>
              <a:rPr lang="en-US" dirty="0"/>
              <a:t> — i.e., integrated into the directory hierarchy of the root file system</a:t>
            </a:r>
          </a:p>
          <a:p>
            <a:r>
              <a:rPr lang="en-US" dirty="0"/>
              <a:t>The following figure illustrates how a directory structure is partitioned into file systems, which are mapped onto logical devices, which are partitions of physical devices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84175"/>
            <a:ext cx="7693025" cy="457200"/>
          </a:xfrm>
        </p:spPr>
        <p:txBody>
          <a:bodyPr/>
          <a:lstStyle/>
          <a:p>
            <a:r>
              <a:rPr lang="en-US" sz="3000"/>
              <a:t>Mapping File System to Physical Devices</a:t>
            </a: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119188"/>
            <a:ext cx="5946775" cy="5154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2874"/>
            <a:ext cx="8229600" cy="576262"/>
          </a:xfrm>
        </p:spPr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707312" cy="4894263"/>
          </a:xfrm>
        </p:spPr>
        <p:txBody>
          <a:bodyPr/>
          <a:lstStyle/>
          <a:p>
            <a:r>
              <a:rPr lang="en-US" dirty="0"/>
              <a:t>The user interface to the file system is simple and well defined, allowing the implementation of the file system itself to be changed without significant effect on the user</a:t>
            </a:r>
          </a:p>
          <a:p>
            <a:r>
              <a:rPr lang="en-US" dirty="0"/>
              <a:t>For Version 7, the size of </a:t>
            </a:r>
            <a:r>
              <a:rPr lang="en-US" dirty="0" err="1"/>
              <a:t>inodes</a:t>
            </a:r>
            <a:r>
              <a:rPr lang="en-US" dirty="0"/>
              <a:t> doubled, the maximum file and file system sized increased, and the details of free-list handling and superblock information changed</a:t>
            </a:r>
          </a:p>
          <a:p>
            <a:r>
              <a:rPr lang="en-US" dirty="0"/>
              <a:t>In 4.0BSD, the size of blocks used in the file system was increased form 512 bytes to 1024 bytes — increased internal fragmentation, but doubled throughput</a:t>
            </a:r>
          </a:p>
          <a:p>
            <a:r>
              <a:rPr lang="en-US" dirty="0"/>
              <a:t>4.2BSD added the Berkeley Fast File System, which increased speed, and included new features</a:t>
            </a:r>
          </a:p>
          <a:p>
            <a:pPr lvl="1"/>
            <a:r>
              <a:rPr lang="en-US" dirty="0"/>
              <a:t>New directory system calls</a:t>
            </a:r>
          </a:p>
          <a:p>
            <a:pPr lvl="1"/>
            <a:r>
              <a:rPr lang="en-US" dirty="0">
                <a:latin typeface="Courier New" pitchFamily="49" charset="0"/>
              </a:rPr>
              <a:t>truncate</a:t>
            </a:r>
            <a:r>
              <a:rPr lang="en-US" dirty="0"/>
              <a:t> calls</a:t>
            </a:r>
          </a:p>
          <a:p>
            <a:pPr lvl="1"/>
            <a:r>
              <a:rPr lang="en-US" dirty="0"/>
              <a:t>Fast File System found in most implementations of UNIX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40105"/>
            <a:ext cx="7675562" cy="576262"/>
          </a:xfrm>
        </p:spPr>
        <p:txBody>
          <a:bodyPr/>
          <a:lstStyle/>
          <a:p>
            <a:r>
              <a:rPr lang="en-US" dirty="0"/>
              <a:t>Layout and Allocation Policy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dirty="0"/>
              <a:t>The kernel uses a &lt;</a:t>
            </a:r>
            <a:r>
              <a:rPr lang="en-US" i="1" dirty="0"/>
              <a:t>logical device number, </a:t>
            </a:r>
            <a:r>
              <a:rPr lang="en-US" i="1" dirty="0" err="1"/>
              <a:t>inode</a:t>
            </a:r>
            <a:r>
              <a:rPr lang="en-US" i="1" dirty="0"/>
              <a:t> number</a:t>
            </a:r>
            <a:r>
              <a:rPr lang="en-US" dirty="0"/>
              <a:t>&gt; pair to identify a file</a:t>
            </a:r>
          </a:p>
          <a:p>
            <a:pPr lvl="1"/>
            <a:r>
              <a:rPr lang="en-US" dirty="0"/>
              <a:t>The logical device number defines the file system involved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inodes</a:t>
            </a:r>
            <a:r>
              <a:rPr lang="en-US" dirty="0"/>
              <a:t> in the file system are numbered in sequence</a:t>
            </a:r>
          </a:p>
          <a:p>
            <a:r>
              <a:rPr lang="en-US" dirty="0"/>
              <a:t>4.3BSD introduced the </a:t>
            </a:r>
            <a:r>
              <a:rPr lang="en-US" i="1" dirty="0"/>
              <a:t>cylinder group</a:t>
            </a:r>
            <a:r>
              <a:rPr lang="en-US" dirty="0"/>
              <a:t> — allows localization of the blocks in a file</a:t>
            </a:r>
          </a:p>
          <a:p>
            <a:pPr lvl="1"/>
            <a:r>
              <a:rPr lang="en-US" dirty="0"/>
              <a:t>Each cylinder group occupies one or more consecutive cylinders of the disk, so that disk accesses within the cylinder group require minimal disk head movement</a:t>
            </a:r>
          </a:p>
          <a:p>
            <a:pPr lvl="1"/>
            <a:r>
              <a:rPr lang="en-US" dirty="0"/>
              <a:t>Every cylinder group has a superblock, a cylinder block, an array of </a:t>
            </a:r>
            <a:r>
              <a:rPr lang="en-US" dirty="0" err="1"/>
              <a:t>inodes</a:t>
            </a:r>
            <a:r>
              <a:rPr lang="en-US" dirty="0"/>
              <a:t>, and some data blocks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240105"/>
            <a:ext cx="7470775" cy="576262"/>
          </a:xfrm>
        </p:spPr>
        <p:txBody>
          <a:bodyPr/>
          <a:lstStyle/>
          <a:p>
            <a:r>
              <a:rPr lang="en-US" dirty="0"/>
              <a:t>Early Advantages of UNIX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351712" cy="4483100"/>
          </a:xfrm>
        </p:spPr>
        <p:txBody>
          <a:bodyPr/>
          <a:lstStyle/>
          <a:p>
            <a:r>
              <a:rPr lang="en-US"/>
              <a:t>Written in a high-level language</a:t>
            </a:r>
          </a:p>
          <a:p>
            <a:r>
              <a:rPr lang="en-US"/>
              <a:t>Distributed in source form</a:t>
            </a:r>
          </a:p>
          <a:p>
            <a:r>
              <a:rPr lang="en-US"/>
              <a:t>Provided powerful operating-system primitives on an inexpensive platform</a:t>
            </a:r>
          </a:p>
          <a:p>
            <a:r>
              <a:rPr lang="en-US"/>
              <a:t>Small size, modular, clean design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4.3BSD Cylinder Group</a:t>
            </a:r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575" y="1216025"/>
            <a:ext cx="3667125" cy="5249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System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 dirty="0"/>
              <a:t>The I/O system hides the peculiarities of I/O devices from the bulk of the kernel</a:t>
            </a:r>
          </a:p>
          <a:p>
            <a:r>
              <a:rPr lang="en-US" dirty="0"/>
              <a:t>Consists of a buffer caching system, general device driver code, and drivers for specific hardware devices</a:t>
            </a:r>
          </a:p>
          <a:p>
            <a:r>
              <a:rPr lang="en-US" dirty="0"/>
              <a:t>Only the device driver knows the peculiarities of a specific device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 BSD Kernel I/O Structure</a:t>
            </a: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850" y="1544638"/>
            <a:ext cx="7596188" cy="2636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Buffer Cache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3188" cy="5249862"/>
          </a:xfrm>
        </p:spPr>
        <p:txBody>
          <a:bodyPr/>
          <a:lstStyle/>
          <a:p>
            <a:r>
              <a:rPr lang="en-US" dirty="0"/>
              <a:t>Consist of buffer headers, each of which can point to a piece of physical memory, as well as to a device number and a block number on the device.</a:t>
            </a:r>
            <a:endParaRPr lang="en-US" sz="800" dirty="0"/>
          </a:p>
          <a:p>
            <a:r>
              <a:rPr lang="en-US" dirty="0"/>
              <a:t>The buffer headers for blocks not currently in use are kept in several linked lists: </a:t>
            </a:r>
          </a:p>
          <a:p>
            <a:pPr lvl="1"/>
            <a:r>
              <a:rPr lang="en-US" dirty="0"/>
              <a:t>Buffers recently used, linked in LRU order (LRU list)</a:t>
            </a:r>
          </a:p>
          <a:p>
            <a:pPr lvl="1"/>
            <a:r>
              <a:rPr lang="en-US" dirty="0"/>
              <a:t>Buffers not recently used, or without valid contents (AGE list)</a:t>
            </a:r>
          </a:p>
          <a:p>
            <a:pPr lvl="1"/>
            <a:r>
              <a:rPr lang="en-US" dirty="0"/>
              <a:t>EMPTY buffers with no associated physical memory</a:t>
            </a:r>
            <a:endParaRPr lang="en-US" sz="800" dirty="0"/>
          </a:p>
          <a:p>
            <a:r>
              <a:rPr lang="en-US" dirty="0"/>
              <a:t>When a block is wanted from a device, the cache is searched.</a:t>
            </a:r>
            <a:endParaRPr lang="en-US" sz="800" dirty="0"/>
          </a:p>
          <a:p>
            <a:r>
              <a:rPr lang="en-US" dirty="0"/>
              <a:t>If the block is found it is used, and no I/O transfer is necessary.</a:t>
            </a:r>
            <a:endParaRPr lang="en-US" sz="800" dirty="0"/>
          </a:p>
          <a:p>
            <a:r>
              <a:rPr lang="en-US" dirty="0"/>
              <a:t>If it is not found, a buffer is chosen from the AGE list, or the LRU list if AGE is empty.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0105"/>
            <a:ext cx="7772400" cy="576262"/>
          </a:xfrm>
        </p:spPr>
        <p:txBody>
          <a:bodyPr/>
          <a:lstStyle/>
          <a:p>
            <a:r>
              <a:rPr lang="en-US" dirty="0"/>
              <a:t>Block Buffer Cache (Cont.)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dirty="0"/>
              <a:t>Buffer cache size effects system performance; if it is large enough,  the percentage of cache hits can be high and the number of actual I/O transfers low.</a:t>
            </a:r>
          </a:p>
          <a:p>
            <a:r>
              <a:rPr lang="en-US" dirty="0"/>
              <a:t>Data written to a disk file are buffered in the cache, and the disk driver sorts its output queue according to disk address — these actions allow the disk driver to minimize disk head seeks and to write data at times optimized for disk rotation.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Device Interfaces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54925" cy="5018087"/>
          </a:xfrm>
        </p:spPr>
        <p:txBody>
          <a:bodyPr/>
          <a:lstStyle/>
          <a:p>
            <a:r>
              <a:rPr lang="en-US" dirty="0"/>
              <a:t>Almost every block device has a character interface, or </a:t>
            </a:r>
            <a:r>
              <a:rPr lang="en-US" i="1" dirty="0"/>
              <a:t>raw device</a:t>
            </a:r>
            <a:r>
              <a:rPr lang="en-US" dirty="0"/>
              <a:t> </a:t>
            </a:r>
            <a:r>
              <a:rPr lang="en-US" i="1" dirty="0"/>
              <a:t>interface</a:t>
            </a:r>
            <a:r>
              <a:rPr lang="en-US" dirty="0"/>
              <a:t> — unlike the block interface, it bypasses the block buffer cache.</a:t>
            </a:r>
          </a:p>
          <a:p>
            <a:r>
              <a:rPr lang="en-US" dirty="0"/>
              <a:t>Each disk driver maintains a queue of pending transfers.</a:t>
            </a:r>
          </a:p>
          <a:p>
            <a:r>
              <a:rPr lang="en-US" dirty="0"/>
              <a:t>Each record in the queue specifies: </a:t>
            </a:r>
          </a:p>
          <a:p>
            <a:pPr lvl="1"/>
            <a:r>
              <a:rPr lang="en-US" dirty="0"/>
              <a:t>whether it is a read or a write </a:t>
            </a:r>
          </a:p>
          <a:p>
            <a:pPr lvl="1"/>
            <a:r>
              <a:rPr lang="en-US" dirty="0"/>
              <a:t>a main memory address for the transfer</a:t>
            </a:r>
          </a:p>
          <a:p>
            <a:pPr lvl="1"/>
            <a:r>
              <a:rPr lang="en-US" dirty="0"/>
              <a:t>a device address for the transfer</a:t>
            </a:r>
          </a:p>
          <a:p>
            <a:pPr lvl="1"/>
            <a:r>
              <a:rPr lang="en-US" dirty="0"/>
              <a:t>a transfer size</a:t>
            </a:r>
          </a:p>
          <a:p>
            <a:r>
              <a:rPr lang="en-US" dirty="0"/>
              <a:t>It is simple to map the information from a block buffer to what is required for this queue.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C-Lists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 dirty="0"/>
              <a:t>Terminal drivers use a character buffering system which involves keeping small blocks of characters in linked lists.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write</a:t>
            </a:r>
            <a:r>
              <a:rPr lang="en-US" dirty="0"/>
              <a:t> system call to a terminal enqueues characters on a list for the device. An initial transfer is started, and interrupts cause </a:t>
            </a:r>
            <a:r>
              <a:rPr lang="en-US" dirty="0" err="1"/>
              <a:t>dequeueing</a:t>
            </a:r>
            <a:r>
              <a:rPr lang="en-US" dirty="0"/>
              <a:t> of characters and further transfers.</a:t>
            </a:r>
          </a:p>
          <a:p>
            <a:r>
              <a:rPr lang="en-US" dirty="0"/>
              <a:t>Input is similarly interrupt driven</a:t>
            </a:r>
          </a:p>
          <a:p>
            <a:r>
              <a:rPr lang="en-US" dirty="0"/>
              <a:t>It is also possible to have the device driver bypass the canonical queue and return characters directly form the raw queue — </a:t>
            </a:r>
            <a:r>
              <a:rPr lang="en-US" i="1" dirty="0"/>
              <a:t>raw mode</a:t>
            </a:r>
            <a:r>
              <a:rPr lang="en-US" dirty="0"/>
              <a:t> (used by full-screen editors and other programs that need to react to every keystroke).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40105"/>
            <a:ext cx="7715250" cy="576262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pipe</a:t>
            </a:r>
            <a:r>
              <a:rPr lang="en-US" dirty="0"/>
              <a:t> is the IPC mechanism most characteristic of UNIX</a:t>
            </a:r>
          </a:p>
          <a:p>
            <a:pPr lvl="1"/>
            <a:r>
              <a:rPr lang="en-US" dirty="0"/>
              <a:t>Permits a reliable unidirectional byte stream between two processes</a:t>
            </a:r>
          </a:p>
          <a:p>
            <a:pPr lvl="1"/>
            <a:r>
              <a:rPr lang="en-US" dirty="0"/>
              <a:t>A benefit of pipes small size is that pipe data are seldom written to disk; they usually are kept in memory by the normal block buffer cache</a:t>
            </a:r>
          </a:p>
          <a:p>
            <a:r>
              <a:rPr lang="en-US" dirty="0"/>
              <a:t>In 4.3BSD, pipes are implemented as a special case of the </a:t>
            </a:r>
            <a:r>
              <a:rPr lang="en-US" b="1" dirty="0"/>
              <a:t>socket</a:t>
            </a:r>
            <a:r>
              <a:rPr lang="en-US" dirty="0"/>
              <a:t> mechanism which provides a general interface not only to facilities such as pipes, which are local to one machine, but also to networking facilities.</a:t>
            </a:r>
          </a:p>
          <a:p>
            <a:r>
              <a:rPr lang="en-US" dirty="0"/>
              <a:t>The socket mechanism can be used by unrelated processes.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3013"/>
            <a:ext cx="7675563" cy="4530725"/>
          </a:xfrm>
        </p:spPr>
        <p:txBody>
          <a:bodyPr/>
          <a:lstStyle/>
          <a:p>
            <a:r>
              <a:rPr lang="en-US" dirty="0"/>
              <a:t>A socket is an </a:t>
            </a:r>
            <a:r>
              <a:rPr lang="en-US" dirty="0" err="1"/>
              <a:t>endpont</a:t>
            </a:r>
            <a:r>
              <a:rPr lang="en-US" dirty="0"/>
              <a:t> of communication.</a:t>
            </a:r>
            <a:endParaRPr lang="en-US" sz="800" dirty="0"/>
          </a:p>
          <a:p>
            <a:r>
              <a:rPr lang="en-US" dirty="0"/>
              <a:t>An in-use socket it usually bound with an address; the nature of the address depends on the </a:t>
            </a:r>
            <a:r>
              <a:rPr lang="en-US" b="1" dirty="0"/>
              <a:t>communication domain</a:t>
            </a:r>
            <a:r>
              <a:rPr lang="en-US" dirty="0"/>
              <a:t> of the socket.</a:t>
            </a:r>
            <a:endParaRPr lang="en-US" sz="800" dirty="0"/>
          </a:p>
          <a:p>
            <a:r>
              <a:rPr lang="en-US" dirty="0"/>
              <a:t>A characteristic property of a domain is that processes communication in the same domain use the same </a:t>
            </a:r>
            <a:r>
              <a:rPr lang="en-US" b="1" dirty="0"/>
              <a:t>address format</a:t>
            </a:r>
            <a:r>
              <a:rPr lang="en-US" dirty="0"/>
              <a:t>.</a:t>
            </a:r>
            <a:endParaRPr lang="en-US" sz="800" b="1" dirty="0"/>
          </a:p>
          <a:p>
            <a:r>
              <a:rPr lang="en-US" dirty="0"/>
              <a:t>A single socket can communicate in only one domain — the three domains currently implemented in 4.3BSD are:</a:t>
            </a:r>
          </a:p>
          <a:p>
            <a:pPr lvl="1"/>
            <a:r>
              <a:rPr lang="en-US" dirty="0"/>
              <a:t>the UNIX domain (AF_UNIX)</a:t>
            </a:r>
          </a:p>
          <a:p>
            <a:pPr lvl="1"/>
            <a:r>
              <a:rPr lang="en-US" dirty="0"/>
              <a:t>the Internet domain (AF_INET)</a:t>
            </a:r>
          </a:p>
          <a:p>
            <a:pPr lvl="1"/>
            <a:r>
              <a:rPr lang="en-US" dirty="0"/>
              <a:t>the XEROX Network Service (NS) domain (AF_NS)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Types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78737" cy="4884738"/>
          </a:xfrm>
        </p:spPr>
        <p:txBody>
          <a:bodyPr/>
          <a:lstStyle/>
          <a:p>
            <a:r>
              <a:rPr lang="en-US" i="1"/>
              <a:t>Stream sockets</a:t>
            </a:r>
            <a:r>
              <a:rPr lang="en-US"/>
              <a:t> provide reliable, duplex, sequenced data streams.  Supported in Internet domain by the TCP protocol.  In UNIX domain, pipes are implemented as a pair of communicating stream sockets.</a:t>
            </a:r>
          </a:p>
          <a:p>
            <a:r>
              <a:rPr lang="en-US" b="1"/>
              <a:t>Sequenced packet sockets</a:t>
            </a:r>
            <a:r>
              <a:rPr lang="en-US"/>
              <a:t> provide similar data streams, except that record boundaries are provided</a:t>
            </a:r>
          </a:p>
          <a:p>
            <a:pPr lvl="1"/>
            <a:r>
              <a:rPr lang="en-US"/>
              <a:t> Used in XEROX AF_NS protocol</a:t>
            </a:r>
          </a:p>
          <a:p>
            <a:r>
              <a:rPr lang="en-US" b="1"/>
              <a:t>Datagram sockets</a:t>
            </a:r>
            <a:r>
              <a:rPr lang="en-US"/>
              <a:t> transfer messages of variable size in either direction.  Supported in Internet domain by UDP protocol.</a:t>
            </a:r>
          </a:p>
          <a:p>
            <a:r>
              <a:rPr lang="en-US" b="1"/>
              <a:t>Reliably delivered message sockets</a:t>
            </a:r>
            <a:r>
              <a:rPr lang="en-US"/>
              <a:t> transfer messages that are guaranteed to arrive (Currently unsupported).</a:t>
            </a:r>
          </a:p>
          <a:p>
            <a:r>
              <a:rPr lang="en-US" b="1"/>
              <a:t>Raw sockets</a:t>
            </a:r>
            <a:r>
              <a:rPr lang="en-US"/>
              <a:t> allow direct access by processes to the protocols that support the other socket types; e.g., in the Internet domain, it is possible to reach TCP, IP beneath that, or a deeper Ethernet protocol</a:t>
            </a:r>
          </a:p>
          <a:p>
            <a:pPr lvl="1"/>
            <a:r>
              <a:rPr lang="en-US"/>
              <a:t> Useful for developing new protocols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40105"/>
            <a:ext cx="7947025" cy="576262"/>
          </a:xfrm>
        </p:spPr>
        <p:txBody>
          <a:bodyPr/>
          <a:lstStyle/>
          <a:p>
            <a:r>
              <a:rPr lang="en-US" dirty="0"/>
              <a:t>UNIX Design Principles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750175" cy="4483100"/>
          </a:xfrm>
        </p:spPr>
        <p:txBody>
          <a:bodyPr/>
          <a:lstStyle/>
          <a:p>
            <a:r>
              <a:rPr lang="en-US"/>
              <a:t>Designed to be a time-sharing system</a:t>
            </a:r>
          </a:p>
          <a:p>
            <a:r>
              <a:rPr lang="en-US"/>
              <a:t>Has a simple standard user interface (shell) that can be replaced</a:t>
            </a:r>
          </a:p>
          <a:p>
            <a:r>
              <a:rPr lang="en-US"/>
              <a:t>File system with multilevel tree-structured directories</a:t>
            </a:r>
          </a:p>
          <a:p>
            <a:r>
              <a:rPr lang="en-US"/>
              <a:t>Files are supported by the kernel as unstructured sequences of bytes</a:t>
            </a:r>
          </a:p>
          <a:p>
            <a:r>
              <a:rPr lang="en-US"/>
              <a:t>Supports multiple processes; a process can easily create new processes</a:t>
            </a:r>
          </a:p>
          <a:p>
            <a:r>
              <a:rPr lang="en-US"/>
              <a:t>High priority given to making system interactive, and providing facilities for program development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System Calls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705725" cy="511968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socket </a:t>
            </a:r>
            <a:r>
              <a:rPr lang="en-US" dirty="0"/>
              <a:t>call creates a socket; takes as arguments specifications of the communication domain, socket type, and protocol to be used and returns a small integer called a </a:t>
            </a:r>
            <a:r>
              <a:rPr lang="en-US" b="1" dirty="0"/>
              <a:t>socket descriptor</a:t>
            </a:r>
            <a:r>
              <a:rPr lang="en-US" dirty="0"/>
              <a:t>.</a:t>
            </a:r>
            <a:endParaRPr lang="en-US" sz="800" b="1" dirty="0"/>
          </a:p>
          <a:p>
            <a:r>
              <a:rPr lang="en-US" dirty="0"/>
              <a:t>A name is bound to a socket by the </a:t>
            </a:r>
            <a:r>
              <a:rPr lang="en-US" dirty="0">
                <a:latin typeface="Courier New" pitchFamily="49" charset="0"/>
              </a:rPr>
              <a:t>bind</a:t>
            </a:r>
            <a:r>
              <a:rPr lang="en-US" dirty="0"/>
              <a:t> system call.</a:t>
            </a:r>
            <a:endParaRPr lang="en-US" sz="800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connect</a:t>
            </a:r>
            <a:r>
              <a:rPr lang="en-US" dirty="0"/>
              <a:t> system call is used to initiate a connection.</a:t>
            </a:r>
            <a:endParaRPr lang="en-US" sz="800" dirty="0"/>
          </a:p>
          <a:p>
            <a:r>
              <a:rPr lang="en-US" dirty="0"/>
              <a:t>A server process uses </a:t>
            </a:r>
            <a:r>
              <a:rPr lang="en-US" dirty="0">
                <a:latin typeface="Courier New" pitchFamily="49" charset="0"/>
              </a:rPr>
              <a:t>socket</a:t>
            </a:r>
            <a:r>
              <a:rPr lang="en-US" dirty="0"/>
              <a:t> to create a socket and </a:t>
            </a:r>
            <a:r>
              <a:rPr lang="en-US" dirty="0">
                <a:latin typeface="Courier New" pitchFamily="49" charset="0"/>
              </a:rPr>
              <a:t>bind</a:t>
            </a:r>
            <a:r>
              <a:rPr lang="en-US" dirty="0"/>
              <a:t> to bind the well-known address of its service to that socket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 pitchFamily="49" charset="0"/>
              </a:rPr>
              <a:t>listen</a:t>
            </a:r>
            <a:r>
              <a:rPr lang="en-US" dirty="0"/>
              <a:t> to tell the kernel that it is ready to accept connections from clients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 pitchFamily="49" charset="0"/>
              </a:rPr>
              <a:t>accept </a:t>
            </a:r>
            <a:r>
              <a:rPr lang="en-US" dirty="0"/>
              <a:t>to accept individual connections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 pitchFamily="49" charset="0"/>
              </a:rPr>
              <a:t>fork</a:t>
            </a:r>
            <a:r>
              <a:rPr lang="en-US" dirty="0"/>
              <a:t> to produce a new process after the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to service the client while the original server process continues to listen for more connections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240105"/>
            <a:ext cx="7812087" cy="576262"/>
          </a:xfrm>
        </p:spPr>
        <p:txBody>
          <a:bodyPr/>
          <a:lstStyle/>
          <a:p>
            <a:r>
              <a:rPr lang="en-US" dirty="0"/>
              <a:t>Socket System Calls (Cont.)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 dirty="0"/>
              <a:t>The simplest way to terminate a connection and to destroy the associated socket is to use the </a:t>
            </a:r>
            <a:r>
              <a:rPr lang="en-US" dirty="0">
                <a:latin typeface="Courier New" pitchFamily="49" charset="0"/>
              </a:rPr>
              <a:t>close</a:t>
            </a:r>
            <a:r>
              <a:rPr lang="en-US" dirty="0"/>
              <a:t> system call on its socket descriptor.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system call can be used to multiplex data transfers on several file descriptors and /or socket descriptors.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Support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 dirty="0"/>
              <a:t>Networking support is one of the most important features in 4.3BSD.</a:t>
            </a:r>
            <a:endParaRPr lang="en-US" sz="800" dirty="0"/>
          </a:p>
          <a:p>
            <a:r>
              <a:rPr lang="en-US" dirty="0"/>
              <a:t>The socket concept provides the programming mechanism to access other processes, even across a network.</a:t>
            </a:r>
            <a:endParaRPr lang="en-US" sz="800" dirty="0"/>
          </a:p>
          <a:p>
            <a:r>
              <a:rPr lang="en-US" dirty="0"/>
              <a:t>Sockets provide an interface to several sets of protocols.</a:t>
            </a:r>
            <a:endParaRPr lang="en-US" sz="800" dirty="0"/>
          </a:p>
          <a:p>
            <a:r>
              <a:rPr lang="en-US" dirty="0"/>
              <a:t>Almost all current UNIX systems support UUCP.</a:t>
            </a:r>
            <a:endParaRPr lang="en-US" sz="800" dirty="0"/>
          </a:p>
          <a:p>
            <a:r>
              <a:rPr lang="en-US" dirty="0"/>
              <a:t>4.3BSD supports the DARPA Internet protocols UDP, TCP, IP, and ICMP on a wide range of Ethernet, token-ring, and ARPANET interfaces.</a:t>
            </a:r>
            <a:endParaRPr lang="en-US" sz="800" dirty="0"/>
          </a:p>
          <a:p>
            <a:r>
              <a:rPr lang="en-US" dirty="0"/>
              <a:t>The 4.3BSD networking implementation, and to a certain extent the socket facility, is more oriented toward the ARPANET Reference Model (ARM).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414338"/>
            <a:ext cx="7947025" cy="457200"/>
          </a:xfrm>
        </p:spPr>
        <p:txBody>
          <a:bodyPr/>
          <a:lstStyle/>
          <a:p>
            <a:r>
              <a:rPr lang="en-US" sz="3000"/>
              <a:t>Network Reference models and Layering</a:t>
            </a:r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975" y="1370013"/>
            <a:ext cx="7219950" cy="431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Appendix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Interface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849438"/>
            <a:ext cx="7427912" cy="4114800"/>
          </a:xfrm>
        </p:spPr>
        <p:txBody>
          <a:bodyPr/>
          <a:lstStyle/>
          <a:p>
            <a:r>
              <a:rPr lang="en-US"/>
              <a:t>Kernel:  everything below the system-call interface and above the physical hardware</a:t>
            </a:r>
          </a:p>
          <a:p>
            <a:pPr lvl="1"/>
            <a:r>
              <a:rPr lang="en-US"/>
              <a:t>Provides file system, CPU scheduling, memory management, and other OS functions through system calls</a:t>
            </a:r>
          </a:p>
          <a:p>
            <a:r>
              <a:rPr lang="en-US"/>
              <a:t>Systems programs:  use the kernel-supported system calls to provide useful functions, such as compilation and file manipulation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46138" y="1285875"/>
            <a:ext cx="7008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Like most computer systems, UNIX consists of two separable parts: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4.4BSD Layer Structure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1220788"/>
            <a:ext cx="6211888" cy="460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53337" cy="4483100"/>
          </a:xfrm>
        </p:spPr>
        <p:txBody>
          <a:bodyPr/>
          <a:lstStyle/>
          <a:p>
            <a:r>
              <a:rPr lang="en-US"/>
              <a:t>System calls define the programmer interface to UNIX </a:t>
            </a:r>
          </a:p>
          <a:p>
            <a:r>
              <a:rPr lang="en-US"/>
              <a:t>The set of systems programs commonly available defines the user interface</a:t>
            </a:r>
          </a:p>
          <a:p>
            <a:r>
              <a:rPr lang="en-US"/>
              <a:t>The programmer and user interface define the context that the kernel must support</a:t>
            </a:r>
          </a:p>
          <a:p>
            <a:r>
              <a:rPr lang="en-US"/>
              <a:t>Roughly three categories of system calls in UNIX</a:t>
            </a:r>
          </a:p>
          <a:p>
            <a:pPr lvl="1"/>
            <a:r>
              <a:rPr lang="en-US"/>
              <a:t>File manipulation (same system calls also support device manipulation)</a:t>
            </a:r>
          </a:p>
          <a:p>
            <a:pPr lvl="1"/>
            <a:r>
              <a:rPr lang="en-US"/>
              <a:t>Process control</a:t>
            </a:r>
          </a:p>
          <a:p>
            <a:pPr lvl="1"/>
            <a:r>
              <a:rPr lang="en-US"/>
              <a:t>Information manipulation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2151</TotalTime>
  <Words>4371</Words>
  <Application>Microsoft Office PowerPoint</Application>
  <PresentationFormat>On-screen Show (4:3)</PresentationFormat>
  <Paragraphs>398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Appendix C: BSD UNIX</vt:lpstr>
      <vt:lpstr>Appendix C: BSD UNIX</vt:lpstr>
      <vt:lpstr>UNIX History</vt:lpstr>
      <vt:lpstr>History of UNIX Versions</vt:lpstr>
      <vt:lpstr>Early Advantages of UNIX</vt:lpstr>
      <vt:lpstr>UNIX Design Principles</vt:lpstr>
      <vt:lpstr>Programmer Interface</vt:lpstr>
      <vt:lpstr>4.4BSD Layer Structure</vt:lpstr>
      <vt:lpstr>System Calls</vt:lpstr>
      <vt:lpstr>File Manipulation</vt:lpstr>
      <vt:lpstr>Typical UNIX Directory Structure</vt:lpstr>
      <vt:lpstr>Process Control</vt:lpstr>
      <vt:lpstr>Illustration of Process Control Calls</vt:lpstr>
      <vt:lpstr>Process Control (Cont.)</vt:lpstr>
      <vt:lpstr>Process Control (Cont.)</vt:lpstr>
      <vt:lpstr>Signals</vt:lpstr>
      <vt:lpstr>Process Groups</vt:lpstr>
      <vt:lpstr>Process Groups (Cont.)</vt:lpstr>
      <vt:lpstr>Information Manipulation</vt:lpstr>
      <vt:lpstr>Library Routines</vt:lpstr>
      <vt:lpstr>User Interface</vt:lpstr>
      <vt:lpstr>Shells and Commands</vt:lpstr>
      <vt:lpstr>Shells and Commands (Cont.)</vt:lpstr>
      <vt:lpstr>Standard I/O</vt:lpstr>
      <vt:lpstr>Standard I/O Redirection</vt:lpstr>
      <vt:lpstr>Pipelines, Filters, and Shell Scripts</vt:lpstr>
      <vt:lpstr>Process Management</vt:lpstr>
      <vt:lpstr>Process Control Blocks</vt:lpstr>
      <vt:lpstr>System Data Segment</vt:lpstr>
      <vt:lpstr>Finding parts of a process using  process structure </vt:lpstr>
      <vt:lpstr>Allocating a New Process Structure</vt:lpstr>
      <vt:lpstr>Allocating a New Process Structure (Cont.)</vt:lpstr>
      <vt:lpstr>CPU Scheduling</vt:lpstr>
      <vt:lpstr>Memory Management</vt:lpstr>
      <vt:lpstr>Memory Management (Cont.)</vt:lpstr>
      <vt:lpstr>Paging </vt:lpstr>
      <vt:lpstr>File System</vt:lpstr>
      <vt:lpstr>Blocks and Fragments</vt:lpstr>
      <vt:lpstr>Blocks and Fragments (Cont.)</vt:lpstr>
      <vt:lpstr>Inodes</vt:lpstr>
      <vt:lpstr>Directories</vt:lpstr>
      <vt:lpstr>Directories (Cont.)</vt:lpstr>
      <vt:lpstr>Mapping of a File Descriptor to an Inode</vt:lpstr>
      <vt:lpstr>File-System Control Blocks</vt:lpstr>
      <vt:lpstr>Disk Structures</vt:lpstr>
      <vt:lpstr>Disk Structures (Cont.)</vt:lpstr>
      <vt:lpstr>Mapping File System to Physical Devices</vt:lpstr>
      <vt:lpstr>Implementations</vt:lpstr>
      <vt:lpstr>Layout and Allocation Policy</vt:lpstr>
      <vt:lpstr>4.3BSD Cylinder Group</vt:lpstr>
      <vt:lpstr>I/O System</vt:lpstr>
      <vt:lpstr>4.3 BSD Kernel I/O Structure</vt:lpstr>
      <vt:lpstr>Block Buffer Cache</vt:lpstr>
      <vt:lpstr>Block Buffer Cache (Cont.)</vt:lpstr>
      <vt:lpstr>Raw Device Interfaces</vt:lpstr>
      <vt:lpstr>C-Lists</vt:lpstr>
      <vt:lpstr>Interprocess Communication</vt:lpstr>
      <vt:lpstr>Sockets</vt:lpstr>
      <vt:lpstr>Socket Types</vt:lpstr>
      <vt:lpstr>Socket System Calls</vt:lpstr>
      <vt:lpstr>Socket System Calls (Cont.)</vt:lpstr>
      <vt:lpstr>Network Support</vt:lpstr>
      <vt:lpstr>Network Reference models and Layering</vt:lpstr>
      <vt:lpstr>End of Appendix 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Silberschatz, Avi</cp:lastModifiedBy>
  <cp:revision>159</cp:revision>
  <cp:lastPrinted>2001-07-05T21:27:27Z</cp:lastPrinted>
  <dcterms:created xsi:type="dcterms:W3CDTF">1999-08-24T18:18:06Z</dcterms:created>
  <dcterms:modified xsi:type="dcterms:W3CDTF">2021-01-12T23:03:05Z</dcterms:modified>
</cp:coreProperties>
</file>