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5" r:id="rId5"/>
    <p:sldId id="260" r:id="rId6"/>
    <p:sldId id="258" r:id="rId7"/>
    <p:sldId id="261" r:id="rId8"/>
    <p:sldId id="266" r:id="rId9"/>
    <p:sldId id="267" r:id="rId10"/>
    <p:sldId id="268" r:id="rId11"/>
    <p:sldId id="271"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7BD4-B6AE-3C9C-3A4B-7B89D90B7F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3B9193-C2C1-9C66-4F03-60C57B2E0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9BB-7EE1-9EC1-26D8-C924A237DB77}"/>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5" name="Footer Placeholder 4">
            <a:extLst>
              <a:ext uri="{FF2B5EF4-FFF2-40B4-BE49-F238E27FC236}">
                <a16:creationId xmlns:a16="http://schemas.microsoft.com/office/drawing/2014/main" id="{3AC498BB-29B5-F84F-D8DB-4BD1D9B3B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7F00F-DCAC-5AF9-492D-C9BABF1B8288}"/>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424789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654C-DD70-0126-90B2-F39B6B4667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2DF9C-20F4-7179-9C8E-C83CD242D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0DC67-FBF0-71AC-508E-2F31631A34C3}"/>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5" name="Footer Placeholder 4">
            <a:extLst>
              <a:ext uri="{FF2B5EF4-FFF2-40B4-BE49-F238E27FC236}">
                <a16:creationId xmlns:a16="http://schemas.microsoft.com/office/drawing/2014/main" id="{1F1C3720-138F-A302-AC89-0AD3517C6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6AF22-6A0A-904F-892E-5D272F2A53DD}"/>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391522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EE39A-1436-F143-9EFE-2966FB52A8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8EF4FA-D64C-206C-754D-8C503CAC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B5B65-DBC8-7B41-2DAB-94EE6478A6E4}"/>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5" name="Footer Placeholder 4">
            <a:extLst>
              <a:ext uri="{FF2B5EF4-FFF2-40B4-BE49-F238E27FC236}">
                <a16:creationId xmlns:a16="http://schemas.microsoft.com/office/drawing/2014/main" id="{20EBF2C5-16C6-F32A-2925-0AA26FD4A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B61E61-8587-D483-5344-D1EF7318A7DF}"/>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183569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2B84-EF9B-8E9C-24F5-CCA84B7D2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56A6D-51E3-34B0-702E-F34B509FFF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AA38BA-C1D0-B617-C3A5-8A5D84427032}"/>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5" name="Footer Placeholder 4">
            <a:extLst>
              <a:ext uri="{FF2B5EF4-FFF2-40B4-BE49-F238E27FC236}">
                <a16:creationId xmlns:a16="http://schemas.microsoft.com/office/drawing/2014/main" id="{8ACECB88-F5F8-84C1-5F94-FAEFC0847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EF3D7-C5C3-5380-A0E5-91A9EB9BFC21}"/>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273176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96CE-FE8B-DFF0-1ADC-898FEAF3D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1B4924-559C-60B4-93C9-EBEF45C28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66C64-A58F-8CF3-EF3E-D830DB1CA413}"/>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5" name="Footer Placeholder 4">
            <a:extLst>
              <a:ext uri="{FF2B5EF4-FFF2-40B4-BE49-F238E27FC236}">
                <a16:creationId xmlns:a16="http://schemas.microsoft.com/office/drawing/2014/main" id="{CE751DAE-5320-00B1-49A8-EC05FEA72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B3D83-5DD5-9EA7-A203-20CD7AABC505}"/>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85019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DD47-5787-F12E-70DB-06807CED5D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E391CB-6558-6258-5061-657C29B92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2C453D-3F1F-18ED-8B29-36F68F68E8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1E39BB-B809-F54A-828F-2D6D1313780C}"/>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6" name="Footer Placeholder 5">
            <a:extLst>
              <a:ext uri="{FF2B5EF4-FFF2-40B4-BE49-F238E27FC236}">
                <a16:creationId xmlns:a16="http://schemas.microsoft.com/office/drawing/2014/main" id="{A5391B51-820F-1301-6EE2-FB5FA4FAC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792E82-26B6-5635-5970-2B5A12EC5DB0}"/>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366247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0134-A19B-9455-C019-2AF8B23960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90B39F-4A3A-A8B6-8322-8661925CB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0E1EB-C1DE-7A53-E460-BEAF6E78B3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72981E-56FB-831C-70E9-469BB66DD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DD8C1-566F-2408-8DA8-6A613940F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1A3D20-112A-2B46-3BF6-55F81F11ACCE}"/>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8" name="Footer Placeholder 7">
            <a:extLst>
              <a:ext uri="{FF2B5EF4-FFF2-40B4-BE49-F238E27FC236}">
                <a16:creationId xmlns:a16="http://schemas.microsoft.com/office/drawing/2014/main" id="{06E9D9C3-A4F5-D94C-28A8-4D21250686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DCED64-4183-A923-1FB8-05686B4DC27C}"/>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28797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4352-932D-E898-4505-7EB8623894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7359FD-B3E2-BF44-3E12-3DF1BCF5FDD2}"/>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4" name="Footer Placeholder 3">
            <a:extLst>
              <a:ext uri="{FF2B5EF4-FFF2-40B4-BE49-F238E27FC236}">
                <a16:creationId xmlns:a16="http://schemas.microsoft.com/office/drawing/2014/main" id="{65ABD629-B212-83F0-E593-14314824F2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FC8DEA-459B-BAF8-68BF-986D53780E68}"/>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105137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9A6ED-252A-3AAC-A15E-8001A6372177}"/>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3" name="Footer Placeholder 2">
            <a:extLst>
              <a:ext uri="{FF2B5EF4-FFF2-40B4-BE49-F238E27FC236}">
                <a16:creationId xmlns:a16="http://schemas.microsoft.com/office/drawing/2014/main" id="{F04A8ABC-ECE8-1839-C5BC-E99BE86F85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085B0E-641D-EA1D-7017-9524A27E827F}"/>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425156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0E81-9425-C1A9-FA36-B1F89B204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4B49D5-A83B-E48D-3C0A-C43FEA7F2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2FBA8-4B74-1F84-8C5C-894924BBE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E5AB3-C0E5-16AA-DB43-B3F70C4AD231}"/>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6" name="Footer Placeholder 5">
            <a:extLst>
              <a:ext uri="{FF2B5EF4-FFF2-40B4-BE49-F238E27FC236}">
                <a16:creationId xmlns:a16="http://schemas.microsoft.com/office/drawing/2014/main" id="{4919D7C4-A7C0-FCA6-928D-DAC617D9B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E4BD4-28A6-FE66-7DE6-3490494E96C8}"/>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16414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B41B-92DB-3F98-508D-20E02DE38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B73A01-75B9-C9D4-6CCB-1F20864EA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3A47BA-FFFB-9A20-9718-97FA147EE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C4D08-C1DB-3889-7543-84DC48629FD4}"/>
              </a:ext>
            </a:extLst>
          </p:cNvPr>
          <p:cNvSpPr>
            <a:spLocks noGrp="1"/>
          </p:cNvSpPr>
          <p:nvPr>
            <p:ph type="dt" sz="half" idx="10"/>
          </p:nvPr>
        </p:nvSpPr>
        <p:spPr/>
        <p:txBody>
          <a:bodyPr/>
          <a:lstStyle/>
          <a:p>
            <a:fld id="{A0344CE2-9218-497B-AE33-E45C8D9C3B80}" type="datetimeFigureOut">
              <a:rPr lang="en-IN" smtClean="0"/>
              <a:t>24-07-2024-Wed</a:t>
            </a:fld>
            <a:endParaRPr lang="en-IN"/>
          </a:p>
        </p:txBody>
      </p:sp>
      <p:sp>
        <p:nvSpPr>
          <p:cNvPr id="6" name="Footer Placeholder 5">
            <a:extLst>
              <a:ext uri="{FF2B5EF4-FFF2-40B4-BE49-F238E27FC236}">
                <a16:creationId xmlns:a16="http://schemas.microsoft.com/office/drawing/2014/main" id="{B16ECF2D-4C4C-7645-F1EC-2906CDB03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653185-3991-C854-CF8B-1B86ADC96E21}"/>
              </a:ext>
            </a:extLst>
          </p:cNvPr>
          <p:cNvSpPr>
            <a:spLocks noGrp="1"/>
          </p:cNvSpPr>
          <p:nvPr>
            <p:ph type="sldNum" sz="quarter" idx="12"/>
          </p:nvPr>
        </p:nvSpPr>
        <p:spPr/>
        <p:txBody>
          <a:bodyPr/>
          <a:lstStyle/>
          <a:p>
            <a:fld id="{12C08047-EEE8-46C5-A026-BE019E09DA58}" type="slidenum">
              <a:rPr lang="en-IN" smtClean="0"/>
              <a:t>‹#›</a:t>
            </a:fld>
            <a:endParaRPr lang="en-IN"/>
          </a:p>
        </p:txBody>
      </p:sp>
    </p:spTree>
    <p:extLst>
      <p:ext uri="{BB962C8B-B14F-4D97-AF65-F5344CB8AC3E}">
        <p14:creationId xmlns:p14="http://schemas.microsoft.com/office/powerpoint/2010/main" val="242879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35AE6-D77D-DD7C-0028-5D8912F01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A07E05-2902-862C-869D-D4764D3AA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B676C-FAC9-582B-3396-7A4F2F252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44CE2-9218-497B-AE33-E45C8D9C3B80}" type="datetimeFigureOut">
              <a:rPr lang="en-IN" smtClean="0"/>
              <a:t>24-07-2024-Wed</a:t>
            </a:fld>
            <a:endParaRPr lang="en-IN"/>
          </a:p>
        </p:txBody>
      </p:sp>
      <p:sp>
        <p:nvSpPr>
          <p:cNvPr id="5" name="Footer Placeholder 4">
            <a:extLst>
              <a:ext uri="{FF2B5EF4-FFF2-40B4-BE49-F238E27FC236}">
                <a16:creationId xmlns:a16="http://schemas.microsoft.com/office/drawing/2014/main" id="{7FB38F59-55A7-0C30-47B0-59C4E6F6C4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C640E0-7F50-2A32-798E-EC6A1C5968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08047-EEE8-46C5-A026-BE019E09DA58}" type="slidenum">
              <a:rPr lang="en-IN" smtClean="0"/>
              <a:t>‹#›</a:t>
            </a:fld>
            <a:endParaRPr lang="en-IN"/>
          </a:p>
        </p:txBody>
      </p:sp>
    </p:spTree>
    <p:extLst>
      <p:ext uri="{BB962C8B-B14F-4D97-AF65-F5344CB8AC3E}">
        <p14:creationId xmlns:p14="http://schemas.microsoft.com/office/powerpoint/2010/main" val="123238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2B1B21-557F-729F-7A64-D6598E340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4596147A-0D62-B433-8BEF-67F73D9E2C6F}"/>
              </a:ext>
            </a:extLst>
          </p:cNvPr>
          <p:cNvSpPr>
            <a:spLocks noGrp="1"/>
          </p:cNvSpPr>
          <p:nvPr>
            <p:ph type="ctrTitle"/>
          </p:nvPr>
        </p:nvSpPr>
        <p:spPr>
          <a:xfrm>
            <a:off x="2075585" y="1475509"/>
            <a:ext cx="7891896" cy="2701636"/>
          </a:xfrm>
        </p:spPr>
        <p:txBody>
          <a:bodyPr>
            <a:normAutofit fontScale="90000"/>
          </a:bodyPr>
          <a:lstStyle/>
          <a:p>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r>
              <a:rPr lang="en-IN" sz="5300" b="1" i="0" u="none" strike="noStrike" baseline="0" dirty="0">
                <a:solidFill>
                  <a:srgbClr val="000000"/>
                </a:solidFill>
                <a:latin typeface="Times New Roman" panose="02020603050405020304" pitchFamily="18" charset="0"/>
              </a:rPr>
              <a:t>Coffee Quality </a:t>
            </a:r>
            <a:r>
              <a:rPr lang="en-IN" sz="5300" b="1" dirty="0">
                <a:solidFill>
                  <a:srgbClr val="000000"/>
                </a:solidFill>
                <a:latin typeface="Times New Roman" panose="02020603050405020304" pitchFamily="18" charset="0"/>
              </a:rPr>
              <a:t>D</a:t>
            </a:r>
            <a:r>
              <a:rPr lang="en-IN" sz="5300" b="1" i="0" u="none" strike="noStrike" baseline="0" dirty="0">
                <a:solidFill>
                  <a:srgbClr val="000000"/>
                </a:solidFill>
                <a:latin typeface="Times New Roman" panose="02020603050405020304" pitchFamily="18" charset="0"/>
              </a:rPr>
              <a:t>ata Analysis</a:t>
            </a:r>
            <a:br>
              <a:rPr lang="en-IN" sz="36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r>
              <a:rPr lang="en-US" sz="3100" b="1" i="0" u="none" strike="noStrike" baseline="0" dirty="0">
                <a:solidFill>
                  <a:srgbClr val="000000"/>
                </a:solidFill>
                <a:latin typeface="Times New Roman" panose="02020603050405020304" pitchFamily="18" charset="0"/>
              </a:rPr>
              <a:t>Milestone – 1 (Python Data exploration project)</a:t>
            </a:r>
            <a:br>
              <a:rPr lang="en-US" sz="3100" b="1" i="0" u="none" strike="noStrike" baseline="0" dirty="0">
                <a:solidFill>
                  <a:srgbClr val="000000"/>
                </a:solidFill>
                <a:latin typeface="Times New Roman" panose="02020603050405020304" pitchFamily="18" charset="0"/>
              </a:rPr>
            </a:br>
            <a:r>
              <a:rPr lang="en-IN" sz="3100" b="0" i="0" u="none" strike="noStrike" baseline="0" dirty="0">
                <a:solidFill>
                  <a:srgbClr val="000000"/>
                </a:solidFill>
                <a:latin typeface="Times New Roman" panose="02020603050405020304" pitchFamily="18" charset="0"/>
              </a:rPr>
              <a:t> </a:t>
            </a:r>
            <a:br>
              <a:rPr lang="en-IN" sz="3100" b="0" i="0" u="none" strike="noStrike" baseline="0" dirty="0">
                <a:solidFill>
                  <a:srgbClr val="000000"/>
                </a:solidFill>
                <a:latin typeface="Times New Roman" panose="02020603050405020304" pitchFamily="18" charset="0"/>
              </a:rPr>
            </a:br>
            <a:endParaRPr lang="en-IN" sz="3100" dirty="0"/>
          </a:p>
        </p:txBody>
      </p:sp>
      <p:sp>
        <p:nvSpPr>
          <p:cNvPr id="3" name="Subtitle 2">
            <a:extLst>
              <a:ext uri="{FF2B5EF4-FFF2-40B4-BE49-F238E27FC236}">
                <a16:creationId xmlns:a16="http://schemas.microsoft.com/office/drawing/2014/main" id="{D29BEDC8-3223-CE8D-1B0D-DDDAD961FC71}"/>
              </a:ext>
            </a:extLst>
          </p:cNvPr>
          <p:cNvSpPr>
            <a:spLocks noGrp="1"/>
          </p:cNvSpPr>
          <p:nvPr>
            <p:ph type="subTitle" idx="1"/>
          </p:nvPr>
        </p:nvSpPr>
        <p:spPr>
          <a:xfrm>
            <a:off x="7647709" y="4256665"/>
            <a:ext cx="3979719" cy="1655762"/>
          </a:xfrm>
        </p:spPr>
        <p:txBody>
          <a:bodyPr>
            <a:normAutofit fontScale="92500" lnSpcReduction="10000"/>
          </a:bodyPr>
          <a:lstStyle/>
          <a:p>
            <a:pPr algn="l"/>
            <a:endParaRPr lang="en-IN" sz="1800" b="0" i="0" u="none" strike="noStrike" baseline="0" dirty="0">
              <a:solidFill>
                <a:srgbClr val="000000"/>
              </a:solidFill>
            </a:endParaRPr>
          </a:p>
          <a:p>
            <a:r>
              <a:rPr lang="en-IN" sz="1800" b="0" i="0" u="none" strike="noStrike" baseline="0" dirty="0">
                <a:solidFill>
                  <a:srgbClr val="000000"/>
                </a:solidFill>
              </a:rPr>
              <a:t> </a:t>
            </a:r>
          </a:p>
          <a:p>
            <a:pPr algn="l"/>
            <a:r>
              <a:rPr lang="en-IN" sz="1800" b="0" i="0" u="none" strike="noStrike" baseline="0" dirty="0">
                <a:solidFill>
                  <a:srgbClr val="000000"/>
                </a:solidFill>
              </a:rPr>
              <a:t>Student Name: Praveen Kumar N</a:t>
            </a:r>
          </a:p>
          <a:p>
            <a:pPr algn="l"/>
            <a:r>
              <a:rPr lang="en-IN" sz="1800" dirty="0">
                <a:solidFill>
                  <a:srgbClr val="000000"/>
                </a:solidFill>
              </a:rPr>
              <a:t>Course: DA/DS</a:t>
            </a:r>
          </a:p>
          <a:p>
            <a:pPr algn="l"/>
            <a:r>
              <a:rPr lang="en-IN" sz="1800" b="0" i="0" u="none" strike="noStrike" baseline="0" dirty="0">
                <a:solidFill>
                  <a:srgbClr val="000000"/>
                </a:solidFill>
              </a:rPr>
              <a:t>Date</a:t>
            </a:r>
            <a:r>
              <a:rPr lang="en-IN" sz="1800" b="0" i="0" u="none" strike="noStrike" baseline="0">
                <a:solidFill>
                  <a:srgbClr val="000000"/>
                </a:solidFill>
              </a:rPr>
              <a:t>:24.07.2024</a:t>
            </a:r>
            <a:endParaRPr lang="en-IN" sz="1800" b="0" i="0" u="none" strike="noStrike" baseline="0" dirty="0">
              <a:solidFill>
                <a:srgbClr val="000000"/>
              </a:solidFill>
            </a:endParaRPr>
          </a:p>
          <a:p>
            <a:endParaRPr lang="en-IN" sz="1800" b="0" i="0" u="none" strike="noStrike" baseline="0" dirty="0">
              <a:solidFill>
                <a:srgbClr val="000000"/>
              </a:solidFill>
            </a:endParaRPr>
          </a:p>
          <a:p>
            <a:endParaRPr lang="en-IN" dirty="0"/>
          </a:p>
        </p:txBody>
      </p:sp>
    </p:spTree>
    <p:extLst>
      <p:ext uri="{BB962C8B-B14F-4D97-AF65-F5344CB8AC3E}">
        <p14:creationId xmlns:p14="http://schemas.microsoft.com/office/powerpoint/2010/main" val="31975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B6DB1F-FF49-A497-6EB0-9B5CA652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71664" cy="6982691"/>
          </a:xfrm>
          <a:prstGeom prst="rect">
            <a:avLst/>
          </a:prstGeom>
        </p:spPr>
      </p:pic>
      <p:pic>
        <p:nvPicPr>
          <p:cNvPr id="5" name="Picture 4">
            <a:extLst>
              <a:ext uri="{FF2B5EF4-FFF2-40B4-BE49-F238E27FC236}">
                <a16:creationId xmlns:a16="http://schemas.microsoft.com/office/drawing/2014/main" id="{25CF6035-7359-C244-9E62-560F52903998}"/>
              </a:ext>
            </a:extLst>
          </p:cNvPr>
          <p:cNvPicPr>
            <a:picLocks noChangeAspect="1"/>
          </p:cNvPicPr>
          <p:nvPr/>
        </p:nvPicPr>
        <p:blipFill rotWithShape="1">
          <a:blip r:embed="rId3"/>
          <a:srcRect l="9631" t="29545" r="47074" b="12727"/>
          <a:stretch/>
        </p:blipFill>
        <p:spPr>
          <a:xfrm>
            <a:off x="233795" y="1548246"/>
            <a:ext cx="5278582" cy="5174672"/>
          </a:xfrm>
          <a:prstGeom prst="rect">
            <a:avLst/>
          </a:prstGeom>
        </p:spPr>
      </p:pic>
      <p:sp>
        <p:nvSpPr>
          <p:cNvPr id="6" name="TextBox 5">
            <a:extLst>
              <a:ext uri="{FF2B5EF4-FFF2-40B4-BE49-F238E27FC236}">
                <a16:creationId xmlns:a16="http://schemas.microsoft.com/office/drawing/2014/main" id="{A08451CC-77F0-8716-C49D-3BEDED95AFD8}"/>
              </a:ext>
            </a:extLst>
          </p:cNvPr>
          <p:cNvSpPr txBox="1"/>
          <p:nvPr/>
        </p:nvSpPr>
        <p:spPr>
          <a:xfrm>
            <a:off x="1036493" y="423222"/>
            <a:ext cx="3673186" cy="707886"/>
          </a:xfrm>
          <a:prstGeom prst="rect">
            <a:avLst/>
          </a:prstGeom>
          <a:noFill/>
        </p:spPr>
        <p:txBody>
          <a:bodyPr wrap="square" rtlCol="0">
            <a:spAutoFit/>
          </a:bodyPr>
          <a:lstStyle/>
          <a:p>
            <a:pPr algn="l"/>
            <a:endParaRPr lang="en-IN" sz="2000" dirty="0">
              <a:latin typeface="Times New Roman" panose="02020603050405020304" pitchFamily="18" charset="0"/>
              <a:cs typeface="Times New Roman" panose="02020603050405020304" pitchFamily="18" charset="0"/>
            </a:endParaRPr>
          </a:p>
          <a:p>
            <a:pPr algn="ctr"/>
            <a:r>
              <a:rPr lang="en-IN" sz="2000" dirty="0">
                <a:solidFill>
                  <a:schemeClr val="bg1"/>
                </a:solidFill>
                <a:latin typeface="Times New Roman" panose="02020603050405020304" pitchFamily="18" charset="0"/>
                <a:cs typeface="Times New Roman" panose="02020603050405020304" pitchFamily="18" charset="0"/>
              </a:rPr>
              <a:t>Bar graph of  Processing method</a:t>
            </a:r>
          </a:p>
        </p:txBody>
      </p:sp>
      <p:pic>
        <p:nvPicPr>
          <p:cNvPr id="8" name="Picture 7">
            <a:extLst>
              <a:ext uri="{FF2B5EF4-FFF2-40B4-BE49-F238E27FC236}">
                <a16:creationId xmlns:a16="http://schemas.microsoft.com/office/drawing/2014/main" id="{37FF5F67-CB0B-4E07-CA83-0E60AABB37FC}"/>
              </a:ext>
            </a:extLst>
          </p:cNvPr>
          <p:cNvPicPr>
            <a:picLocks noChangeAspect="1"/>
          </p:cNvPicPr>
          <p:nvPr/>
        </p:nvPicPr>
        <p:blipFill rotWithShape="1">
          <a:blip r:embed="rId4"/>
          <a:srcRect l="7590" t="28636" r="59514" b="40758"/>
          <a:stretch/>
        </p:blipFill>
        <p:spPr>
          <a:xfrm>
            <a:off x="6348845" y="2545772"/>
            <a:ext cx="5039591" cy="3667992"/>
          </a:xfrm>
          <a:prstGeom prst="rect">
            <a:avLst/>
          </a:prstGeom>
        </p:spPr>
      </p:pic>
      <p:sp>
        <p:nvSpPr>
          <p:cNvPr id="9" name="TextBox 8">
            <a:extLst>
              <a:ext uri="{FF2B5EF4-FFF2-40B4-BE49-F238E27FC236}">
                <a16:creationId xmlns:a16="http://schemas.microsoft.com/office/drawing/2014/main" id="{8FAD3818-47DD-6F94-929F-B416A5DBD148}"/>
              </a:ext>
            </a:extLst>
          </p:cNvPr>
          <p:cNvSpPr txBox="1"/>
          <p:nvPr/>
        </p:nvSpPr>
        <p:spPr>
          <a:xfrm>
            <a:off x="6868390" y="304378"/>
            <a:ext cx="4623955" cy="2308324"/>
          </a:xfrm>
          <a:prstGeom prst="rect">
            <a:avLst/>
          </a:prstGeom>
          <a:noFill/>
        </p:spPr>
        <p:txBody>
          <a:bodyPr wrap="square" rtlCol="0">
            <a:spAutoFit/>
          </a:bodyPr>
          <a:lstStyle/>
          <a:p>
            <a:pPr algn="l"/>
            <a:endParaRPr lang="en-IN" dirty="0"/>
          </a:p>
          <a:p>
            <a:r>
              <a:rPr lang="en-US" dirty="0">
                <a:solidFill>
                  <a:schemeClr val="bg1"/>
                </a:solidFill>
              </a:rPr>
              <a:t>Showing that out of the 5 Processing method </a:t>
            </a:r>
          </a:p>
          <a:p>
            <a:r>
              <a:rPr lang="en-US" dirty="0">
                <a:solidFill>
                  <a:schemeClr val="bg1"/>
                </a:solidFill>
              </a:rPr>
              <a:t>Natural/day 19.2%</a:t>
            </a:r>
          </a:p>
          <a:p>
            <a:r>
              <a:rPr lang="en-US" dirty="0">
                <a:solidFill>
                  <a:schemeClr val="bg1"/>
                </a:solidFill>
              </a:rPr>
              <a:t>Pulped natural/honey 1.04%</a:t>
            </a:r>
          </a:p>
          <a:p>
            <a:r>
              <a:rPr lang="en-US" dirty="0">
                <a:solidFill>
                  <a:schemeClr val="bg1"/>
                </a:solidFill>
              </a:rPr>
              <a:t>Semi-washed/semi-pulped 4.182%</a:t>
            </a:r>
          </a:p>
          <a:p>
            <a:r>
              <a:rPr lang="en-US" dirty="0">
                <a:solidFill>
                  <a:schemeClr val="bg1"/>
                </a:solidFill>
              </a:rPr>
              <a:t>Washed/Wet 73%</a:t>
            </a:r>
          </a:p>
          <a:p>
            <a:r>
              <a:rPr lang="en-US" dirty="0">
                <a:solidFill>
                  <a:schemeClr val="bg1"/>
                </a:solidFill>
              </a:rPr>
              <a:t>Other 1.94%</a:t>
            </a:r>
          </a:p>
          <a:p>
            <a:endParaRPr lang="en-IN" dirty="0"/>
          </a:p>
        </p:txBody>
      </p:sp>
    </p:spTree>
    <p:extLst>
      <p:ext uri="{BB962C8B-B14F-4D97-AF65-F5344CB8AC3E}">
        <p14:creationId xmlns:p14="http://schemas.microsoft.com/office/powerpoint/2010/main" val="222061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5E5C3-863F-D321-96A1-78657284C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C15E977E-7B20-AEDD-6E67-F8F2E1CCF725}"/>
              </a:ext>
            </a:extLst>
          </p:cNvPr>
          <p:cNvPicPr>
            <a:picLocks noChangeAspect="1"/>
          </p:cNvPicPr>
          <p:nvPr/>
        </p:nvPicPr>
        <p:blipFill rotWithShape="1">
          <a:blip r:embed="rId3"/>
          <a:srcRect l="21222" t="13182" r="22103" b="18939"/>
          <a:stretch/>
        </p:blipFill>
        <p:spPr>
          <a:xfrm>
            <a:off x="-1" y="0"/>
            <a:ext cx="12295909" cy="4561607"/>
          </a:xfrm>
          <a:prstGeom prst="rect">
            <a:avLst/>
          </a:prstGeom>
        </p:spPr>
      </p:pic>
      <p:sp>
        <p:nvSpPr>
          <p:cNvPr id="6" name="TextBox 5">
            <a:extLst>
              <a:ext uri="{FF2B5EF4-FFF2-40B4-BE49-F238E27FC236}">
                <a16:creationId xmlns:a16="http://schemas.microsoft.com/office/drawing/2014/main" id="{BC345133-1369-A159-5C05-DFFAA3A2E233}"/>
              </a:ext>
            </a:extLst>
          </p:cNvPr>
          <p:cNvSpPr txBox="1"/>
          <p:nvPr/>
        </p:nvSpPr>
        <p:spPr>
          <a:xfrm>
            <a:off x="1974274" y="5237018"/>
            <a:ext cx="9466118" cy="646331"/>
          </a:xfrm>
          <a:prstGeom prst="rect">
            <a:avLst/>
          </a:prstGeom>
          <a:noFill/>
        </p:spPr>
        <p:txBody>
          <a:bodyPr wrap="square" rtlCol="0">
            <a:spAutoFit/>
          </a:bodyPr>
          <a:lstStyle/>
          <a:p>
            <a:pPr algn="ctr"/>
            <a:endParaRPr lang="en-IN" dirty="0"/>
          </a:p>
          <a:p>
            <a:pPr algn="ctr"/>
            <a:r>
              <a:rPr lang="en-US" dirty="0">
                <a:solidFill>
                  <a:schemeClr val="bg1"/>
                </a:solidFill>
              </a:rPr>
              <a:t>A pair plot is a useful graph that gives an entire overview </a:t>
            </a:r>
            <a:r>
              <a:rPr lang="en-US" sz="1800" b="0" i="0" u="none" strike="noStrike" baseline="0" dirty="0">
                <a:solidFill>
                  <a:schemeClr val="bg1"/>
                </a:solidFill>
                <a:latin typeface="Goudy Old Style" panose="02020502050305020303" pitchFamily="18" charset="0"/>
              </a:rPr>
              <a:t>of the correlations of the data</a:t>
            </a:r>
            <a:endParaRPr lang="en-IN" dirty="0">
              <a:solidFill>
                <a:schemeClr val="bg1"/>
              </a:solidFill>
            </a:endParaRPr>
          </a:p>
        </p:txBody>
      </p:sp>
    </p:spTree>
    <p:extLst>
      <p:ext uri="{BB962C8B-B14F-4D97-AF65-F5344CB8AC3E}">
        <p14:creationId xmlns:p14="http://schemas.microsoft.com/office/powerpoint/2010/main" val="142675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B93C0B-E4D8-8118-2C2A-62A2DEBB3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82691"/>
          </a:xfrm>
          <a:prstGeom prst="rect">
            <a:avLst/>
          </a:prstGeom>
        </p:spPr>
      </p:pic>
      <p:pic>
        <p:nvPicPr>
          <p:cNvPr id="5" name="Picture 4">
            <a:extLst>
              <a:ext uri="{FF2B5EF4-FFF2-40B4-BE49-F238E27FC236}">
                <a16:creationId xmlns:a16="http://schemas.microsoft.com/office/drawing/2014/main" id="{4E7F9CE8-ECB8-3230-9964-4BDF2546FB7A}"/>
              </a:ext>
            </a:extLst>
          </p:cNvPr>
          <p:cNvPicPr>
            <a:picLocks noChangeAspect="1"/>
          </p:cNvPicPr>
          <p:nvPr/>
        </p:nvPicPr>
        <p:blipFill rotWithShape="1">
          <a:blip r:embed="rId3"/>
          <a:srcRect l="22841" t="14243" r="27215" b="8332"/>
          <a:stretch/>
        </p:blipFill>
        <p:spPr>
          <a:xfrm>
            <a:off x="800101" y="602672"/>
            <a:ext cx="7138554" cy="6224918"/>
          </a:xfrm>
          <a:prstGeom prst="rect">
            <a:avLst/>
          </a:prstGeom>
        </p:spPr>
      </p:pic>
      <p:sp>
        <p:nvSpPr>
          <p:cNvPr id="6" name="TextBox 5">
            <a:extLst>
              <a:ext uri="{FF2B5EF4-FFF2-40B4-BE49-F238E27FC236}">
                <a16:creationId xmlns:a16="http://schemas.microsoft.com/office/drawing/2014/main" id="{50B05651-8D7B-FBCF-20B5-F11103396CC6}"/>
              </a:ext>
            </a:extLst>
          </p:cNvPr>
          <p:cNvSpPr txBox="1"/>
          <p:nvPr/>
        </p:nvSpPr>
        <p:spPr>
          <a:xfrm>
            <a:off x="8156864" y="1174173"/>
            <a:ext cx="4035136" cy="2215991"/>
          </a:xfrm>
          <a:prstGeom prst="rect">
            <a:avLst/>
          </a:prstGeom>
          <a:noFill/>
        </p:spPr>
        <p:txBody>
          <a:bodyPr wrap="square" rtlCol="0">
            <a:spAutoFit/>
          </a:bodyPr>
          <a:lstStyle/>
          <a:p>
            <a:pPr algn="l"/>
            <a:endParaRPr lang="en-IN" dirty="0"/>
          </a:p>
          <a:p>
            <a:r>
              <a:rPr lang="en-US" sz="2000" dirty="0">
                <a:solidFill>
                  <a:schemeClr val="bg1"/>
                </a:solidFill>
                <a:latin typeface="Times New Roman" panose="02020603050405020304" pitchFamily="18" charset="0"/>
                <a:cs typeface="Times New Roman" panose="02020603050405020304" pitchFamily="18" charset="0"/>
              </a:rPr>
              <a:t>From this we can see that cupper points &amp; flavor is the most positively correlated with the total cup points. Heatmap is useful for this as we can identify the correlation based on the color so it is easier</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56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B0039-D5B8-A294-6ED3-174231DFA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85264"/>
          </a:xfrm>
          <a:prstGeom prst="rect">
            <a:avLst/>
          </a:prstGeom>
        </p:spPr>
      </p:pic>
      <p:pic>
        <p:nvPicPr>
          <p:cNvPr id="5" name="Picture 4">
            <a:extLst>
              <a:ext uri="{FF2B5EF4-FFF2-40B4-BE49-F238E27FC236}">
                <a16:creationId xmlns:a16="http://schemas.microsoft.com/office/drawing/2014/main" id="{D92E308D-45EA-8486-68B2-4825E9B1B27A}"/>
              </a:ext>
            </a:extLst>
          </p:cNvPr>
          <p:cNvPicPr>
            <a:picLocks noChangeAspect="1"/>
          </p:cNvPicPr>
          <p:nvPr/>
        </p:nvPicPr>
        <p:blipFill>
          <a:blip r:embed="rId3"/>
          <a:stretch>
            <a:fillRect/>
          </a:stretch>
        </p:blipFill>
        <p:spPr>
          <a:xfrm>
            <a:off x="221771" y="2548813"/>
            <a:ext cx="4589220" cy="3737686"/>
          </a:xfrm>
          <a:prstGeom prst="rect">
            <a:avLst/>
          </a:prstGeom>
        </p:spPr>
      </p:pic>
      <p:pic>
        <p:nvPicPr>
          <p:cNvPr id="7" name="Picture 6">
            <a:extLst>
              <a:ext uri="{FF2B5EF4-FFF2-40B4-BE49-F238E27FC236}">
                <a16:creationId xmlns:a16="http://schemas.microsoft.com/office/drawing/2014/main" id="{38E3F463-097C-4095-DF05-B9E4ECB76D1B}"/>
              </a:ext>
            </a:extLst>
          </p:cNvPr>
          <p:cNvPicPr>
            <a:picLocks noChangeAspect="1"/>
          </p:cNvPicPr>
          <p:nvPr/>
        </p:nvPicPr>
        <p:blipFill>
          <a:blip r:embed="rId4"/>
          <a:stretch>
            <a:fillRect/>
          </a:stretch>
        </p:blipFill>
        <p:spPr>
          <a:xfrm>
            <a:off x="7062427" y="2507110"/>
            <a:ext cx="4893972" cy="3737687"/>
          </a:xfrm>
          <a:prstGeom prst="rect">
            <a:avLst/>
          </a:prstGeom>
        </p:spPr>
      </p:pic>
      <p:sp>
        <p:nvSpPr>
          <p:cNvPr id="8" name="TextBox 7">
            <a:extLst>
              <a:ext uri="{FF2B5EF4-FFF2-40B4-BE49-F238E27FC236}">
                <a16:creationId xmlns:a16="http://schemas.microsoft.com/office/drawing/2014/main" id="{22707EB5-A0E2-EC8F-C961-9680F40AA640}"/>
              </a:ext>
            </a:extLst>
          </p:cNvPr>
          <p:cNvSpPr txBox="1"/>
          <p:nvPr/>
        </p:nvSpPr>
        <p:spPr>
          <a:xfrm>
            <a:off x="2480167" y="17693"/>
            <a:ext cx="7387937" cy="677108"/>
          </a:xfrm>
          <a:prstGeom prst="rect">
            <a:avLst/>
          </a:prstGeom>
          <a:noFill/>
        </p:spPr>
        <p:txBody>
          <a:bodyPr wrap="square" rtlCol="0">
            <a:spAutoFit/>
          </a:bodyPr>
          <a:lstStyle/>
          <a:p>
            <a:pPr algn="l"/>
            <a:endParaRPr lang="en-IN" dirty="0"/>
          </a:p>
          <a:p>
            <a:r>
              <a:rPr lang="en-US" sz="2000" dirty="0">
                <a:solidFill>
                  <a:schemeClr val="bg1"/>
                </a:solidFill>
                <a:latin typeface="Times New Roman" panose="02020603050405020304" pitchFamily="18" charset="0"/>
                <a:cs typeface="Times New Roman" panose="02020603050405020304" pitchFamily="18" charset="0"/>
              </a:rPr>
              <a:t>Upward climbing straight line shows highly positive correlation</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8791844-D54D-4516-57E2-E428AFB832AC}"/>
              </a:ext>
            </a:extLst>
          </p:cNvPr>
          <p:cNvSpPr txBox="1"/>
          <p:nvPr/>
        </p:nvSpPr>
        <p:spPr>
          <a:xfrm>
            <a:off x="43753" y="844036"/>
            <a:ext cx="5191076" cy="646331"/>
          </a:xfrm>
          <a:prstGeom prst="rect">
            <a:avLst/>
          </a:prstGeom>
          <a:noFill/>
        </p:spPr>
        <p:txBody>
          <a:bodyPr wrap="square" rtlCol="0">
            <a:spAutoFit/>
          </a:bodyPr>
          <a:lstStyle/>
          <a:p>
            <a:pPr algn="l"/>
            <a:endParaRPr lang="en-IN" sz="1800" b="0" i="0" u="none" strike="noStrike" baseline="0" dirty="0">
              <a:solidFill>
                <a:srgbClr val="000000"/>
              </a:solidFill>
            </a:endParaRPr>
          </a:p>
          <a:p>
            <a:r>
              <a:rPr lang="en-US" sz="1800" i="0" u="none" strike="noStrike" baseline="0" dirty="0">
                <a:solidFill>
                  <a:schemeClr val="bg1"/>
                </a:solidFill>
                <a:latin typeface="Times New Roman" panose="02020603050405020304" pitchFamily="18" charset="0"/>
                <a:cs typeface="Times New Roman" panose="02020603050405020304" pitchFamily="18" charset="0"/>
              </a:rPr>
              <a:t>Correlation between cupper point and total cup points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Arrow: Down 9">
            <a:extLst>
              <a:ext uri="{FF2B5EF4-FFF2-40B4-BE49-F238E27FC236}">
                <a16:creationId xmlns:a16="http://schemas.microsoft.com/office/drawing/2014/main" id="{2D54B3BE-C5D4-39BB-CF3C-2E1D3C29F4F0}"/>
              </a:ext>
            </a:extLst>
          </p:cNvPr>
          <p:cNvSpPr/>
          <p:nvPr/>
        </p:nvSpPr>
        <p:spPr>
          <a:xfrm>
            <a:off x="2275609" y="1693718"/>
            <a:ext cx="363682" cy="6517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8BC0D88A-3DE1-70D1-5B01-28ECA9429738}"/>
              </a:ext>
            </a:extLst>
          </p:cNvPr>
          <p:cNvSpPr/>
          <p:nvPr/>
        </p:nvSpPr>
        <p:spPr>
          <a:xfrm>
            <a:off x="9327572" y="1693718"/>
            <a:ext cx="363682" cy="6517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C70B486-68B6-BCEE-9303-98AB4CFA5D37}"/>
              </a:ext>
            </a:extLst>
          </p:cNvPr>
          <p:cNvSpPr txBox="1"/>
          <p:nvPr/>
        </p:nvSpPr>
        <p:spPr>
          <a:xfrm>
            <a:off x="7229270" y="1046957"/>
            <a:ext cx="4560286" cy="553998"/>
          </a:xfrm>
          <a:prstGeom prst="rect">
            <a:avLst/>
          </a:prstGeom>
          <a:noFill/>
        </p:spPr>
        <p:txBody>
          <a:bodyPr wrap="square">
            <a:spAutoFit/>
          </a:bodyPr>
          <a:lstStyle/>
          <a:p>
            <a:pPr algn="l"/>
            <a:endParaRPr lang="en-IN" sz="1200" b="0" i="0" u="none" strike="noStrike" baseline="0" dirty="0">
              <a:solidFill>
                <a:srgbClr val="000000"/>
              </a:solidFill>
              <a:latin typeface="Goudy Old Style" panose="02020502050305020303" pitchFamily="18" charset="0"/>
            </a:endParaRPr>
          </a:p>
          <a:p>
            <a:r>
              <a:rPr lang="en-US" dirty="0">
                <a:solidFill>
                  <a:schemeClr val="bg1"/>
                </a:solidFill>
                <a:latin typeface="Times New Roman" panose="02020603050405020304" pitchFamily="18" charset="0"/>
                <a:cs typeface="Times New Roman" panose="02020603050405020304" pitchFamily="18" charset="0"/>
              </a:rPr>
              <a:t>Correlation between flavor and total cup points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4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EC65F1-62C0-0F67-D124-05EEFCCE0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5"/>
            <a:ext cx="12192000" cy="6858000"/>
          </a:xfrm>
          <a:prstGeom prst="rect">
            <a:avLst/>
          </a:prstGeom>
        </p:spPr>
      </p:pic>
      <p:sp>
        <p:nvSpPr>
          <p:cNvPr id="6" name="TextBox 5">
            <a:extLst>
              <a:ext uri="{FF2B5EF4-FFF2-40B4-BE49-F238E27FC236}">
                <a16:creationId xmlns:a16="http://schemas.microsoft.com/office/drawing/2014/main" id="{A8D1EA77-B53C-B57C-891C-1778AA49AFD1}"/>
              </a:ext>
            </a:extLst>
          </p:cNvPr>
          <p:cNvSpPr txBox="1"/>
          <p:nvPr/>
        </p:nvSpPr>
        <p:spPr>
          <a:xfrm>
            <a:off x="516193" y="4733790"/>
            <a:ext cx="11159613" cy="923330"/>
          </a:xfrm>
          <a:prstGeom prst="rect">
            <a:avLst/>
          </a:prstGeom>
          <a:noFill/>
        </p:spPr>
        <p:txBody>
          <a:bodyPr wrap="square" rtlCol="0">
            <a:spAutoFit/>
          </a:bodyPr>
          <a:lstStyle/>
          <a:p>
            <a:pPr algn="l"/>
            <a:endParaRPr lang="en-IN" dirty="0"/>
          </a:p>
          <a:p>
            <a:r>
              <a:rPr lang="en-US" dirty="0">
                <a:solidFill>
                  <a:schemeClr val="bg1"/>
                </a:solidFill>
                <a:latin typeface="Times New Roman" panose="02020603050405020304" pitchFamily="18" charset="0"/>
                <a:cs typeface="Times New Roman" panose="02020603050405020304" pitchFamily="18" charset="0"/>
              </a:rPr>
              <a:t>Since first &amp; last column is the closest to 0 we can say that these are the columns most dependable on total cup points</a:t>
            </a:r>
          </a:p>
          <a:p>
            <a:r>
              <a:rPr lang="en-US" sz="1800" b="0" i="0" u="none" strike="noStrike" baseline="0" dirty="0">
                <a:solidFill>
                  <a:schemeClr val="bg1"/>
                </a:solidFill>
                <a:latin typeface="Times New Roman" panose="02020603050405020304" pitchFamily="18" charset="0"/>
                <a:cs typeface="Times New Roman" panose="02020603050405020304" pitchFamily="18" charset="0"/>
              </a:rPr>
              <a:t>The columns are none other than flavor &amp; cupper points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7B32736-AB03-B006-6BF0-E7A58CDBB6E0}"/>
              </a:ext>
            </a:extLst>
          </p:cNvPr>
          <p:cNvPicPr>
            <a:picLocks noChangeAspect="1"/>
          </p:cNvPicPr>
          <p:nvPr/>
        </p:nvPicPr>
        <p:blipFill rotWithShape="1">
          <a:blip r:embed="rId3"/>
          <a:srcRect l="14165" t="56732" r="12470" b="21818"/>
          <a:stretch/>
        </p:blipFill>
        <p:spPr>
          <a:xfrm>
            <a:off x="1392382" y="2124210"/>
            <a:ext cx="9081654" cy="2375054"/>
          </a:xfrm>
          <a:prstGeom prst="rect">
            <a:avLst/>
          </a:prstGeom>
        </p:spPr>
      </p:pic>
      <p:pic>
        <p:nvPicPr>
          <p:cNvPr id="4" name="Picture 3">
            <a:extLst>
              <a:ext uri="{FF2B5EF4-FFF2-40B4-BE49-F238E27FC236}">
                <a16:creationId xmlns:a16="http://schemas.microsoft.com/office/drawing/2014/main" id="{8072FB20-014C-66AB-A781-34B0B379EEDF}"/>
              </a:ext>
            </a:extLst>
          </p:cNvPr>
          <p:cNvPicPr>
            <a:picLocks noChangeAspect="1"/>
          </p:cNvPicPr>
          <p:nvPr/>
        </p:nvPicPr>
        <p:blipFill rotWithShape="1">
          <a:blip r:embed="rId4"/>
          <a:srcRect l="14904" t="35856" r="45540" b="52891"/>
          <a:stretch/>
        </p:blipFill>
        <p:spPr>
          <a:xfrm>
            <a:off x="1392382" y="701149"/>
            <a:ext cx="9081654" cy="999461"/>
          </a:xfrm>
          <a:prstGeom prst="rect">
            <a:avLst/>
          </a:prstGeom>
        </p:spPr>
      </p:pic>
    </p:spTree>
    <p:extLst>
      <p:ext uri="{BB962C8B-B14F-4D97-AF65-F5344CB8AC3E}">
        <p14:creationId xmlns:p14="http://schemas.microsoft.com/office/powerpoint/2010/main" val="417536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E004C7-2137-EFD0-2871-9B4F969F5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40692" cy="6587837"/>
          </a:xfrm>
          <a:prstGeom prst="rect">
            <a:avLst/>
          </a:prstGeom>
        </p:spPr>
      </p:pic>
      <p:sp>
        <p:nvSpPr>
          <p:cNvPr id="2" name="Title 1">
            <a:extLst>
              <a:ext uri="{FF2B5EF4-FFF2-40B4-BE49-F238E27FC236}">
                <a16:creationId xmlns:a16="http://schemas.microsoft.com/office/drawing/2014/main" id="{05C8734F-9705-34D6-D785-B4E41A690B65}"/>
              </a:ext>
            </a:extLst>
          </p:cNvPr>
          <p:cNvSpPr>
            <a:spLocks noGrp="1"/>
          </p:cNvSpPr>
          <p:nvPr>
            <p:ph type="title"/>
          </p:nvPr>
        </p:nvSpPr>
        <p:spPr>
          <a:xfrm>
            <a:off x="180474" y="365126"/>
            <a:ext cx="3429000" cy="725738"/>
          </a:xfrm>
        </p:spPr>
        <p:txBody>
          <a:bodyPr>
            <a:normAutofit fontScale="90000"/>
          </a:bodyPr>
          <a:lstStyle/>
          <a:p>
            <a:br>
              <a:rPr lang="en-IN" sz="3600" b="0" i="0" u="none" strike="noStrike" baseline="0" dirty="0">
                <a:solidFill>
                  <a:srgbClr val="000000"/>
                </a:solidFill>
                <a:latin typeface="Times New Roman" panose="02020603050405020304" pitchFamily="18" charset="0"/>
              </a:rPr>
            </a:br>
            <a:r>
              <a:rPr lang="en-IN" sz="3600" b="0" i="0" u="none" strike="noStrike" baseline="0" dirty="0">
                <a:solidFill>
                  <a:srgbClr val="000000"/>
                </a:solidFill>
                <a:latin typeface="Times New Roman" panose="02020603050405020304" pitchFamily="18" charset="0"/>
              </a:rPr>
              <a:t> </a:t>
            </a:r>
            <a:r>
              <a:rPr lang="en-IN" b="1" i="0" u="none" strike="noStrike" baseline="0" dirty="0">
                <a:solidFill>
                  <a:schemeClr val="bg1"/>
                </a:solidFill>
                <a:latin typeface="Times New Roman" panose="02020603050405020304" pitchFamily="18" charset="0"/>
              </a:rPr>
              <a:t>Introduction </a:t>
            </a:r>
            <a:br>
              <a:rPr lang="en-IN" b="0" i="0" u="none" strike="noStrike" baseline="0" dirty="0">
                <a:solidFill>
                  <a:schemeClr val="bg1"/>
                </a:solidFill>
                <a:latin typeface="Times New Roman" panose="02020603050405020304" pitchFamily="18" charset="0"/>
              </a:rPr>
            </a:br>
            <a:br>
              <a:rPr lang="en-IN" sz="1800" b="0" i="0" u="none" strike="noStrike" baseline="0" dirty="0">
                <a:solidFill>
                  <a:schemeClr val="bg1"/>
                </a:solidFill>
                <a:latin typeface="Times New Roman" panose="02020603050405020304" pitchFamily="18" charset="0"/>
              </a:rPr>
            </a:br>
            <a:endParaRPr lang="en-IN" dirty="0">
              <a:solidFill>
                <a:schemeClr val="bg1"/>
              </a:solidFill>
            </a:endParaRPr>
          </a:p>
        </p:txBody>
      </p:sp>
      <p:sp>
        <p:nvSpPr>
          <p:cNvPr id="5" name="TextBox 4">
            <a:extLst>
              <a:ext uri="{FF2B5EF4-FFF2-40B4-BE49-F238E27FC236}">
                <a16:creationId xmlns:a16="http://schemas.microsoft.com/office/drawing/2014/main" id="{B1D8CAC0-EBD3-F100-2C00-2C120917E42A}"/>
              </a:ext>
            </a:extLst>
          </p:cNvPr>
          <p:cNvSpPr txBox="1"/>
          <p:nvPr/>
        </p:nvSpPr>
        <p:spPr>
          <a:xfrm>
            <a:off x="403968" y="1173992"/>
            <a:ext cx="11764879" cy="1200329"/>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The objective of this project to conduct a comprehensive data exploration, cleaning, and analysis to derive a comprehensive data exploration, cleaning and analysis to derive meaningful insights from the dataset.</a:t>
            </a:r>
          </a:p>
        </p:txBody>
      </p:sp>
      <p:sp>
        <p:nvSpPr>
          <p:cNvPr id="7" name="TextBox 6">
            <a:extLst>
              <a:ext uri="{FF2B5EF4-FFF2-40B4-BE49-F238E27FC236}">
                <a16:creationId xmlns:a16="http://schemas.microsoft.com/office/drawing/2014/main" id="{6B6B0FF0-2E76-581A-4303-4ECF41ECD4DC}"/>
              </a:ext>
            </a:extLst>
          </p:cNvPr>
          <p:cNvSpPr txBox="1"/>
          <p:nvPr/>
        </p:nvSpPr>
        <p:spPr>
          <a:xfrm>
            <a:off x="634209" y="2790908"/>
            <a:ext cx="11429636" cy="2954655"/>
          </a:xfrm>
          <a:prstGeom prst="rect">
            <a:avLst/>
          </a:prstGeom>
          <a:noFill/>
        </p:spPr>
        <p:txBody>
          <a:bodyPr wrap="square" rtlCol="0">
            <a:spAutoFit/>
          </a:bodyPr>
          <a:lstStyle/>
          <a:p>
            <a:r>
              <a:rPr lang="en-IN" dirty="0">
                <a:solidFill>
                  <a:schemeClr val="bg1"/>
                </a:solidFill>
              </a:rPr>
              <a:t>Importance of data understanding, preprocessing and visualization in data analytics project :</a:t>
            </a:r>
          </a:p>
          <a:p>
            <a:endParaRPr lang="en-IN" dirty="0">
              <a:solidFill>
                <a:schemeClr val="bg1"/>
              </a:solidFill>
            </a:endParaRPr>
          </a:p>
          <a:p>
            <a:r>
              <a:rPr lang="en-IN" dirty="0">
                <a:solidFill>
                  <a:schemeClr val="bg1"/>
                </a:solidFill>
              </a:rPr>
              <a:t>1)Data Understanding :</a:t>
            </a:r>
          </a:p>
          <a:p>
            <a:r>
              <a:rPr lang="en-IN" dirty="0">
                <a:solidFill>
                  <a:schemeClr val="bg1"/>
                </a:solidFill>
              </a:rPr>
              <a:t>Contextualization, Identifying Limitations and Feature selection.</a:t>
            </a:r>
          </a:p>
          <a:p>
            <a:endParaRPr lang="en-IN" dirty="0">
              <a:solidFill>
                <a:schemeClr val="bg1"/>
              </a:solidFill>
            </a:endParaRPr>
          </a:p>
          <a:p>
            <a:r>
              <a:rPr lang="en-IN" dirty="0">
                <a:solidFill>
                  <a:schemeClr val="bg1"/>
                </a:solidFill>
              </a:rPr>
              <a:t>2)Data preprocessing:</a:t>
            </a:r>
          </a:p>
          <a:p>
            <a:r>
              <a:rPr lang="en-IN" dirty="0">
                <a:solidFill>
                  <a:schemeClr val="bg1"/>
                </a:solidFill>
              </a:rPr>
              <a:t>Data Quality, and Normalization and Feature Engineering.</a:t>
            </a:r>
          </a:p>
          <a:p>
            <a:endParaRPr lang="en-IN" dirty="0">
              <a:solidFill>
                <a:schemeClr val="bg1"/>
              </a:solidFill>
            </a:endParaRPr>
          </a:p>
          <a:p>
            <a:r>
              <a:rPr lang="en-IN" dirty="0">
                <a:solidFill>
                  <a:schemeClr val="bg1"/>
                </a:solidFill>
              </a:rPr>
              <a:t>3)Visualization:</a:t>
            </a:r>
          </a:p>
          <a:p>
            <a:r>
              <a:rPr lang="en-IN" dirty="0">
                <a:solidFill>
                  <a:schemeClr val="bg1"/>
                </a:solidFill>
              </a:rPr>
              <a:t>Insight Generation, Communication and Decision Making.</a:t>
            </a:r>
          </a:p>
        </p:txBody>
      </p:sp>
    </p:spTree>
    <p:extLst>
      <p:ext uri="{BB962C8B-B14F-4D97-AF65-F5344CB8AC3E}">
        <p14:creationId xmlns:p14="http://schemas.microsoft.com/office/powerpoint/2010/main" val="173918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EA0F92-32FE-46E1-4FB7-EBD97E3A1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05C8734F-9705-34D6-D785-B4E41A690B65}"/>
              </a:ext>
            </a:extLst>
          </p:cNvPr>
          <p:cNvSpPr>
            <a:spLocks noGrp="1"/>
          </p:cNvSpPr>
          <p:nvPr>
            <p:ph type="title"/>
          </p:nvPr>
        </p:nvSpPr>
        <p:spPr>
          <a:xfrm>
            <a:off x="619990" y="457199"/>
            <a:ext cx="10515600" cy="2187677"/>
          </a:xfrm>
        </p:spPr>
        <p:txBody>
          <a:bodyPr>
            <a:normAutofit/>
          </a:bodyPr>
          <a:lstStyle/>
          <a:p>
            <a:pPr algn="l"/>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Data Understanding</a:t>
            </a:r>
            <a:br>
              <a:rPr lang="en-IN" b="1" dirty="0">
                <a:latin typeface="Times New Roman" panose="02020603050405020304" pitchFamily="18" charset="0"/>
                <a:cs typeface="Times New Roman" panose="02020603050405020304" pitchFamily="18" charset="0"/>
              </a:rPr>
            </a:br>
            <a:br>
              <a:rPr lang="en-IN" dirty="0"/>
            </a:br>
            <a:r>
              <a:rPr lang="en-US" sz="2200" dirty="0">
                <a:solidFill>
                  <a:schemeClr val="bg1"/>
                </a:solidFill>
                <a:latin typeface="Times New Roman" panose="02020603050405020304" pitchFamily="18" charset="0"/>
                <a:cs typeface="Times New Roman" panose="02020603050405020304" pitchFamily="18" charset="0"/>
              </a:rPr>
              <a:t>The Data set initially consisted of 1339 rows and 44 columns :;</a:t>
            </a:r>
            <a:br>
              <a:rPr lang="en-US" sz="3600" dirty="0">
                <a:solidFill>
                  <a:schemeClr val="bg1"/>
                </a:solidFill>
                <a:latin typeface="Times New Roman" panose="02020603050405020304" pitchFamily="18" charset="0"/>
                <a:cs typeface="Times New Roman" panose="02020603050405020304" pitchFamily="18" charset="0"/>
              </a:rPr>
            </a:br>
            <a:endParaRPr lang="en-IN" sz="2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FC7DAE0-4DA2-2771-5840-5F860CBEB802}"/>
              </a:ext>
            </a:extLst>
          </p:cNvPr>
          <p:cNvPicPr>
            <a:picLocks noGrp="1" noChangeAspect="1"/>
          </p:cNvPicPr>
          <p:nvPr>
            <p:ph idx="1"/>
          </p:nvPr>
        </p:nvPicPr>
        <p:blipFill rotWithShape="1">
          <a:blip r:embed="rId3"/>
          <a:srcRect l="23662" t="7761" r="25162" b="10675"/>
          <a:stretch/>
        </p:blipFill>
        <p:spPr>
          <a:xfrm>
            <a:off x="1168977" y="2670465"/>
            <a:ext cx="9417626" cy="3990109"/>
          </a:xfrm>
        </p:spPr>
      </p:pic>
    </p:spTree>
    <p:extLst>
      <p:ext uri="{BB962C8B-B14F-4D97-AF65-F5344CB8AC3E}">
        <p14:creationId xmlns:p14="http://schemas.microsoft.com/office/powerpoint/2010/main" val="415902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A0DC11-3187-5B3B-2DA6-E61ABA9E1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316"/>
            <a:ext cx="12192000" cy="6858000"/>
          </a:xfrm>
          <a:prstGeom prst="rect">
            <a:avLst/>
          </a:prstGeom>
        </p:spPr>
      </p:pic>
      <p:sp>
        <p:nvSpPr>
          <p:cNvPr id="2" name="Title 1">
            <a:extLst>
              <a:ext uri="{FF2B5EF4-FFF2-40B4-BE49-F238E27FC236}">
                <a16:creationId xmlns:a16="http://schemas.microsoft.com/office/drawing/2014/main" id="{87F6E6CB-0A6A-4850-5F2A-1394FD34EB48}"/>
              </a:ext>
            </a:extLst>
          </p:cNvPr>
          <p:cNvSpPr>
            <a:spLocks noGrp="1"/>
          </p:cNvSpPr>
          <p:nvPr>
            <p:ph type="title"/>
          </p:nvPr>
        </p:nvSpPr>
        <p:spPr/>
        <p:txBody>
          <a:bodyPr>
            <a:normAutofit/>
          </a:bodyPr>
          <a:lstStyle/>
          <a:p>
            <a:r>
              <a:rPr lang="en-IN" sz="4000" b="1" i="0" u="none" strike="noStrike" baseline="0" dirty="0">
                <a:solidFill>
                  <a:schemeClr val="bg1"/>
                </a:solidFill>
                <a:latin typeface="Times New Roman" panose="02020603050405020304" pitchFamily="18" charset="0"/>
              </a:rPr>
              <a:t>Data Understanding</a:t>
            </a:r>
            <a:endParaRPr lang="en-IN" sz="4000" dirty="0">
              <a:solidFill>
                <a:schemeClr val="bg1"/>
              </a:solidFill>
            </a:endParaRPr>
          </a:p>
        </p:txBody>
      </p:sp>
      <p:pic>
        <p:nvPicPr>
          <p:cNvPr id="5" name="Content Placeholder 4">
            <a:extLst>
              <a:ext uri="{FF2B5EF4-FFF2-40B4-BE49-F238E27FC236}">
                <a16:creationId xmlns:a16="http://schemas.microsoft.com/office/drawing/2014/main" id="{B13D75F2-2A4F-274E-6E07-F7AA4708E790}"/>
              </a:ext>
            </a:extLst>
          </p:cNvPr>
          <p:cNvPicPr>
            <a:picLocks noGrp="1" noChangeAspect="1"/>
          </p:cNvPicPr>
          <p:nvPr>
            <p:ph idx="1"/>
          </p:nvPr>
        </p:nvPicPr>
        <p:blipFill rotWithShape="1">
          <a:blip r:embed="rId3"/>
          <a:srcRect l="21837" t="20002" r="56075" b="8087"/>
          <a:stretch/>
        </p:blipFill>
        <p:spPr>
          <a:xfrm>
            <a:off x="415636" y="1454726"/>
            <a:ext cx="4665518" cy="5293807"/>
          </a:xfrm>
        </p:spPr>
      </p:pic>
      <p:sp>
        <p:nvSpPr>
          <p:cNvPr id="6" name="TextBox 5">
            <a:extLst>
              <a:ext uri="{FF2B5EF4-FFF2-40B4-BE49-F238E27FC236}">
                <a16:creationId xmlns:a16="http://schemas.microsoft.com/office/drawing/2014/main" id="{E03F02AC-1918-5F0D-C8F7-6851EF010E12}"/>
              </a:ext>
            </a:extLst>
          </p:cNvPr>
          <p:cNvSpPr txBox="1"/>
          <p:nvPr/>
        </p:nvSpPr>
        <p:spPr>
          <a:xfrm>
            <a:off x="6366163" y="2919844"/>
            <a:ext cx="5680364" cy="147732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 the </a:t>
            </a:r>
            <a:r>
              <a:rPr lang="en-US" sz="1800" dirty="0">
                <a:solidFill>
                  <a:schemeClr val="bg1"/>
                </a:solidFill>
                <a:latin typeface="Times New Roman" panose="02020603050405020304" pitchFamily="18" charset="0"/>
                <a:cs typeface="Times New Roman" panose="02020603050405020304" pitchFamily="18" charset="0"/>
              </a:rPr>
              <a:t> Data set of 1339 rows and 44 columns w</a:t>
            </a:r>
            <a:r>
              <a:rPr lang="en-US" dirty="0">
                <a:solidFill>
                  <a:schemeClr val="bg1"/>
                </a:solidFill>
                <a:latin typeface="Times New Roman" panose="02020603050405020304" pitchFamily="18" charset="0"/>
                <a:cs typeface="Times New Roman" panose="02020603050405020304" pitchFamily="18" charset="0"/>
              </a:rPr>
              <a:t>e have</a:t>
            </a:r>
            <a:r>
              <a:rPr lang="en-US" sz="1800" dirty="0">
                <a:solidFill>
                  <a:schemeClr val="bg1"/>
                </a:solidFill>
                <a:latin typeface="Times New Roman" panose="02020603050405020304" pitchFamily="18" charset="0"/>
                <a:cs typeface="Times New Roman" panose="02020603050405020304" pitchFamily="18" charset="0"/>
              </a:rPr>
              <a:t> :</a:t>
            </a:r>
          </a:p>
          <a:p>
            <a:r>
              <a:rPr lang="en-US" sz="1800" kern="1200" dirty="0">
                <a:solidFill>
                  <a:srgbClr val="FFFFFF"/>
                </a:solidFill>
                <a:effectLst/>
                <a:latin typeface="Times New Roman" panose="02020603050405020304" pitchFamily="18" charset="0"/>
                <a:ea typeface="+mj-ea"/>
                <a:cs typeface="Times New Roman" panose="02020603050405020304" pitchFamily="18" charset="0"/>
              </a:rPr>
              <a:t>24 were object</a:t>
            </a:r>
            <a:br>
              <a:rPr lang="en-US" sz="1800" kern="1200" dirty="0">
                <a:solidFill>
                  <a:srgbClr val="FFFFFF"/>
                </a:solidFill>
                <a:effectLst/>
                <a:latin typeface="Times New Roman" panose="02020603050405020304" pitchFamily="18" charset="0"/>
                <a:ea typeface="+mj-ea"/>
                <a:cs typeface="Times New Roman" panose="02020603050405020304" pitchFamily="18" charset="0"/>
              </a:rPr>
            </a:br>
            <a:r>
              <a:rPr lang="en-US" sz="1800" kern="1200" dirty="0">
                <a:solidFill>
                  <a:srgbClr val="FFFFFF"/>
                </a:solidFill>
                <a:effectLst/>
                <a:latin typeface="Times New Roman" panose="02020603050405020304" pitchFamily="18" charset="0"/>
                <a:ea typeface="+mj-ea"/>
                <a:cs typeface="Times New Roman" panose="02020603050405020304" pitchFamily="18" charset="0"/>
              </a:rPr>
              <a:t>17 were float</a:t>
            </a:r>
            <a:br>
              <a:rPr lang="en-US" sz="1800" kern="1200" dirty="0">
                <a:solidFill>
                  <a:srgbClr val="FFFFFF"/>
                </a:solidFill>
                <a:effectLst/>
                <a:latin typeface="Times New Roman" panose="02020603050405020304" pitchFamily="18" charset="0"/>
                <a:ea typeface="+mj-ea"/>
                <a:cs typeface="Times New Roman" panose="02020603050405020304" pitchFamily="18" charset="0"/>
              </a:rPr>
            </a:br>
            <a:r>
              <a:rPr lang="en-US" sz="1800" kern="1200" dirty="0">
                <a:solidFill>
                  <a:srgbClr val="FFFFFF"/>
                </a:solidFill>
                <a:effectLst/>
                <a:latin typeface="Times New Roman" panose="02020603050405020304" pitchFamily="18" charset="0"/>
                <a:ea typeface="+mj-ea"/>
                <a:cs typeface="Times New Roman" panose="02020603050405020304" pitchFamily="18" charset="0"/>
              </a:rPr>
              <a:t>3 were integer In it</a:t>
            </a:r>
            <a:br>
              <a:rPr lang="en-US" sz="2800"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6705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257A4-FA3C-EC6F-4F73-0094052A3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2" name="Title 1">
            <a:extLst>
              <a:ext uri="{FF2B5EF4-FFF2-40B4-BE49-F238E27FC236}">
                <a16:creationId xmlns:a16="http://schemas.microsoft.com/office/drawing/2014/main" id="{05C8734F-9705-34D6-D785-B4E41A690B65}"/>
              </a:ext>
            </a:extLst>
          </p:cNvPr>
          <p:cNvSpPr>
            <a:spLocks noGrp="1"/>
          </p:cNvSpPr>
          <p:nvPr>
            <p:ph type="title"/>
          </p:nvPr>
        </p:nvSpPr>
        <p:spPr/>
        <p:txBody>
          <a:bodyPr/>
          <a:lstStyle/>
          <a:p>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a:t>
            </a:r>
            <a:r>
              <a:rPr lang="en-IN" sz="3200" b="1" i="0" u="none" strike="noStrike" baseline="0" dirty="0">
                <a:solidFill>
                  <a:schemeClr val="bg1"/>
                </a:solidFill>
                <a:latin typeface="Times New Roman" panose="02020603050405020304" pitchFamily="18" charset="0"/>
              </a:rPr>
              <a:t>Initial Exploration </a:t>
            </a:r>
            <a:endParaRPr lang="en-IN" sz="3200" dirty="0">
              <a:solidFill>
                <a:schemeClr val="bg1"/>
              </a:solidFill>
            </a:endParaRPr>
          </a:p>
        </p:txBody>
      </p:sp>
      <p:sp>
        <p:nvSpPr>
          <p:cNvPr id="4" name="Rectangle 1">
            <a:extLst>
              <a:ext uri="{FF2B5EF4-FFF2-40B4-BE49-F238E27FC236}">
                <a16:creationId xmlns:a16="http://schemas.microsoft.com/office/drawing/2014/main" id="{3897D470-57BF-9E98-13A5-ED2BB4206FC6}"/>
              </a:ext>
            </a:extLst>
          </p:cNvPr>
          <p:cNvSpPr>
            <a:spLocks noGrp="1" noChangeArrowheads="1"/>
          </p:cNvSpPr>
          <p:nvPr>
            <p:ph idx="1"/>
          </p:nvPr>
        </p:nvSpPr>
        <p:spPr bwMode="auto">
          <a:xfrm>
            <a:off x="723900" y="1718443"/>
            <a:ext cx="115267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When we check the original dataset, we find a large number of missing values and numbers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that are useless for our further research because they don't indicate how the coffee's quality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is impacted. Using a boxplot will allow us to see every outlier that needs to be eliminated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83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FDDE46-6617-07FD-2161-5D0FB694B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FDABFB-0048-724D-255F-7661FB22357B}"/>
              </a:ext>
            </a:extLst>
          </p:cNvPr>
          <p:cNvSpPr>
            <a:spLocks noGrp="1"/>
          </p:cNvSpPr>
          <p:nvPr>
            <p:ph type="title"/>
          </p:nvPr>
        </p:nvSpPr>
        <p:spPr/>
        <p:txBody>
          <a:bodyPr/>
          <a:lstStyle/>
          <a:p>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chemeClr val="bg1"/>
                </a:solidFill>
                <a:latin typeface="Times New Roman" panose="02020603050405020304" pitchFamily="18" charset="0"/>
              </a:rPr>
              <a:t> </a:t>
            </a:r>
            <a:r>
              <a:rPr lang="en-IN" sz="3200" b="1" i="0" u="none" strike="noStrike" baseline="0" dirty="0">
                <a:solidFill>
                  <a:schemeClr val="bg1"/>
                </a:solidFill>
                <a:latin typeface="Times New Roman" panose="02020603050405020304" pitchFamily="18" charset="0"/>
              </a:rPr>
              <a:t>Missing Values Handling </a:t>
            </a:r>
            <a:endParaRPr lang="en-IN" sz="3200" dirty="0">
              <a:solidFill>
                <a:schemeClr val="bg1"/>
              </a:solidFill>
            </a:endParaRPr>
          </a:p>
        </p:txBody>
      </p:sp>
      <p:pic>
        <p:nvPicPr>
          <p:cNvPr id="5" name="Content Placeholder 4">
            <a:extLst>
              <a:ext uri="{FF2B5EF4-FFF2-40B4-BE49-F238E27FC236}">
                <a16:creationId xmlns:a16="http://schemas.microsoft.com/office/drawing/2014/main" id="{87BFD2CE-FCFF-12CC-0285-8C46838262A7}"/>
              </a:ext>
            </a:extLst>
          </p:cNvPr>
          <p:cNvPicPr>
            <a:picLocks noGrp="1" noChangeAspect="1"/>
          </p:cNvPicPr>
          <p:nvPr>
            <p:ph idx="1"/>
          </p:nvPr>
        </p:nvPicPr>
        <p:blipFill rotWithShape="1">
          <a:blip r:embed="rId3"/>
          <a:srcRect l="21568" t="11296" r="25105" b="7990"/>
          <a:stretch/>
        </p:blipFill>
        <p:spPr>
          <a:xfrm>
            <a:off x="5766955" y="1690687"/>
            <a:ext cx="5659582" cy="4802187"/>
          </a:xfrm>
        </p:spPr>
      </p:pic>
      <p:sp>
        <p:nvSpPr>
          <p:cNvPr id="4" name="Rectangle 1">
            <a:extLst>
              <a:ext uri="{FF2B5EF4-FFF2-40B4-BE49-F238E27FC236}">
                <a16:creationId xmlns:a16="http://schemas.microsoft.com/office/drawing/2014/main" id="{C049EB98-C4B7-AAC5-4B9D-C6D1D9876290}"/>
              </a:ext>
            </a:extLst>
          </p:cNvPr>
          <p:cNvSpPr>
            <a:spLocks noChangeArrowheads="1"/>
          </p:cNvSpPr>
          <p:nvPr/>
        </p:nvSpPr>
        <p:spPr bwMode="auto">
          <a:xfrm>
            <a:off x="550718" y="1997839"/>
            <a:ext cx="49149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Missing values must be treated cautiously. After eliminating all unnecessary columns,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we use "</a:t>
            </a:r>
            <a:r>
              <a:rPr kumimoji="0" lang="en-US" altLang="en-US" b="0" i="0" u="none" strike="noStrike" cap="none" normalizeH="0" baseline="0" dirty="0" err="1">
                <a:ln>
                  <a:noFill/>
                </a:ln>
                <a:solidFill>
                  <a:schemeClr val="bg1"/>
                </a:solidFill>
                <a:effectLst/>
                <a:latin typeface="Arial" panose="020B0604020202020204" pitchFamily="34" charset="0"/>
              </a:rPr>
              <a:t>isnull</a:t>
            </a:r>
            <a:r>
              <a:rPr kumimoji="0" lang="en-US" altLang="en-US" b="0" i="0" u="none" strike="noStrike" cap="none" normalizeH="0" baseline="0" dirty="0">
                <a:ln>
                  <a:noFill/>
                </a:ln>
                <a:solidFill>
                  <a:schemeClr val="bg1"/>
                </a:solidFill>
                <a:effectLst/>
                <a:latin typeface="Arial" panose="020B0604020202020204" pitchFamily="34" charset="0"/>
              </a:rPr>
              <a:t>().sum()" to find the number of missing inputs in the dataset. We now search for all missing data to see if they exceed 15%. Every value with more than 15% of missing values must be eliminated. Next, we take all of the columns</a:t>
            </a:r>
            <a:r>
              <a:rPr lang="en-US" altLang="en-US" dirty="0">
                <a:solidFill>
                  <a:schemeClr val="bg1"/>
                </a:solidFill>
                <a:latin typeface="Arial" panose="020B0604020202020204" pitchFamily="34" charset="0"/>
              </a:rPr>
              <a:t> </a:t>
            </a:r>
            <a:r>
              <a:rPr kumimoji="0" lang="en-US" altLang="en-US" b="0" i="0" u="none" strike="noStrike" cap="none" normalizeH="0" baseline="0" dirty="0">
                <a:ln>
                  <a:noFill/>
                </a:ln>
                <a:solidFill>
                  <a:schemeClr val="bg1"/>
                </a:solidFill>
                <a:effectLst/>
                <a:latin typeface="Arial" panose="020B0604020202020204" pitchFamily="34" charset="0"/>
              </a:rPr>
              <a:t>that have missing values and apply the proper techniques (mean, median, and mode).</a:t>
            </a:r>
          </a:p>
        </p:txBody>
      </p:sp>
    </p:spTree>
    <p:extLst>
      <p:ext uri="{BB962C8B-B14F-4D97-AF65-F5344CB8AC3E}">
        <p14:creationId xmlns:p14="http://schemas.microsoft.com/office/powerpoint/2010/main" val="412768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D105EA-04CC-28E2-FF9C-0AA54EE9F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52296F90-3174-F19F-175B-EF0F9E902C95}"/>
              </a:ext>
            </a:extLst>
          </p:cNvPr>
          <p:cNvSpPr>
            <a:spLocks noGrp="1"/>
          </p:cNvSpPr>
          <p:nvPr>
            <p:ph type="title"/>
          </p:nvPr>
        </p:nvSpPr>
        <p:spPr/>
        <p:txBody>
          <a:bodyPr/>
          <a:lstStyle/>
          <a:p>
            <a:br>
              <a:rPr lang="en-IN" sz="1800" b="0" i="0" u="none" strike="noStrike" baseline="0" dirty="0">
                <a:solidFill>
                  <a:srgbClr val="000000"/>
                </a:solidFill>
                <a:latin typeface="Times New Roman" panose="02020603050405020304" pitchFamily="18" charset="0"/>
              </a:rPr>
            </a:br>
            <a:r>
              <a:rPr lang="en-IN" sz="3200" b="0" i="0" u="none" strike="noStrike" baseline="0" dirty="0">
                <a:solidFill>
                  <a:srgbClr val="000000"/>
                </a:solidFill>
                <a:latin typeface="Times New Roman" panose="02020603050405020304" pitchFamily="18" charset="0"/>
              </a:rPr>
              <a:t> </a:t>
            </a:r>
            <a:r>
              <a:rPr lang="en-IN" sz="4000" b="1" i="0" u="none" strike="noStrike" baseline="0" dirty="0">
                <a:solidFill>
                  <a:schemeClr val="bg1"/>
                </a:solidFill>
                <a:latin typeface="Times New Roman" panose="02020603050405020304" pitchFamily="18" charset="0"/>
              </a:rPr>
              <a:t>Outlier Handling </a:t>
            </a:r>
            <a:endParaRPr lang="en-IN" sz="4000" dirty="0">
              <a:solidFill>
                <a:schemeClr val="bg1"/>
              </a:solidFill>
            </a:endParaRPr>
          </a:p>
        </p:txBody>
      </p:sp>
      <p:sp>
        <p:nvSpPr>
          <p:cNvPr id="3" name="Content Placeholder 2">
            <a:extLst>
              <a:ext uri="{FF2B5EF4-FFF2-40B4-BE49-F238E27FC236}">
                <a16:creationId xmlns:a16="http://schemas.microsoft.com/office/drawing/2014/main" id="{4DED5DE7-3CD3-29D0-8A8C-DC7A370F7ECB}"/>
              </a:ext>
            </a:extLst>
          </p:cNvPr>
          <p:cNvSpPr>
            <a:spLocks noGrp="1"/>
          </p:cNvSpPr>
          <p:nvPr>
            <p:ph idx="1"/>
          </p:nvPr>
        </p:nvSpPr>
        <p:spPr>
          <a:xfrm>
            <a:off x="838200" y="1560053"/>
            <a:ext cx="10515600" cy="2341130"/>
          </a:xfrm>
        </p:spPr>
        <p:txBody>
          <a:bodyPr>
            <a:normAutofit lnSpcReduction="10000"/>
          </a:bodyPr>
          <a:lstStyle/>
          <a:p>
            <a:pPr algn="l"/>
            <a:r>
              <a:rPr lang="en-US" sz="1900" dirty="0">
                <a:solidFill>
                  <a:schemeClr val="bg1"/>
                </a:solidFill>
                <a:latin typeface="Times New Roman" panose="02020603050405020304" pitchFamily="18" charset="0"/>
                <a:cs typeface="Times New Roman" panose="02020603050405020304" pitchFamily="18" charset="0"/>
              </a:rPr>
              <a:t>The goal is to identify and manage extreme values that deviate significantly from the norm. Boxplot was done to see if there are outliers present in the datasets for some values. Now, to remove all of them, we use the IQR method. A different data frame is used to remove the categorical values. The Q1 and Q3 are  checked </a:t>
            </a:r>
            <a:r>
              <a:rPr lang="en-US" sz="1900" dirty="0" err="1">
                <a:solidFill>
                  <a:schemeClr val="bg1"/>
                </a:solidFill>
                <a:latin typeface="Times New Roman" panose="02020603050405020304" pitchFamily="18" charset="0"/>
                <a:cs typeface="Times New Roman" panose="02020603050405020304" pitchFamily="18" charset="0"/>
              </a:rPr>
              <a:t>using.quantile</a:t>
            </a:r>
            <a:r>
              <a:rPr lang="en-US" sz="1900" dirty="0">
                <a:solidFill>
                  <a:schemeClr val="bg1"/>
                </a:solidFill>
                <a:latin typeface="Times New Roman" panose="02020603050405020304" pitchFamily="18" charset="0"/>
                <a:cs typeface="Times New Roman" panose="02020603050405020304" pitchFamily="18" charset="0"/>
              </a:rPr>
              <a:t>(0.25) and.quantile(0.75) The interval between the third and first quarters. Then, </a:t>
            </a:r>
            <a:r>
              <a:rPr lang="en-US" sz="1900" dirty="0" err="1">
                <a:solidFill>
                  <a:schemeClr val="bg1"/>
                </a:solidFill>
                <a:latin typeface="Times New Roman" panose="02020603050405020304" pitchFamily="18" charset="0"/>
                <a:cs typeface="Times New Roman" panose="02020603050405020304" pitchFamily="18" charset="0"/>
              </a:rPr>
              <a:t>df</a:t>
            </a:r>
            <a:r>
              <a:rPr lang="en-US" sz="1900" dirty="0">
                <a:solidFill>
                  <a:schemeClr val="bg1"/>
                </a:solidFill>
                <a:latin typeface="Times New Roman" panose="02020603050405020304" pitchFamily="18" charset="0"/>
                <a:cs typeface="Times New Roman" panose="02020603050405020304" pitchFamily="18" charset="0"/>
              </a:rPr>
              <a:t>&lt;(Q1-1.5*IQR)The outliers would come from </a:t>
            </a:r>
            <a:r>
              <a:rPr lang="en-US" sz="1900" dirty="0" err="1">
                <a:solidFill>
                  <a:schemeClr val="bg1"/>
                </a:solidFill>
                <a:latin typeface="Times New Roman" panose="02020603050405020304" pitchFamily="18" charset="0"/>
                <a:cs typeface="Times New Roman" panose="02020603050405020304" pitchFamily="18" charset="0"/>
              </a:rPr>
              <a:t>df</a:t>
            </a:r>
            <a:r>
              <a:rPr lang="en-US" sz="1900" dirty="0">
                <a:solidFill>
                  <a:schemeClr val="bg1"/>
                </a:solidFill>
                <a:latin typeface="Times New Roman" panose="02020603050405020304" pitchFamily="18" charset="0"/>
                <a:cs typeface="Times New Roman" panose="02020603050405020304" pitchFamily="18" charset="0"/>
              </a:rPr>
              <a:t>&gt;(Q3+1.5*IQR) Any values at the extreme ends that are not in line with the average values, if we include them, we get skewed values if we don't remove them.</a:t>
            </a:r>
            <a:endParaRPr lang="en-IN" sz="19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900" b="1" i="0" u="none" strike="noStrike" baseline="0" dirty="0">
                <a:solidFill>
                  <a:srgbClr val="FFFFFF"/>
                </a:solidFill>
                <a:latin typeface="Times New Roman" panose="02020603050405020304" pitchFamily="18" charset="0"/>
                <a:cs typeface="Times New Roman" panose="02020603050405020304" pitchFamily="18" charset="0"/>
              </a:rPr>
              <a:t>Now after getting the outliers and saving it in a variable we can use the NOT Operator to just remove these outliers from our original data frame</a:t>
            </a:r>
            <a:endParaRPr lang="en-IN" sz="19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61F9179-3458-A33B-D31A-6FA745514E06}"/>
              </a:ext>
            </a:extLst>
          </p:cNvPr>
          <p:cNvPicPr>
            <a:picLocks noChangeAspect="1"/>
          </p:cNvPicPr>
          <p:nvPr/>
        </p:nvPicPr>
        <p:blipFill rotWithShape="1">
          <a:blip r:embed="rId3"/>
          <a:srcRect l="13636" t="20758" r="50000" b="20757"/>
          <a:stretch/>
        </p:blipFill>
        <p:spPr>
          <a:xfrm>
            <a:off x="6643255" y="3917373"/>
            <a:ext cx="5340927" cy="2800350"/>
          </a:xfrm>
          <a:prstGeom prst="rect">
            <a:avLst/>
          </a:prstGeom>
        </p:spPr>
      </p:pic>
      <p:sp>
        <p:nvSpPr>
          <p:cNvPr id="8" name="TextBox 7">
            <a:extLst>
              <a:ext uri="{FF2B5EF4-FFF2-40B4-BE49-F238E27FC236}">
                <a16:creationId xmlns:a16="http://schemas.microsoft.com/office/drawing/2014/main" id="{C6BC17E2-B319-7076-748B-2EF8CF074A32}"/>
              </a:ext>
            </a:extLst>
          </p:cNvPr>
          <p:cNvSpPr txBox="1"/>
          <p:nvPr/>
        </p:nvSpPr>
        <p:spPr>
          <a:xfrm>
            <a:off x="1761259" y="4127382"/>
            <a:ext cx="3397827"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This is boxplot of number of bags , a numerical value which shows us the presence of outliers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8D6EBBF-5452-1D93-9383-0654B7A8F5A7}"/>
              </a:ext>
            </a:extLst>
          </p:cNvPr>
          <p:cNvSpPr txBox="1"/>
          <p:nvPr/>
        </p:nvSpPr>
        <p:spPr>
          <a:xfrm>
            <a:off x="1761259" y="5382491"/>
            <a:ext cx="3958937" cy="64633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Before-1339 rows * 26 columns</a:t>
            </a:r>
          </a:p>
          <a:p>
            <a:r>
              <a:rPr lang="en-US" dirty="0">
                <a:solidFill>
                  <a:schemeClr val="bg1"/>
                </a:solidFill>
                <a:latin typeface="Times New Roman" panose="02020603050405020304" pitchFamily="18" charset="0"/>
                <a:cs typeface="Times New Roman" panose="02020603050405020304" pitchFamily="18" charset="0"/>
              </a:rPr>
              <a:t>After-592 rows*26 columns</a:t>
            </a:r>
          </a:p>
        </p:txBody>
      </p:sp>
    </p:spTree>
    <p:extLst>
      <p:ext uri="{BB962C8B-B14F-4D97-AF65-F5344CB8AC3E}">
        <p14:creationId xmlns:p14="http://schemas.microsoft.com/office/powerpoint/2010/main" val="422906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E5C98D-5C7C-D5F8-2FFB-AEC3D27FE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33002D-B438-20F7-1FC1-E86FE4EB7327}"/>
              </a:ext>
            </a:extLst>
          </p:cNvPr>
          <p:cNvSpPr>
            <a:spLocks noGrp="1"/>
          </p:cNvSpPr>
          <p:nvPr>
            <p:ph type="title"/>
          </p:nvPr>
        </p:nvSpPr>
        <p:spPr/>
        <p:txBody>
          <a:bodyPr>
            <a:normAutofit/>
          </a:bodyPr>
          <a:lstStyle/>
          <a:p>
            <a:r>
              <a:rPr lang="en-IN" sz="4000" b="1" i="0" dirty="0">
                <a:solidFill>
                  <a:srgbClr val="2A3241"/>
                </a:solidFill>
                <a:effectLst/>
                <a:highlight>
                  <a:srgbClr val="FBFCFE"/>
                </a:highlight>
                <a:latin typeface="Times New Roman" panose="02020603050405020304" pitchFamily="18" charset="0"/>
                <a:cs typeface="Times New Roman" panose="02020603050405020304" pitchFamily="18" charset="0"/>
              </a:rPr>
              <a:t>Invalid Values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17F923-D99C-DD09-E4A0-ECBE8DC298AF}"/>
              </a:ext>
            </a:extLst>
          </p:cNvPr>
          <p:cNvSpPr>
            <a:spLocks noGrp="1"/>
          </p:cNvSpPr>
          <p:nvPr>
            <p:ph idx="1"/>
          </p:nvPr>
        </p:nvSpPr>
        <p:spPr>
          <a:xfrm>
            <a:off x="838200" y="1825625"/>
            <a:ext cx="10778836" cy="2081357"/>
          </a:xfrm>
        </p:spPr>
        <p:txBody>
          <a:bodyPr>
            <a:normAutofit lnSpcReduction="10000"/>
          </a:bodyPr>
          <a:lstStyle/>
          <a:p>
            <a:r>
              <a:rPr lang="en-US" sz="2000" i="0" dirty="0">
                <a:solidFill>
                  <a:srgbClr val="2A3241"/>
                </a:solidFill>
                <a:effectLst/>
                <a:highlight>
                  <a:srgbClr val="FBFCFE"/>
                </a:highlight>
                <a:latin typeface="Times New Roman" panose="02020603050405020304" pitchFamily="18" charset="0"/>
                <a:cs typeface="Times New Roman" panose="02020603050405020304" pitchFamily="18" charset="0"/>
              </a:rPr>
              <a:t> Datasets would contain some values that are invalid which we cannot utilize nor is it beneficial in our data analysis. are referred to as illicit values. We need to pinpoint these principles and eliminate them so they do not interfere with our analysis. These may include many varieties such as categorical columns consisting only of a single value, copious amount of missing values, etc.</a:t>
            </a:r>
          </a:p>
          <a:p>
            <a:r>
              <a:rPr lang="en-US" sz="2000" i="0" dirty="0">
                <a:solidFill>
                  <a:srgbClr val="2A3241"/>
                </a:solidFill>
                <a:effectLst/>
                <a:highlight>
                  <a:srgbClr val="FBFCFE"/>
                </a:highlight>
                <a:latin typeface="Times New Roman" panose="02020603050405020304" pitchFamily="18" charset="0"/>
                <a:cs typeface="Times New Roman" panose="02020603050405020304" pitchFamily="18" charset="0"/>
              </a:rPr>
              <a:t>Some of these values we eliminated encompassed, elevation values which had no meaningful impact on it(also had more than 15% of missing values), Owner.1, which had no importance, etc.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79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E7BE72-19AB-6EA8-86F3-B51E103ED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4190935-C44D-1C0F-E65E-DA30FDC2CC5F}"/>
              </a:ext>
            </a:extLst>
          </p:cNvPr>
          <p:cNvSpPr>
            <a:spLocks noGrp="1"/>
          </p:cNvSpPr>
          <p:nvPr>
            <p:ph type="title"/>
          </p:nvPr>
        </p:nvSpPr>
        <p:spPr/>
        <p:txBody>
          <a:bodyPr/>
          <a:lstStyle/>
          <a:p>
            <a:pPr algn="ctr"/>
            <a:br>
              <a:rPr lang="en-IN" sz="1800" b="0" i="0" u="none" strike="noStrike" baseline="0" dirty="0">
                <a:solidFill>
                  <a:srgbClr val="000000"/>
                </a:solidFill>
                <a:latin typeface="Goudy Old Style" panose="02020502050305020303" pitchFamily="18" charset="0"/>
              </a:rPr>
            </a:br>
            <a:r>
              <a:rPr lang="en-IN" dirty="0"/>
              <a:t>EDA</a:t>
            </a:r>
          </a:p>
        </p:txBody>
      </p:sp>
      <p:pic>
        <p:nvPicPr>
          <p:cNvPr id="5" name="Content Placeholder 4">
            <a:extLst>
              <a:ext uri="{FF2B5EF4-FFF2-40B4-BE49-F238E27FC236}">
                <a16:creationId xmlns:a16="http://schemas.microsoft.com/office/drawing/2014/main" id="{CE83BAF8-A822-AEBE-A0CF-CEC7D70CF4E0}"/>
              </a:ext>
            </a:extLst>
          </p:cNvPr>
          <p:cNvPicPr>
            <a:picLocks noGrp="1" noChangeAspect="1"/>
          </p:cNvPicPr>
          <p:nvPr>
            <p:ph idx="1"/>
          </p:nvPr>
        </p:nvPicPr>
        <p:blipFill rotWithShape="1">
          <a:blip r:embed="rId3"/>
          <a:srcRect l="11986" t="18460" r="46973" b="12288"/>
          <a:stretch/>
        </p:blipFill>
        <p:spPr>
          <a:xfrm>
            <a:off x="7242463" y="1953491"/>
            <a:ext cx="4759037" cy="4073237"/>
          </a:xfrm>
        </p:spPr>
      </p:pic>
      <p:sp>
        <p:nvSpPr>
          <p:cNvPr id="6" name="TextBox 5">
            <a:extLst>
              <a:ext uri="{FF2B5EF4-FFF2-40B4-BE49-F238E27FC236}">
                <a16:creationId xmlns:a16="http://schemas.microsoft.com/office/drawing/2014/main" id="{667E0704-6A0B-0410-9134-EF109842405D}"/>
              </a:ext>
            </a:extLst>
          </p:cNvPr>
          <p:cNvSpPr txBox="1"/>
          <p:nvPr/>
        </p:nvSpPr>
        <p:spPr>
          <a:xfrm>
            <a:off x="838200" y="1727951"/>
            <a:ext cx="6348846" cy="2585323"/>
          </a:xfrm>
          <a:prstGeom prst="rect">
            <a:avLst/>
          </a:prstGeom>
          <a:noFill/>
        </p:spPr>
        <p:txBody>
          <a:bodyPr wrap="square" rtlCol="0">
            <a:spAutoFit/>
          </a:bodyPr>
          <a:lstStyle/>
          <a:p>
            <a:r>
              <a:rPr lang="en-US" sz="1800" b="0" i="0" u="none" strike="noStrike" baseline="0" dirty="0">
                <a:solidFill>
                  <a:srgbClr val="FFFFFF"/>
                </a:solidFill>
                <a:latin typeface="Goudy Old Style" panose="02020502050305020303" pitchFamily="18" charset="0"/>
              </a:rPr>
              <a:t>Key insights</a:t>
            </a:r>
          </a:p>
          <a:p>
            <a:endParaRPr lang="en-US" dirty="0"/>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Cupper points &amp; flavor is the most dependable values to Total cup points</a:t>
            </a:r>
            <a:r>
              <a:rPr lang="en-US" b="1"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Therefore , Flavor &amp; cupper points plays a major role in quality.</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There is no value that is highly negatively correlated to total cup points.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Moisture shows a moderately negative correlation</a:t>
            </a:r>
            <a:endParaRPr lang="en-IN" dirty="0"/>
          </a:p>
        </p:txBody>
      </p:sp>
      <p:sp>
        <p:nvSpPr>
          <p:cNvPr id="7" name="TextBox 6">
            <a:extLst>
              <a:ext uri="{FF2B5EF4-FFF2-40B4-BE49-F238E27FC236}">
                <a16:creationId xmlns:a16="http://schemas.microsoft.com/office/drawing/2014/main" id="{D2645BFC-F8EE-BA7F-E47B-A64B8CB861AF}"/>
              </a:ext>
            </a:extLst>
          </p:cNvPr>
          <p:cNvSpPr txBox="1"/>
          <p:nvPr/>
        </p:nvSpPr>
        <p:spPr>
          <a:xfrm>
            <a:off x="7720445" y="1027906"/>
            <a:ext cx="4052455" cy="654627"/>
          </a:xfrm>
          <a:prstGeom prst="rect">
            <a:avLst/>
          </a:prstGeom>
          <a:noFill/>
        </p:spPr>
        <p:txBody>
          <a:bodyPr wrap="square" rtlCol="0">
            <a:spAutoFit/>
          </a:bodyPr>
          <a:lstStyle/>
          <a:p>
            <a:pPr algn="l"/>
            <a:endParaRPr lang="en-IN" dirty="0"/>
          </a:p>
          <a:p>
            <a:pPr algn="ctr"/>
            <a:r>
              <a:rPr lang="en-IN" dirty="0"/>
              <a:t>Histogram of cupper points</a:t>
            </a:r>
          </a:p>
        </p:txBody>
      </p:sp>
    </p:spTree>
    <p:extLst>
      <p:ext uri="{BB962C8B-B14F-4D97-AF65-F5344CB8AC3E}">
        <p14:creationId xmlns:p14="http://schemas.microsoft.com/office/powerpoint/2010/main" val="2950318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838</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Goudy Old Style</vt:lpstr>
      <vt:lpstr>Times New Roman</vt:lpstr>
      <vt:lpstr>Office Theme</vt:lpstr>
      <vt:lpstr>   Coffee Quality Data Analysis    Milestone – 1 (Python Data exploration project)   </vt:lpstr>
      <vt:lpstr>  Introduction   </vt:lpstr>
      <vt:lpstr>  Data Understanding  The Data set initially consisted of 1339 rows and 44 columns :; </vt:lpstr>
      <vt:lpstr>Data Understanding</vt:lpstr>
      <vt:lpstr>  Initial Exploration </vt:lpstr>
      <vt:lpstr>  Missing Values Handling </vt:lpstr>
      <vt:lpstr>  Outlier Handling </vt:lpstr>
      <vt:lpstr>Invalid Values</vt:lpstr>
      <vt:lpstr> EDA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Coffee Quality Data Analysis    Milestone – 1 (Python Data exploration project)   </dc:title>
  <dc:creator>N.Praveen Kumar</dc:creator>
  <cp:lastModifiedBy>N.Praveen Kumar</cp:lastModifiedBy>
  <cp:revision>15</cp:revision>
  <dcterms:created xsi:type="dcterms:W3CDTF">2024-07-23T00:35:16Z</dcterms:created>
  <dcterms:modified xsi:type="dcterms:W3CDTF">2024-07-24T06:29:04Z</dcterms:modified>
</cp:coreProperties>
</file>