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 id="269" r:id="rId14"/>
    <p:sldId id="270" r:id="rId15"/>
    <p:sldId id="271" r:id="rId16"/>
    <p:sldId id="279"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44DF9-18E4-47EC-B269-B1E5FF149F42}" type="doc">
      <dgm:prSet loTypeId="urn:microsoft.com/office/officeart/2005/8/layout/hProcess11" loCatId="process" qsTypeId="urn:microsoft.com/office/officeart/2005/8/quickstyle/3d5" qsCatId="3D" csTypeId="urn:microsoft.com/office/officeart/2005/8/colors/accent1_2" csCatId="accent1" phldr="1"/>
      <dgm:spPr/>
      <dgm:t>
        <a:bodyPr/>
        <a:lstStyle/>
        <a:p>
          <a:endParaRPr lang="en-IN"/>
        </a:p>
      </dgm:t>
    </dgm:pt>
    <dgm:pt modelId="{4CE33868-77DF-4D03-813D-320A18CF4713}">
      <dgm:prSet phldrT="[Text]"/>
      <dgm:spPr/>
      <dgm:t>
        <a:bodyPr/>
        <a:lstStyle/>
        <a:p>
          <a:r>
            <a:rPr lang="en-IN" dirty="0"/>
            <a:t>Gathering and loading the data</a:t>
          </a:r>
        </a:p>
      </dgm:t>
    </dgm:pt>
    <dgm:pt modelId="{454BA1CD-FE6C-4ACA-BE3A-FEDFE4BB23C6}" type="parTrans" cxnId="{260C4A79-F5B4-40FA-AE67-DA971E1A886F}">
      <dgm:prSet/>
      <dgm:spPr/>
      <dgm:t>
        <a:bodyPr/>
        <a:lstStyle/>
        <a:p>
          <a:endParaRPr lang="en-IN"/>
        </a:p>
      </dgm:t>
    </dgm:pt>
    <dgm:pt modelId="{C0D65615-B70C-40EF-BC0A-BE37F6465E5D}" type="sibTrans" cxnId="{260C4A79-F5B4-40FA-AE67-DA971E1A886F}">
      <dgm:prSet/>
      <dgm:spPr/>
      <dgm:t>
        <a:bodyPr/>
        <a:lstStyle/>
        <a:p>
          <a:endParaRPr lang="en-IN"/>
        </a:p>
      </dgm:t>
    </dgm:pt>
    <dgm:pt modelId="{CFB9BE01-2EDA-4607-8BC7-635E6661AFB0}">
      <dgm:prSet phldrT="[Text]"/>
      <dgm:spPr/>
      <dgm:t>
        <a:bodyPr/>
        <a:lstStyle/>
        <a:p>
          <a:r>
            <a:rPr lang="en-IN" dirty="0"/>
            <a:t>Data </a:t>
          </a:r>
          <a:r>
            <a:rPr lang="en-IN" dirty="0" err="1"/>
            <a:t>Preprocessing</a:t>
          </a:r>
          <a:r>
            <a:rPr lang="en-IN" dirty="0"/>
            <a:t> and dealing with missing values</a:t>
          </a:r>
        </a:p>
      </dgm:t>
    </dgm:pt>
    <dgm:pt modelId="{0E4E3E23-2C4D-4B48-B34B-F8179B832A1A}" type="parTrans" cxnId="{532C4189-3306-4D5A-8874-9F2AF14726AD}">
      <dgm:prSet/>
      <dgm:spPr/>
      <dgm:t>
        <a:bodyPr/>
        <a:lstStyle/>
        <a:p>
          <a:endParaRPr lang="en-IN"/>
        </a:p>
      </dgm:t>
    </dgm:pt>
    <dgm:pt modelId="{5955C35D-9237-4E94-AF37-F99D0212475D}" type="sibTrans" cxnId="{532C4189-3306-4D5A-8874-9F2AF14726AD}">
      <dgm:prSet/>
      <dgm:spPr/>
      <dgm:t>
        <a:bodyPr/>
        <a:lstStyle/>
        <a:p>
          <a:endParaRPr lang="en-IN"/>
        </a:p>
      </dgm:t>
    </dgm:pt>
    <dgm:pt modelId="{44B10478-49B7-41C3-B7E7-66AD16EB3273}">
      <dgm:prSet phldrT="[Text]"/>
      <dgm:spPr/>
      <dgm:t>
        <a:bodyPr/>
        <a:lstStyle/>
        <a:p>
          <a:r>
            <a:rPr lang="en-IN" dirty="0"/>
            <a:t>Statistical Analysis</a:t>
          </a:r>
        </a:p>
      </dgm:t>
    </dgm:pt>
    <dgm:pt modelId="{1CCB72CC-4A4A-4193-86B0-697DC8F819D1}" type="parTrans" cxnId="{CE576917-8C10-49F9-8B46-3830BBB05EE2}">
      <dgm:prSet/>
      <dgm:spPr/>
      <dgm:t>
        <a:bodyPr/>
        <a:lstStyle/>
        <a:p>
          <a:endParaRPr lang="en-IN"/>
        </a:p>
      </dgm:t>
    </dgm:pt>
    <dgm:pt modelId="{6BC8433B-7EF1-4B7D-8774-F827BD371057}" type="sibTrans" cxnId="{CE576917-8C10-49F9-8B46-3830BBB05EE2}">
      <dgm:prSet/>
      <dgm:spPr/>
      <dgm:t>
        <a:bodyPr/>
        <a:lstStyle/>
        <a:p>
          <a:endParaRPr lang="en-IN"/>
        </a:p>
      </dgm:t>
    </dgm:pt>
    <dgm:pt modelId="{A0DE26F6-889E-4273-9C66-20D7189BD9F9}">
      <dgm:prSet/>
      <dgm:spPr/>
      <dgm:t>
        <a:bodyPr/>
        <a:lstStyle/>
        <a:p>
          <a:r>
            <a:rPr lang="en-IN" dirty="0"/>
            <a:t>Visualizing the Data</a:t>
          </a:r>
        </a:p>
      </dgm:t>
    </dgm:pt>
    <dgm:pt modelId="{4FD6F399-35AA-42D4-AAA4-CF4140A4D575}" type="parTrans" cxnId="{C1EBCA99-08C4-47DE-8569-CD1A57DDBFE2}">
      <dgm:prSet/>
      <dgm:spPr/>
      <dgm:t>
        <a:bodyPr/>
        <a:lstStyle/>
        <a:p>
          <a:endParaRPr lang="en-IN"/>
        </a:p>
      </dgm:t>
    </dgm:pt>
    <dgm:pt modelId="{25ED07D1-ADA4-4AD0-A704-C4EBCA0ED37B}" type="sibTrans" cxnId="{C1EBCA99-08C4-47DE-8569-CD1A57DDBFE2}">
      <dgm:prSet/>
      <dgm:spPr/>
      <dgm:t>
        <a:bodyPr/>
        <a:lstStyle/>
        <a:p>
          <a:endParaRPr lang="en-IN"/>
        </a:p>
      </dgm:t>
    </dgm:pt>
    <dgm:pt modelId="{146E3D51-F26A-465C-9C30-2C72C79EA1AE}">
      <dgm:prSet/>
      <dgm:spPr/>
      <dgm:t>
        <a:bodyPr/>
        <a:lstStyle/>
        <a:p>
          <a:r>
            <a:rPr lang="en-IN" dirty="0"/>
            <a:t>Working on some Insights</a:t>
          </a:r>
        </a:p>
      </dgm:t>
    </dgm:pt>
    <dgm:pt modelId="{2E8BBEEE-6FF3-4C6F-A11C-780C08563347}" type="parTrans" cxnId="{30A216A9-68F0-4378-B1E7-567CCED989C4}">
      <dgm:prSet/>
      <dgm:spPr/>
      <dgm:t>
        <a:bodyPr/>
        <a:lstStyle/>
        <a:p>
          <a:endParaRPr lang="en-IN"/>
        </a:p>
      </dgm:t>
    </dgm:pt>
    <dgm:pt modelId="{7ECD1B08-ED8D-4C2D-8B1F-BFE649939807}" type="sibTrans" cxnId="{30A216A9-68F0-4378-B1E7-567CCED989C4}">
      <dgm:prSet/>
      <dgm:spPr/>
      <dgm:t>
        <a:bodyPr/>
        <a:lstStyle/>
        <a:p>
          <a:endParaRPr lang="en-IN"/>
        </a:p>
      </dgm:t>
    </dgm:pt>
    <dgm:pt modelId="{BA31412D-C229-4453-BA8B-7888EC63DE20}">
      <dgm:prSet/>
      <dgm:spPr/>
      <dgm:t>
        <a:bodyPr/>
        <a:lstStyle/>
        <a:p>
          <a:r>
            <a:rPr lang="en-IN" dirty="0"/>
            <a:t>Detailed Summary of the Results</a:t>
          </a:r>
        </a:p>
      </dgm:t>
    </dgm:pt>
    <dgm:pt modelId="{51C0AEF7-CA0E-4F6B-9A54-61635BE70D31}" type="parTrans" cxnId="{E5AAFD41-A2E0-44A7-8A92-ADEB58A86A6E}">
      <dgm:prSet/>
      <dgm:spPr/>
      <dgm:t>
        <a:bodyPr/>
        <a:lstStyle/>
        <a:p>
          <a:endParaRPr lang="en-IN"/>
        </a:p>
      </dgm:t>
    </dgm:pt>
    <dgm:pt modelId="{A81C30BE-1D15-44FE-A84D-C9E7CC3870B6}" type="sibTrans" cxnId="{E5AAFD41-A2E0-44A7-8A92-ADEB58A86A6E}">
      <dgm:prSet/>
      <dgm:spPr/>
      <dgm:t>
        <a:bodyPr/>
        <a:lstStyle/>
        <a:p>
          <a:endParaRPr lang="en-IN"/>
        </a:p>
      </dgm:t>
    </dgm:pt>
    <dgm:pt modelId="{E04E463B-D03F-4262-9093-E4A7D4990478}" type="pres">
      <dgm:prSet presAssocID="{21344DF9-18E4-47EC-B269-B1E5FF149F42}" presName="Name0" presStyleCnt="0">
        <dgm:presLayoutVars>
          <dgm:dir/>
          <dgm:resizeHandles val="exact"/>
        </dgm:presLayoutVars>
      </dgm:prSet>
      <dgm:spPr/>
    </dgm:pt>
    <dgm:pt modelId="{185F19E5-6769-4D25-9106-1C365A7013A4}" type="pres">
      <dgm:prSet presAssocID="{21344DF9-18E4-47EC-B269-B1E5FF149F42}" presName="arrow" presStyleLbl="bgShp" presStyleIdx="0" presStyleCnt="1"/>
      <dgm:spPr/>
    </dgm:pt>
    <dgm:pt modelId="{89713EA6-9113-4289-9E39-9479EEF90414}" type="pres">
      <dgm:prSet presAssocID="{21344DF9-18E4-47EC-B269-B1E5FF149F42}" presName="points" presStyleCnt="0"/>
      <dgm:spPr/>
    </dgm:pt>
    <dgm:pt modelId="{B6220C11-E704-4149-9778-1D13A068D02B}" type="pres">
      <dgm:prSet presAssocID="{4CE33868-77DF-4D03-813D-320A18CF4713}" presName="compositeA" presStyleCnt="0"/>
      <dgm:spPr/>
    </dgm:pt>
    <dgm:pt modelId="{9D80F6AC-773E-49AB-88F2-09FEAEE190BE}" type="pres">
      <dgm:prSet presAssocID="{4CE33868-77DF-4D03-813D-320A18CF4713}" presName="textA" presStyleLbl="revTx" presStyleIdx="0" presStyleCnt="6">
        <dgm:presLayoutVars>
          <dgm:bulletEnabled val="1"/>
        </dgm:presLayoutVars>
      </dgm:prSet>
      <dgm:spPr/>
    </dgm:pt>
    <dgm:pt modelId="{820015AA-B03F-4C19-BEEB-FD9804B14F4F}" type="pres">
      <dgm:prSet presAssocID="{4CE33868-77DF-4D03-813D-320A18CF4713}" presName="circleA" presStyleLbl="node1" presStyleIdx="0" presStyleCnt="6"/>
      <dgm:spPr/>
    </dgm:pt>
    <dgm:pt modelId="{C872680A-307C-4F7A-85BD-B66A08610C0C}" type="pres">
      <dgm:prSet presAssocID="{4CE33868-77DF-4D03-813D-320A18CF4713}" presName="spaceA" presStyleCnt="0"/>
      <dgm:spPr/>
    </dgm:pt>
    <dgm:pt modelId="{4E18476E-266B-4FB9-AD51-170D3C5033C8}" type="pres">
      <dgm:prSet presAssocID="{C0D65615-B70C-40EF-BC0A-BE37F6465E5D}" presName="space" presStyleCnt="0"/>
      <dgm:spPr/>
    </dgm:pt>
    <dgm:pt modelId="{BD8D9D7A-43B8-4417-B8CA-EADF44FDAD72}" type="pres">
      <dgm:prSet presAssocID="{CFB9BE01-2EDA-4607-8BC7-635E6661AFB0}" presName="compositeB" presStyleCnt="0"/>
      <dgm:spPr/>
    </dgm:pt>
    <dgm:pt modelId="{9BEBD6DF-23FF-4525-B7A0-808EC390775A}" type="pres">
      <dgm:prSet presAssocID="{CFB9BE01-2EDA-4607-8BC7-635E6661AFB0}" presName="textB" presStyleLbl="revTx" presStyleIdx="1" presStyleCnt="6">
        <dgm:presLayoutVars>
          <dgm:bulletEnabled val="1"/>
        </dgm:presLayoutVars>
      </dgm:prSet>
      <dgm:spPr/>
    </dgm:pt>
    <dgm:pt modelId="{E80C672A-38BD-48F4-BD61-5E7683CE47F4}" type="pres">
      <dgm:prSet presAssocID="{CFB9BE01-2EDA-4607-8BC7-635E6661AFB0}" presName="circleB" presStyleLbl="node1" presStyleIdx="1" presStyleCnt="6"/>
      <dgm:spPr/>
    </dgm:pt>
    <dgm:pt modelId="{0DF7CF1C-204A-4411-8FB1-8A429EF4EEE0}" type="pres">
      <dgm:prSet presAssocID="{CFB9BE01-2EDA-4607-8BC7-635E6661AFB0}" presName="spaceB" presStyleCnt="0"/>
      <dgm:spPr/>
    </dgm:pt>
    <dgm:pt modelId="{49EF1814-B1AA-43D6-8F53-4E72F606504F}" type="pres">
      <dgm:prSet presAssocID="{5955C35D-9237-4E94-AF37-F99D0212475D}" presName="space" presStyleCnt="0"/>
      <dgm:spPr/>
    </dgm:pt>
    <dgm:pt modelId="{EBBFAAC4-7C64-47FF-A638-89AB883A60E6}" type="pres">
      <dgm:prSet presAssocID="{44B10478-49B7-41C3-B7E7-66AD16EB3273}" presName="compositeA" presStyleCnt="0"/>
      <dgm:spPr/>
    </dgm:pt>
    <dgm:pt modelId="{E6057C2C-3C68-4456-A67C-5388A139B84C}" type="pres">
      <dgm:prSet presAssocID="{44B10478-49B7-41C3-B7E7-66AD16EB3273}" presName="textA" presStyleLbl="revTx" presStyleIdx="2" presStyleCnt="6">
        <dgm:presLayoutVars>
          <dgm:bulletEnabled val="1"/>
        </dgm:presLayoutVars>
      </dgm:prSet>
      <dgm:spPr/>
    </dgm:pt>
    <dgm:pt modelId="{268A459F-DCB7-48BA-8BEF-BFC46660E0BA}" type="pres">
      <dgm:prSet presAssocID="{44B10478-49B7-41C3-B7E7-66AD16EB3273}" presName="circleA" presStyleLbl="node1" presStyleIdx="2" presStyleCnt="6"/>
      <dgm:spPr/>
    </dgm:pt>
    <dgm:pt modelId="{FC1A8692-715F-4B7B-A386-DFD6572797F5}" type="pres">
      <dgm:prSet presAssocID="{44B10478-49B7-41C3-B7E7-66AD16EB3273}" presName="spaceA" presStyleCnt="0"/>
      <dgm:spPr/>
    </dgm:pt>
    <dgm:pt modelId="{38B5901F-D38A-4CE2-92F7-713BB2414BF1}" type="pres">
      <dgm:prSet presAssocID="{6BC8433B-7EF1-4B7D-8774-F827BD371057}" presName="space" presStyleCnt="0"/>
      <dgm:spPr/>
    </dgm:pt>
    <dgm:pt modelId="{D926059E-AAC2-4A59-8C68-80C2997EC478}" type="pres">
      <dgm:prSet presAssocID="{A0DE26F6-889E-4273-9C66-20D7189BD9F9}" presName="compositeB" presStyleCnt="0"/>
      <dgm:spPr/>
    </dgm:pt>
    <dgm:pt modelId="{2EEC814D-31AE-41B9-95A1-D8D714FE4841}" type="pres">
      <dgm:prSet presAssocID="{A0DE26F6-889E-4273-9C66-20D7189BD9F9}" presName="textB" presStyleLbl="revTx" presStyleIdx="3" presStyleCnt="6">
        <dgm:presLayoutVars>
          <dgm:bulletEnabled val="1"/>
        </dgm:presLayoutVars>
      </dgm:prSet>
      <dgm:spPr/>
    </dgm:pt>
    <dgm:pt modelId="{EBD8EBD9-5D45-4EA9-9442-3B3B5683E078}" type="pres">
      <dgm:prSet presAssocID="{A0DE26F6-889E-4273-9C66-20D7189BD9F9}" presName="circleB" presStyleLbl="node1" presStyleIdx="3" presStyleCnt="6"/>
      <dgm:spPr/>
    </dgm:pt>
    <dgm:pt modelId="{2DD1AB0C-6E26-4DC7-8CE7-C917AACEA7EF}" type="pres">
      <dgm:prSet presAssocID="{A0DE26F6-889E-4273-9C66-20D7189BD9F9}" presName="spaceB" presStyleCnt="0"/>
      <dgm:spPr/>
    </dgm:pt>
    <dgm:pt modelId="{2892459B-B839-4A34-95F6-E44FBB55D7B9}" type="pres">
      <dgm:prSet presAssocID="{25ED07D1-ADA4-4AD0-A704-C4EBCA0ED37B}" presName="space" presStyleCnt="0"/>
      <dgm:spPr/>
    </dgm:pt>
    <dgm:pt modelId="{7CC0820B-F39A-4942-9399-A382F2F30B80}" type="pres">
      <dgm:prSet presAssocID="{146E3D51-F26A-465C-9C30-2C72C79EA1AE}" presName="compositeA" presStyleCnt="0"/>
      <dgm:spPr/>
    </dgm:pt>
    <dgm:pt modelId="{A6BDA41F-6171-4CCD-8BF2-E860546A700A}" type="pres">
      <dgm:prSet presAssocID="{146E3D51-F26A-465C-9C30-2C72C79EA1AE}" presName="textA" presStyleLbl="revTx" presStyleIdx="4" presStyleCnt="6">
        <dgm:presLayoutVars>
          <dgm:bulletEnabled val="1"/>
        </dgm:presLayoutVars>
      </dgm:prSet>
      <dgm:spPr/>
    </dgm:pt>
    <dgm:pt modelId="{3E329C26-BFF4-470A-A179-CB3AEF9060AD}" type="pres">
      <dgm:prSet presAssocID="{146E3D51-F26A-465C-9C30-2C72C79EA1AE}" presName="circleA" presStyleLbl="node1" presStyleIdx="4" presStyleCnt="6"/>
      <dgm:spPr/>
    </dgm:pt>
    <dgm:pt modelId="{A73675A4-5FD7-4225-BB83-76A0482E8308}" type="pres">
      <dgm:prSet presAssocID="{146E3D51-F26A-465C-9C30-2C72C79EA1AE}" presName="spaceA" presStyleCnt="0"/>
      <dgm:spPr/>
    </dgm:pt>
    <dgm:pt modelId="{C7773A0F-0688-402C-BCD1-F30C4D2B2C18}" type="pres">
      <dgm:prSet presAssocID="{7ECD1B08-ED8D-4C2D-8B1F-BFE649939807}" presName="space" presStyleCnt="0"/>
      <dgm:spPr/>
    </dgm:pt>
    <dgm:pt modelId="{BD653C9E-C610-40AB-B4D4-602C134D735F}" type="pres">
      <dgm:prSet presAssocID="{BA31412D-C229-4453-BA8B-7888EC63DE20}" presName="compositeB" presStyleCnt="0"/>
      <dgm:spPr/>
    </dgm:pt>
    <dgm:pt modelId="{8EA78864-552E-4BC8-8487-0F5F42C67506}" type="pres">
      <dgm:prSet presAssocID="{BA31412D-C229-4453-BA8B-7888EC63DE20}" presName="textB" presStyleLbl="revTx" presStyleIdx="5" presStyleCnt="6">
        <dgm:presLayoutVars>
          <dgm:bulletEnabled val="1"/>
        </dgm:presLayoutVars>
      </dgm:prSet>
      <dgm:spPr/>
    </dgm:pt>
    <dgm:pt modelId="{F06D0A84-CB04-4D2A-8D83-4D161040D64D}" type="pres">
      <dgm:prSet presAssocID="{BA31412D-C229-4453-BA8B-7888EC63DE20}" presName="circleB" presStyleLbl="node1" presStyleIdx="5" presStyleCnt="6"/>
      <dgm:spPr/>
    </dgm:pt>
    <dgm:pt modelId="{F6ED4504-09EB-4DB6-924B-6459C08643F6}" type="pres">
      <dgm:prSet presAssocID="{BA31412D-C229-4453-BA8B-7888EC63DE20}" presName="spaceB" presStyleCnt="0"/>
      <dgm:spPr/>
    </dgm:pt>
  </dgm:ptLst>
  <dgm:cxnLst>
    <dgm:cxn modelId="{CE576917-8C10-49F9-8B46-3830BBB05EE2}" srcId="{21344DF9-18E4-47EC-B269-B1E5FF149F42}" destId="{44B10478-49B7-41C3-B7E7-66AD16EB3273}" srcOrd="2" destOrd="0" parTransId="{1CCB72CC-4A4A-4193-86B0-697DC8F819D1}" sibTransId="{6BC8433B-7EF1-4B7D-8774-F827BD371057}"/>
    <dgm:cxn modelId="{8954D136-AA2B-43A8-924B-9A7DA55D4A9D}" type="presOf" srcId="{21344DF9-18E4-47EC-B269-B1E5FF149F42}" destId="{E04E463B-D03F-4262-9093-E4A7D4990478}" srcOrd="0" destOrd="0" presId="urn:microsoft.com/office/officeart/2005/8/layout/hProcess11"/>
    <dgm:cxn modelId="{E5AAFD41-A2E0-44A7-8A92-ADEB58A86A6E}" srcId="{21344DF9-18E4-47EC-B269-B1E5FF149F42}" destId="{BA31412D-C229-4453-BA8B-7888EC63DE20}" srcOrd="5" destOrd="0" parTransId="{51C0AEF7-CA0E-4F6B-9A54-61635BE70D31}" sibTransId="{A81C30BE-1D15-44FE-A84D-C9E7CC3870B6}"/>
    <dgm:cxn modelId="{F1A16155-D745-461C-A29D-0ED71C0A0716}" type="presOf" srcId="{44B10478-49B7-41C3-B7E7-66AD16EB3273}" destId="{E6057C2C-3C68-4456-A67C-5388A139B84C}" srcOrd="0" destOrd="0" presId="urn:microsoft.com/office/officeart/2005/8/layout/hProcess11"/>
    <dgm:cxn modelId="{260C4A79-F5B4-40FA-AE67-DA971E1A886F}" srcId="{21344DF9-18E4-47EC-B269-B1E5FF149F42}" destId="{4CE33868-77DF-4D03-813D-320A18CF4713}" srcOrd="0" destOrd="0" parTransId="{454BA1CD-FE6C-4ACA-BE3A-FEDFE4BB23C6}" sibTransId="{C0D65615-B70C-40EF-BC0A-BE37F6465E5D}"/>
    <dgm:cxn modelId="{532C4189-3306-4D5A-8874-9F2AF14726AD}" srcId="{21344DF9-18E4-47EC-B269-B1E5FF149F42}" destId="{CFB9BE01-2EDA-4607-8BC7-635E6661AFB0}" srcOrd="1" destOrd="0" parTransId="{0E4E3E23-2C4D-4B48-B34B-F8179B832A1A}" sibTransId="{5955C35D-9237-4E94-AF37-F99D0212475D}"/>
    <dgm:cxn modelId="{C1EBCA99-08C4-47DE-8569-CD1A57DDBFE2}" srcId="{21344DF9-18E4-47EC-B269-B1E5FF149F42}" destId="{A0DE26F6-889E-4273-9C66-20D7189BD9F9}" srcOrd="3" destOrd="0" parTransId="{4FD6F399-35AA-42D4-AAA4-CF4140A4D575}" sibTransId="{25ED07D1-ADA4-4AD0-A704-C4EBCA0ED37B}"/>
    <dgm:cxn modelId="{C6057FA6-C5FC-41CA-B9BD-E11AA21A62C5}" type="presOf" srcId="{CFB9BE01-2EDA-4607-8BC7-635E6661AFB0}" destId="{9BEBD6DF-23FF-4525-B7A0-808EC390775A}" srcOrd="0" destOrd="0" presId="urn:microsoft.com/office/officeart/2005/8/layout/hProcess11"/>
    <dgm:cxn modelId="{30A216A9-68F0-4378-B1E7-567CCED989C4}" srcId="{21344DF9-18E4-47EC-B269-B1E5FF149F42}" destId="{146E3D51-F26A-465C-9C30-2C72C79EA1AE}" srcOrd="4" destOrd="0" parTransId="{2E8BBEEE-6FF3-4C6F-A11C-780C08563347}" sibTransId="{7ECD1B08-ED8D-4C2D-8B1F-BFE649939807}"/>
    <dgm:cxn modelId="{AC6DABC7-D2C8-483F-9B89-5854D387DC62}" type="presOf" srcId="{146E3D51-F26A-465C-9C30-2C72C79EA1AE}" destId="{A6BDA41F-6171-4CCD-8BF2-E860546A700A}" srcOrd="0" destOrd="0" presId="urn:microsoft.com/office/officeart/2005/8/layout/hProcess11"/>
    <dgm:cxn modelId="{E41BEDC8-1532-4AB3-B5C7-6D43F06B7D39}" type="presOf" srcId="{4CE33868-77DF-4D03-813D-320A18CF4713}" destId="{9D80F6AC-773E-49AB-88F2-09FEAEE190BE}" srcOrd="0" destOrd="0" presId="urn:microsoft.com/office/officeart/2005/8/layout/hProcess11"/>
    <dgm:cxn modelId="{B1FCC4D7-B62B-444F-A456-7CCC0EBB13E6}" type="presOf" srcId="{A0DE26F6-889E-4273-9C66-20D7189BD9F9}" destId="{2EEC814D-31AE-41B9-95A1-D8D714FE4841}" srcOrd="0" destOrd="0" presId="urn:microsoft.com/office/officeart/2005/8/layout/hProcess11"/>
    <dgm:cxn modelId="{5A8D5BEA-2413-430C-AB49-35483CDDB7EF}" type="presOf" srcId="{BA31412D-C229-4453-BA8B-7888EC63DE20}" destId="{8EA78864-552E-4BC8-8487-0F5F42C67506}" srcOrd="0" destOrd="0" presId="urn:microsoft.com/office/officeart/2005/8/layout/hProcess11"/>
    <dgm:cxn modelId="{553EFCBF-2CCA-455B-A63B-FF6744895C27}" type="presParOf" srcId="{E04E463B-D03F-4262-9093-E4A7D4990478}" destId="{185F19E5-6769-4D25-9106-1C365A7013A4}" srcOrd="0" destOrd="0" presId="urn:microsoft.com/office/officeart/2005/8/layout/hProcess11"/>
    <dgm:cxn modelId="{03D7A430-627C-4236-AA28-5A84F8B59230}" type="presParOf" srcId="{E04E463B-D03F-4262-9093-E4A7D4990478}" destId="{89713EA6-9113-4289-9E39-9479EEF90414}" srcOrd="1" destOrd="0" presId="urn:microsoft.com/office/officeart/2005/8/layout/hProcess11"/>
    <dgm:cxn modelId="{27FD827F-49CE-4E8B-8A42-B4CDB06CC880}" type="presParOf" srcId="{89713EA6-9113-4289-9E39-9479EEF90414}" destId="{B6220C11-E704-4149-9778-1D13A068D02B}" srcOrd="0" destOrd="0" presId="urn:microsoft.com/office/officeart/2005/8/layout/hProcess11"/>
    <dgm:cxn modelId="{4DCD4A7A-5D15-45F7-A014-B27AAE2F6043}" type="presParOf" srcId="{B6220C11-E704-4149-9778-1D13A068D02B}" destId="{9D80F6AC-773E-49AB-88F2-09FEAEE190BE}" srcOrd="0" destOrd="0" presId="urn:microsoft.com/office/officeart/2005/8/layout/hProcess11"/>
    <dgm:cxn modelId="{CD82A067-C237-4F7E-9ABC-22CC51D17AA2}" type="presParOf" srcId="{B6220C11-E704-4149-9778-1D13A068D02B}" destId="{820015AA-B03F-4C19-BEEB-FD9804B14F4F}" srcOrd="1" destOrd="0" presId="urn:microsoft.com/office/officeart/2005/8/layout/hProcess11"/>
    <dgm:cxn modelId="{67123CDA-5602-4BA3-8FC2-258EE7F93C4C}" type="presParOf" srcId="{B6220C11-E704-4149-9778-1D13A068D02B}" destId="{C872680A-307C-4F7A-85BD-B66A08610C0C}" srcOrd="2" destOrd="0" presId="urn:microsoft.com/office/officeart/2005/8/layout/hProcess11"/>
    <dgm:cxn modelId="{01DECADE-3D40-4933-A22D-0C16733B869A}" type="presParOf" srcId="{89713EA6-9113-4289-9E39-9479EEF90414}" destId="{4E18476E-266B-4FB9-AD51-170D3C5033C8}" srcOrd="1" destOrd="0" presId="urn:microsoft.com/office/officeart/2005/8/layout/hProcess11"/>
    <dgm:cxn modelId="{C0BC3F6C-FEB3-42A7-8BCB-9BFAB0851C44}" type="presParOf" srcId="{89713EA6-9113-4289-9E39-9479EEF90414}" destId="{BD8D9D7A-43B8-4417-B8CA-EADF44FDAD72}" srcOrd="2" destOrd="0" presId="urn:microsoft.com/office/officeart/2005/8/layout/hProcess11"/>
    <dgm:cxn modelId="{410C6B12-F936-45E3-9A83-86A6368E2912}" type="presParOf" srcId="{BD8D9D7A-43B8-4417-B8CA-EADF44FDAD72}" destId="{9BEBD6DF-23FF-4525-B7A0-808EC390775A}" srcOrd="0" destOrd="0" presId="urn:microsoft.com/office/officeart/2005/8/layout/hProcess11"/>
    <dgm:cxn modelId="{989C470B-D634-4BF2-AAD8-2CBCD2D5252B}" type="presParOf" srcId="{BD8D9D7A-43B8-4417-B8CA-EADF44FDAD72}" destId="{E80C672A-38BD-48F4-BD61-5E7683CE47F4}" srcOrd="1" destOrd="0" presId="urn:microsoft.com/office/officeart/2005/8/layout/hProcess11"/>
    <dgm:cxn modelId="{E0E1E1EC-CA0F-4339-A33A-C4F95FEDE98A}" type="presParOf" srcId="{BD8D9D7A-43B8-4417-B8CA-EADF44FDAD72}" destId="{0DF7CF1C-204A-4411-8FB1-8A429EF4EEE0}" srcOrd="2" destOrd="0" presId="urn:microsoft.com/office/officeart/2005/8/layout/hProcess11"/>
    <dgm:cxn modelId="{A7ACF2FD-E082-44EA-87AE-191880BDF971}" type="presParOf" srcId="{89713EA6-9113-4289-9E39-9479EEF90414}" destId="{49EF1814-B1AA-43D6-8F53-4E72F606504F}" srcOrd="3" destOrd="0" presId="urn:microsoft.com/office/officeart/2005/8/layout/hProcess11"/>
    <dgm:cxn modelId="{C0A57203-60BD-44E8-890E-61A646C8CE1F}" type="presParOf" srcId="{89713EA6-9113-4289-9E39-9479EEF90414}" destId="{EBBFAAC4-7C64-47FF-A638-89AB883A60E6}" srcOrd="4" destOrd="0" presId="urn:microsoft.com/office/officeart/2005/8/layout/hProcess11"/>
    <dgm:cxn modelId="{6F5F3AB8-B660-4320-BE1E-41E83390E57B}" type="presParOf" srcId="{EBBFAAC4-7C64-47FF-A638-89AB883A60E6}" destId="{E6057C2C-3C68-4456-A67C-5388A139B84C}" srcOrd="0" destOrd="0" presId="urn:microsoft.com/office/officeart/2005/8/layout/hProcess11"/>
    <dgm:cxn modelId="{CDCB53F8-869D-46FD-8F0F-D5C5D114CF4E}" type="presParOf" srcId="{EBBFAAC4-7C64-47FF-A638-89AB883A60E6}" destId="{268A459F-DCB7-48BA-8BEF-BFC46660E0BA}" srcOrd="1" destOrd="0" presId="urn:microsoft.com/office/officeart/2005/8/layout/hProcess11"/>
    <dgm:cxn modelId="{77430FE6-7863-43B1-A46C-C629D3325359}" type="presParOf" srcId="{EBBFAAC4-7C64-47FF-A638-89AB883A60E6}" destId="{FC1A8692-715F-4B7B-A386-DFD6572797F5}" srcOrd="2" destOrd="0" presId="urn:microsoft.com/office/officeart/2005/8/layout/hProcess11"/>
    <dgm:cxn modelId="{E6C87BE6-F257-4ED2-AD77-BDB08A3ABD3D}" type="presParOf" srcId="{89713EA6-9113-4289-9E39-9479EEF90414}" destId="{38B5901F-D38A-4CE2-92F7-713BB2414BF1}" srcOrd="5" destOrd="0" presId="urn:microsoft.com/office/officeart/2005/8/layout/hProcess11"/>
    <dgm:cxn modelId="{03EB0356-15A2-4FB5-9B70-CCE618C81A40}" type="presParOf" srcId="{89713EA6-9113-4289-9E39-9479EEF90414}" destId="{D926059E-AAC2-4A59-8C68-80C2997EC478}" srcOrd="6" destOrd="0" presId="urn:microsoft.com/office/officeart/2005/8/layout/hProcess11"/>
    <dgm:cxn modelId="{6CF7672E-CB27-4DB4-BE61-B65B9610F520}" type="presParOf" srcId="{D926059E-AAC2-4A59-8C68-80C2997EC478}" destId="{2EEC814D-31AE-41B9-95A1-D8D714FE4841}" srcOrd="0" destOrd="0" presId="urn:microsoft.com/office/officeart/2005/8/layout/hProcess11"/>
    <dgm:cxn modelId="{C9ECD25A-DE9E-4FD5-A867-C593BF476F36}" type="presParOf" srcId="{D926059E-AAC2-4A59-8C68-80C2997EC478}" destId="{EBD8EBD9-5D45-4EA9-9442-3B3B5683E078}" srcOrd="1" destOrd="0" presId="urn:microsoft.com/office/officeart/2005/8/layout/hProcess11"/>
    <dgm:cxn modelId="{EB4B1A7B-0A00-45EB-90CF-5AD3813F149B}" type="presParOf" srcId="{D926059E-AAC2-4A59-8C68-80C2997EC478}" destId="{2DD1AB0C-6E26-4DC7-8CE7-C917AACEA7EF}" srcOrd="2" destOrd="0" presId="urn:microsoft.com/office/officeart/2005/8/layout/hProcess11"/>
    <dgm:cxn modelId="{6129817C-D708-4907-B658-AAD793FC6A35}" type="presParOf" srcId="{89713EA6-9113-4289-9E39-9479EEF90414}" destId="{2892459B-B839-4A34-95F6-E44FBB55D7B9}" srcOrd="7" destOrd="0" presId="urn:microsoft.com/office/officeart/2005/8/layout/hProcess11"/>
    <dgm:cxn modelId="{3ABADD8E-FFAF-4F19-BFFC-1F06EA0D44D3}" type="presParOf" srcId="{89713EA6-9113-4289-9E39-9479EEF90414}" destId="{7CC0820B-F39A-4942-9399-A382F2F30B80}" srcOrd="8" destOrd="0" presId="urn:microsoft.com/office/officeart/2005/8/layout/hProcess11"/>
    <dgm:cxn modelId="{829572D4-5516-4BDB-8264-39179A40F772}" type="presParOf" srcId="{7CC0820B-F39A-4942-9399-A382F2F30B80}" destId="{A6BDA41F-6171-4CCD-8BF2-E860546A700A}" srcOrd="0" destOrd="0" presId="urn:microsoft.com/office/officeart/2005/8/layout/hProcess11"/>
    <dgm:cxn modelId="{6CDA903E-D058-4963-ADBC-A53DCEF68D98}" type="presParOf" srcId="{7CC0820B-F39A-4942-9399-A382F2F30B80}" destId="{3E329C26-BFF4-470A-A179-CB3AEF9060AD}" srcOrd="1" destOrd="0" presId="urn:microsoft.com/office/officeart/2005/8/layout/hProcess11"/>
    <dgm:cxn modelId="{055CBF32-C037-4A16-9C90-8B8A6EEB854C}" type="presParOf" srcId="{7CC0820B-F39A-4942-9399-A382F2F30B80}" destId="{A73675A4-5FD7-4225-BB83-76A0482E8308}" srcOrd="2" destOrd="0" presId="urn:microsoft.com/office/officeart/2005/8/layout/hProcess11"/>
    <dgm:cxn modelId="{26D33230-E3BB-47A5-8F2F-BB0861AA197B}" type="presParOf" srcId="{89713EA6-9113-4289-9E39-9479EEF90414}" destId="{C7773A0F-0688-402C-BCD1-F30C4D2B2C18}" srcOrd="9" destOrd="0" presId="urn:microsoft.com/office/officeart/2005/8/layout/hProcess11"/>
    <dgm:cxn modelId="{204B5ED9-582E-4DA2-B8A0-2B2AE9956BB3}" type="presParOf" srcId="{89713EA6-9113-4289-9E39-9479EEF90414}" destId="{BD653C9E-C610-40AB-B4D4-602C134D735F}" srcOrd="10" destOrd="0" presId="urn:microsoft.com/office/officeart/2005/8/layout/hProcess11"/>
    <dgm:cxn modelId="{A64BC130-7D43-466C-9649-07E7967103D4}" type="presParOf" srcId="{BD653C9E-C610-40AB-B4D4-602C134D735F}" destId="{8EA78864-552E-4BC8-8487-0F5F42C67506}" srcOrd="0" destOrd="0" presId="urn:microsoft.com/office/officeart/2005/8/layout/hProcess11"/>
    <dgm:cxn modelId="{CFCF4755-E7AD-4C02-BFCB-8EC04E7A2918}" type="presParOf" srcId="{BD653C9E-C610-40AB-B4D4-602C134D735F}" destId="{F06D0A84-CB04-4D2A-8D83-4D161040D64D}" srcOrd="1" destOrd="0" presId="urn:microsoft.com/office/officeart/2005/8/layout/hProcess11"/>
    <dgm:cxn modelId="{A0D9419C-6C42-47D3-90C5-2565B6BAB572}" type="presParOf" srcId="{BD653C9E-C610-40AB-B4D4-602C134D735F}" destId="{F6ED4504-09EB-4DB6-924B-6459C08643F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F19E5-6769-4D25-9106-1C365A7013A4}">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9D80F6AC-773E-49AB-88F2-09FEAEE190BE}">
      <dsp:nvSpPr>
        <dsp:cNvPr id="0" name=""/>
        <dsp:cNvSpPr/>
      </dsp:nvSpPr>
      <dsp:spPr>
        <a:xfrm>
          <a:off x="2599"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IN" sz="1700" kern="1200" dirty="0"/>
            <a:t>Gathering and loading the data</a:t>
          </a:r>
        </a:p>
      </dsp:txBody>
      <dsp:txXfrm>
        <a:off x="2599" y="0"/>
        <a:ext cx="1513414" cy="1740535"/>
      </dsp:txXfrm>
    </dsp:sp>
    <dsp:sp modelId="{820015AA-B03F-4C19-BEEB-FD9804B14F4F}">
      <dsp:nvSpPr>
        <dsp:cNvPr id="0" name=""/>
        <dsp:cNvSpPr/>
      </dsp:nvSpPr>
      <dsp:spPr>
        <a:xfrm>
          <a:off x="541739" y="1958102"/>
          <a:ext cx="435133" cy="43513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BEBD6DF-23FF-4525-B7A0-808EC390775A}">
      <dsp:nvSpPr>
        <dsp:cNvPr id="0" name=""/>
        <dsp:cNvSpPr/>
      </dsp:nvSpPr>
      <dsp:spPr>
        <a:xfrm>
          <a:off x="1591684"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IN" sz="1700" kern="1200" dirty="0"/>
            <a:t>Data </a:t>
          </a:r>
          <a:r>
            <a:rPr lang="en-IN" sz="1700" kern="1200" dirty="0" err="1"/>
            <a:t>Preprocessing</a:t>
          </a:r>
          <a:r>
            <a:rPr lang="en-IN" sz="1700" kern="1200" dirty="0"/>
            <a:t> and dealing with missing values</a:t>
          </a:r>
        </a:p>
      </dsp:txBody>
      <dsp:txXfrm>
        <a:off x="1591684" y="2610802"/>
        <a:ext cx="1513414" cy="1740535"/>
      </dsp:txXfrm>
    </dsp:sp>
    <dsp:sp modelId="{E80C672A-38BD-48F4-BD61-5E7683CE47F4}">
      <dsp:nvSpPr>
        <dsp:cNvPr id="0" name=""/>
        <dsp:cNvSpPr/>
      </dsp:nvSpPr>
      <dsp:spPr>
        <a:xfrm>
          <a:off x="2130825" y="1958102"/>
          <a:ext cx="435133" cy="43513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6057C2C-3C68-4456-A67C-5388A139B84C}">
      <dsp:nvSpPr>
        <dsp:cNvPr id="0" name=""/>
        <dsp:cNvSpPr/>
      </dsp:nvSpPr>
      <dsp:spPr>
        <a:xfrm>
          <a:off x="318077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IN" sz="1700" kern="1200" dirty="0"/>
            <a:t>Statistical Analysis</a:t>
          </a:r>
        </a:p>
      </dsp:txBody>
      <dsp:txXfrm>
        <a:off x="3180770" y="0"/>
        <a:ext cx="1513414" cy="1740535"/>
      </dsp:txXfrm>
    </dsp:sp>
    <dsp:sp modelId="{268A459F-DCB7-48BA-8BEF-BFC46660E0BA}">
      <dsp:nvSpPr>
        <dsp:cNvPr id="0" name=""/>
        <dsp:cNvSpPr/>
      </dsp:nvSpPr>
      <dsp:spPr>
        <a:xfrm>
          <a:off x="3719910" y="1958102"/>
          <a:ext cx="435133" cy="43513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EEC814D-31AE-41B9-95A1-D8D714FE4841}">
      <dsp:nvSpPr>
        <dsp:cNvPr id="0" name=""/>
        <dsp:cNvSpPr/>
      </dsp:nvSpPr>
      <dsp:spPr>
        <a:xfrm>
          <a:off x="4769855"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IN" sz="1700" kern="1200" dirty="0"/>
            <a:t>Visualizing the Data</a:t>
          </a:r>
        </a:p>
      </dsp:txBody>
      <dsp:txXfrm>
        <a:off x="4769855" y="2610802"/>
        <a:ext cx="1513414" cy="1740535"/>
      </dsp:txXfrm>
    </dsp:sp>
    <dsp:sp modelId="{EBD8EBD9-5D45-4EA9-9442-3B3B5683E078}">
      <dsp:nvSpPr>
        <dsp:cNvPr id="0" name=""/>
        <dsp:cNvSpPr/>
      </dsp:nvSpPr>
      <dsp:spPr>
        <a:xfrm>
          <a:off x="5308995" y="1958102"/>
          <a:ext cx="435133" cy="43513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6BDA41F-6171-4CCD-8BF2-E860546A700A}">
      <dsp:nvSpPr>
        <dsp:cNvPr id="0" name=""/>
        <dsp:cNvSpPr/>
      </dsp:nvSpPr>
      <dsp:spPr>
        <a:xfrm>
          <a:off x="635894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IN" sz="1700" kern="1200" dirty="0"/>
            <a:t>Working on some Insights</a:t>
          </a:r>
        </a:p>
      </dsp:txBody>
      <dsp:txXfrm>
        <a:off x="6358940" y="0"/>
        <a:ext cx="1513414" cy="1740535"/>
      </dsp:txXfrm>
    </dsp:sp>
    <dsp:sp modelId="{3E329C26-BFF4-470A-A179-CB3AEF9060AD}">
      <dsp:nvSpPr>
        <dsp:cNvPr id="0" name=""/>
        <dsp:cNvSpPr/>
      </dsp:nvSpPr>
      <dsp:spPr>
        <a:xfrm>
          <a:off x="6898081" y="1958102"/>
          <a:ext cx="435133" cy="43513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EA78864-552E-4BC8-8487-0F5F42C67506}">
      <dsp:nvSpPr>
        <dsp:cNvPr id="0" name=""/>
        <dsp:cNvSpPr/>
      </dsp:nvSpPr>
      <dsp:spPr>
        <a:xfrm>
          <a:off x="7948026"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IN" sz="1700" kern="1200" dirty="0"/>
            <a:t>Detailed Summary of the Results</a:t>
          </a:r>
        </a:p>
      </dsp:txBody>
      <dsp:txXfrm>
        <a:off x="7948026" y="2610802"/>
        <a:ext cx="1513414" cy="1740535"/>
      </dsp:txXfrm>
    </dsp:sp>
    <dsp:sp modelId="{F06D0A84-CB04-4D2A-8D83-4D161040D64D}">
      <dsp:nvSpPr>
        <dsp:cNvPr id="0" name=""/>
        <dsp:cNvSpPr/>
      </dsp:nvSpPr>
      <dsp:spPr>
        <a:xfrm>
          <a:off x="8487166" y="1958102"/>
          <a:ext cx="435133" cy="43513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5B82-0D3A-4A01-B875-838AA1AAF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195310-AE11-4DE0-80F3-47581830B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825FDF-C85F-4AE1-ABF2-F96A0A21A8C4}"/>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5" name="Footer Placeholder 4">
            <a:extLst>
              <a:ext uri="{FF2B5EF4-FFF2-40B4-BE49-F238E27FC236}">
                <a16:creationId xmlns:a16="http://schemas.microsoft.com/office/drawing/2014/main" id="{E9565792-5A69-46B0-A182-6EF4374A6F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2B02E-1937-4EFB-8053-01095D41EF86}"/>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40778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05B2-A7EB-4D64-995F-E0EC058731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AD8118-8169-46A9-94AD-C642B137D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4C2FC-06F3-46E6-B6BA-0A8AA21BE526}"/>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5" name="Footer Placeholder 4">
            <a:extLst>
              <a:ext uri="{FF2B5EF4-FFF2-40B4-BE49-F238E27FC236}">
                <a16:creationId xmlns:a16="http://schemas.microsoft.com/office/drawing/2014/main" id="{E7907F96-4FD0-4E15-9BD5-4DC20A204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5270E-39FE-4BE0-9B7A-A60A0D0668B3}"/>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42114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5EB997-DF1E-4E6E-A0BA-711B0D0B9B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F4835-498F-482F-83DE-7F87F4A25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A81D5-D62A-48F0-8BEF-23C72E80C32D}"/>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5" name="Footer Placeholder 4">
            <a:extLst>
              <a:ext uri="{FF2B5EF4-FFF2-40B4-BE49-F238E27FC236}">
                <a16:creationId xmlns:a16="http://schemas.microsoft.com/office/drawing/2014/main" id="{65224529-6AA2-4C02-B76B-3C6009373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BA3BD-1B02-491A-86D1-AC1466218381}"/>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141950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0901-C8E9-4A82-869F-B607A959E1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69A5DF-2A25-4DB1-B201-4E490574E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53A8C5-F32E-410A-96FA-D4CCB9E16370}"/>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5" name="Footer Placeholder 4">
            <a:extLst>
              <a:ext uri="{FF2B5EF4-FFF2-40B4-BE49-F238E27FC236}">
                <a16:creationId xmlns:a16="http://schemas.microsoft.com/office/drawing/2014/main" id="{FEB28304-885F-403B-A22C-683F66B40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8E4F8-0DC3-48A7-B075-8AE1666DD105}"/>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273590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2B6D-2DB3-457D-B331-0473A69E7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B13CFD-08B4-49E3-BBDD-C8AF01E71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ED923-7840-49A0-AFB3-578D9E2877C0}"/>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5" name="Footer Placeholder 4">
            <a:extLst>
              <a:ext uri="{FF2B5EF4-FFF2-40B4-BE49-F238E27FC236}">
                <a16:creationId xmlns:a16="http://schemas.microsoft.com/office/drawing/2014/main" id="{1A03D3E0-3812-4DFA-8766-FCE83BA09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D626A-329A-4235-B21B-A3CA756B3FB6}"/>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45928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57F8-6072-421B-8052-CE2683870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C14917-C605-4AF4-BE39-A5AB18202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324AB0-A972-440D-9C07-891E44C25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5AF487-7C3B-4C77-8CF7-8421B91125DC}"/>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6" name="Footer Placeholder 5">
            <a:extLst>
              <a:ext uri="{FF2B5EF4-FFF2-40B4-BE49-F238E27FC236}">
                <a16:creationId xmlns:a16="http://schemas.microsoft.com/office/drawing/2014/main" id="{6920E28A-6895-4E72-9064-3FFDF4DBE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F7735B-22A8-4882-A160-0A45B8FA6E29}"/>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368370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64E1-AF49-4DBC-9DC2-A02CCD37F0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322F2-754B-4E37-9154-A93248E0B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BE86B6-A95E-4080-A8EA-6E78ADC63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388628-C20F-4C0E-808E-C2992336C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DB4A06-B14D-49A0-97E6-CE2C41A13D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3F3538-DAC3-4E74-9491-2109BE2CAB33}"/>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8" name="Footer Placeholder 7">
            <a:extLst>
              <a:ext uri="{FF2B5EF4-FFF2-40B4-BE49-F238E27FC236}">
                <a16:creationId xmlns:a16="http://schemas.microsoft.com/office/drawing/2014/main" id="{C344B4D7-32CB-4CE3-A8C7-F2B2BB7663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0CC645-B616-40D4-A455-EF31888BC194}"/>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38333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97FD-0BE7-4A68-B73D-55FF286974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35D859-C8F0-4D19-8C01-3613AEA44CFA}"/>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4" name="Footer Placeholder 3">
            <a:extLst>
              <a:ext uri="{FF2B5EF4-FFF2-40B4-BE49-F238E27FC236}">
                <a16:creationId xmlns:a16="http://schemas.microsoft.com/office/drawing/2014/main" id="{E1481F93-C6EE-469E-BAA1-11CC0F0412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9E3E0B-669B-4DC7-B6B2-FFF4111526AB}"/>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423077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12FE6C-5594-4989-BB40-5BDFA7A13588}"/>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3" name="Footer Placeholder 2">
            <a:extLst>
              <a:ext uri="{FF2B5EF4-FFF2-40B4-BE49-F238E27FC236}">
                <a16:creationId xmlns:a16="http://schemas.microsoft.com/office/drawing/2014/main" id="{F333AA46-24B7-4DB9-AC40-430FA80825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1CD2DD-A30E-4B5F-92DA-A715B2D78ADB}"/>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77189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3ECB-4030-49C6-85C9-72FA203E6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716AAE-C769-4943-A3A2-ADFAB3A9D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5B988B-2DCD-4E0E-85D5-E3C3F45BF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A50C8-E436-4B8B-BF08-67B8DDBCDBE8}"/>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6" name="Footer Placeholder 5">
            <a:extLst>
              <a:ext uri="{FF2B5EF4-FFF2-40B4-BE49-F238E27FC236}">
                <a16:creationId xmlns:a16="http://schemas.microsoft.com/office/drawing/2014/main" id="{D567F456-D8FD-4681-907D-19CA959737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3CE6B-1453-44DE-A1E4-954637CE51CA}"/>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407440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F3AC-F78A-4AA2-AFF3-B46A77740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543D9F-8097-47AF-9C08-EA2C67B95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979F3E-53FC-4469-A0E2-CC1761DD2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98BC9-AF90-4413-85EC-EC2864FD844D}"/>
              </a:ext>
            </a:extLst>
          </p:cNvPr>
          <p:cNvSpPr>
            <a:spLocks noGrp="1"/>
          </p:cNvSpPr>
          <p:nvPr>
            <p:ph type="dt" sz="half" idx="10"/>
          </p:nvPr>
        </p:nvSpPr>
        <p:spPr/>
        <p:txBody>
          <a:bodyPr/>
          <a:lstStyle/>
          <a:p>
            <a:fld id="{3D81032F-3CAC-4173-AE08-6D35A645DD3D}" type="datetimeFigureOut">
              <a:rPr lang="en-IN" smtClean="0"/>
              <a:t>30-01-2021</a:t>
            </a:fld>
            <a:endParaRPr lang="en-IN"/>
          </a:p>
        </p:txBody>
      </p:sp>
      <p:sp>
        <p:nvSpPr>
          <p:cNvPr id="6" name="Footer Placeholder 5">
            <a:extLst>
              <a:ext uri="{FF2B5EF4-FFF2-40B4-BE49-F238E27FC236}">
                <a16:creationId xmlns:a16="http://schemas.microsoft.com/office/drawing/2014/main" id="{4328E6AE-E435-41FC-B5B4-32203C032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A65048-5F53-4873-ADA3-BB255A295DA1}"/>
              </a:ext>
            </a:extLst>
          </p:cNvPr>
          <p:cNvSpPr>
            <a:spLocks noGrp="1"/>
          </p:cNvSpPr>
          <p:nvPr>
            <p:ph type="sldNum" sz="quarter" idx="12"/>
          </p:nvPr>
        </p:nvSpPr>
        <p:spPr/>
        <p:txBody>
          <a:bodyPr/>
          <a:lstStyle/>
          <a:p>
            <a:fld id="{D8000CCA-1FB7-4F54-8102-D3969F789203}" type="slidenum">
              <a:rPr lang="en-IN" smtClean="0"/>
              <a:t>‹#›</a:t>
            </a:fld>
            <a:endParaRPr lang="en-IN"/>
          </a:p>
        </p:txBody>
      </p:sp>
    </p:spTree>
    <p:extLst>
      <p:ext uri="{BB962C8B-B14F-4D97-AF65-F5344CB8AC3E}">
        <p14:creationId xmlns:p14="http://schemas.microsoft.com/office/powerpoint/2010/main" val="224225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92643-B48D-4D73-AB97-C80C897F5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7F2D19-0C77-409C-AB40-9CF2E64C7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C91DD-2FD6-48EE-951B-DE944C4FF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032F-3CAC-4173-AE08-6D35A645DD3D}" type="datetimeFigureOut">
              <a:rPr lang="en-IN" smtClean="0"/>
              <a:t>30-01-2021</a:t>
            </a:fld>
            <a:endParaRPr lang="en-IN"/>
          </a:p>
        </p:txBody>
      </p:sp>
      <p:sp>
        <p:nvSpPr>
          <p:cNvPr id="5" name="Footer Placeholder 4">
            <a:extLst>
              <a:ext uri="{FF2B5EF4-FFF2-40B4-BE49-F238E27FC236}">
                <a16:creationId xmlns:a16="http://schemas.microsoft.com/office/drawing/2014/main" id="{86A74A22-D403-4346-8986-4183245D3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0DBEF3-677B-4B85-93D2-8DDCEF294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00CCA-1FB7-4F54-8102-D3969F789203}" type="slidenum">
              <a:rPr lang="en-IN" smtClean="0"/>
              <a:t>‹#›</a:t>
            </a:fld>
            <a:endParaRPr lang="en-IN"/>
          </a:p>
        </p:txBody>
      </p:sp>
    </p:spTree>
    <p:extLst>
      <p:ext uri="{BB962C8B-B14F-4D97-AF65-F5344CB8AC3E}">
        <p14:creationId xmlns:p14="http://schemas.microsoft.com/office/powerpoint/2010/main" val="36596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unkeepe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ADC0-FD30-4E2D-BC14-2B9464A32223}"/>
              </a:ext>
            </a:extLst>
          </p:cNvPr>
          <p:cNvSpPr>
            <a:spLocks noGrp="1"/>
          </p:cNvSpPr>
          <p:nvPr>
            <p:ph type="ctrTitle"/>
          </p:nvPr>
        </p:nvSpPr>
        <p:spPr>
          <a:xfrm>
            <a:off x="1524000" y="609600"/>
            <a:ext cx="9144000" cy="4439477"/>
          </a:xfrm>
        </p:spPr>
        <p:txBody>
          <a:bodyPr>
            <a:normAutofit/>
          </a:bodyPr>
          <a:lstStyle/>
          <a:p>
            <a:r>
              <a:rPr lang="en-IN" sz="3200" b="1" dirty="0">
                <a:latin typeface="Times New Roman" panose="02020603050405020304" pitchFamily="18" charset="0"/>
                <a:cs typeface="Times New Roman" panose="02020603050405020304" pitchFamily="18" charset="0"/>
              </a:rPr>
              <a:t>Final Report of Internship Program 2021</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On</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“Analysing of Fitness Data”</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MEDTOUREASY</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26th January 2021</a:t>
            </a:r>
          </a:p>
        </p:txBody>
      </p:sp>
      <p:pic>
        <p:nvPicPr>
          <p:cNvPr id="5" name="Picture 4">
            <a:extLst>
              <a:ext uri="{FF2B5EF4-FFF2-40B4-BE49-F238E27FC236}">
                <a16:creationId xmlns:a16="http://schemas.microsoft.com/office/drawing/2014/main" id="{75216A20-C8B4-4058-9FDF-7EF3BD947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69" y="3765871"/>
            <a:ext cx="1590261" cy="554337"/>
          </a:xfrm>
          <a:prstGeom prst="rect">
            <a:avLst/>
          </a:prstGeom>
        </p:spPr>
      </p:pic>
    </p:spTree>
    <p:extLst>
      <p:ext uri="{BB962C8B-B14F-4D97-AF65-F5344CB8AC3E}">
        <p14:creationId xmlns:p14="http://schemas.microsoft.com/office/powerpoint/2010/main" val="1292668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A87F-2987-4854-9950-C631949C8241}"/>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METHODOLOGY</a:t>
            </a:r>
          </a:p>
        </p:txBody>
      </p:sp>
      <p:graphicFrame>
        <p:nvGraphicFramePr>
          <p:cNvPr id="4" name="Content Placeholder 3">
            <a:extLst>
              <a:ext uri="{FF2B5EF4-FFF2-40B4-BE49-F238E27FC236}">
                <a16:creationId xmlns:a16="http://schemas.microsoft.com/office/drawing/2014/main" id="{95F17B3B-4E69-4F5A-AD7A-A5A3873E8599}"/>
              </a:ext>
            </a:extLst>
          </p:cNvPr>
          <p:cNvGraphicFramePr>
            <a:graphicFrameLocks noGrp="1"/>
          </p:cNvGraphicFramePr>
          <p:nvPr>
            <p:ph idx="1"/>
            <p:extLst>
              <p:ext uri="{D42A27DB-BD31-4B8C-83A1-F6EECF244321}">
                <p14:modId xmlns:p14="http://schemas.microsoft.com/office/powerpoint/2010/main" val="1754347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A3B65C2-31FB-4146-A886-EBC421EB3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291316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47F3-C2BF-4397-8E2A-E5C1099FACA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LANGUAGE AND PLATFORM USED</a:t>
            </a:r>
          </a:p>
        </p:txBody>
      </p:sp>
      <p:sp>
        <p:nvSpPr>
          <p:cNvPr id="3" name="Content Placeholder 2">
            <a:extLst>
              <a:ext uri="{FF2B5EF4-FFF2-40B4-BE49-F238E27FC236}">
                <a16:creationId xmlns:a16="http://schemas.microsoft.com/office/drawing/2014/main" id="{E44BD7A4-DA54-4A3D-B1CA-777A6CDCA4AE}"/>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Python </a:t>
            </a:r>
          </a:p>
          <a:p>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(IDE)</a:t>
            </a:r>
          </a:p>
          <a:p>
            <a:r>
              <a:rPr lang="en-IN" dirty="0">
                <a:latin typeface="Times New Roman" panose="02020603050405020304" pitchFamily="18" charset="0"/>
                <a:cs typeface="Times New Roman" panose="02020603050405020304" pitchFamily="18" charset="0"/>
              </a:rPr>
              <a:t>Pandas (python library)</a:t>
            </a:r>
          </a:p>
          <a:p>
            <a:pPr marL="0" indent="0">
              <a:buNone/>
            </a:pPr>
            <a:r>
              <a:rPr lang="en-IN" dirty="0">
                <a:latin typeface="Times New Roman" panose="02020603050405020304" pitchFamily="18" charset="0"/>
                <a:cs typeface="Times New Roman" panose="02020603050405020304" pitchFamily="18" charset="0"/>
              </a:rPr>
              <a:t>	pip install pandas (To Install)</a:t>
            </a:r>
          </a:p>
          <a:p>
            <a:pPr marL="0" indent="0">
              <a:buNone/>
            </a:pPr>
            <a:r>
              <a:rPr lang="en-IN" dirty="0">
                <a:latin typeface="Times New Roman" panose="02020603050405020304" pitchFamily="18" charset="0"/>
                <a:cs typeface="Times New Roman" panose="02020603050405020304" pitchFamily="18" charset="0"/>
              </a:rPr>
              <a:t>	Import pandas (To Import)</a:t>
            </a:r>
          </a:p>
          <a:p>
            <a:r>
              <a:rPr lang="en-IN" dirty="0">
                <a:latin typeface="Times New Roman" panose="02020603050405020304" pitchFamily="18" charset="0"/>
                <a:cs typeface="Times New Roman" panose="02020603050405020304" pitchFamily="18" charset="0"/>
              </a:rPr>
              <a:t>Matplotlib (python library)</a:t>
            </a:r>
          </a:p>
          <a:p>
            <a:pPr marL="0" indent="0">
              <a:buNone/>
            </a:pPr>
            <a:r>
              <a:rPr lang="en-IN" dirty="0">
                <a:latin typeface="Times New Roman" panose="02020603050405020304" pitchFamily="18" charset="0"/>
                <a:cs typeface="Times New Roman" panose="02020603050405020304" pitchFamily="18" charset="0"/>
              </a:rPr>
              <a:t>	pip install matplotlib (To Install)</a:t>
            </a:r>
          </a:p>
          <a:p>
            <a:pPr marL="0" indent="0">
              <a:buNone/>
            </a:pP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(To Import)</a:t>
            </a:r>
          </a:p>
        </p:txBody>
      </p:sp>
      <p:pic>
        <p:nvPicPr>
          <p:cNvPr id="4" name="Picture 3">
            <a:extLst>
              <a:ext uri="{FF2B5EF4-FFF2-40B4-BE49-F238E27FC236}">
                <a16:creationId xmlns:a16="http://schemas.microsoft.com/office/drawing/2014/main" id="{37A06425-7B88-4A1A-867C-BA39921D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62450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50C5-2121-4CBD-8003-9ADB976E7EFD}"/>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D9000A7B-2716-4BE8-98DA-58E97FF263C9}"/>
              </a:ext>
            </a:extLst>
          </p:cNvPr>
          <p:cNvSpPr>
            <a:spLocks noGrp="1"/>
          </p:cNvSpPr>
          <p:nvPr>
            <p:ph idx="1"/>
          </p:nvPr>
        </p:nvSpPr>
        <p:spPr/>
        <p:txBody>
          <a:bodyPr>
            <a:normAutofit fontScale="92500"/>
          </a:bodyPr>
          <a:lstStyle/>
          <a:p>
            <a:pPr marL="0" indent="0">
              <a:buNone/>
            </a:pPr>
            <a:r>
              <a:rPr lang="en-IN" b="1" dirty="0">
                <a:latin typeface="Times New Roman" panose="02020603050405020304" pitchFamily="18" charset="0"/>
                <a:cs typeface="Times New Roman" panose="02020603050405020304" pitchFamily="18" charset="0"/>
              </a:rPr>
              <a:t>OBTAIN AND REVIEW RAW DATA</a:t>
            </a:r>
            <a:endParaRPr lang="en-IN" b="1"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Gathered the e</a:t>
            </a:r>
            <a:r>
              <a:rPr lang="en-IN" b="0" i="0" dirty="0">
                <a:solidFill>
                  <a:srgbClr val="000000"/>
                </a:solidFill>
                <a:effectLst/>
                <a:latin typeface="Times New Roman" panose="02020603050405020304" pitchFamily="18" charset="0"/>
                <a:cs typeface="Times New Roman" panose="02020603050405020304" pitchFamily="18" charset="0"/>
              </a:rPr>
              <a:t>xported seven years worth of training data of </a:t>
            </a:r>
            <a:r>
              <a:rPr lang="en-IN" b="0" i="0" dirty="0" err="1">
                <a:solidFill>
                  <a:srgbClr val="000000"/>
                </a:solidFill>
                <a:effectLst/>
                <a:latin typeface="Times New Roman" panose="02020603050405020304" pitchFamily="18" charset="0"/>
                <a:cs typeface="Times New Roman" panose="02020603050405020304" pitchFamily="18" charset="0"/>
              </a:rPr>
              <a:t>RunKeeper</a:t>
            </a:r>
            <a:r>
              <a:rPr lang="en-IN" b="0" i="0" dirty="0">
                <a:solidFill>
                  <a:srgbClr val="000000"/>
                </a:solidFill>
                <a:effectLst/>
                <a:latin typeface="Times New Roman" panose="02020603050405020304" pitchFamily="18" charset="0"/>
                <a:cs typeface="Times New Roman" panose="02020603050405020304" pitchFamily="18" charset="0"/>
              </a:rPr>
              <a:t> application, from 2012 through 2018. The data is </a:t>
            </a:r>
            <a:r>
              <a:rPr lang="en-IN" dirty="0">
                <a:solidFill>
                  <a:srgbClr val="000000"/>
                </a:solidFill>
                <a:latin typeface="Times New Roman" panose="02020603050405020304" pitchFamily="18" charset="0"/>
                <a:cs typeface="Times New Roman" panose="02020603050405020304" pitchFamily="18" charset="0"/>
              </a:rPr>
              <a:t>in </a:t>
            </a:r>
            <a:r>
              <a:rPr lang="en-IN" b="0" i="0" dirty="0">
                <a:solidFill>
                  <a:srgbClr val="000000"/>
                </a:solidFill>
                <a:effectLst/>
                <a:latin typeface="Times New Roman" panose="02020603050405020304" pitchFamily="18" charset="0"/>
                <a:cs typeface="Times New Roman" panose="02020603050405020304" pitchFamily="18" charset="0"/>
              </a:rPr>
              <a:t>CSV file format.</a:t>
            </a:r>
          </a:p>
          <a:p>
            <a:r>
              <a:rPr lang="en-IN" dirty="0">
                <a:solidFill>
                  <a:srgbClr val="000000"/>
                </a:solidFill>
                <a:latin typeface="Times New Roman" panose="02020603050405020304" pitchFamily="18" charset="0"/>
                <a:cs typeface="Times New Roman" panose="02020603050405020304" pitchFamily="18" charset="0"/>
              </a:rPr>
              <a:t>Import pandas library and use it to read the CSV file data, we store this in a Data frame.</a:t>
            </a:r>
            <a:endParaRPr lang="en-IN" b="0" i="0" dirty="0">
              <a:solidFill>
                <a:srgbClr val="000000"/>
              </a:solidFill>
              <a:effectLst/>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By using the </a:t>
            </a:r>
            <a:r>
              <a:rPr lang="en-IN" dirty="0" err="1">
                <a:solidFill>
                  <a:srgbClr val="000000"/>
                </a:solidFill>
                <a:latin typeface="Times New Roman" panose="02020603050405020304" pitchFamily="18" charset="0"/>
                <a:cs typeface="Times New Roman" panose="02020603050405020304" pitchFamily="18" charset="0"/>
              </a:rPr>
              <a:t>dataframe_name</a:t>
            </a:r>
            <a:r>
              <a:rPr lang="en-IN" dirty="0">
                <a:solidFill>
                  <a:srgbClr val="000000"/>
                </a:solidFill>
                <a:latin typeface="Times New Roman" panose="02020603050405020304" pitchFamily="18" charset="0"/>
                <a:cs typeface="Times New Roman" panose="02020603050405020304" pitchFamily="18" charset="0"/>
              </a:rPr>
              <a:t> .head() we can see the preview of the dataset.</a:t>
            </a:r>
          </a:p>
          <a:p>
            <a:r>
              <a:rPr lang="en-IN" dirty="0">
                <a:solidFill>
                  <a:srgbClr val="000000"/>
                </a:solidFill>
                <a:latin typeface="Times New Roman" panose="02020603050405020304" pitchFamily="18" charset="0"/>
                <a:cs typeface="Times New Roman" panose="02020603050405020304" pitchFamily="18" charset="0"/>
              </a:rPr>
              <a:t>Parse the date so that  we can have a clear look through each and every date in an order</a:t>
            </a:r>
          </a:p>
          <a:p>
            <a:r>
              <a:rPr lang="en-IN" dirty="0">
                <a:solidFill>
                  <a:srgbClr val="000000"/>
                </a:solidFill>
                <a:latin typeface="Times New Roman" panose="02020603050405020304" pitchFamily="18" charset="0"/>
                <a:cs typeface="Times New Roman" panose="02020603050405020304" pitchFamily="18" charset="0"/>
              </a:rPr>
              <a:t>Use .info() to see the summary of the data.</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7282F9-E229-4685-80E3-C4EDEFBBF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240825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6766-44A3-4CE1-BC1A-E4D5CFA63A49}"/>
              </a:ext>
            </a:extLst>
          </p:cNvPr>
          <p:cNvSpPr>
            <a:spLocks noGrp="1"/>
          </p:cNvSpPr>
          <p:nvPr>
            <p:ph type="title"/>
          </p:nvPr>
        </p:nvSpPr>
        <p:spPr>
          <a:xfrm>
            <a:off x="838200" y="365126"/>
            <a:ext cx="10515600" cy="1052858"/>
          </a:xfrm>
        </p:spPr>
        <p:txBody>
          <a:bodyPr>
            <a:normAutofit fontScale="90000"/>
          </a:bodyPr>
          <a:lstStyle/>
          <a:p>
            <a:r>
              <a:rPr lang="en-IN" sz="2800" b="1" i="0" dirty="0">
                <a:solidFill>
                  <a:srgbClr val="000000"/>
                </a:solidFill>
                <a:effectLst/>
                <a:latin typeface="Times New Roman" panose="02020603050405020304" pitchFamily="18" charset="0"/>
                <a:cs typeface="Times New Roman" panose="02020603050405020304" pitchFamily="18" charset="0"/>
              </a:rPr>
              <a:t>DATA PREPROCESSING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56471E70-46FB-40E2-9D8D-CADF370912EC}"/>
              </a:ext>
            </a:extLst>
          </p:cNvPr>
          <p:cNvSpPr>
            <a:spLocks noGrp="1"/>
          </p:cNvSpPr>
          <p:nvPr>
            <p:ph idx="1"/>
          </p:nvPr>
        </p:nvSpPr>
        <p:spPr>
          <a:xfrm>
            <a:off x="838200" y="1139687"/>
            <a:ext cx="10515600" cy="5037276"/>
          </a:xfrm>
        </p:spPr>
        <p:txBody>
          <a:bodyPr/>
          <a:lstStyle/>
          <a:p>
            <a:r>
              <a:rPr lang="en-IN" dirty="0">
                <a:latin typeface="Times New Roman" panose="02020603050405020304" pitchFamily="18" charset="0"/>
                <a:cs typeface="Times New Roman" panose="02020603050405020304" pitchFamily="18" charset="0"/>
              </a:rPr>
              <a:t>Seeing the summary there are missing values in some of the columns.</a:t>
            </a: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Remove columns not useful for our analysis.</a:t>
            </a: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Some columns like Route Name is only used once and some don’t use cardiac sensor regularly and friends tagged is never used and few more. So, these columns are not useful for the analysis.</a:t>
            </a:r>
          </a:p>
          <a:p>
            <a:pPr algn="l">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Store all those columns in a data frame and drop that data frame with column names from the original data frame using .drop(cols, </a:t>
            </a:r>
            <a:r>
              <a:rPr lang="en-IN" dirty="0" err="1">
                <a:solidFill>
                  <a:srgbClr val="000000"/>
                </a:solidFill>
                <a:latin typeface="Times New Roman" panose="02020603050405020304" pitchFamily="18" charset="0"/>
                <a:cs typeface="Times New Roman" panose="02020603050405020304" pitchFamily="18" charset="0"/>
              </a:rPr>
              <a:t>inplace</a:t>
            </a:r>
            <a:r>
              <a:rPr lang="en-IN" dirty="0">
                <a:solidFill>
                  <a:srgbClr val="000000"/>
                </a:solidFill>
                <a:latin typeface="Times New Roman" panose="02020603050405020304" pitchFamily="18" charset="0"/>
                <a:cs typeface="Times New Roman" panose="02020603050405020304" pitchFamily="18" charset="0"/>
              </a:rPr>
              <a:t> = True).</a:t>
            </a:r>
            <a:endParaRPr lang="en-IN"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Replace the "Other" activity type to "Unicycling“ using .</a:t>
            </a:r>
            <a:r>
              <a:rPr lang="en-IN" b="0" i="0" dirty="0" err="1">
                <a:solidFill>
                  <a:srgbClr val="000000"/>
                </a:solidFill>
                <a:effectLst/>
                <a:latin typeface="Times New Roman" panose="02020603050405020304" pitchFamily="18" charset="0"/>
                <a:cs typeface="Times New Roman" panose="02020603050405020304" pitchFamily="18" charset="0"/>
              </a:rPr>
              <a:t>str.replace</a:t>
            </a:r>
            <a:r>
              <a:rPr lang="en-IN"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Then Count missing values by .</a:t>
            </a:r>
            <a:r>
              <a:rPr lang="en-IN" b="0" i="0" dirty="0" err="1">
                <a:solidFill>
                  <a:srgbClr val="000000"/>
                </a:solidFill>
                <a:effectLst/>
                <a:latin typeface="Times New Roman" panose="02020603050405020304" pitchFamily="18" charset="0"/>
                <a:cs typeface="Times New Roman" panose="02020603050405020304" pitchFamily="18" charset="0"/>
              </a:rPr>
              <a:t>isnull</a:t>
            </a:r>
            <a:r>
              <a:rPr lang="en-IN" b="0" i="0" dirty="0">
                <a:solidFill>
                  <a:srgbClr val="000000"/>
                </a:solidFill>
                <a:effectLst/>
                <a:latin typeface="Times New Roman" panose="02020603050405020304" pitchFamily="18" charset="0"/>
                <a:cs typeface="Times New Roman" panose="02020603050405020304" pitchFamily="18" charset="0"/>
              </a:rPr>
              <a:t>().sum() to check the total number of null values </a:t>
            </a:r>
            <a:r>
              <a:rPr lang="en-IN" dirty="0">
                <a:solidFill>
                  <a:srgbClr val="000000"/>
                </a:solidFill>
                <a:latin typeface="Times New Roman" panose="02020603050405020304" pitchFamily="18" charset="0"/>
                <a:cs typeface="Times New Roman" panose="02020603050405020304" pitchFamily="18" charset="0"/>
              </a:rPr>
              <a:t>in each column</a:t>
            </a:r>
            <a:r>
              <a:rPr lang="en-IN"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pic>
        <p:nvPicPr>
          <p:cNvPr id="4" name="Picture 3">
            <a:extLst>
              <a:ext uri="{FF2B5EF4-FFF2-40B4-BE49-F238E27FC236}">
                <a16:creationId xmlns:a16="http://schemas.microsoft.com/office/drawing/2014/main" id="{A7565F44-072C-41DD-8271-CE30DC1E2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290744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7E5A-D73B-4CF4-A23C-4FB1AF37FD33}"/>
              </a:ext>
            </a:extLst>
          </p:cNvPr>
          <p:cNvSpPr>
            <a:spLocks noGrp="1"/>
          </p:cNvSpPr>
          <p:nvPr>
            <p:ph type="title"/>
          </p:nvPr>
        </p:nvSpPr>
        <p:spPr>
          <a:xfrm>
            <a:off x="838200" y="365126"/>
            <a:ext cx="10515600" cy="907084"/>
          </a:xfrm>
        </p:spPr>
        <p:txBody>
          <a:bodyPr>
            <a:normAutofit fontScale="90000"/>
          </a:bodyPr>
          <a:lstStyle/>
          <a:p>
            <a:r>
              <a:rPr lang="en-IN" sz="2800" b="1" i="0" dirty="0">
                <a:solidFill>
                  <a:srgbClr val="000000"/>
                </a:solidFill>
                <a:effectLst/>
                <a:latin typeface="Times New Roman" panose="02020603050405020304" pitchFamily="18" charset="0"/>
                <a:cs typeface="Times New Roman" panose="02020603050405020304" pitchFamily="18" charset="0"/>
              </a:rPr>
              <a:t>DEALING WITH MISSING VALUES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94EB83E4-32EC-423E-91BC-AC3D48EBE73F}"/>
              </a:ext>
            </a:extLst>
          </p:cNvPr>
          <p:cNvSpPr>
            <a:spLocks noGrp="1"/>
          </p:cNvSpPr>
          <p:nvPr>
            <p:ph idx="1"/>
          </p:nvPr>
        </p:nvSpPr>
        <p:spPr>
          <a:xfrm>
            <a:off x="838200" y="1166191"/>
            <a:ext cx="10515600" cy="5010772"/>
          </a:xfrm>
        </p:spPr>
        <p:txBody>
          <a:bodyPr>
            <a:normAutofit lnSpcReduction="10000"/>
          </a:bodyPr>
          <a:lstStyle/>
          <a:p>
            <a:r>
              <a:rPr lang="en-IN" dirty="0"/>
              <a:t>The last output from the count of null values, there are 214 missing entries for average heart rate.</a:t>
            </a:r>
          </a:p>
          <a:p>
            <a:r>
              <a:rPr lang="en-IN" dirty="0"/>
              <a:t>We can't go back in time to get those data, but we can fill in the missing values with an average value. This process is called mean imputation. When imputing the mean to fill in missing data, we need to consider that the average heart rate varies for different activities (e.g., walking vs. running). </a:t>
            </a:r>
          </a:p>
          <a:p>
            <a:r>
              <a:rPr lang="en-IN" dirty="0"/>
              <a:t>filter the </a:t>
            </a:r>
            <a:r>
              <a:rPr lang="en-IN" dirty="0" err="1"/>
              <a:t>DataFrames</a:t>
            </a:r>
            <a:r>
              <a:rPr lang="en-IN" dirty="0"/>
              <a:t> by activity type and calculate each activity's mean heart rate, then fill in the missing values with those means.</a:t>
            </a:r>
          </a:p>
          <a:p>
            <a:r>
              <a:rPr lang="en-IN" dirty="0"/>
              <a:t>We use .</a:t>
            </a:r>
            <a:r>
              <a:rPr lang="en-IN" dirty="0" err="1"/>
              <a:t>fillna</a:t>
            </a:r>
            <a:r>
              <a:rPr lang="en-IN" dirty="0"/>
              <a:t>() method to fill the missing values with the mean of each type</a:t>
            </a:r>
          </a:p>
          <a:p>
            <a:r>
              <a:rPr lang="en-IN" dirty="0"/>
              <a:t>Finally check if there are any null values found by using .</a:t>
            </a:r>
            <a:r>
              <a:rPr lang="en-IN" dirty="0" err="1"/>
              <a:t>isnull</a:t>
            </a:r>
            <a:r>
              <a:rPr lang="en-IN" dirty="0"/>
              <a:t>().sum().</a:t>
            </a:r>
          </a:p>
        </p:txBody>
      </p:sp>
      <p:pic>
        <p:nvPicPr>
          <p:cNvPr id="4" name="Picture 3">
            <a:extLst>
              <a:ext uri="{FF2B5EF4-FFF2-40B4-BE49-F238E27FC236}">
                <a16:creationId xmlns:a16="http://schemas.microsoft.com/office/drawing/2014/main" id="{727DAD94-43EF-4048-B11C-7D8B74157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20613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49C1-0AAF-47F9-A5B3-92B7FF08E911}"/>
              </a:ext>
            </a:extLst>
          </p:cNvPr>
          <p:cNvSpPr>
            <a:spLocks noGrp="1"/>
          </p:cNvSpPr>
          <p:nvPr>
            <p:ph type="title"/>
          </p:nvPr>
        </p:nvSpPr>
        <p:spPr/>
        <p:txBody>
          <a:bodyPr/>
          <a:lstStyle/>
          <a:p>
            <a:r>
              <a:rPr lang="en-IN" sz="2800" b="1" i="0" dirty="0">
                <a:solidFill>
                  <a:srgbClr val="000000"/>
                </a:solidFill>
                <a:effectLst/>
                <a:latin typeface="Times New Roman" panose="02020603050405020304" pitchFamily="18" charset="0"/>
                <a:cs typeface="Times New Roman" panose="02020603050405020304" pitchFamily="18" charset="0"/>
              </a:rPr>
              <a:t>PLOT RUNNING DATA</a:t>
            </a:r>
            <a:endParaRPr lang="en-IN" dirty="0"/>
          </a:p>
        </p:txBody>
      </p:sp>
      <p:pic>
        <p:nvPicPr>
          <p:cNvPr id="9" name="Content Placeholder 8">
            <a:extLst>
              <a:ext uri="{FF2B5EF4-FFF2-40B4-BE49-F238E27FC236}">
                <a16:creationId xmlns:a16="http://schemas.microsoft.com/office/drawing/2014/main" id="{E123D7A6-2144-4BE1-A82F-11532157F2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612" t="28235" r="30059" b="7342"/>
          <a:stretch/>
        </p:blipFill>
        <p:spPr>
          <a:xfrm>
            <a:off x="838201" y="1984513"/>
            <a:ext cx="5257800" cy="4134678"/>
          </a:xfrm>
        </p:spPr>
      </p:pic>
      <p:pic>
        <p:nvPicPr>
          <p:cNvPr id="11" name="Picture 10">
            <a:extLst>
              <a:ext uri="{FF2B5EF4-FFF2-40B4-BE49-F238E27FC236}">
                <a16:creationId xmlns:a16="http://schemas.microsoft.com/office/drawing/2014/main" id="{F565DBAC-D225-46D2-9EC2-7970BD840F5E}"/>
              </a:ext>
            </a:extLst>
          </p:cNvPr>
          <p:cNvPicPr>
            <a:picLocks noChangeAspect="1"/>
          </p:cNvPicPr>
          <p:nvPr/>
        </p:nvPicPr>
        <p:blipFill rotWithShape="1">
          <a:blip r:embed="rId3">
            <a:extLst>
              <a:ext uri="{28A0092B-C50C-407E-A947-70E740481C1C}">
                <a14:useLocalDpi xmlns:a14="http://schemas.microsoft.com/office/drawing/2010/main" val="0"/>
              </a:ext>
            </a:extLst>
          </a:blip>
          <a:srcRect l="17176" t="27429" r="30325" b="10705"/>
          <a:stretch/>
        </p:blipFill>
        <p:spPr>
          <a:xfrm>
            <a:off x="6245087" y="1984514"/>
            <a:ext cx="5257800" cy="4134678"/>
          </a:xfrm>
          <a:prstGeom prst="rect">
            <a:avLst/>
          </a:prstGeom>
        </p:spPr>
      </p:pic>
      <p:pic>
        <p:nvPicPr>
          <p:cNvPr id="5" name="Picture 4">
            <a:extLst>
              <a:ext uri="{FF2B5EF4-FFF2-40B4-BE49-F238E27FC236}">
                <a16:creationId xmlns:a16="http://schemas.microsoft.com/office/drawing/2014/main" id="{0442AA68-D3B4-4A63-A1E6-93854D373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292190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8A9E0-F9F4-4B78-9DD8-219D3C2F2E07}"/>
              </a:ext>
            </a:extLst>
          </p:cNvPr>
          <p:cNvSpPr>
            <a:spLocks noGrp="1"/>
          </p:cNvSpPr>
          <p:nvPr>
            <p:ph idx="1"/>
          </p:nvPr>
        </p:nvSpPr>
        <p:spPr>
          <a:xfrm>
            <a:off x="838200" y="808383"/>
            <a:ext cx="10515600" cy="5368580"/>
          </a:xfrm>
        </p:spPr>
        <p:txBody>
          <a:bodyPr/>
          <a:lstStyle/>
          <a:p>
            <a:r>
              <a:rPr lang="en-IN" dirty="0"/>
              <a:t>The above plots are different metrics of running instance.</a:t>
            </a:r>
          </a:p>
          <a:p>
            <a:r>
              <a:rPr lang="en-IN" dirty="0"/>
              <a:t>They represent Distance, average Speed, Climb, and Average Heart Rate from the year 2013 to 2018.</a:t>
            </a:r>
          </a:p>
          <a:p>
            <a:r>
              <a:rPr lang="en-IN" dirty="0"/>
              <a:t>These plots are done by importing the matplotlib and using the ‘</a:t>
            </a:r>
            <a:r>
              <a:rPr lang="en-IN" dirty="0" err="1"/>
              <a:t>ggplot</a:t>
            </a:r>
            <a:r>
              <a:rPr lang="en-IN" dirty="0"/>
              <a:t>’ style.</a:t>
            </a:r>
          </a:p>
        </p:txBody>
      </p:sp>
      <p:pic>
        <p:nvPicPr>
          <p:cNvPr id="4" name="Picture 3">
            <a:extLst>
              <a:ext uri="{FF2B5EF4-FFF2-40B4-BE49-F238E27FC236}">
                <a16:creationId xmlns:a16="http://schemas.microsoft.com/office/drawing/2014/main" id="{3D63FB35-A415-4314-B39F-94045074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316749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8AAC-0EF8-46A0-ACCE-C61CBAD61D91}"/>
              </a:ext>
            </a:extLst>
          </p:cNvPr>
          <p:cNvSpPr>
            <a:spLocks noGrp="1"/>
          </p:cNvSpPr>
          <p:nvPr>
            <p:ph type="title"/>
          </p:nvPr>
        </p:nvSpPr>
        <p:spPr>
          <a:xfrm>
            <a:off x="838200" y="365126"/>
            <a:ext cx="10515600" cy="893832"/>
          </a:xfrm>
        </p:spPr>
        <p:txBody>
          <a:bodyPr>
            <a:normAutofit fontScale="90000"/>
          </a:bodyPr>
          <a:lstStyle/>
          <a:p>
            <a:r>
              <a:rPr lang="en-IN" sz="2800" b="1" i="0" dirty="0">
                <a:solidFill>
                  <a:srgbClr val="000000"/>
                </a:solidFill>
                <a:effectLst/>
                <a:latin typeface="Times New Roman" panose="02020603050405020304" pitchFamily="18" charset="0"/>
                <a:cs typeface="Times New Roman" panose="02020603050405020304" pitchFamily="18" charset="0"/>
              </a:rPr>
              <a:t>RUNNING STATISTICS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6C25BC09-C74F-41E0-AE8D-F00B99B5F6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268" t="28701" r="32706" b="16479"/>
          <a:stretch/>
        </p:blipFill>
        <p:spPr>
          <a:xfrm>
            <a:off x="838201" y="1258958"/>
            <a:ext cx="6119190" cy="4876799"/>
          </a:xfrm>
        </p:spPr>
      </p:pic>
      <p:sp>
        <p:nvSpPr>
          <p:cNvPr id="6" name="TextBox 5">
            <a:extLst>
              <a:ext uri="{FF2B5EF4-FFF2-40B4-BE49-F238E27FC236}">
                <a16:creationId xmlns:a16="http://schemas.microsoft.com/office/drawing/2014/main" id="{5E11E3DB-01D1-4786-8B29-C57BD68D85FA}"/>
              </a:ext>
            </a:extLst>
          </p:cNvPr>
          <p:cNvSpPr txBox="1"/>
          <p:nvPr/>
        </p:nvSpPr>
        <p:spPr>
          <a:xfrm>
            <a:off x="7381460" y="1258958"/>
            <a:ext cx="3972339" cy="397031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Following Output gives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Annual Average Run for the last 4 Years according to the given data (2015 to 2018).</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Weekly Average Run for last 4 years.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Average of how often did you train per week.</a:t>
            </a:r>
          </a:p>
          <a:p>
            <a:endParaRPr lang="en-IN" dirty="0"/>
          </a:p>
          <a:p>
            <a:endParaRPr lang="en-IN" dirty="0"/>
          </a:p>
        </p:txBody>
      </p:sp>
      <p:pic>
        <p:nvPicPr>
          <p:cNvPr id="7" name="Picture 6">
            <a:extLst>
              <a:ext uri="{FF2B5EF4-FFF2-40B4-BE49-F238E27FC236}">
                <a16:creationId xmlns:a16="http://schemas.microsoft.com/office/drawing/2014/main" id="{BC144E88-9239-4163-B859-EE98391B0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406881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77FA-5592-477D-BD2A-FA11BEDFA445}"/>
              </a:ext>
            </a:extLst>
          </p:cNvPr>
          <p:cNvSpPr>
            <a:spLocks noGrp="1"/>
          </p:cNvSpPr>
          <p:nvPr>
            <p:ph type="title"/>
          </p:nvPr>
        </p:nvSpPr>
        <p:spPr/>
        <p:txBody>
          <a:bodyPr/>
          <a:lstStyle/>
          <a:p>
            <a:r>
              <a:rPr lang="en-IN" sz="2800" b="1" i="0" dirty="0">
                <a:solidFill>
                  <a:srgbClr val="000000"/>
                </a:solidFill>
                <a:effectLst/>
                <a:latin typeface="Times New Roman" panose="02020603050405020304" pitchFamily="18" charset="0"/>
                <a:cs typeface="Times New Roman" panose="02020603050405020304" pitchFamily="18" charset="0"/>
              </a:rPr>
              <a:t>VISUALIZATION WITH AVERAGES</a:t>
            </a:r>
            <a:endParaRPr lang="en-IN" dirty="0"/>
          </a:p>
        </p:txBody>
      </p:sp>
      <p:pic>
        <p:nvPicPr>
          <p:cNvPr id="5" name="Content Placeholder 4">
            <a:extLst>
              <a:ext uri="{FF2B5EF4-FFF2-40B4-BE49-F238E27FC236}">
                <a16:creationId xmlns:a16="http://schemas.microsoft.com/office/drawing/2014/main" id="{BD6BC032-487B-46BE-9308-74831835F3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097" t="27483" r="9419" b="3993"/>
          <a:stretch/>
        </p:blipFill>
        <p:spPr>
          <a:xfrm>
            <a:off x="838199" y="1974573"/>
            <a:ext cx="7563679" cy="4161183"/>
          </a:xfrm>
        </p:spPr>
      </p:pic>
      <p:sp>
        <p:nvSpPr>
          <p:cNvPr id="6" name="TextBox 5">
            <a:extLst>
              <a:ext uri="{FF2B5EF4-FFF2-40B4-BE49-F238E27FC236}">
                <a16:creationId xmlns:a16="http://schemas.microsoft.com/office/drawing/2014/main" id="{1A289CC8-0FBD-414D-B2B9-2911B2C16838}"/>
              </a:ext>
            </a:extLst>
          </p:cNvPr>
          <p:cNvSpPr txBox="1"/>
          <p:nvPr/>
        </p:nvSpPr>
        <p:spPr>
          <a:xfrm>
            <a:off x="8401878" y="2080590"/>
            <a:ext cx="3220278" cy="1938992"/>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solidFill>
                  <a:srgbClr val="000000"/>
                </a:solidFill>
                <a:effectLst/>
                <a:latin typeface="Times New Roman" panose="02020603050405020304" pitchFamily="18" charset="0"/>
                <a:cs typeface="Times New Roman" panose="02020603050405020304" pitchFamily="18" charset="0"/>
              </a:rPr>
              <a:t>This plot Shows the long term averages of the distance run and the heart rate from the year 2015 to 2018.</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34FAFC-15B1-4DE2-8A3D-21B54292D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3527335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9CF4-5BC4-4865-A294-BE8F65B5C134}"/>
              </a:ext>
            </a:extLst>
          </p:cNvPr>
          <p:cNvSpPr>
            <a:spLocks noGrp="1"/>
          </p:cNvSpPr>
          <p:nvPr>
            <p:ph type="title"/>
          </p:nvPr>
        </p:nvSpPr>
        <p:spPr/>
        <p:txBody>
          <a:bodyPr/>
          <a:lstStyle/>
          <a:p>
            <a:r>
              <a:rPr lang="en-IN" sz="2800" b="1" i="0" dirty="0">
                <a:solidFill>
                  <a:srgbClr val="000000"/>
                </a:solidFill>
                <a:effectLst/>
                <a:latin typeface="Times New Roman" panose="02020603050405020304" pitchFamily="18" charset="0"/>
                <a:cs typeface="Times New Roman" panose="02020603050405020304" pitchFamily="18" charset="0"/>
              </a:rPr>
              <a:t>DID I REACH MY GOALS?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83B142E3-88EB-47FE-95F7-A5A07AA06A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53" t="28092" r="19179" b="6124"/>
          <a:stretch/>
        </p:blipFill>
        <p:spPr>
          <a:xfrm>
            <a:off x="559905" y="1510746"/>
            <a:ext cx="7576930" cy="4465984"/>
          </a:xfrm>
        </p:spPr>
      </p:pic>
      <p:sp>
        <p:nvSpPr>
          <p:cNvPr id="6" name="TextBox 5">
            <a:extLst>
              <a:ext uri="{FF2B5EF4-FFF2-40B4-BE49-F238E27FC236}">
                <a16:creationId xmlns:a16="http://schemas.microsoft.com/office/drawing/2014/main" id="{6E878502-4419-4F50-94C5-E8EFBC876EEB}"/>
              </a:ext>
            </a:extLst>
          </p:cNvPr>
          <p:cNvSpPr txBox="1"/>
          <p:nvPr/>
        </p:nvSpPr>
        <p:spPr>
          <a:xfrm>
            <a:off x="8136835" y="1543647"/>
            <a:ext cx="3538330"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In this case the person</a:t>
            </a:r>
            <a:r>
              <a:rPr lang="en-IN" sz="2400" b="0" i="0" dirty="0">
                <a:solidFill>
                  <a:srgbClr val="000000"/>
                </a:solidFill>
                <a:effectLst/>
                <a:latin typeface="Times New Roman" panose="02020603050405020304" pitchFamily="18" charset="0"/>
                <a:cs typeface="Times New Roman" panose="02020603050405020304" pitchFamily="18" charset="0"/>
              </a:rPr>
              <a:t> set a target goal of running 1000 km per year. So, This visualization from 2013 to 2018 shows that he </a:t>
            </a:r>
            <a:r>
              <a:rPr lang="en-IN" sz="2400" dirty="0">
                <a:solidFill>
                  <a:srgbClr val="000000"/>
                </a:solidFill>
                <a:latin typeface="Times New Roman" panose="02020603050405020304" pitchFamily="18" charset="0"/>
                <a:cs typeface="Times New Roman" panose="02020603050405020304" pitchFamily="18" charset="0"/>
              </a:rPr>
              <a:t>reached his target for two years 2015 and 2017.</a:t>
            </a:r>
          </a:p>
          <a:p>
            <a:endParaRPr lang="en-IN" sz="24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The </a:t>
            </a:r>
            <a:r>
              <a:rPr lang="en-IN" sz="2400" b="0" i="0" dirty="0">
                <a:solidFill>
                  <a:srgbClr val="000000"/>
                </a:solidFill>
                <a:effectLst/>
                <a:latin typeface="Times New Roman" panose="02020603050405020304" pitchFamily="18" charset="0"/>
                <a:cs typeface="Times New Roman" panose="02020603050405020304" pitchFamily="18" charset="0"/>
              </a:rPr>
              <a:t>stars in the green region indicate success.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864DDE4-10EB-4E37-A714-D21F6CD47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125367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5F724-58C7-4128-BB15-0840001C42E2}"/>
              </a:ext>
            </a:extLst>
          </p:cNvPr>
          <p:cNvSpPr>
            <a:spLocks noGrp="1"/>
          </p:cNvSpPr>
          <p:nvPr>
            <p:ph idx="1"/>
          </p:nvPr>
        </p:nvSpPr>
        <p:spPr>
          <a:xfrm>
            <a:off x="838200" y="397565"/>
            <a:ext cx="10515600" cy="5779398"/>
          </a:xfrm>
        </p:spPr>
        <p:txBody>
          <a:bodyPr>
            <a:noAutofit/>
          </a:bodyPr>
          <a:lstStyle/>
          <a:p>
            <a:pPr marL="0" indent="0" algn="ctr">
              <a:buNone/>
            </a:pPr>
            <a:r>
              <a:rPr lang="en-IN" sz="3200" b="1" dirty="0">
                <a:latin typeface="Times New Roman" panose="02020603050405020304" pitchFamily="18" charset="0"/>
                <a:cs typeface="Times New Roman" panose="02020603050405020304" pitchFamily="18" charset="0"/>
              </a:rPr>
              <a:t>ACKNOWLDEGMENTS </a:t>
            </a:r>
          </a:p>
          <a:p>
            <a:pPr marL="0" indent="0" algn="ctr">
              <a:buNone/>
            </a:pPr>
            <a:endParaRPr lang="en-IN" sz="32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internship opportunity that I had with </a:t>
            </a:r>
            <a:r>
              <a:rPr lang="en-IN" sz="2400" dirty="0" err="1">
                <a:latin typeface="Times New Roman" panose="02020603050405020304" pitchFamily="18" charset="0"/>
                <a:cs typeface="Times New Roman" panose="02020603050405020304" pitchFamily="18" charset="0"/>
              </a:rPr>
              <a:t>MedTourEasy</a:t>
            </a:r>
            <a:r>
              <a:rPr lang="en-IN" sz="2400" dirty="0">
                <a:latin typeface="Times New Roman" panose="02020603050405020304" pitchFamily="18" charset="0"/>
                <a:cs typeface="Times New Roman" panose="02020603050405020304" pitchFamily="18" charset="0"/>
              </a:rPr>
              <a:t> was a great change for learning and understanding various techniques in Data Science and also for personal as well as professional development. I am very obliged for having a Support from  many professionals who guided me throughout the internship project and made it a great learning curve for me. </a:t>
            </a:r>
          </a:p>
          <a:p>
            <a:pPr marL="0" indent="0">
              <a:buNone/>
            </a:pPr>
            <a:r>
              <a:rPr lang="en-IN" sz="2400" dirty="0">
                <a:latin typeface="Times New Roman" panose="02020603050405020304" pitchFamily="18" charset="0"/>
                <a:cs typeface="Times New Roman" panose="02020603050405020304" pitchFamily="18" charset="0"/>
              </a:rPr>
              <a:t>Firstly, I express my deepest gratitude and special thanks to the Training Head of </a:t>
            </a:r>
            <a:r>
              <a:rPr lang="en-IN" sz="2400" dirty="0" err="1">
                <a:latin typeface="Times New Roman" panose="02020603050405020304" pitchFamily="18" charset="0"/>
                <a:cs typeface="Times New Roman" panose="02020603050405020304" pitchFamily="18" charset="0"/>
              </a:rPr>
              <a:t>MedTourEasy</a:t>
            </a:r>
            <a:r>
              <a:rPr lang="en-IN" sz="2400" dirty="0">
                <a:latin typeface="Times New Roman" panose="02020603050405020304" pitchFamily="18" charset="0"/>
                <a:cs typeface="Times New Roman" panose="02020603050405020304" pitchFamily="18" charset="0"/>
              </a:rPr>
              <a:t>, Mr. Ankit </a:t>
            </a:r>
            <a:r>
              <a:rPr lang="en-IN" sz="2400" dirty="0" err="1">
                <a:latin typeface="Times New Roman" panose="02020603050405020304" pitchFamily="18" charset="0"/>
                <a:cs typeface="Times New Roman" panose="02020603050405020304" pitchFamily="18" charset="0"/>
              </a:rPr>
              <a:t>Hasija</a:t>
            </a:r>
            <a:r>
              <a:rPr lang="en-IN" sz="2400" dirty="0">
                <a:latin typeface="Times New Roman" panose="02020603050405020304" pitchFamily="18" charset="0"/>
                <a:cs typeface="Times New Roman" panose="02020603050405020304" pitchFamily="18" charset="0"/>
              </a:rPr>
              <a:t> who gave me an opportunity to carry out my internship at their esteemed organization. Also, I express my thanks to him for making me understand the details of the Data Scientist profile and training me in the same so that I can carry out the project properly and also for spearing his valuable time in spite of his busy schedule. </a:t>
            </a:r>
          </a:p>
          <a:p>
            <a:pPr marL="0" indent="0">
              <a:buNone/>
            </a:pPr>
            <a:r>
              <a:rPr lang="en-IN" sz="2400" dirty="0">
                <a:latin typeface="Times New Roman" panose="02020603050405020304" pitchFamily="18" charset="0"/>
                <a:cs typeface="Times New Roman" panose="02020603050405020304" pitchFamily="18" charset="0"/>
              </a:rPr>
              <a:t>I would also like to thank the team of </a:t>
            </a:r>
            <a:r>
              <a:rPr lang="en-IN" sz="2400" dirty="0" err="1">
                <a:latin typeface="Times New Roman" panose="02020603050405020304" pitchFamily="18" charset="0"/>
                <a:cs typeface="Times New Roman" panose="02020603050405020304" pitchFamily="18" charset="0"/>
              </a:rPr>
              <a:t>MedTourEasy</a:t>
            </a:r>
            <a:r>
              <a:rPr lang="en-IN" sz="2400" dirty="0">
                <a:latin typeface="Times New Roman" panose="02020603050405020304" pitchFamily="18" charset="0"/>
                <a:cs typeface="Times New Roman" panose="02020603050405020304" pitchFamily="18" charset="0"/>
              </a:rPr>
              <a:t> for making this </a:t>
            </a:r>
            <a:r>
              <a:rPr lang="en-IN" sz="2400" dirty="0" err="1">
                <a:latin typeface="Times New Roman" panose="02020603050405020304" pitchFamily="18" charset="0"/>
                <a:cs typeface="Times New Roman" panose="02020603050405020304" pitchFamily="18" charset="0"/>
              </a:rPr>
              <a:t>Intership</a:t>
            </a:r>
            <a:r>
              <a:rPr lang="en-IN" sz="2400" dirty="0">
                <a:latin typeface="Times New Roman" panose="02020603050405020304" pitchFamily="18" charset="0"/>
                <a:cs typeface="Times New Roman" panose="02020603050405020304" pitchFamily="18" charset="0"/>
              </a:rPr>
              <a:t> program very practical and efficient.</a:t>
            </a:r>
          </a:p>
        </p:txBody>
      </p:sp>
      <p:pic>
        <p:nvPicPr>
          <p:cNvPr id="7" name="Picture 6">
            <a:extLst>
              <a:ext uri="{FF2B5EF4-FFF2-40B4-BE49-F238E27FC236}">
                <a16:creationId xmlns:a16="http://schemas.microsoft.com/office/drawing/2014/main" id="{079998FE-31D9-4B9C-8A17-23259ABD3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1165" y="397565"/>
            <a:ext cx="1202635" cy="463826"/>
          </a:xfrm>
          <a:prstGeom prst="rect">
            <a:avLst/>
          </a:prstGeom>
        </p:spPr>
      </p:pic>
    </p:spTree>
    <p:extLst>
      <p:ext uri="{BB962C8B-B14F-4D97-AF65-F5344CB8AC3E}">
        <p14:creationId xmlns:p14="http://schemas.microsoft.com/office/powerpoint/2010/main" val="204980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1F77-4B67-4E37-819C-ADCDCFF20B43}"/>
              </a:ext>
            </a:extLst>
          </p:cNvPr>
          <p:cNvSpPr>
            <a:spLocks noGrp="1"/>
          </p:cNvSpPr>
          <p:nvPr>
            <p:ph type="title"/>
          </p:nvPr>
        </p:nvSpPr>
        <p:spPr>
          <a:xfrm>
            <a:off x="838200" y="365126"/>
            <a:ext cx="10515600" cy="893831"/>
          </a:xfrm>
        </p:spPr>
        <p:txBody>
          <a:bodyPr/>
          <a:lstStyle/>
          <a:p>
            <a:r>
              <a:rPr lang="en-IN" sz="2800" b="1" i="0" dirty="0">
                <a:solidFill>
                  <a:srgbClr val="000000"/>
                </a:solidFill>
                <a:effectLst/>
                <a:latin typeface="Times New Roman" panose="02020603050405020304" pitchFamily="18" charset="0"/>
                <a:cs typeface="Times New Roman" panose="02020603050405020304" pitchFamily="18" charset="0"/>
              </a:rPr>
              <a:t>AM I PROGRESSING?</a:t>
            </a:r>
            <a:endParaRPr lang="en-IN" dirty="0"/>
          </a:p>
        </p:txBody>
      </p:sp>
      <p:pic>
        <p:nvPicPr>
          <p:cNvPr id="5" name="Content Placeholder 4">
            <a:extLst>
              <a:ext uri="{FF2B5EF4-FFF2-40B4-BE49-F238E27FC236}">
                <a16:creationId xmlns:a16="http://schemas.microsoft.com/office/drawing/2014/main" id="{5890AE70-21B2-41B8-9DB7-B59EE58707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123" t="28092" r="17296" b="5516"/>
          <a:stretch/>
        </p:blipFill>
        <p:spPr>
          <a:xfrm>
            <a:off x="838199" y="1417983"/>
            <a:ext cx="7576931" cy="4731025"/>
          </a:xfrm>
        </p:spPr>
      </p:pic>
      <p:sp>
        <p:nvSpPr>
          <p:cNvPr id="6" name="TextBox 5">
            <a:extLst>
              <a:ext uri="{FF2B5EF4-FFF2-40B4-BE49-F238E27FC236}">
                <a16:creationId xmlns:a16="http://schemas.microsoft.com/office/drawing/2014/main" id="{B1173231-C8F6-4627-97E1-782B2C8ABB2E}"/>
              </a:ext>
            </a:extLst>
          </p:cNvPr>
          <p:cNvSpPr txBox="1"/>
          <p:nvPr/>
        </p:nvSpPr>
        <p:spPr>
          <a:xfrm>
            <a:off x="8415130" y="1258957"/>
            <a:ext cx="3538330" cy="544764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plot that decompose weekly distance run.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red trend line will represent the weekly distance run.</a:t>
            </a:r>
          </a:p>
          <a:p>
            <a:pPr marL="285750" indent="-28575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statsmodels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library to decompose the weekly trend.</a:t>
            </a:r>
          </a:p>
          <a:p>
            <a:pPr marL="285750" indent="-285750" eaLnBrk="0" fontAlgn="base" hangingPunct="0">
              <a:spcBef>
                <a:spcPct val="0"/>
              </a:spcBef>
              <a:spcAft>
                <a:spcPct val="0"/>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This Trend shows that he made the some progress in 2018 compared to 2107 but the highest is in the year of 2015.</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rgbClr val="000000"/>
              </a:solidFill>
              <a:effectLst/>
              <a:latin typeface="Helvetica Neue"/>
            </a:endParaRPr>
          </a:p>
          <a:p>
            <a:endParaRPr lang="en-IN" dirty="0"/>
          </a:p>
        </p:txBody>
      </p:sp>
      <p:pic>
        <p:nvPicPr>
          <p:cNvPr id="7" name="Picture 6">
            <a:extLst>
              <a:ext uri="{FF2B5EF4-FFF2-40B4-BE49-F238E27FC236}">
                <a16:creationId xmlns:a16="http://schemas.microsoft.com/office/drawing/2014/main" id="{A19BAEB0-4C7B-471F-9643-2E8C02F82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346478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40BD-0EAC-4E22-9F06-033658269E2A}"/>
              </a:ext>
            </a:extLst>
          </p:cNvPr>
          <p:cNvSpPr>
            <a:spLocks noGrp="1"/>
          </p:cNvSpPr>
          <p:nvPr>
            <p:ph type="title"/>
          </p:nvPr>
        </p:nvSpPr>
        <p:spPr>
          <a:xfrm>
            <a:off x="838200" y="365125"/>
            <a:ext cx="10515600" cy="1039605"/>
          </a:xfrm>
        </p:spPr>
        <p:txBody>
          <a:bodyPr>
            <a:normAutofit/>
          </a:bodyPr>
          <a:lstStyle/>
          <a:p>
            <a:r>
              <a:rPr lang="en-IN" sz="2800" b="1" i="0" dirty="0">
                <a:effectLst/>
                <a:latin typeface="Times New Roman" panose="02020603050405020304" pitchFamily="18" charset="0"/>
                <a:cs typeface="Times New Roman" panose="02020603050405020304" pitchFamily="18" charset="0"/>
              </a:rPr>
              <a:t>TRAINING INTENSITY</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190738B-ED52-4CF4-8BA1-9F78074A0D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53" t="27787" r="16782" b="6323"/>
          <a:stretch/>
        </p:blipFill>
        <p:spPr>
          <a:xfrm>
            <a:off x="838199" y="1616766"/>
            <a:ext cx="7338392" cy="4399722"/>
          </a:xfrm>
        </p:spPr>
      </p:pic>
      <p:sp>
        <p:nvSpPr>
          <p:cNvPr id="6" name="TextBox 5">
            <a:extLst>
              <a:ext uri="{FF2B5EF4-FFF2-40B4-BE49-F238E27FC236}">
                <a16:creationId xmlns:a16="http://schemas.microsoft.com/office/drawing/2014/main" id="{5F8256D7-F5DD-4503-B1A2-C203D96BF771}"/>
              </a:ext>
            </a:extLst>
          </p:cNvPr>
          <p:cNvSpPr txBox="1"/>
          <p:nvPr/>
        </p:nvSpPr>
        <p:spPr>
          <a:xfrm>
            <a:off x="8362122" y="1616766"/>
            <a:ext cx="3538330" cy="4154984"/>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solidFill>
                  <a:srgbClr val="000000"/>
                </a:solidFill>
                <a:effectLst/>
                <a:latin typeface="Times New Roman" panose="02020603050405020304" pitchFamily="18" charset="0"/>
                <a:cs typeface="Times New Roman" panose="02020603050405020304" pitchFamily="18" charset="0"/>
              </a:rPr>
              <a:t>Heart rate is a popular metric used to measure training intensity.</a:t>
            </a:r>
          </a:p>
          <a:p>
            <a:pPr marL="285750" indent="-285750">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This plot represents the training intensity by some levels.</a:t>
            </a:r>
          </a:p>
          <a:p>
            <a:pPr marL="285750" indent="-285750">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This is based on the number of runs, here its very hard  distribution of heart rate when it is about 150 to 160 runs.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64C5EE2-BC57-443C-A5E8-D6BD783DE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416986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603D-4402-4A1D-8ADC-9839B6406E9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4821293-F8EE-4AA5-B363-448101BD13CD}"/>
              </a:ext>
            </a:extLst>
          </p:cNvPr>
          <p:cNvSpPr>
            <a:spLocks noGrp="1"/>
          </p:cNvSpPr>
          <p:nvPr>
            <p:ph idx="1"/>
          </p:nvPr>
        </p:nvSpPr>
        <p:spPr/>
        <p:txBody>
          <a:bodyPr>
            <a:normAutofit/>
          </a:bodyPr>
          <a:lstStyle/>
          <a:p>
            <a:pPr marL="0" indent="0">
              <a:buNone/>
            </a:pPr>
            <a:r>
              <a:rPr lang="en-IN" i="0" dirty="0">
                <a:effectLst/>
                <a:latin typeface="Times New Roman" panose="02020603050405020304" pitchFamily="18" charset="0"/>
                <a:cs typeface="Times New Roman" panose="02020603050405020304" pitchFamily="18" charset="0"/>
              </a:rPr>
              <a:t>Based on the analysis of my </a:t>
            </a:r>
            <a:r>
              <a:rPr lang="en-IN" i="0" dirty="0" err="1">
                <a:effectLst/>
                <a:latin typeface="Times New Roman" panose="02020603050405020304" pitchFamily="18" charset="0"/>
                <a:cs typeface="Times New Roman" panose="02020603050405020304" pitchFamily="18" charset="0"/>
              </a:rPr>
              <a:t>Runkeeper</a:t>
            </a:r>
            <a:r>
              <a:rPr lang="en-IN" i="0" dirty="0">
                <a:effectLst/>
                <a:latin typeface="Times New Roman" panose="02020603050405020304" pitchFamily="18" charset="0"/>
                <a:cs typeface="Times New Roman" panose="02020603050405020304" pitchFamily="18" charset="0"/>
              </a:rPr>
              <a:t> Fitness data, The total Distance of running is 5224 kms . Based on this data I further used some analysis to discover an insight which is of the story of Forrest Gump is well known–the man, who for no particular reason decided to go for a "little run." His epic run duration was 3 years, 2 months and 14 days (1169 days) </a:t>
            </a:r>
            <a:r>
              <a:rPr lang="en-IN" dirty="0">
                <a:latin typeface="Times New Roman" panose="02020603050405020304" pitchFamily="18" charset="0"/>
                <a:cs typeface="Times New Roman" panose="02020603050405020304" pitchFamily="18" charset="0"/>
              </a:rPr>
              <a:t>i</a:t>
            </a:r>
            <a:r>
              <a:rPr lang="en-IN" i="0" dirty="0">
                <a:effectLst/>
                <a:latin typeface="Times New Roman" panose="02020603050405020304" pitchFamily="18" charset="0"/>
                <a:cs typeface="Times New Roman" panose="02020603050405020304" pitchFamily="18" charset="0"/>
              </a:rPr>
              <a:t>n the Forrest’s route of 24,700 km . This analysis is to find out how many pairs of shoes will be needed to complete the run in the same rate. So, </a:t>
            </a:r>
            <a:r>
              <a:rPr lang="en-IN" dirty="0">
                <a:latin typeface="Times New Roman" panose="02020603050405020304" pitchFamily="18" charset="0"/>
                <a:cs typeface="Times New Roman" panose="02020603050405020304" pitchFamily="18" charset="0"/>
              </a:rPr>
              <a:t>33 pairs of shoes are needed for the 24,700km run by assuming 7 pairs of shoes for 5224 kms. Therefore this analysis will be helpful in many ways mainly to know the progress that they make and motivates to further improve.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438E5D-2708-4DCE-9E8E-321B019A8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278163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402E-97E3-445D-A05E-85C84FE61296}"/>
              </a:ext>
            </a:extLst>
          </p:cNvPr>
          <p:cNvSpPr>
            <a:spLocks noGrp="1"/>
          </p:cNvSpPr>
          <p:nvPr>
            <p:ph type="title"/>
          </p:nvPr>
        </p:nvSpPr>
        <p:spPr>
          <a:xfrm>
            <a:off x="838197" y="245856"/>
            <a:ext cx="10515600" cy="1211883"/>
          </a:xfrm>
        </p:spPr>
        <p:txBody>
          <a:bodyPr>
            <a:noAutofit/>
          </a:bodyPr>
          <a:lstStyle/>
          <a:p>
            <a:r>
              <a:rPr lang="en-IN" sz="3200" b="1" dirty="0">
                <a:latin typeface="Times New Roman" panose="02020603050405020304" pitchFamily="18" charset="0"/>
                <a:cs typeface="Times New Roman" panose="02020603050405020304" pitchFamily="18" charset="0"/>
              </a:rPr>
              <a:t>TABLE OF CONTENTS</a:t>
            </a:r>
            <a:br>
              <a:rPr lang="en-IN" sz="32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Acknowledgments .................................... </a:t>
            </a:r>
            <a:r>
              <a:rPr lang="en-IN" sz="2400" dirty="0" err="1">
                <a:latin typeface="Times New Roman" panose="02020603050405020304" pitchFamily="18" charset="0"/>
                <a:cs typeface="Times New Roman" panose="02020603050405020304" pitchFamily="18" charset="0"/>
              </a:rPr>
              <a:t>i</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Abstract .....................................................iii</a:t>
            </a:r>
          </a:p>
        </p:txBody>
      </p:sp>
      <p:graphicFrame>
        <p:nvGraphicFramePr>
          <p:cNvPr id="4" name="Table 4">
            <a:extLst>
              <a:ext uri="{FF2B5EF4-FFF2-40B4-BE49-F238E27FC236}">
                <a16:creationId xmlns:a16="http://schemas.microsoft.com/office/drawing/2014/main" id="{6F71ACB6-ED5D-43BC-8FA0-9612F02D0255}"/>
              </a:ext>
            </a:extLst>
          </p:cNvPr>
          <p:cNvGraphicFramePr>
            <a:graphicFrameLocks noGrp="1"/>
          </p:cNvGraphicFramePr>
          <p:nvPr>
            <p:ph idx="1"/>
            <p:extLst>
              <p:ext uri="{D42A27DB-BD31-4B8C-83A1-F6EECF244321}">
                <p14:modId xmlns:p14="http://schemas.microsoft.com/office/powerpoint/2010/main" val="3327303741"/>
              </p:ext>
            </p:extLst>
          </p:nvPr>
        </p:nvGraphicFramePr>
        <p:xfrm>
          <a:off x="838199" y="1457739"/>
          <a:ext cx="10515598" cy="5307250"/>
        </p:xfrm>
        <a:graphic>
          <a:graphicData uri="http://schemas.openxmlformats.org/drawingml/2006/table">
            <a:tbl>
              <a:tblPr firstRow="1" bandRow="1">
                <a:tableStyleId>{5C22544A-7EE6-4342-B048-85BDC9FD1C3A}</a:tableStyleId>
              </a:tblPr>
              <a:tblGrid>
                <a:gridCol w="3215309">
                  <a:extLst>
                    <a:ext uri="{9D8B030D-6E8A-4147-A177-3AD203B41FA5}">
                      <a16:colId xmlns:a16="http://schemas.microsoft.com/office/drawing/2014/main" val="693292023"/>
                    </a:ext>
                  </a:extLst>
                </a:gridCol>
                <a:gridCol w="7300289">
                  <a:extLst>
                    <a:ext uri="{9D8B030D-6E8A-4147-A177-3AD203B41FA5}">
                      <a16:colId xmlns:a16="http://schemas.microsoft.com/office/drawing/2014/main" val="3624091801"/>
                    </a:ext>
                  </a:extLst>
                </a:gridCol>
              </a:tblGrid>
              <a:tr h="552370">
                <a:tc>
                  <a:txBody>
                    <a:bodyPr/>
                    <a:lstStyle/>
                    <a:p>
                      <a:r>
                        <a:rPr lang="en-IN" dirty="0"/>
                        <a:t>S. No.</a:t>
                      </a:r>
                    </a:p>
                  </a:txBody>
                  <a:tcPr/>
                </a:tc>
                <a:tc>
                  <a:txBody>
                    <a:bodyPr/>
                    <a:lstStyle/>
                    <a:p>
                      <a:r>
                        <a:rPr lang="en-IN" dirty="0"/>
                        <a:t>Topic</a:t>
                      </a:r>
                    </a:p>
                  </a:txBody>
                  <a:tcPr/>
                </a:tc>
                <a:extLst>
                  <a:ext uri="{0D108BD9-81ED-4DB2-BD59-A6C34878D82A}">
                    <a16:rowId xmlns:a16="http://schemas.microsoft.com/office/drawing/2014/main" val="1640630928"/>
                  </a:ext>
                </a:extLst>
              </a:tr>
              <a:tr h="361624">
                <a:tc>
                  <a:txBody>
                    <a:bodyPr/>
                    <a:lstStyle/>
                    <a:p>
                      <a:r>
                        <a:rPr lang="en-IN" dirty="0"/>
                        <a:t>1.</a:t>
                      </a:r>
                    </a:p>
                  </a:txBody>
                  <a:tcPr/>
                </a:tc>
                <a:tc>
                  <a:txBody>
                    <a:bodyPr/>
                    <a:lstStyle/>
                    <a:p>
                      <a:r>
                        <a:rPr lang="en-IN" b="1" dirty="0"/>
                        <a:t>Introduction</a:t>
                      </a:r>
                    </a:p>
                  </a:txBody>
                  <a:tcPr/>
                </a:tc>
                <a:extLst>
                  <a:ext uri="{0D108BD9-81ED-4DB2-BD59-A6C34878D82A}">
                    <a16:rowId xmlns:a16="http://schemas.microsoft.com/office/drawing/2014/main" val="896436714"/>
                  </a:ext>
                </a:extLst>
              </a:tr>
              <a:tr h="361624">
                <a:tc>
                  <a:txBody>
                    <a:bodyPr/>
                    <a:lstStyle/>
                    <a:p>
                      <a:endParaRPr lang="en-IN"/>
                    </a:p>
                  </a:txBody>
                  <a:tcPr/>
                </a:tc>
                <a:tc>
                  <a:txBody>
                    <a:bodyPr/>
                    <a:lstStyle/>
                    <a:p>
                      <a:r>
                        <a:rPr lang="en-IN" dirty="0"/>
                        <a:t>About the Company</a:t>
                      </a:r>
                    </a:p>
                  </a:txBody>
                  <a:tcPr/>
                </a:tc>
                <a:extLst>
                  <a:ext uri="{0D108BD9-81ED-4DB2-BD59-A6C34878D82A}">
                    <a16:rowId xmlns:a16="http://schemas.microsoft.com/office/drawing/2014/main" val="4227392505"/>
                  </a:ext>
                </a:extLst>
              </a:tr>
              <a:tr h="361624">
                <a:tc>
                  <a:txBody>
                    <a:bodyPr/>
                    <a:lstStyle/>
                    <a:p>
                      <a:endParaRPr lang="en-IN"/>
                    </a:p>
                  </a:txBody>
                  <a:tcPr/>
                </a:tc>
                <a:tc>
                  <a:txBody>
                    <a:bodyPr/>
                    <a:lstStyle/>
                    <a:p>
                      <a:r>
                        <a:rPr lang="en-IN" dirty="0"/>
                        <a:t>About the Project </a:t>
                      </a:r>
                    </a:p>
                  </a:txBody>
                  <a:tcPr/>
                </a:tc>
                <a:extLst>
                  <a:ext uri="{0D108BD9-81ED-4DB2-BD59-A6C34878D82A}">
                    <a16:rowId xmlns:a16="http://schemas.microsoft.com/office/drawing/2014/main" val="1015928003"/>
                  </a:ext>
                </a:extLst>
              </a:tr>
              <a:tr h="361624">
                <a:tc>
                  <a:txBody>
                    <a:bodyPr/>
                    <a:lstStyle/>
                    <a:p>
                      <a:endParaRPr lang="en-IN"/>
                    </a:p>
                  </a:txBody>
                  <a:tcPr/>
                </a:tc>
                <a:tc>
                  <a:txBody>
                    <a:bodyPr/>
                    <a:lstStyle/>
                    <a:p>
                      <a:r>
                        <a:rPr lang="en-IN" dirty="0"/>
                        <a:t>Objectives and Deliverables </a:t>
                      </a:r>
                    </a:p>
                  </a:txBody>
                  <a:tcPr/>
                </a:tc>
                <a:extLst>
                  <a:ext uri="{0D108BD9-81ED-4DB2-BD59-A6C34878D82A}">
                    <a16:rowId xmlns:a16="http://schemas.microsoft.com/office/drawing/2014/main" val="3283316253"/>
                  </a:ext>
                </a:extLst>
              </a:tr>
              <a:tr h="361624">
                <a:tc>
                  <a:txBody>
                    <a:bodyPr/>
                    <a:lstStyle/>
                    <a:p>
                      <a:r>
                        <a:rPr lang="en-IN" dirty="0"/>
                        <a:t>2.</a:t>
                      </a:r>
                    </a:p>
                  </a:txBody>
                  <a:tcPr/>
                </a:tc>
                <a:tc>
                  <a:txBody>
                    <a:bodyPr/>
                    <a:lstStyle/>
                    <a:p>
                      <a:r>
                        <a:rPr lang="en-IN" b="1" dirty="0"/>
                        <a:t>Methodology </a:t>
                      </a:r>
                    </a:p>
                  </a:txBody>
                  <a:tcPr/>
                </a:tc>
                <a:extLst>
                  <a:ext uri="{0D108BD9-81ED-4DB2-BD59-A6C34878D82A}">
                    <a16:rowId xmlns:a16="http://schemas.microsoft.com/office/drawing/2014/main" val="4097825096"/>
                  </a:ext>
                </a:extLst>
              </a:tr>
              <a:tr h="361624">
                <a:tc>
                  <a:txBody>
                    <a:bodyPr/>
                    <a:lstStyle/>
                    <a:p>
                      <a:endParaRPr lang="en-IN"/>
                    </a:p>
                  </a:txBody>
                  <a:tcPr/>
                </a:tc>
                <a:tc>
                  <a:txBody>
                    <a:bodyPr/>
                    <a:lstStyle/>
                    <a:p>
                      <a:r>
                        <a:rPr lang="en-IN" dirty="0"/>
                        <a:t>Flow of the Project </a:t>
                      </a:r>
                    </a:p>
                  </a:txBody>
                  <a:tcPr/>
                </a:tc>
                <a:extLst>
                  <a:ext uri="{0D108BD9-81ED-4DB2-BD59-A6C34878D82A}">
                    <a16:rowId xmlns:a16="http://schemas.microsoft.com/office/drawing/2014/main" val="2906785797"/>
                  </a:ext>
                </a:extLst>
              </a:tr>
              <a:tr h="361624">
                <a:tc>
                  <a:txBody>
                    <a:bodyPr/>
                    <a:lstStyle/>
                    <a:p>
                      <a:endParaRPr lang="en-IN"/>
                    </a:p>
                  </a:txBody>
                  <a:tcPr/>
                </a:tc>
                <a:tc>
                  <a:txBody>
                    <a:bodyPr/>
                    <a:lstStyle/>
                    <a:p>
                      <a:r>
                        <a:rPr lang="en-IN" dirty="0"/>
                        <a:t>Language and Platform Used</a:t>
                      </a:r>
                    </a:p>
                  </a:txBody>
                  <a:tcPr/>
                </a:tc>
                <a:extLst>
                  <a:ext uri="{0D108BD9-81ED-4DB2-BD59-A6C34878D82A}">
                    <a16:rowId xmlns:a16="http://schemas.microsoft.com/office/drawing/2014/main" val="3101486497"/>
                  </a:ext>
                </a:extLst>
              </a:tr>
              <a:tr h="361624">
                <a:tc>
                  <a:txBody>
                    <a:bodyPr/>
                    <a:lstStyle/>
                    <a:p>
                      <a:r>
                        <a:rPr lang="en-IN" dirty="0"/>
                        <a:t>3.</a:t>
                      </a:r>
                    </a:p>
                  </a:txBody>
                  <a:tcPr/>
                </a:tc>
                <a:tc>
                  <a:txBody>
                    <a:bodyPr/>
                    <a:lstStyle/>
                    <a:p>
                      <a:r>
                        <a:rPr lang="en-IN" b="1" dirty="0"/>
                        <a:t>Implementation</a:t>
                      </a:r>
                    </a:p>
                  </a:txBody>
                  <a:tcPr/>
                </a:tc>
                <a:extLst>
                  <a:ext uri="{0D108BD9-81ED-4DB2-BD59-A6C34878D82A}">
                    <a16:rowId xmlns:a16="http://schemas.microsoft.com/office/drawing/2014/main" val="3630203556"/>
                  </a:ext>
                </a:extLst>
              </a:tr>
              <a:tr h="361624">
                <a:tc>
                  <a:txBody>
                    <a:bodyPr/>
                    <a:lstStyle/>
                    <a:p>
                      <a:endParaRPr lang="en-IN"/>
                    </a:p>
                  </a:txBody>
                  <a:tcPr/>
                </a:tc>
                <a:tc>
                  <a:txBody>
                    <a:bodyPr/>
                    <a:lstStyle/>
                    <a:p>
                      <a:r>
                        <a:rPr lang="en-IN" dirty="0"/>
                        <a:t>Data Collection and Importing</a:t>
                      </a:r>
                    </a:p>
                  </a:txBody>
                  <a:tcPr/>
                </a:tc>
                <a:extLst>
                  <a:ext uri="{0D108BD9-81ED-4DB2-BD59-A6C34878D82A}">
                    <a16:rowId xmlns:a16="http://schemas.microsoft.com/office/drawing/2014/main" val="236535133"/>
                  </a:ext>
                </a:extLst>
              </a:tr>
              <a:tr h="361624">
                <a:tc>
                  <a:txBody>
                    <a:bodyPr/>
                    <a:lstStyle/>
                    <a:p>
                      <a:endParaRPr lang="en-IN"/>
                    </a:p>
                  </a:txBody>
                  <a:tcPr/>
                </a:tc>
                <a:tc>
                  <a:txBody>
                    <a:bodyPr/>
                    <a:lstStyle/>
                    <a:p>
                      <a:r>
                        <a:rPr lang="en-IN" dirty="0" err="1"/>
                        <a:t>DataPreprocessing</a:t>
                      </a:r>
                      <a:endParaRPr lang="en-IN" dirty="0"/>
                    </a:p>
                  </a:txBody>
                  <a:tcPr/>
                </a:tc>
                <a:extLst>
                  <a:ext uri="{0D108BD9-81ED-4DB2-BD59-A6C34878D82A}">
                    <a16:rowId xmlns:a16="http://schemas.microsoft.com/office/drawing/2014/main" val="472752057"/>
                  </a:ext>
                </a:extLst>
              </a:tr>
              <a:tr h="361624">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Cleaning (Dealing with missing values)</a:t>
                      </a:r>
                    </a:p>
                  </a:txBody>
                  <a:tcPr/>
                </a:tc>
                <a:extLst>
                  <a:ext uri="{0D108BD9-81ED-4DB2-BD59-A6C34878D82A}">
                    <a16:rowId xmlns:a16="http://schemas.microsoft.com/office/drawing/2014/main" val="2962928081"/>
                  </a:ext>
                </a:extLst>
              </a:tr>
              <a:tr h="361624">
                <a:tc>
                  <a:txBody>
                    <a:bodyPr/>
                    <a:lstStyle/>
                    <a:p>
                      <a:endParaRPr lang="en-IN"/>
                    </a:p>
                  </a:txBody>
                  <a:tcPr/>
                </a:tc>
                <a:tc>
                  <a:txBody>
                    <a:bodyPr/>
                    <a:lstStyle/>
                    <a:p>
                      <a:r>
                        <a:rPr lang="en-IN" dirty="0"/>
                        <a:t>Plotting the Data</a:t>
                      </a:r>
                    </a:p>
                  </a:txBody>
                  <a:tcPr/>
                </a:tc>
                <a:extLst>
                  <a:ext uri="{0D108BD9-81ED-4DB2-BD59-A6C34878D82A}">
                    <a16:rowId xmlns:a16="http://schemas.microsoft.com/office/drawing/2014/main" val="710776773"/>
                  </a:ext>
                </a:extLst>
              </a:tr>
              <a:tr h="361624">
                <a:tc>
                  <a:txBody>
                    <a:bodyPr/>
                    <a:lstStyle/>
                    <a:p>
                      <a:endParaRPr lang="en-IN"/>
                    </a:p>
                  </a:txBody>
                  <a:tcPr/>
                </a:tc>
                <a:tc>
                  <a:txBody>
                    <a:bodyPr/>
                    <a:lstStyle/>
                    <a:p>
                      <a:r>
                        <a:rPr lang="en-IN" dirty="0"/>
                        <a:t>Running Statistics</a:t>
                      </a:r>
                    </a:p>
                  </a:txBody>
                  <a:tcPr/>
                </a:tc>
                <a:extLst>
                  <a:ext uri="{0D108BD9-81ED-4DB2-BD59-A6C34878D82A}">
                    <a16:rowId xmlns:a16="http://schemas.microsoft.com/office/drawing/2014/main" val="1468332864"/>
                  </a:ext>
                </a:extLst>
              </a:tr>
            </a:tbl>
          </a:graphicData>
        </a:graphic>
      </p:graphicFrame>
      <p:pic>
        <p:nvPicPr>
          <p:cNvPr id="6" name="Picture 5">
            <a:extLst>
              <a:ext uri="{FF2B5EF4-FFF2-40B4-BE49-F238E27FC236}">
                <a16:creationId xmlns:a16="http://schemas.microsoft.com/office/drawing/2014/main" id="{4C99A845-C51C-4EE6-9EA7-7BA10547C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661" y="245856"/>
            <a:ext cx="1229136" cy="408056"/>
          </a:xfrm>
          <a:prstGeom prst="rect">
            <a:avLst/>
          </a:prstGeom>
        </p:spPr>
      </p:pic>
    </p:spTree>
    <p:extLst>
      <p:ext uri="{BB962C8B-B14F-4D97-AF65-F5344CB8AC3E}">
        <p14:creationId xmlns:p14="http://schemas.microsoft.com/office/powerpoint/2010/main" val="172962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C62DB63-F9DF-4DAA-A670-EDA5979F6FB4}"/>
              </a:ext>
            </a:extLst>
          </p:cNvPr>
          <p:cNvGraphicFramePr>
            <a:graphicFrameLocks noGrp="1"/>
          </p:cNvGraphicFramePr>
          <p:nvPr>
            <p:ph idx="1"/>
            <p:extLst>
              <p:ext uri="{D42A27DB-BD31-4B8C-83A1-F6EECF244321}">
                <p14:modId xmlns:p14="http://schemas.microsoft.com/office/powerpoint/2010/main" val="3777613465"/>
              </p:ext>
            </p:extLst>
          </p:nvPr>
        </p:nvGraphicFramePr>
        <p:xfrm>
          <a:off x="949187" y="979004"/>
          <a:ext cx="10293626" cy="5191760"/>
        </p:xfrm>
        <a:graphic>
          <a:graphicData uri="http://schemas.openxmlformats.org/drawingml/2006/table">
            <a:tbl>
              <a:tblPr firstRow="1" bandRow="1">
                <a:tableStyleId>{5C22544A-7EE6-4342-B048-85BDC9FD1C3A}</a:tableStyleId>
              </a:tblPr>
              <a:tblGrid>
                <a:gridCol w="3322982">
                  <a:extLst>
                    <a:ext uri="{9D8B030D-6E8A-4147-A177-3AD203B41FA5}">
                      <a16:colId xmlns:a16="http://schemas.microsoft.com/office/drawing/2014/main" val="1052913094"/>
                    </a:ext>
                  </a:extLst>
                </a:gridCol>
                <a:gridCol w="6970644">
                  <a:extLst>
                    <a:ext uri="{9D8B030D-6E8A-4147-A177-3AD203B41FA5}">
                      <a16:colId xmlns:a16="http://schemas.microsoft.com/office/drawing/2014/main" val="12330250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Topic</a:t>
                      </a:r>
                    </a:p>
                  </a:txBody>
                  <a:tcPr/>
                </a:tc>
                <a:extLst>
                  <a:ext uri="{0D108BD9-81ED-4DB2-BD59-A6C34878D82A}">
                    <a16:rowId xmlns:a16="http://schemas.microsoft.com/office/drawing/2014/main" val="679434022"/>
                  </a:ext>
                </a:extLst>
              </a:tr>
              <a:tr h="370840">
                <a:tc>
                  <a:txBody>
                    <a:bodyPr/>
                    <a:lstStyle/>
                    <a:p>
                      <a:endParaRPr lang="en-IN" dirty="0"/>
                    </a:p>
                  </a:txBody>
                  <a:tcPr/>
                </a:tc>
                <a:tc>
                  <a:txBody>
                    <a:bodyPr/>
                    <a:lstStyle/>
                    <a:p>
                      <a:r>
                        <a:rPr lang="en-IN" dirty="0"/>
                        <a:t>Visualization with Average</a:t>
                      </a:r>
                    </a:p>
                  </a:txBody>
                  <a:tcPr/>
                </a:tc>
                <a:extLst>
                  <a:ext uri="{0D108BD9-81ED-4DB2-BD59-A6C34878D82A}">
                    <a16:rowId xmlns:a16="http://schemas.microsoft.com/office/drawing/2014/main" val="2675659930"/>
                  </a:ext>
                </a:extLst>
              </a:tr>
              <a:tr h="370840">
                <a:tc>
                  <a:txBody>
                    <a:bodyPr/>
                    <a:lstStyle/>
                    <a:p>
                      <a:endParaRPr lang="en-IN"/>
                    </a:p>
                  </a:txBody>
                  <a:tcPr/>
                </a:tc>
                <a:tc>
                  <a:txBody>
                    <a:bodyPr/>
                    <a:lstStyle/>
                    <a:p>
                      <a:r>
                        <a:rPr lang="en-IN" dirty="0"/>
                        <a:t>Did I reach my goal?</a:t>
                      </a:r>
                    </a:p>
                  </a:txBody>
                  <a:tcPr/>
                </a:tc>
                <a:extLst>
                  <a:ext uri="{0D108BD9-81ED-4DB2-BD59-A6C34878D82A}">
                    <a16:rowId xmlns:a16="http://schemas.microsoft.com/office/drawing/2014/main" val="2946304365"/>
                  </a:ext>
                </a:extLst>
              </a:tr>
              <a:tr h="370840">
                <a:tc>
                  <a:txBody>
                    <a:bodyPr/>
                    <a:lstStyle/>
                    <a:p>
                      <a:endParaRPr lang="en-IN"/>
                    </a:p>
                  </a:txBody>
                  <a:tcPr/>
                </a:tc>
                <a:tc>
                  <a:txBody>
                    <a:bodyPr/>
                    <a:lstStyle/>
                    <a:p>
                      <a:r>
                        <a:rPr lang="en-IN" dirty="0"/>
                        <a:t>Am I Progressing</a:t>
                      </a:r>
                    </a:p>
                  </a:txBody>
                  <a:tcPr/>
                </a:tc>
                <a:extLst>
                  <a:ext uri="{0D108BD9-81ED-4DB2-BD59-A6C34878D82A}">
                    <a16:rowId xmlns:a16="http://schemas.microsoft.com/office/drawing/2014/main" val="4253201758"/>
                  </a:ext>
                </a:extLst>
              </a:tr>
              <a:tr h="370840">
                <a:tc>
                  <a:txBody>
                    <a:bodyPr/>
                    <a:lstStyle/>
                    <a:p>
                      <a:endParaRPr lang="en-IN"/>
                    </a:p>
                  </a:txBody>
                  <a:tcPr/>
                </a:tc>
                <a:tc>
                  <a:txBody>
                    <a:bodyPr/>
                    <a:lstStyle/>
                    <a:p>
                      <a:r>
                        <a:rPr lang="en-IN" dirty="0"/>
                        <a:t>Training Intensity</a:t>
                      </a:r>
                    </a:p>
                  </a:txBody>
                  <a:tcPr/>
                </a:tc>
                <a:extLst>
                  <a:ext uri="{0D108BD9-81ED-4DB2-BD59-A6C34878D82A}">
                    <a16:rowId xmlns:a16="http://schemas.microsoft.com/office/drawing/2014/main" val="960896271"/>
                  </a:ext>
                </a:extLst>
              </a:tr>
              <a:tr h="370840">
                <a:tc>
                  <a:txBody>
                    <a:bodyPr/>
                    <a:lstStyle/>
                    <a:p>
                      <a:r>
                        <a:rPr lang="en-IN" dirty="0"/>
                        <a:t>5.</a:t>
                      </a:r>
                    </a:p>
                  </a:txBody>
                  <a:tcPr/>
                </a:tc>
                <a:tc>
                  <a:txBody>
                    <a:bodyPr/>
                    <a:lstStyle/>
                    <a:p>
                      <a:r>
                        <a:rPr lang="en-IN" b="1" dirty="0"/>
                        <a:t>Conclusion</a:t>
                      </a:r>
                    </a:p>
                  </a:txBody>
                  <a:tcPr/>
                </a:tc>
                <a:extLst>
                  <a:ext uri="{0D108BD9-81ED-4DB2-BD59-A6C34878D82A}">
                    <a16:rowId xmlns:a16="http://schemas.microsoft.com/office/drawing/2014/main" val="3614910694"/>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98474452"/>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099112946"/>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455233478"/>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592876731"/>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109454578"/>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89270937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532283313"/>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4276825452"/>
                  </a:ext>
                </a:extLst>
              </a:tr>
            </a:tbl>
          </a:graphicData>
        </a:graphic>
      </p:graphicFrame>
      <p:pic>
        <p:nvPicPr>
          <p:cNvPr id="3" name="Picture 2">
            <a:extLst>
              <a:ext uri="{FF2B5EF4-FFF2-40B4-BE49-F238E27FC236}">
                <a16:creationId xmlns:a16="http://schemas.microsoft.com/office/drawing/2014/main" id="{E1FBF9CE-8287-4982-AF1F-BBEA5D8DD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167152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12CB-AADA-4055-AA98-CBC0082F2AEE}"/>
              </a:ext>
            </a:extLst>
          </p:cNvPr>
          <p:cNvSpPr>
            <a:spLocks noGrp="1"/>
          </p:cNvSpPr>
          <p:nvPr>
            <p:ph type="title"/>
          </p:nvPr>
        </p:nvSpPr>
        <p:spPr>
          <a:xfrm>
            <a:off x="838200" y="365126"/>
            <a:ext cx="10515600" cy="1092614"/>
          </a:xfrm>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0674BF0-7B53-4EAE-ACFF-02CEF280247B}"/>
              </a:ext>
            </a:extLst>
          </p:cNvPr>
          <p:cNvSpPr>
            <a:spLocks noGrp="1"/>
          </p:cNvSpPr>
          <p:nvPr>
            <p:ph idx="1"/>
          </p:nvPr>
        </p:nvSpPr>
        <p:spPr>
          <a:xfrm>
            <a:off x="838200" y="1457740"/>
            <a:ext cx="10515600" cy="4719223"/>
          </a:xfrm>
        </p:spPr>
        <p:txBody>
          <a:bodyPr>
            <a:normAutofit/>
          </a:bodyPr>
          <a:lstStyle/>
          <a:p>
            <a:pPr marL="0" indent="0" algn="l">
              <a:buNone/>
            </a:pPr>
            <a:r>
              <a:rPr lang="en-IN" sz="2400" dirty="0">
                <a:solidFill>
                  <a:srgbClr val="000000"/>
                </a:solidFill>
                <a:latin typeface="Times New Roman" panose="02020603050405020304" pitchFamily="18" charset="0"/>
                <a:cs typeface="Times New Roman" panose="02020603050405020304" pitchFamily="18" charset="0"/>
              </a:rPr>
              <a:t>There are so many ways to maintain the fitness and that made me think about</a:t>
            </a:r>
            <a:r>
              <a:rPr lang="en-IN" sz="2400" b="0" i="0" dirty="0">
                <a:solidFill>
                  <a:srgbClr val="000000"/>
                </a:solidFill>
                <a:effectLst/>
                <a:latin typeface="Times New Roman" panose="02020603050405020304" pitchFamily="18" charset="0"/>
                <a:cs typeface="Times New Roman" panose="02020603050405020304" pitchFamily="18" charset="0"/>
              </a:rPr>
              <a:t> running styles, training habits, and achievements, then I suddenly realized that I could take an in-depth analytical look at training data. </a:t>
            </a:r>
            <a:r>
              <a:rPr lang="en-IN" sz="2400" dirty="0">
                <a:solidFill>
                  <a:srgbClr val="000000"/>
                </a:solidFill>
                <a:latin typeface="Times New Roman" panose="02020603050405020304" pitchFamily="18" charset="0"/>
                <a:cs typeface="Times New Roman" panose="02020603050405020304" pitchFamily="18" charset="0"/>
              </a:rPr>
              <a:t>To do some analysis on fitness data </a:t>
            </a:r>
            <a:r>
              <a:rPr lang="en-IN" sz="2400" b="0" i="0" dirty="0">
                <a:solidFill>
                  <a:srgbClr val="000000"/>
                </a:solidFill>
                <a:effectLst/>
                <a:latin typeface="Times New Roman" panose="02020603050405020304" pitchFamily="18" charset="0"/>
                <a:cs typeface="Times New Roman" panose="02020603050405020304" pitchFamily="18" charset="0"/>
              </a:rPr>
              <a:t>using a popular GPS fitness tracker called </a:t>
            </a:r>
            <a:r>
              <a:rPr lang="en-IN" sz="2400" b="0" i="0" u="sng" dirty="0" err="1">
                <a:solidFill>
                  <a:srgbClr val="337AB7"/>
                </a:solidFill>
                <a:effectLst/>
                <a:latin typeface="Times New Roman" panose="02020603050405020304" pitchFamily="18" charset="0"/>
                <a:cs typeface="Times New Roman" panose="02020603050405020304" pitchFamily="18" charset="0"/>
                <a:hlinkClick r:id="rId2"/>
              </a:rPr>
              <a:t>Runkeeper</a:t>
            </a:r>
            <a:r>
              <a:rPr lang="en-IN" sz="2400" b="0" i="0" dirty="0">
                <a:solidFill>
                  <a:srgbClr val="000000"/>
                </a:solidFill>
                <a:effectLst/>
                <a:latin typeface="Times New Roman" panose="02020603050405020304" pitchFamily="18" charset="0"/>
                <a:cs typeface="Times New Roman" panose="02020603050405020304" pitchFamily="18" charset="0"/>
              </a:rPr>
              <a:t> data </a:t>
            </a:r>
            <a:r>
              <a:rPr lang="en-IN" sz="2400" dirty="0">
                <a:solidFill>
                  <a:srgbClr val="000000"/>
                </a:solidFill>
                <a:latin typeface="Times New Roman" panose="02020603050405020304" pitchFamily="18" charset="0"/>
                <a:cs typeface="Times New Roman" panose="02020603050405020304" pitchFamily="18" charset="0"/>
              </a:rPr>
              <a:t>is very useful</a:t>
            </a:r>
            <a:r>
              <a:rPr lang="en-IN" sz="24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en-IN" sz="2400" dirty="0">
                <a:solidFill>
                  <a:srgbClr val="000000"/>
                </a:solidFill>
                <a:latin typeface="Times New Roman" panose="02020603050405020304" pitchFamily="18" charset="0"/>
                <a:cs typeface="Times New Roman" panose="02020603050405020304" pitchFamily="18" charset="0"/>
              </a:rPr>
              <a:t>U</a:t>
            </a:r>
            <a:r>
              <a:rPr lang="en-IN" sz="2400" b="0" i="0" dirty="0">
                <a:solidFill>
                  <a:srgbClr val="000000"/>
                </a:solidFill>
                <a:effectLst/>
                <a:latin typeface="Times New Roman" panose="02020603050405020304" pitchFamily="18" charset="0"/>
                <a:cs typeface="Times New Roman" panose="02020603050405020304" pitchFamily="18" charset="0"/>
              </a:rPr>
              <a:t>sing the </a:t>
            </a:r>
            <a:r>
              <a:rPr lang="en-IN" sz="2400" b="0" i="0" dirty="0" err="1">
                <a:solidFill>
                  <a:srgbClr val="000000"/>
                </a:solidFill>
                <a:effectLst/>
                <a:latin typeface="Times New Roman" panose="02020603050405020304" pitchFamily="18" charset="0"/>
                <a:cs typeface="Times New Roman" panose="02020603050405020304" pitchFamily="18" charset="0"/>
              </a:rPr>
              <a:t>Runkeeper</a:t>
            </a:r>
            <a:r>
              <a:rPr lang="en-IN" sz="2400" b="0" i="0" dirty="0">
                <a:solidFill>
                  <a:srgbClr val="000000"/>
                </a:solidFill>
                <a:effectLst/>
                <a:latin typeface="Times New Roman" panose="02020603050405020304" pitchFamily="18" charset="0"/>
                <a:cs typeface="Times New Roman" panose="02020603050405020304" pitchFamily="18" charset="0"/>
              </a:rPr>
              <a:t> app data is great. One key feature: its excellent data export. Anyone who has a smartphone can download the app and </a:t>
            </a:r>
            <a:r>
              <a:rPr lang="en-IN" sz="2400" b="0" i="0" dirty="0" err="1">
                <a:solidFill>
                  <a:srgbClr val="000000"/>
                </a:solidFill>
                <a:effectLst/>
                <a:latin typeface="Times New Roman" panose="02020603050405020304" pitchFamily="18" charset="0"/>
                <a:cs typeface="Times New Roman" panose="02020603050405020304" pitchFamily="18" charset="0"/>
              </a:rPr>
              <a:t>analyze</a:t>
            </a:r>
            <a:r>
              <a:rPr lang="en-IN" sz="2400" b="0" i="0" dirty="0">
                <a:solidFill>
                  <a:srgbClr val="000000"/>
                </a:solidFill>
                <a:effectLst/>
                <a:latin typeface="Times New Roman" panose="02020603050405020304" pitchFamily="18" charset="0"/>
                <a:cs typeface="Times New Roman" panose="02020603050405020304" pitchFamily="18" charset="0"/>
              </a:rPr>
              <a:t> their data.</a:t>
            </a:r>
          </a:p>
          <a:p>
            <a:pPr marL="0" indent="0">
              <a:buNone/>
            </a:pPr>
            <a:r>
              <a:rPr lang="en-IN" sz="2400" b="0" i="0" dirty="0">
                <a:solidFill>
                  <a:srgbClr val="000000"/>
                </a:solidFill>
                <a:effectLst/>
                <a:latin typeface="Times New Roman" panose="02020603050405020304" pitchFamily="18" charset="0"/>
                <a:cs typeface="Times New Roman" panose="02020603050405020304" pitchFamily="18" charset="0"/>
              </a:rPr>
              <a:t>After logging your run, the first step is to export the data from </a:t>
            </a:r>
            <a:r>
              <a:rPr lang="en-IN" sz="2400" b="0" i="0" dirty="0" err="1">
                <a:solidFill>
                  <a:srgbClr val="000000"/>
                </a:solidFill>
                <a:effectLst/>
                <a:latin typeface="Times New Roman" panose="02020603050405020304" pitchFamily="18" charset="0"/>
                <a:cs typeface="Times New Roman" panose="02020603050405020304" pitchFamily="18" charset="0"/>
              </a:rPr>
              <a:t>Runkeeper</a:t>
            </a:r>
            <a:r>
              <a:rPr lang="en-IN" sz="2400" b="0" i="0" dirty="0">
                <a:solidFill>
                  <a:srgbClr val="000000"/>
                </a:solidFill>
                <a:effectLst/>
                <a:latin typeface="Times New Roman" panose="02020603050405020304" pitchFamily="18" charset="0"/>
                <a:cs typeface="Times New Roman" panose="02020603050405020304" pitchFamily="18" charset="0"/>
              </a:rPr>
              <a:t>. Then import the data and start exploring to find potential problems. After that, create data cleaning strategies to fix the issues. I exported seven years worth of training data, from 2012 through 2018. Finally, </a:t>
            </a:r>
            <a:r>
              <a:rPr lang="en-IN" sz="2400" b="0" i="0" dirty="0" err="1">
                <a:solidFill>
                  <a:srgbClr val="000000"/>
                </a:solidFill>
                <a:effectLst/>
                <a:latin typeface="Times New Roman" panose="02020603050405020304" pitchFamily="18" charset="0"/>
                <a:cs typeface="Times New Roman" panose="02020603050405020304" pitchFamily="18" charset="0"/>
              </a:rPr>
              <a:t>analyze</a:t>
            </a:r>
            <a:r>
              <a:rPr lang="en-IN" sz="2400" b="0" i="0" dirty="0">
                <a:solidFill>
                  <a:srgbClr val="000000"/>
                </a:solidFill>
                <a:effectLst/>
                <a:latin typeface="Times New Roman" panose="02020603050405020304" pitchFamily="18" charset="0"/>
                <a:cs typeface="Times New Roman" panose="02020603050405020304" pitchFamily="18" charset="0"/>
              </a:rPr>
              <a:t> and visualize the clean time-series data </a:t>
            </a:r>
            <a:r>
              <a:rPr lang="en-IN" sz="2400" dirty="0"/>
              <a:t>in order to gain meaningful insights.</a:t>
            </a:r>
            <a:endParaRPr lang="en-IN" sz="36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IN"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6880447-8FA4-4B77-80FB-5EA10BAEF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113595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8513-2E2D-4719-9020-5E1F84F11D4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ABOUT THE COMPANY</a:t>
            </a:r>
            <a:endParaRPr lang="en-IN" sz="3200" b="1" dirty="0"/>
          </a:p>
        </p:txBody>
      </p:sp>
      <p:sp>
        <p:nvSpPr>
          <p:cNvPr id="3" name="Content Placeholder 2">
            <a:extLst>
              <a:ext uri="{FF2B5EF4-FFF2-40B4-BE49-F238E27FC236}">
                <a16:creationId xmlns:a16="http://schemas.microsoft.com/office/drawing/2014/main" id="{F33A4E07-521F-46EE-87EB-5ADF1F6FDFA8}"/>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About the Company </a:t>
            </a:r>
            <a:r>
              <a:rPr lang="en-IN" dirty="0" err="1">
                <a:latin typeface="Times New Roman" panose="02020603050405020304" pitchFamily="18" charset="0"/>
                <a:cs typeface="Times New Roman" panose="02020603050405020304" pitchFamily="18" charset="0"/>
              </a:rPr>
              <a:t>MedTourEasy</a:t>
            </a:r>
            <a:r>
              <a:rPr lang="en-IN" dirty="0">
                <a:latin typeface="Times New Roman" panose="02020603050405020304" pitchFamily="18" charset="0"/>
                <a:cs typeface="Times New Roman" panose="02020603050405020304" pitchFamily="18" charset="0"/>
              </a:rPr>
              <a:t>, a global healthcare company, provides you the informational resources needed to evaluate your global options. It helps you find the right healthcare solution based on specific health needs, affordable care while meeting the quality standards that you expect to have in healthcare. </a:t>
            </a:r>
            <a:r>
              <a:rPr lang="en-IN" dirty="0" err="1">
                <a:latin typeface="Times New Roman" panose="02020603050405020304" pitchFamily="18" charset="0"/>
                <a:cs typeface="Times New Roman" panose="02020603050405020304" pitchFamily="18" charset="0"/>
              </a:rPr>
              <a:t>MedTourEasy</a:t>
            </a:r>
            <a:r>
              <a:rPr lang="en-IN" dirty="0">
                <a:latin typeface="Times New Roman" panose="02020603050405020304" pitchFamily="18" charset="0"/>
                <a:cs typeface="Times New Roman" panose="02020603050405020304" pitchFamily="18" charset="0"/>
              </a:rPr>
              <a:t> improves access to healthcare for people everywhere. It is an easy to use platform and service that helps patients to get medical second opinions and to schedule affordable, high-quality medical treatment abroad.</a:t>
            </a:r>
          </a:p>
        </p:txBody>
      </p:sp>
      <p:pic>
        <p:nvPicPr>
          <p:cNvPr id="4" name="Picture 3">
            <a:extLst>
              <a:ext uri="{FF2B5EF4-FFF2-40B4-BE49-F238E27FC236}">
                <a16:creationId xmlns:a16="http://schemas.microsoft.com/office/drawing/2014/main" id="{4E23816A-687A-4AF7-A0BB-AF6F8DC78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26977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7AA0-45E8-4EEA-B79F-D0D6F3BE7BA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ABOUT THE PROJECT</a:t>
            </a:r>
            <a:endParaRPr lang="en-IN" sz="3200" b="1" dirty="0"/>
          </a:p>
        </p:txBody>
      </p:sp>
      <p:sp>
        <p:nvSpPr>
          <p:cNvPr id="3" name="Content Placeholder 2">
            <a:extLst>
              <a:ext uri="{FF2B5EF4-FFF2-40B4-BE49-F238E27FC236}">
                <a16:creationId xmlns:a16="http://schemas.microsoft.com/office/drawing/2014/main" id="{36183B3D-8403-49CA-8601-CBC606098E63}"/>
              </a:ext>
            </a:extLst>
          </p:cNvPr>
          <p:cNvSpPr>
            <a:spLocks noGrp="1"/>
          </p:cNvSpPr>
          <p:nvPr>
            <p:ph idx="1"/>
          </p:nvPr>
        </p:nvSpPr>
        <p:spPr>
          <a:xfrm>
            <a:off x="838200" y="1497496"/>
            <a:ext cx="10515600" cy="4679467"/>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With the explosion in fitness tracker popularity, runners all of the world are collecting data with gadgets (smartphones, watches, etc.) to keep themselves motivated. They look for answers to questions like:</a:t>
            </a:r>
          </a:p>
          <a:p>
            <a:pPr marL="0" indent="0">
              <a:buNone/>
            </a:pPr>
            <a:r>
              <a:rPr lang="en-IN" dirty="0">
                <a:latin typeface="Times New Roman" panose="02020603050405020304" pitchFamily="18" charset="0"/>
                <a:cs typeface="Times New Roman" panose="02020603050405020304" pitchFamily="18" charset="0"/>
              </a:rPr>
              <a:t>•How fast, long, and intense was my run today?</a:t>
            </a:r>
          </a:p>
          <a:p>
            <a:pPr marL="0" indent="0">
              <a:buNone/>
            </a:pPr>
            <a:r>
              <a:rPr lang="en-IN" dirty="0">
                <a:latin typeface="Times New Roman" panose="02020603050405020304" pitchFamily="18" charset="0"/>
                <a:cs typeface="Times New Roman" panose="02020603050405020304" pitchFamily="18" charset="0"/>
              </a:rPr>
              <a:t>•Have I succeeded with my training goals?</a:t>
            </a:r>
          </a:p>
          <a:p>
            <a:pPr marL="0" indent="0">
              <a:buNone/>
            </a:pPr>
            <a:r>
              <a:rPr lang="en-IN" dirty="0">
                <a:latin typeface="Times New Roman" panose="02020603050405020304" pitchFamily="18" charset="0"/>
                <a:cs typeface="Times New Roman" panose="02020603050405020304" pitchFamily="18" charset="0"/>
              </a:rPr>
              <a:t>•Am I progressing?</a:t>
            </a:r>
          </a:p>
          <a:p>
            <a:pPr marL="0" indent="0">
              <a:buNone/>
            </a:pPr>
            <a:r>
              <a:rPr lang="en-IN" dirty="0">
                <a:latin typeface="Times New Roman" panose="02020603050405020304" pitchFamily="18" charset="0"/>
                <a:cs typeface="Times New Roman" panose="02020603050405020304" pitchFamily="18" charset="0"/>
              </a:rPr>
              <a:t>•What were my best achievements?</a:t>
            </a:r>
          </a:p>
          <a:p>
            <a:pPr marL="0" indent="0">
              <a:buNone/>
            </a:pPr>
            <a:r>
              <a:rPr lang="en-IN" dirty="0">
                <a:latin typeface="Times New Roman" panose="02020603050405020304" pitchFamily="18" charset="0"/>
                <a:cs typeface="Times New Roman" panose="02020603050405020304" pitchFamily="18" charset="0"/>
              </a:rPr>
              <a:t>•How do I perform compared to others?</a:t>
            </a:r>
          </a:p>
          <a:p>
            <a:pPr marL="0" indent="0">
              <a:buNone/>
            </a:pPr>
            <a:r>
              <a:rPr lang="en-IN" dirty="0">
                <a:latin typeface="Times New Roman" panose="02020603050405020304" pitchFamily="18" charset="0"/>
                <a:cs typeface="Times New Roman" panose="02020603050405020304" pitchFamily="18" charset="0"/>
              </a:rPr>
              <a:t>This data was exported from </a:t>
            </a:r>
            <a:r>
              <a:rPr lang="en-IN" dirty="0" err="1">
                <a:latin typeface="Times New Roman" panose="02020603050405020304" pitchFamily="18" charset="0"/>
                <a:cs typeface="Times New Roman" panose="02020603050405020304" pitchFamily="18" charset="0"/>
              </a:rPr>
              <a:t>Runkeeper</a:t>
            </a:r>
            <a:r>
              <a:rPr lang="en-IN" dirty="0">
                <a:latin typeface="Times New Roman" panose="02020603050405020304" pitchFamily="18" charset="0"/>
                <a:cs typeface="Times New Roman" panose="02020603050405020304" pitchFamily="18" charset="0"/>
              </a:rPr>
              <a:t>. The data is a CSV file where each row is a single training activity. </a:t>
            </a:r>
          </a:p>
        </p:txBody>
      </p:sp>
      <p:pic>
        <p:nvPicPr>
          <p:cNvPr id="4" name="Picture 3">
            <a:extLst>
              <a:ext uri="{FF2B5EF4-FFF2-40B4-BE49-F238E27FC236}">
                <a16:creationId xmlns:a16="http://schemas.microsoft.com/office/drawing/2014/main" id="{B8E1B985-9217-4F67-BB53-53D4C0D1D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32625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95E8-B7AE-4018-9930-7006AD8392E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OBJECTIVES AND DELIVERABLES</a:t>
            </a:r>
          </a:p>
        </p:txBody>
      </p:sp>
      <p:sp>
        <p:nvSpPr>
          <p:cNvPr id="3" name="Content Placeholder 2">
            <a:extLst>
              <a:ext uri="{FF2B5EF4-FFF2-40B4-BE49-F238E27FC236}">
                <a16:creationId xmlns:a16="http://schemas.microsoft.com/office/drawing/2014/main" id="{0117107A-4BBE-4634-AF50-391D2D7847FD}"/>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•1. Obtain and review raw data</a:t>
            </a:r>
          </a:p>
          <a:p>
            <a:pPr marL="0" indent="0">
              <a:buNone/>
            </a:pPr>
            <a:r>
              <a:rPr lang="en-IN" dirty="0">
                <a:latin typeface="Times New Roman" panose="02020603050405020304" pitchFamily="18" charset="0"/>
                <a:cs typeface="Times New Roman" panose="02020603050405020304" pitchFamily="18" charset="0"/>
              </a:rPr>
              <a:t>•2. Data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 Dealing with missing values</a:t>
            </a:r>
          </a:p>
          <a:p>
            <a:pPr marL="0" indent="0">
              <a:buNone/>
            </a:pPr>
            <a:r>
              <a:rPr lang="en-IN" dirty="0">
                <a:latin typeface="Times New Roman" panose="02020603050405020304" pitchFamily="18" charset="0"/>
                <a:cs typeface="Times New Roman" panose="02020603050405020304" pitchFamily="18" charset="0"/>
              </a:rPr>
              <a:t>•4. Plot running data</a:t>
            </a:r>
          </a:p>
          <a:p>
            <a:pPr marL="0" indent="0">
              <a:buNone/>
            </a:pPr>
            <a:r>
              <a:rPr lang="en-IN" dirty="0">
                <a:latin typeface="Times New Roman" panose="02020603050405020304" pitchFamily="18" charset="0"/>
                <a:cs typeface="Times New Roman" panose="02020603050405020304" pitchFamily="18" charset="0"/>
              </a:rPr>
              <a:t>•5. Running statistics</a:t>
            </a:r>
          </a:p>
          <a:p>
            <a:pPr marL="0" indent="0">
              <a:buNone/>
            </a:pPr>
            <a:r>
              <a:rPr lang="en-IN" dirty="0">
                <a:latin typeface="Times New Roman" panose="02020603050405020304" pitchFamily="18" charset="0"/>
                <a:cs typeface="Times New Roman" panose="02020603050405020304" pitchFamily="18" charset="0"/>
              </a:rPr>
              <a:t>•6. Visualization with averages</a:t>
            </a:r>
          </a:p>
          <a:p>
            <a:pPr marL="0" indent="0">
              <a:buNone/>
            </a:pPr>
            <a:r>
              <a:rPr lang="en-IN" dirty="0">
                <a:latin typeface="Times New Roman" panose="02020603050405020304" pitchFamily="18" charset="0"/>
                <a:cs typeface="Times New Roman" panose="02020603050405020304" pitchFamily="18" charset="0"/>
              </a:rPr>
              <a:t>•7. Did I reach my goals?</a:t>
            </a:r>
          </a:p>
          <a:p>
            <a:pPr marL="0" indent="0">
              <a:buNone/>
            </a:pPr>
            <a:r>
              <a:rPr lang="en-IN" dirty="0">
                <a:latin typeface="Times New Roman" panose="02020603050405020304" pitchFamily="18" charset="0"/>
                <a:cs typeface="Times New Roman" panose="02020603050405020304" pitchFamily="18" charset="0"/>
              </a:rPr>
              <a:t>•8. Am I progressing?</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73253BE2-50AB-4E98-9D91-40AA43FDC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285" y="231232"/>
            <a:ext cx="1095528" cy="351864"/>
          </a:xfrm>
          <a:prstGeom prst="rect">
            <a:avLst/>
          </a:prstGeom>
        </p:spPr>
      </p:pic>
    </p:spTree>
    <p:extLst>
      <p:ext uri="{BB962C8B-B14F-4D97-AF65-F5344CB8AC3E}">
        <p14:creationId xmlns:p14="http://schemas.microsoft.com/office/powerpoint/2010/main" val="174689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1E3B2-0198-497E-9548-7545DB273AFA}"/>
              </a:ext>
            </a:extLst>
          </p:cNvPr>
          <p:cNvSpPr>
            <a:spLocks noGrp="1"/>
          </p:cNvSpPr>
          <p:nvPr>
            <p:ph idx="1"/>
          </p:nvPr>
        </p:nvSpPr>
        <p:spPr>
          <a:xfrm>
            <a:off x="838200" y="553416"/>
            <a:ext cx="10515600" cy="5714861"/>
          </a:xfrm>
        </p:spPr>
        <p:txBody>
          <a:bodyPr/>
          <a:lstStyle/>
          <a:p>
            <a:pPr marL="0" indent="0">
              <a:buNone/>
            </a:pPr>
            <a:r>
              <a:rPr lang="en-IN" dirty="0">
                <a:latin typeface="Times New Roman" panose="02020603050405020304" pitchFamily="18" charset="0"/>
                <a:cs typeface="Times New Roman" panose="02020603050405020304" pitchFamily="18" charset="0"/>
              </a:rPr>
              <a:t>•9. Training intensity</a:t>
            </a:r>
          </a:p>
          <a:p>
            <a:pPr marL="0" indent="0">
              <a:buNone/>
            </a:pPr>
            <a:r>
              <a:rPr lang="en-IN" dirty="0">
                <a:latin typeface="Times New Roman" panose="02020603050405020304" pitchFamily="18" charset="0"/>
                <a:cs typeface="Times New Roman" panose="02020603050405020304" pitchFamily="18" charset="0"/>
              </a:rPr>
              <a:t>•10. Detailed summary report</a:t>
            </a:r>
          </a:p>
          <a:p>
            <a:pPr marL="0" indent="0">
              <a:buNone/>
            </a:pPr>
            <a:r>
              <a:rPr lang="en-IN" dirty="0">
                <a:latin typeface="Times New Roman" panose="02020603050405020304" pitchFamily="18" charset="0"/>
                <a:cs typeface="Times New Roman" panose="02020603050405020304" pitchFamily="18" charset="0"/>
              </a:rPr>
              <a:t>•11. Fun facts</a:t>
            </a:r>
          </a:p>
          <a:p>
            <a:pPr marL="0" indent="0">
              <a:buNone/>
            </a:pPr>
            <a:endParaRPr lang="en-IN" dirty="0"/>
          </a:p>
        </p:txBody>
      </p:sp>
    </p:spTree>
    <p:extLst>
      <p:ext uri="{BB962C8B-B14F-4D97-AF65-F5344CB8AC3E}">
        <p14:creationId xmlns:p14="http://schemas.microsoft.com/office/powerpoint/2010/main" val="1496549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1594</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Times New Roman</vt:lpstr>
      <vt:lpstr>Office Theme</vt:lpstr>
      <vt:lpstr>Final Report of Internship Program 2021 On “Analysing of Fitness Data”  MEDTOUREASY    26th January 2021</vt:lpstr>
      <vt:lpstr>PowerPoint Presentation</vt:lpstr>
      <vt:lpstr>TABLE OF CONTENTS Acknowledgments .................................... i Abstract .....................................................iii</vt:lpstr>
      <vt:lpstr>PowerPoint Presentation</vt:lpstr>
      <vt:lpstr>ABSTRACT</vt:lpstr>
      <vt:lpstr>ABOUT THE COMPANY</vt:lpstr>
      <vt:lpstr>ABOUT THE PROJECT</vt:lpstr>
      <vt:lpstr>OBJECTIVES AND DELIVERABLES</vt:lpstr>
      <vt:lpstr>PowerPoint Presentation</vt:lpstr>
      <vt:lpstr>METHODOLOGY</vt:lpstr>
      <vt:lpstr>LANGUAGE AND PLATFORM USED</vt:lpstr>
      <vt:lpstr>IMPLEMENTATION</vt:lpstr>
      <vt:lpstr>DATA PREPROCESSING </vt:lpstr>
      <vt:lpstr>DEALING WITH MISSING VALUES </vt:lpstr>
      <vt:lpstr>PLOT RUNNING DATA</vt:lpstr>
      <vt:lpstr>PowerPoint Presentation</vt:lpstr>
      <vt:lpstr>RUNNING STATISTICS </vt:lpstr>
      <vt:lpstr>VISUALIZATION WITH AVERAGES</vt:lpstr>
      <vt:lpstr>DID I REACH MY GOALS? </vt:lpstr>
      <vt:lpstr>AM I PROGRESSING?</vt:lpstr>
      <vt:lpstr>TRAINING INTENSITY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Preetham Reddy.N</dc:creator>
  <cp:lastModifiedBy>Preetham Reddy.N</cp:lastModifiedBy>
  <cp:revision>41</cp:revision>
  <dcterms:created xsi:type="dcterms:W3CDTF">2021-01-28T13:18:43Z</dcterms:created>
  <dcterms:modified xsi:type="dcterms:W3CDTF">2021-01-30T13:14:51Z</dcterms:modified>
</cp:coreProperties>
</file>