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73175" y="163875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267324" y="655808"/>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910818" y="4586365"/>
            <a:ext cx="7186894"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pPr lvl="1"/>
            <a:r>
              <a:rPr lang="en-US" sz="2000" b="1" dirty="0">
                <a:solidFill>
                  <a:schemeClr val="accent1">
                    <a:lumMod val="75000"/>
                  </a:schemeClr>
                </a:solidFill>
                <a:latin typeface="Arial"/>
                <a:cs typeface="Arial"/>
              </a:rPr>
              <a:t>R. NANTHINI PRIYA</a:t>
            </a:r>
          </a:p>
          <a:p>
            <a:pPr lvl="1"/>
            <a:r>
              <a:rPr lang="en-US" sz="2000" b="1" dirty="0">
                <a:solidFill>
                  <a:schemeClr val="accent1">
                    <a:lumMod val="75000"/>
                  </a:schemeClr>
                </a:solidFill>
                <a:latin typeface="Arial"/>
                <a:cs typeface="Arial"/>
              </a:rPr>
              <a:t>DEPARTMENT OF COMPUTER SCIENCE</a:t>
            </a:r>
          </a:p>
          <a:p>
            <a:pPr lvl="1"/>
            <a:r>
              <a:rPr lang="en-US" sz="2000" b="1" dirty="0">
                <a:solidFill>
                  <a:schemeClr val="accent1">
                    <a:lumMod val="75000"/>
                  </a:schemeClr>
                </a:solidFill>
                <a:latin typeface="Arial"/>
                <a:cs typeface="Arial"/>
              </a:rPr>
              <a:t>ALAGAPPA UNIVERSITY , KARAIKUDI , TAMILNADU.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2400" b="1" dirty="0"/>
              <a:t>Expand the project to support steganography in other multimedia formats, such as audio or video files.</a:t>
            </a:r>
          </a:p>
          <a:p>
            <a:pPr marL="305435" indent="-305435"/>
            <a:r>
              <a:rPr lang="en-US" sz="2400" b="1" dirty="0"/>
              <a:t>Explore the application of machine learning techniques to improve steganography detection and extraction.</a:t>
            </a:r>
          </a:p>
          <a:p>
            <a:pPr marL="305435" indent="-305435"/>
            <a:r>
              <a:rPr lang="en-US" sz="2400" b="1" dirty="0"/>
              <a:t>Deploy the project on a cloud-based platform to enable scalable and on-demand access.</a:t>
            </a:r>
          </a:p>
          <a:p>
            <a:pPr marL="305435" indent="-305435"/>
            <a:r>
              <a:rPr lang="en-US" sz="2400" b="1" dirty="0"/>
              <a:t>Implement collaborative editing features to enable multiple users to work on the same steganography project.</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0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9"/>
            <a:ext cx="10515600" cy="904572"/>
          </a:xfrm>
        </p:spPr>
        <p:txBody>
          <a:bodyPr>
            <a:normAutofit/>
          </a:bodyPr>
          <a:lstStyle/>
          <a:p>
            <a:pPr algn="ctr"/>
            <a:r>
              <a:rPr lang="en-US" sz="4000"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2489982" y="1589648"/>
            <a:ext cx="9367238" cy="5268351"/>
          </a:xfrm>
        </p:spPr>
        <p:txBody>
          <a:bodyPr vert="horz" lIns="91440" tIns="45720" rIns="91440" bIns="45720" rtlCol="0" anchor="t">
            <a:noAutofit/>
          </a:bodyPr>
          <a:lstStyle/>
          <a:p>
            <a:pPr marL="0" indent="0">
              <a:buNone/>
            </a:pPr>
            <a:r>
              <a:rPr lang="en-US" sz="1600" b="1" dirty="0">
                <a:latin typeface="Arial"/>
                <a:ea typeface="+mn-lt"/>
                <a:cs typeface="Arial"/>
              </a:rPr>
              <a:t>  </a:t>
            </a:r>
            <a:endParaRPr lang="en-US" sz="1400" dirty="0">
              <a:latin typeface="Arial"/>
              <a:cs typeface="Arial"/>
            </a:endParaRPr>
          </a:p>
          <a:p>
            <a:pPr marL="2836900" lvl="8" indent="-342900"/>
            <a:r>
              <a:rPr lang="en-US" sz="2800" b="1" dirty="0">
                <a:latin typeface="Arial"/>
                <a:ea typeface="+mn-lt"/>
                <a:cs typeface="Arial"/>
              </a:rPr>
              <a:t>Problem Statement </a:t>
            </a:r>
          </a:p>
          <a:p>
            <a:pPr marL="2836900" lvl="8" indent="-342900"/>
            <a:r>
              <a:rPr lang="en-US" sz="2800" b="1" dirty="0">
                <a:latin typeface="Arial"/>
                <a:ea typeface="+mn-lt"/>
                <a:cs typeface="Arial"/>
              </a:rPr>
              <a:t>Technology used</a:t>
            </a:r>
            <a:endParaRPr lang="en-US" sz="1800" dirty="0">
              <a:latin typeface="Arial"/>
              <a:cs typeface="Arial"/>
            </a:endParaRPr>
          </a:p>
          <a:p>
            <a:pPr marL="2836900" lvl="8" indent="-342900"/>
            <a:r>
              <a:rPr lang="en-US" sz="2800" b="1" dirty="0">
                <a:latin typeface="Arial"/>
                <a:ea typeface="+mn-lt"/>
                <a:cs typeface="+mn-lt"/>
              </a:rPr>
              <a:t>Wow factor </a:t>
            </a:r>
            <a:endParaRPr lang="en-US" sz="2800" dirty="0">
              <a:latin typeface="Arial"/>
              <a:ea typeface="+mn-lt"/>
              <a:cs typeface="+mn-lt"/>
            </a:endParaRPr>
          </a:p>
          <a:p>
            <a:pPr marL="2836900" lvl="8" indent="-342900"/>
            <a:r>
              <a:rPr lang="en-US" sz="2800" b="1" dirty="0">
                <a:latin typeface="Arial"/>
                <a:ea typeface="+mn-lt"/>
                <a:cs typeface="+mn-lt"/>
              </a:rPr>
              <a:t>End users</a:t>
            </a:r>
          </a:p>
          <a:p>
            <a:pPr marL="2836900" lvl="8" indent="-342900"/>
            <a:r>
              <a:rPr lang="en-US" sz="2800" b="1" dirty="0">
                <a:latin typeface="Arial"/>
                <a:ea typeface="+mn-lt"/>
                <a:cs typeface="+mn-lt"/>
              </a:rPr>
              <a:t>Result</a:t>
            </a:r>
          </a:p>
          <a:p>
            <a:pPr marL="2836900" lvl="8" indent="-342900"/>
            <a:r>
              <a:rPr lang="en-US" sz="2800" b="1" dirty="0">
                <a:latin typeface="Arial"/>
                <a:ea typeface="+mn-lt"/>
                <a:cs typeface="+mn-lt"/>
              </a:rPr>
              <a:t>Conclusion</a:t>
            </a:r>
          </a:p>
          <a:p>
            <a:pPr marL="2836900" lvl="8" indent="-342900"/>
            <a:r>
              <a:rPr lang="en-US" sz="2800" b="1" dirty="0">
                <a:latin typeface="Arial"/>
                <a:ea typeface="+mn-lt"/>
                <a:cs typeface="+mn-lt"/>
              </a:rPr>
              <a:t>Git-hub Link</a:t>
            </a:r>
          </a:p>
          <a:p>
            <a:pPr marL="2836900" lvl="8" indent="-342900"/>
            <a:r>
              <a:rPr lang="en-US" sz="2800" b="1" dirty="0">
                <a:latin typeface="Arial"/>
                <a:ea typeface="+mn-lt"/>
                <a:cs typeface="+mn-lt"/>
              </a:rPr>
              <a:t>Future scope</a:t>
            </a:r>
          </a:p>
          <a:p>
            <a:pPr marL="0" indent="0">
              <a:buNone/>
            </a:pPr>
            <a:endParaRPr lang="en-US" sz="1600" b="1" dirty="0">
              <a:latin typeface="Arial"/>
              <a:ea typeface="+mn-lt"/>
              <a:cs typeface="+mn-lt"/>
            </a:endParaRPr>
          </a:p>
          <a:p>
            <a:pPr marL="305435" indent="-305435"/>
            <a:endParaRPr lang="en-US" sz="1600" b="1" dirty="0">
              <a:latin typeface="Arial"/>
              <a:ea typeface="+mn-lt"/>
              <a:cs typeface="+mn-lt"/>
            </a:endParaRPr>
          </a:p>
          <a:p>
            <a:pPr marL="305435" indent="-305435"/>
            <a:endParaRPr lang="en-US" sz="1400"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r>
              <a:rPr lang="en-IN" sz="3200" b="1" dirty="0">
                <a:solidFill>
                  <a:srgbClr val="0F0F0F"/>
                </a:solidFill>
                <a:ea typeface="+mn-lt"/>
                <a:cs typeface="+mn-lt"/>
              </a:rPr>
              <a:t>Plainly visible encrypted messages, no matter how unbreakable they are, arouse interest and may in themselves be incriminating in countries in which encryption is illegal.</a:t>
            </a:r>
          </a:p>
          <a:p>
            <a:r>
              <a:rPr lang="en-IN" sz="3200" b="1" dirty="0">
                <a:solidFill>
                  <a:srgbClr val="0F0F0F"/>
                </a:solidFill>
                <a:ea typeface="+mn-lt"/>
                <a:cs typeface="+mn-lt"/>
              </a:rPr>
              <a:t>With steganography, the intended secret message does not attract attention to itself as an object of scrutiny.</a:t>
            </a:r>
          </a:p>
          <a:p>
            <a:r>
              <a:rPr lang="en-IN" sz="3200" b="1" dirty="0">
                <a:solidFill>
                  <a:srgbClr val="0F0F0F"/>
                </a:solidFill>
                <a:ea typeface="+mn-lt"/>
                <a:cs typeface="+mn-lt"/>
              </a:rPr>
              <a:t>Whereas cryptography is the practice of protecting the contents of a message alone, steganography is concerned with concealing both the fact that a secret message is being sent and its contents. </a:t>
            </a:r>
            <a:endParaRPr lang="en-IN"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69146"/>
            <a:ext cx="11613485" cy="5582206"/>
          </a:xfrm>
        </p:spPr>
        <p:txBody>
          <a:bodyPr vert="horz" lIns="91440" tIns="45720" rIns="91440" bIns="45720" rtlCol="0" anchor="ctr">
            <a:noAutofit/>
          </a:bodyPr>
          <a:lstStyle/>
          <a:p>
            <a:pPr marL="0" indent="0">
              <a:buNone/>
            </a:pPr>
            <a:endParaRPr lang="en-IN" sz="2400" dirty="0"/>
          </a:p>
          <a:p>
            <a:pPr marL="2494000" lvl="8" indent="0">
              <a:buNone/>
            </a:pPr>
            <a:r>
              <a:rPr lang="en-IN" sz="3200" dirty="0"/>
              <a:t>Software requirements:</a:t>
            </a:r>
          </a:p>
          <a:p>
            <a:pPr lvl="8"/>
            <a:r>
              <a:rPr lang="en-IN" sz="3200" dirty="0"/>
              <a:t>Python IDLE version 3.12.4</a:t>
            </a:r>
          </a:p>
          <a:p>
            <a:pPr marL="2494000" lvl="8" indent="0">
              <a:buNone/>
            </a:pPr>
            <a:endParaRPr lang="en-IN" sz="3200" dirty="0"/>
          </a:p>
          <a:p>
            <a:pPr marL="2494000" lvl="8" indent="0">
              <a:buNone/>
            </a:pPr>
            <a:r>
              <a:rPr lang="en-IN" sz="3200" dirty="0"/>
              <a:t>Language used:</a:t>
            </a:r>
          </a:p>
          <a:p>
            <a:pPr lvl="8"/>
            <a:r>
              <a:rPr lang="en-IN" sz="3200" dirty="0"/>
              <a:t>Python</a:t>
            </a:r>
          </a:p>
          <a:p>
            <a:pPr marL="2494000" lvl="8" indent="0">
              <a:buNone/>
            </a:pPr>
            <a:endParaRPr lang="en-IN" sz="3200" dirty="0"/>
          </a:p>
          <a:p>
            <a:pPr marL="2494000" lvl="8" indent="0">
              <a:buNone/>
            </a:pPr>
            <a:r>
              <a:rPr lang="en-IN" sz="3200" dirty="0"/>
              <a:t>Library used:</a:t>
            </a:r>
          </a:p>
          <a:p>
            <a:pPr lvl="8"/>
            <a:r>
              <a:rPr lang="en-IN" sz="3200" dirty="0"/>
              <a:t>Cv2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r>
              <a:rPr lang="en-IN" sz="2400" b="1" dirty="0">
                <a:solidFill>
                  <a:srgbClr val="0F0F0F"/>
                </a:solidFill>
              </a:rPr>
              <a:t>This project allows to hide secret messages or files within ordinary-looking images.</a:t>
            </a:r>
          </a:p>
          <a:p>
            <a:r>
              <a:rPr lang="en-IN" sz="2400" b="1" dirty="0">
                <a:solidFill>
                  <a:srgbClr val="0F0F0F"/>
                </a:solidFill>
              </a:rPr>
              <a:t>It can be designed to make the hidden message or file virtually undetectable, even with advanced forensic analysis.</a:t>
            </a:r>
          </a:p>
          <a:p>
            <a:r>
              <a:rPr lang="en-IN" sz="2400" b="1" dirty="0">
                <a:solidFill>
                  <a:srgbClr val="0F0F0F"/>
                </a:solidFill>
              </a:rPr>
              <a:t>It provides secure way to communicate sensitive information over public channels such as the internet, without arousing suspicion.</a:t>
            </a:r>
          </a:p>
          <a:p>
            <a:r>
              <a:rPr lang="en-IN" sz="2400" b="1" dirty="0">
                <a:solidFill>
                  <a:srgbClr val="0F0F0F"/>
                </a:solidFill>
              </a:rPr>
              <a:t>It is used in digital watermarking to embed hidden copyright information or ownership data into digital media.</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3200"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1885071" y="1302026"/>
            <a:ext cx="9725736" cy="4673324"/>
          </a:xfrm>
        </p:spPr>
        <p:txBody>
          <a:bodyPr>
            <a:normAutofit/>
          </a:bodyPr>
          <a:lstStyle/>
          <a:p>
            <a:r>
              <a:rPr lang="en-IN" sz="2400" b="1" dirty="0"/>
              <a:t>Military and </a:t>
            </a:r>
            <a:r>
              <a:rPr lang="en-IN" sz="2400" b="1" dirty="0" err="1"/>
              <a:t>Defense</a:t>
            </a:r>
            <a:endParaRPr lang="en-IN" sz="2400" b="1" dirty="0"/>
          </a:p>
          <a:p>
            <a:r>
              <a:rPr lang="en-IN" sz="2400" b="1" dirty="0"/>
              <a:t>Government Agencies</a:t>
            </a:r>
          </a:p>
          <a:p>
            <a:r>
              <a:rPr lang="en-IN" sz="2400" b="1" dirty="0"/>
              <a:t>Corporations</a:t>
            </a:r>
          </a:p>
          <a:p>
            <a:r>
              <a:rPr lang="en-IN" sz="2400" b="1" dirty="0"/>
              <a:t>Journalists and Reporters</a:t>
            </a:r>
          </a:p>
          <a:p>
            <a:r>
              <a:rPr lang="en-IN" sz="2400" b="1" dirty="0"/>
              <a:t>Researchers and Academics</a:t>
            </a:r>
          </a:p>
          <a:p>
            <a:r>
              <a:rPr lang="en-IN" sz="2400" b="1" dirty="0"/>
              <a:t>Law Enforcement</a:t>
            </a:r>
          </a:p>
          <a:p>
            <a:r>
              <a:rPr lang="en-IN" sz="2400" b="1" dirty="0"/>
              <a:t>Intelligence Agencies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DF1715C8-C188-4504-AED2-B238C77F0F32}"/>
              </a:ext>
            </a:extLst>
          </p:cNvPr>
          <p:cNvPicPr>
            <a:picLocks noChangeAspect="1"/>
          </p:cNvPicPr>
          <p:nvPr/>
        </p:nvPicPr>
        <p:blipFill rotWithShape="1">
          <a:blip r:embed="rId2"/>
          <a:srcRect l="8573" t="19472" r="43465" b="66219"/>
          <a:stretch/>
        </p:blipFill>
        <p:spPr>
          <a:xfrm>
            <a:off x="464234" y="1336432"/>
            <a:ext cx="5847471" cy="1097280"/>
          </a:xfrm>
          <a:prstGeom prst="rect">
            <a:avLst/>
          </a:prstGeom>
        </p:spPr>
      </p:pic>
      <p:pic>
        <p:nvPicPr>
          <p:cNvPr id="7" name="Picture 6">
            <a:extLst>
              <a:ext uri="{FF2B5EF4-FFF2-40B4-BE49-F238E27FC236}">
                <a16:creationId xmlns:a16="http://schemas.microsoft.com/office/drawing/2014/main" id="{CBC895C2-3BD3-4998-AC68-4084D936F57A}"/>
              </a:ext>
            </a:extLst>
          </p:cNvPr>
          <p:cNvPicPr>
            <a:picLocks noChangeAspect="1"/>
          </p:cNvPicPr>
          <p:nvPr/>
        </p:nvPicPr>
        <p:blipFill>
          <a:blip r:embed="rId3"/>
          <a:stretch>
            <a:fillRect/>
          </a:stretch>
        </p:blipFill>
        <p:spPr>
          <a:xfrm>
            <a:off x="7613259" y="747787"/>
            <a:ext cx="2705100" cy="1685925"/>
          </a:xfrm>
          <a:prstGeom prst="rect">
            <a:avLst/>
          </a:prstGeom>
        </p:spPr>
      </p:pic>
      <p:pic>
        <p:nvPicPr>
          <p:cNvPr id="14" name="Picture 13">
            <a:extLst>
              <a:ext uri="{FF2B5EF4-FFF2-40B4-BE49-F238E27FC236}">
                <a16:creationId xmlns:a16="http://schemas.microsoft.com/office/drawing/2014/main" id="{BDAE6F7D-9AE3-4301-9E7A-C7C7A7C37765}"/>
              </a:ext>
            </a:extLst>
          </p:cNvPr>
          <p:cNvPicPr>
            <a:picLocks noChangeAspect="1"/>
          </p:cNvPicPr>
          <p:nvPr/>
        </p:nvPicPr>
        <p:blipFill>
          <a:blip r:embed="rId4"/>
          <a:stretch>
            <a:fillRect/>
          </a:stretch>
        </p:blipFill>
        <p:spPr>
          <a:xfrm>
            <a:off x="7581899" y="3540666"/>
            <a:ext cx="2705100" cy="1685925"/>
          </a:xfrm>
          <a:prstGeom prst="rect">
            <a:avLst/>
          </a:prstGeom>
        </p:spPr>
      </p:pic>
      <p:pic>
        <p:nvPicPr>
          <p:cNvPr id="16" name="Picture 15">
            <a:extLst>
              <a:ext uri="{FF2B5EF4-FFF2-40B4-BE49-F238E27FC236}">
                <a16:creationId xmlns:a16="http://schemas.microsoft.com/office/drawing/2014/main" id="{01A0671E-C83B-4E26-A806-D2473D1776D0}"/>
              </a:ext>
            </a:extLst>
          </p:cNvPr>
          <p:cNvPicPr>
            <a:picLocks noChangeAspect="1"/>
          </p:cNvPicPr>
          <p:nvPr/>
        </p:nvPicPr>
        <p:blipFill rotWithShape="1">
          <a:blip r:embed="rId5"/>
          <a:srcRect l="6231" t="27066" r="67692" b="59389"/>
          <a:stretch/>
        </p:blipFill>
        <p:spPr>
          <a:xfrm>
            <a:off x="787791" y="3960054"/>
            <a:ext cx="3179300" cy="928468"/>
          </a:xfrm>
          <a:prstGeom prst="rect">
            <a:avLst/>
          </a:prstGeom>
        </p:spPr>
      </p:pic>
      <p:sp>
        <p:nvSpPr>
          <p:cNvPr id="17" name="TextBox 16">
            <a:extLst>
              <a:ext uri="{FF2B5EF4-FFF2-40B4-BE49-F238E27FC236}">
                <a16:creationId xmlns:a16="http://schemas.microsoft.com/office/drawing/2014/main" id="{A10B6DF1-752C-4737-9528-8FA1D91934DE}"/>
              </a:ext>
            </a:extLst>
          </p:cNvPr>
          <p:cNvSpPr txBox="1"/>
          <p:nvPr/>
        </p:nvSpPr>
        <p:spPr>
          <a:xfrm flipH="1">
            <a:off x="787791" y="2758794"/>
            <a:ext cx="1529862" cy="369332"/>
          </a:xfrm>
          <a:prstGeom prst="rect">
            <a:avLst/>
          </a:prstGeom>
          <a:noFill/>
        </p:spPr>
        <p:txBody>
          <a:bodyPr wrap="square" rtlCol="0">
            <a:spAutoFit/>
          </a:bodyPr>
          <a:lstStyle/>
          <a:p>
            <a:r>
              <a:rPr lang="en-US" b="1" dirty="0" err="1"/>
              <a:t>i</a:t>
            </a:r>
            <a:r>
              <a:rPr lang="en-US" b="1" dirty="0"/>
              <a:t>) Encryption</a:t>
            </a:r>
          </a:p>
        </p:txBody>
      </p:sp>
      <p:sp>
        <p:nvSpPr>
          <p:cNvPr id="18" name="TextBox 17">
            <a:extLst>
              <a:ext uri="{FF2B5EF4-FFF2-40B4-BE49-F238E27FC236}">
                <a16:creationId xmlns:a16="http://schemas.microsoft.com/office/drawing/2014/main" id="{609EC8C2-D2D9-4729-80EE-2F3B2C32684D}"/>
              </a:ext>
            </a:extLst>
          </p:cNvPr>
          <p:cNvSpPr txBox="1"/>
          <p:nvPr/>
        </p:nvSpPr>
        <p:spPr>
          <a:xfrm>
            <a:off x="7613259" y="2802523"/>
            <a:ext cx="2829951" cy="369332"/>
          </a:xfrm>
          <a:prstGeom prst="rect">
            <a:avLst/>
          </a:prstGeom>
          <a:noFill/>
        </p:spPr>
        <p:txBody>
          <a:bodyPr wrap="square" rtlCol="0">
            <a:spAutoFit/>
          </a:bodyPr>
          <a:lstStyle/>
          <a:p>
            <a:r>
              <a:rPr lang="en-US" b="1" dirty="0"/>
              <a:t>Original image(picture.jpg)</a:t>
            </a:r>
          </a:p>
        </p:txBody>
      </p:sp>
      <p:sp>
        <p:nvSpPr>
          <p:cNvPr id="19" name="TextBox 18">
            <a:extLst>
              <a:ext uri="{FF2B5EF4-FFF2-40B4-BE49-F238E27FC236}">
                <a16:creationId xmlns:a16="http://schemas.microsoft.com/office/drawing/2014/main" id="{9F39BB19-0224-4B96-97E7-77C2A576A361}"/>
              </a:ext>
            </a:extLst>
          </p:cNvPr>
          <p:cNvSpPr txBox="1"/>
          <p:nvPr/>
        </p:nvSpPr>
        <p:spPr>
          <a:xfrm>
            <a:off x="910883" y="5535784"/>
            <a:ext cx="2813540" cy="369332"/>
          </a:xfrm>
          <a:prstGeom prst="rect">
            <a:avLst/>
          </a:prstGeom>
          <a:noFill/>
        </p:spPr>
        <p:txBody>
          <a:bodyPr wrap="square" rtlCol="0">
            <a:spAutoFit/>
          </a:bodyPr>
          <a:lstStyle/>
          <a:p>
            <a:r>
              <a:rPr lang="en-US" b="1" dirty="0"/>
              <a:t>ii) Decryption</a:t>
            </a:r>
          </a:p>
        </p:txBody>
      </p:sp>
      <p:sp>
        <p:nvSpPr>
          <p:cNvPr id="20" name="TextBox 19">
            <a:extLst>
              <a:ext uri="{FF2B5EF4-FFF2-40B4-BE49-F238E27FC236}">
                <a16:creationId xmlns:a16="http://schemas.microsoft.com/office/drawing/2014/main" id="{5AA771C0-E9E1-487C-92E3-180FFA9E7EFE}"/>
              </a:ext>
            </a:extLst>
          </p:cNvPr>
          <p:cNvSpPr txBox="1"/>
          <p:nvPr/>
        </p:nvSpPr>
        <p:spPr>
          <a:xfrm>
            <a:off x="7628939" y="5697005"/>
            <a:ext cx="2673740" cy="646331"/>
          </a:xfrm>
          <a:prstGeom prst="rect">
            <a:avLst/>
          </a:prstGeom>
          <a:noFill/>
        </p:spPr>
        <p:txBody>
          <a:bodyPr wrap="square" rtlCol="0">
            <a:spAutoFit/>
          </a:bodyPr>
          <a:lstStyle/>
          <a:p>
            <a:r>
              <a:rPr lang="en-US" b="1" dirty="0"/>
              <a:t>Encrypted image (encryptedImage.jpg)</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noAutofit/>
          </a:bodyPr>
          <a:lstStyle/>
          <a:p>
            <a:r>
              <a:rPr lang="en-IN" sz="3600"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IN" sz="3200" b="1" dirty="0"/>
              <a:t>This project demonstrates a simple yet effective way to hide secret messages within image files. By utilizing the least significant bit (LSB) substitution method, the project showcases the basics of steganography and its potential applications.</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2800" b="1" dirty="0"/>
              <a:t>https://github.com/Npstud17/SECURE-DATA-HIDING-IN-IMAGES-USING-STEGANOGRAPHY.git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141</TotalTime>
  <Words>375</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KALEESWARAN</cp:lastModifiedBy>
  <cp:revision>35</cp:revision>
  <dcterms:created xsi:type="dcterms:W3CDTF">2021-05-26T16:50:10Z</dcterms:created>
  <dcterms:modified xsi:type="dcterms:W3CDTF">2025-02-19T10:18:24Z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