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2.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3.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9" r:id="rId5"/>
    <p:sldMasterId id="2147483721" r:id="rId6"/>
    <p:sldMasterId id="2147483760" r:id="rId7"/>
  </p:sldMasterIdLst>
  <p:notesMasterIdLst>
    <p:notesMasterId r:id="rId69"/>
  </p:notesMasterIdLst>
  <p:handoutMasterIdLst>
    <p:handoutMasterId r:id="rId70"/>
  </p:handoutMasterIdLst>
  <p:sldIdLst>
    <p:sldId id="2076136657" r:id="rId8"/>
    <p:sldId id="463" r:id="rId9"/>
    <p:sldId id="332" r:id="rId10"/>
    <p:sldId id="2076136649" r:id="rId11"/>
    <p:sldId id="370" r:id="rId12"/>
    <p:sldId id="2076136660" r:id="rId13"/>
    <p:sldId id="2076136635" r:id="rId14"/>
    <p:sldId id="10257" r:id="rId15"/>
    <p:sldId id="10258" r:id="rId16"/>
    <p:sldId id="2076136659" r:id="rId17"/>
    <p:sldId id="10254" r:id="rId18"/>
    <p:sldId id="4703" r:id="rId19"/>
    <p:sldId id="266" r:id="rId20"/>
    <p:sldId id="2076136650" r:id="rId21"/>
    <p:sldId id="381" r:id="rId22"/>
    <p:sldId id="373" r:id="rId23"/>
    <p:sldId id="374" r:id="rId24"/>
    <p:sldId id="2076136641" r:id="rId25"/>
    <p:sldId id="363" r:id="rId26"/>
    <p:sldId id="377" r:id="rId27"/>
    <p:sldId id="364" r:id="rId28"/>
    <p:sldId id="2076136651" r:id="rId29"/>
    <p:sldId id="365" r:id="rId30"/>
    <p:sldId id="4400" r:id="rId31"/>
    <p:sldId id="2076136652" r:id="rId32"/>
    <p:sldId id="366" r:id="rId33"/>
    <p:sldId id="2076136661" r:id="rId34"/>
    <p:sldId id="2076136653" r:id="rId35"/>
    <p:sldId id="384" r:id="rId36"/>
    <p:sldId id="385" r:id="rId37"/>
    <p:sldId id="2076136656" r:id="rId38"/>
    <p:sldId id="390" r:id="rId39"/>
    <p:sldId id="10261" r:id="rId40"/>
    <p:sldId id="382" r:id="rId41"/>
    <p:sldId id="2076136654" r:id="rId42"/>
    <p:sldId id="8386" r:id="rId43"/>
    <p:sldId id="8387" r:id="rId44"/>
    <p:sldId id="8380" r:id="rId45"/>
    <p:sldId id="8384" r:id="rId46"/>
    <p:sldId id="8391" r:id="rId47"/>
    <p:sldId id="8398" r:id="rId48"/>
    <p:sldId id="8395" r:id="rId49"/>
    <p:sldId id="8393" r:id="rId50"/>
    <p:sldId id="8400" r:id="rId51"/>
    <p:sldId id="8396" r:id="rId52"/>
    <p:sldId id="2076136658" r:id="rId53"/>
    <p:sldId id="4695" r:id="rId54"/>
    <p:sldId id="2076136655" r:id="rId55"/>
    <p:sldId id="554" r:id="rId56"/>
    <p:sldId id="553" r:id="rId57"/>
    <p:sldId id="357" r:id="rId58"/>
    <p:sldId id="547" r:id="rId59"/>
    <p:sldId id="542" r:id="rId60"/>
    <p:sldId id="539" r:id="rId61"/>
    <p:sldId id="549" r:id="rId62"/>
    <p:sldId id="540" r:id="rId63"/>
    <p:sldId id="548" r:id="rId64"/>
    <p:sldId id="544" r:id="rId65"/>
    <p:sldId id="543" r:id="rId66"/>
    <p:sldId id="550" r:id="rId67"/>
    <p:sldId id="556" r:id="rId68"/>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189" algn="l" rtl="0" eaLnBrk="0" fontAlgn="base" hangingPunct="0">
      <a:spcBef>
        <a:spcPct val="0"/>
      </a:spcBef>
      <a:spcAft>
        <a:spcPct val="0"/>
      </a:spcAft>
      <a:defRPr kern="1200">
        <a:solidFill>
          <a:schemeClr val="tx1"/>
        </a:solidFill>
        <a:latin typeface="Arial" pitchFamily="34" charset="0"/>
        <a:ea typeface="+mn-ea"/>
        <a:cs typeface="+mn-cs"/>
      </a:defRPr>
    </a:lvl2pPr>
    <a:lvl3pPr marL="914378" algn="l" rtl="0" eaLnBrk="0" fontAlgn="base" hangingPunct="0">
      <a:spcBef>
        <a:spcPct val="0"/>
      </a:spcBef>
      <a:spcAft>
        <a:spcPct val="0"/>
      </a:spcAft>
      <a:defRPr kern="1200">
        <a:solidFill>
          <a:schemeClr val="tx1"/>
        </a:solidFill>
        <a:latin typeface="Arial" pitchFamily="34" charset="0"/>
        <a:ea typeface="+mn-ea"/>
        <a:cs typeface="+mn-cs"/>
      </a:defRPr>
    </a:lvl3pPr>
    <a:lvl4pPr marL="1371566" algn="l" rtl="0" eaLnBrk="0" fontAlgn="base" hangingPunct="0">
      <a:spcBef>
        <a:spcPct val="0"/>
      </a:spcBef>
      <a:spcAft>
        <a:spcPct val="0"/>
      </a:spcAft>
      <a:defRPr kern="1200">
        <a:solidFill>
          <a:schemeClr val="tx1"/>
        </a:solidFill>
        <a:latin typeface="Arial" pitchFamily="34" charset="0"/>
        <a:ea typeface="+mn-ea"/>
        <a:cs typeface="+mn-cs"/>
      </a:defRPr>
    </a:lvl4pPr>
    <a:lvl5pPr marL="1828754" algn="l" rtl="0" eaLnBrk="0" fontAlgn="base" hangingPunct="0">
      <a:spcBef>
        <a:spcPct val="0"/>
      </a:spcBef>
      <a:spcAft>
        <a:spcPct val="0"/>
      </a:spcAft>
      <a:defRPr kern="1200">
        <a:solidFill>
          <a:schemeClr val="tx1"/>
        </a:solidFill>
        <a:latin typeface="Arial" pitchFamily="34" charset="0"/>
        <a:ea typeface="+mn-ea"/>
        <a:cs typeface="+mn-cs"/>
      </a:defRPr>
    </a:lvl5pPr>
    <a:lvl6pPr marL="2285943" algn="l" defTabSz="914378" rtl="0" eaLnBrk="1" latinLnBrk="0" hangingPunct="1">
      <a:defRPr kern="1200">
        <a:solidFill>
          <a:schemeClr val="tx1"/>
        </a:solidFill>
        <a:latin typeface="Arial" pitchFamily="34" charset="0"/>
        <a:ea typeface="+mn-ea"/>
        <a:cs typeface="+mn-cs"/>
      </a:defRPr>
    </a:lvl6pPr>
    <a:lvl7pPr marL="2743132" algn="l" defTabSz="914378" rtl="0" eaLnBrk="1" latinLnBrk="0" hangingPunct="1">
      <a:defRPr kern="1200">
        <a:solidFill>
          <a:schemeClr val="tx1"/>
        </a:solidFill>
        <a:latin typeface="Arial" pitchFamily="34" charset="0"/>
        <a:ea typeface="+mn-ea"/>
        <a:cs typeface="+mn-cs"/>
      </a:defRPr>
    </a:lvl7pPr>
    <a:lvl8pPr marL="3200320" algn="l" defTabSz="914378" rtl="0" eaLnBrk="1" latinLnBrk="0" hangingPunct="1">
      <a:defRPr kern="1200">
        <a:solidFill>
          <a:schemeClr val="tx1"/>
        </a:solidFill>
        <a:latin typeface="Arial" pitchFamily="34" charset="0"/>
        <a:ea typeface="+mn-ea"/>
        <a:cs typeface="+mn-cs"/>
      </a:defRPr>
    </a:lvl8pPr>
    <a:lvl9pPr marL="3657509" algn="l" defTabSz="914378"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Intro" id="{B4084BF7-8565-43FF-A75A-F517C959C852}">
          <p14:sldIdLst>
            <p14:sldId id="2076136657"/>
            <p14:sldId id="463"/>
            <p14:sldId id="332"/>
          </p14:sldIdLst>
        </p14:section>
        <p14:section name="First Principles" id="{46B4D545-6869-449F-BF8B-A29DC3380364}">
          <p14:sldIdLst>
            <p14:sldId id="2076136649"/>
            <p14:sldId id="370"/>
            <p14:sldId id="2076136660"/>
            <p14:sldId id="2076136635"/>
            <p14:sldId id="10257"/>
            <p14:sldId id="10258"/>
            <p14:sldId id="2076136659"/>
            <p14:sldId id="10254"/>
            <p14:sldId id="4703"/>
            <p14:sldId id="266"/>
          </p14:sldIdLst>
        </p14:section>
        <p14:section name="Performance tuning" id="{E01D2A20-B342-4BF9-9622-E83E4E49F3C1}">
          <p14:sldIdLst>
            <p14:sldId id="2076136650"/>
            <p14:sldId id="381"/>
            <p14:sldId id="373"/>
            <p14:sldId id="374"/>
            <p14:sldId id="2076136641"/>
            <p14:sldId id="363"/>
            <p14:sldId id="377"/>
            <p14:sldId id="364"/>
            <p14:sldId id="2076136651"/>
            <p14:sldId id="365"/>
            <p14:sldId id="4400"/>
            <p14:sldId id="2076136652"/>
            <p14:sldId id="366"/>
            <p14:sldId id="2076136661"/>
            <p14:sldId id="2076136653"/>
            <p14:sldId id="384"/>
            <p14:sldId id="385"/>
          </p14:sldIdLst>
        </p14:section>
        <p14:section name="Common perf patterns" id="{26708D3A-1C2A-46F8-927A-E5CD3C307E02}">
          <p14:sldIdLst>
            <p14:sldId id="2076136656"/>
            <p14:sldId id="390"/>
            <p14:sldId id="10261"/>
            <p14:sldId id="382"/>
            <p14:sldId id="2076136654"/>
          </p14:sldIdLst>
        </p14:section>
        <p14:section name="Portal Insights" id="{9AEDBF6F-B3C8-48DE-8CA6-C27B727DD6AD}">
          <p14:sldIdLst>
            <p14:sldId id="8386"/>
            <p14:sldId id="8387"/>
            <p14:sldId id="8380"/>
            <p14:sldId id="8384"/>
            <p14:sldId id="8391"/>
            <p14:sldId id="8398"/>
            <p14:sldId id="8395"/>
            <p14:sldId id="8393"/>
            <p14:sldId id="8400"/>
            <p14:sldId id="8396"/>
            <p14:sldId id="2076136658"/>
          </p14:sldIdLst>
        </p14:section>
        <p14:section name="Closing" id="{714DC537-093C-48D6-B32B-1F6CB4CBC62F}">
          <p14:sldIdLst>
            <p14:sldId id="4695"/>
            <p14:sldId id="2076136655"/>
          </p14:sldIdLst>
        </p14:section>
        <p14:section name="Default Section" id="{7FF1CEDE-8733-465F-987F-CD4C7D145846}">
          <p14:sldIdLst>
            <p14:sldId id="554"/>
            <p14:sldId id="553"/>
            <p14:sldId id="357"/>
            <p14:sldId id="547"/>
            <p14:sldId id="542"/>
            <p14:sldId id="539"/>
            <p14:sldId id="549"/>
            <p14:sldId id="540"/>
            <p14:sldId id="548"/>
            <p14:sldId id="544"/>
            <p14:sldId id="543"/>
            <p14:sldId id="550"/>
            <p14:sldId id="5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 id="1" name="Kimberly L. Tripp" initials="kl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5A5"/>
    <a:srgbClr val="C4122F"/>
    <a:srgbClr val="6699D1"/>
    <a:srgbClr val="DAD9D5"/>
    <a:srgbClr val="C2C0B9"/>
    <a:srgbClr val="0956A3"/>
    <a:srgbClr val="19263C"/>
    <a:srgbClr val="848DB1"/>
    <a:srgbClr val="418F89"/>
    <a:srgbClr val="133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A7B20-A1D2-4C4A-B0D2-3A61A1DF479E}" v="161" dt="2019-11-11T19:30:37.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5308" autoAdjust="0"/>
  </p:normalViewPr>
  <p:slideViewPr>
    <p:cSldViewPr>
      <p:cViewPr varScale="1">
        <p:scale>
          <a:sx n="131" d="100"/>
          <a:sy n="131" d="100"/>
        </p:scale>
        <p:origin x="268" y="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2" d="100"/>
          <a:sy n="82" d="100"/>
        </p:scale>
        <p:origin x="3825"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microsoft.com/office/2015/10/relationships/revisionInfo" Target="revisionInfo.xml"/><Relationship Id="rId7" Type="http://schemas.openxmlformats.org/officeDocument/2006/relationships/slideMaster" Target="slideMasters/slideMaster4.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3-781E-42BD-8F7F-37209DBECADC}"/>
              </c:ext>
            </c:extLst>
          </c:dPt>
          <c:dLbls>
            <c:dLbl>
              <c:idx val="0"/>
              <c:layout>
                <c:manualLayout>
                  <c:x val="-3.2267888860243962E-3"/>
                  <c:y val="0.17383971913823179"/>
                </c:manualLayout>
              </c:layout>
              <c:tx>
                <c:rich>
                  <a:bodyPr/>
                  <a:lstStyle/>
                  <a:p>
                    <a:fld id="{47B9EB85-6CE5-4D13-8C6C-7EBBC5BB50B8}" type="VALUE">
                      <a:rPr lang="en-US" sz="8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81E-42BD-8F7F-37209DBECADC}"/>
                </c:ext>
              </c:extLst>
            </c:dLbl>
            <c:dLbl>
              <c:idx val="1"/>
              <c:layout>
                <c:manualLayout>
                  <c:x val="8.0611336267274805E-3"/>
                  <c:y val="9.2467923144427061E-2"/>
                </c:manualLayout>
              </c:layout>
              <c:tx>
                <c:rich>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r>
                      <a:rPr lang="en-US"/>
                      <a:t>$</a:t>
                    </a:r>
                    <a:fld id="{0B77D166-52E7-4AC2-B713-E572C15F9CCB}" type="VALUE">
                      <a:rPr lang="en-US" smtClean="0"/>
                      <a:pPr>
                        <a:defRPr sz="8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493692857271645"/>
                      <c:h val="5.2497343912122324E-2"/>
                    </c:manualLayout>
                  </c15:layout>
                  <c15:dlblFieldTable/>
                  <c15:showDataLabelsRange val="0"/>
                </c:ext>
                <c:ext xmlns:c16="http://schemas.microsoft.com/office/drawing/2014/chart" uri="{C3380CC4-5D6E-409C-BE32-E72D297353CC}">
                  <c16:uniqueId val="{00000003-781E-42BD-8F7F-37209DBECAD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General</c:formatCode>
                <c:ptCount val="2"/>
                <c:pt idx="0" formatCode="&quot;$&quot;#,##0.00_);[Red]\(&quot;$&quot;#,##0.00\)">
                  <c:v>1410.04</c:v>
                </c:pt>
                <c:pt idx="1">
                  <c:v>2352.88</c:v>
                </c:pt>
              </c:numCache>
            </c:numRef>
          </c:val>
          <c:extLst>
            <c:ext xmlns:c16="http://schemas.microsoft.com/office/drawing/2014/chart" uri="{C3380CC4-5D6E-409C-BE32-E72D297353CC}">
              <c16:uniqueId val="{00000000-781E-42BD-8F7F-37209DBECADC}"/>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1-B3AC-44CA-9FCC-A69982F4D6D0}"/>
              </c:ext>
            </c:extLst>
          </c:dPt>
          <c:dLbls>
            <c:dLbl>
              <c:idx val="0"/>
              <c:layout>
                <c:manualLayout>
                  <c:x val="-5.9157117865936215E-17"/>
                  <c:y val="8.876920966570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4CA-9FCC-A69982F4D6D0}"/>
                </c:ext>
              </c:extLst>
            </c:dLbl>
            <c:dLbl>
              <c:idx val="1"/>
              <c:layout>
                <c:manualLayout>
                  <c:x val="-3.2267891593096296E-3"/>
                  <c:y val="9.986536087392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AC-44CA-9FCC-A69982F4D6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"$"#,##0.00_);[Red]\("$"#,##0.00\)</c:formatCode>
                <c:ptCount val="2"/>
                <c:pt idx="0">
                  <c:v>290.72000000000003</c:v>
                </c:pt>
                <c:pt idx="1">
                  <c:v>2119.1</c:v>
                </c:pt>
              </c:numCache>
            </c:numRef>
          </c:val>
          <c:extLst>
            <c:ext xmlns:c16="http://schemas.microsoft.com/office/drawing/2014/chart" uri="{C3380CC4-5D6E-409C-BE32-E72D297353CC}">
              <c16:uniqueId val="{00000003-B3AC-44CA-9FCC-A69982F4D6D0}"/>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3B54C-CD99-41FD-8E20-D7C6D8F60A06}" type="doc">
      <dgm:prSet loTypeId="urn:microsoft.com/office/officeart/2005/8/layout/default" loCatId="list" qsTypeId="urn:microsoft.com/office/officeart/2005/8/quickstyle/simple3" qsCatId="simple" csTypeId="urn:microsoft.com/office/officeart/2005/8/colors/accent0_2" csCatId="mainScheme" phldr="1"/>
      <dgm:spPr/>
      <dgm:t>
        <a:bodyPr/>
        <a:lstStyle/>
        <a:p>
          <a:endParaRPr lang="en-US"/>
        </a:p>
      </dgm:t>
    </dgm:pt>
    <dgm:pt modelId="{5A08EAD3-C90F-412C-8C63-D3E3F64C06A6}">
      <dgm:prSet phldrT="[Text]"/>
      <dgm:spPr/>
      <dgm:t>
        <a:bodyPr/>
        <a:lstStyle/>
        <a:p>
          <a:r>
            <a:rPr lang="en-US"/>
            <a:t>Automatic backups</a:t>
          </a:r>
        </a:p>
      </dgm:t>
    </dgm:pt>
    <dgm:pt modelId="{1BC4FCCF-38A5-42BF-B4D7-EE02BDA784C4}" type="parTrans" cxnId="{CD0FF9CE-3B13-4DCA-B311-E353531CF38A}">
      <dgm:prSet/>
      <dgm:spPr/>
      <dgm:t>
        <a:bodyPr/>
        <a:lstStyle/>
        <a:p>
          <a:endParaRPr lang="en-US"/>
        </a:p>
      </dgm:t>
    </dgm:pt>
    <dgm:pt modelId="{965A5C37-57F7-404F-8F7C-219EF6678826}" type="sibTrans" cxnId="{CD0FF9CE-3B13-4DCA-B311-E353531CF38A}">
      <dgm:prSet/>
      <dgm:spPr/>
      <dgm:t>
        <a:bodyPr/>
        <a:lstStyle/>
        <a:p>
          <a:endParaRPr lang="en-US"/>
        </a:p>
      </dgm:t>
    </dgm:pt>
    <dgm:pt modelId="{E25934C3-977F-43FE-8AD9-3842BB3E4C2A}">
      <dgm:prSet phldrT="[Text]"/>
      <dgm:spPr/>
      <dgm:t>
        <a:bodyPr/>
        <a:lstStyle/>
        <a:p>
          <a:r>
            <a:rPr lang="en-US" dirty="0"/>
            <a:t>Advanced security, threat detection, TDE by default</a:t>
          </a:r>
        </a:p>
      </dgm:t>
    </dgm:pt>
    <dgm:pt modelId="{F87491BE-F50F-4F66-BFB3-7F2F5BFF4874}" type="parTrans" cxnId="{8B397F64-4F19-49BA-9AAA-5DDC8EB45210}">
      <dgm:prSet/>
      <dgm:spPr/>
      <dgm:t>
        <a:bodyPr/>
        <a:lstStyle/>
        <a:p>
          <a:endParaRPr lang="en-US"/>
        </a:p>
      </dgm:t>
    </dgm:pt>
    <dgm:pt modelId="{DB9FE3B9-11A9-4623-8B01-207344CE4E34}" type="sibTrans" cxnId="{8B397F64-4F19-49BA-9AAA-5DDC8EB45210}">
      <dgm:prSet/>
      <dgm:spPr/>
      <dgm:t>
        <a:bodyPr/>
        <a:lstStyle/>
        <a:p>
          <a:endParaRPr lang="en-US"/>
        </a:p>
      </dgm:t>
    </dgm:pt>
    <dgm:pt modelId="{A7896520-6A29-4229-8ABF-8B5BA80ECA06}">
      <dgm:prSet phldrT="[Text]"/>
      <dgm:spPr/>
      <dgm:t>
        <a:bodyPr/>
        <a:lstStyle/>
        <a:p>
          <a:r>
            <a:rPr lang="en-US"/>
            <a:t>Ease of HADR (readable secondaries, geo-replication)</a:t>
          </a:r>
        </a:p>
      </dgm:t>
    </dgm:pt>
    <dgm:pt modelId="{E34B2104-433C-4F91-9419-BB032038FCEE}" type="parTrans" cxnId="{5F2B0A4F-2A43-4BE4-B3EF-EB22D0976532}">
      <dgm:prSet/>
      <dgm:spPr/>
      <dgm:t>
        <a:bodyPr/>
        <a:lstStyle/>
        <a:p>
          <a:endParaRPr lang="en-US"/>
        </a:p>
      </dgm:t>
    </dgm:pt>
    <dgm:pt modelId="{D0A7BDE7-29EC-4D56-BDB7-695F8130161F}" type="sibTrans" cxnId="{5F2B0A4F-2A43-4BE4-B3EF-EB22D0976532}">
      <dgm:prSet/>
      <dgm:spPr/>
      <dgm:t>
        <a:bodyPr/>
        <a:lstStyle/>
        <a:p>
          <a:endParaRPr lang="en-US"/>
        </a:p>
      </dgm:t>
    </dgm:pt>
    <dgm:pt modelId="{A8127AF8-6B1A-4ABF-8410-71F3D3B8434B}">
      <dgm:prSet phldrT="[Text]"/>
      <dgm:spPr/>
      <dgm:t>
        <a:bodyPr/>
        <a:lstStyle/>
        <a:p>
          <a:r>
            <a:rPr lang="en-US"/>
            <a:t>Familiar SQL Server ecosystem and mindshare</a:t>
          </a:r>
        </a:p>
      </dgm:t>
    </dgm:pt>
    <dgm:pt modelId="{AF95780B-C1CC-4DEC-89B3-17A6CD9140D0}" type="parTrans" cxnId="{D45A8C0F-FED7-43C4-A224-E1FEC1EE77BF}">
      <dgm:prSet/>
      <dgm:spPr/>
      <dgm:t>
        <a:bodyPr/>
        <a:lstStyle/>
        <a:p>
          <a:endParaRPr lang="en-US"/>
        </a:p>
      </dgm:t>
    </dgm:pt>
    <dgm:pt modelId="{E2F96F57-81ED-49F5-8047-A28BFF96E615}" type="sibTrans" cxnId="{D45A8C0F-FED7-43C4-A224-E1FEC1EE77BF}">
      <dgm:prSet/>
      <dgm:spPr/>
      <dgm:t>
        <a:bodyPr/>
        <a:lstStyle/>
        <a:p>
          <a:endParaRPr lang="en-US"/>
        </a:p>
      </dgm:t>
    </dgm:pt>
    <dgm:pt modelId="{ED5D51FA-7496-42F5-8ADA-7E8FA38B2529}">
      <dgm:prSet phldrT="[Text]"/>
      <dgm:spPr/>
      <dgm:t>
        <a:bodyPr/>
        <a:lstStyle/>
        <a:p>
          <a:r>
            <a:rPr lang="en-US"/>
            <a:t>Latest code base and features</a:t>
          </a:r>
        </a:p>
      </dgm:t>
    </dgm:pt>
    <dgm:pt modelId="{A0853EF1-C772-4217-B320-BCBFC76A90C6}" type="parTrans" cxnId="{9E63BE37-DBFC-411D-AB48-84F42D947FD5}">
      <dgm:prSet/>
      <dgm:spPr/>
      <dgm:t>
        <a:bodyPr/>
        <a:lstStyle/>
        <a:p>
          <a:endParaRPr lang="en-US"/>
        </a:p>
      </dgm:t>
    </dgm:pt>
    <dgm:pt modelId="{E0269A3B-E9A7-4230-B88B-7B941AEB18F8}" type="sibTrans" cxnId="{9E63BE37-DBFC-411D-AB48-84F42D947FD5}">
      <dgm:prSet/>
      <dgm:spPr/>
      <dgm:t>
        <a:bodyPr/>
        <a:lstStyle/>
        <a:p>
          <a:endParaRPr lang="en-US"/>
        </a:p>
      </dgm:t>
    </dgm:pt>
    <dgm:pt modelId="{638D39BE-1520-4C09-838C-D9BA55C40774}">
      <dgm:prSet phldrT="[Text]"/>
      <dgm:spPr/>
      <dgm:t>
        <a:bodyPr/>
        <a:lstStyle/>
        <a:p>
          <a:r>
            <a:rPr lang="en-US" dirty="0"/>
            <a:t>Automatic patching, upgrades</a:t>
          </a:r>
        </a:p>
      </dgm:t>
    </dgm:pt>
    <dgm:pt modelId="{6CB4435D-E43A-4366-885A-59934CF15E0F}" type="parTrans" cxnId="{2444F711-550D-4D31-B36F-A9802D59B39B}">
      <dgm:prSet/>
      <dgm:spPr/>
      <dgm:t>
        <a:bodyPr/>
        <a:lstStyle/>
        <a:p>
          <a:endParaRPr lang="en-US"/>
        </a:p>
      </dgm:t>
    </dgm:pt>
    <dgm:pt modelId="{4E6C0C85-B4DE-4B43-AA12-5BE5581EA95F}" type="sibTrans" cxnId="{2444F711-550D-4D31-B36F-A9802D59B39B}">
      <dgm:prSet/>
      <dgm:spPr/>
      <dgm:t>
        <a:bodyPr/>
        <a:lstStyle/>
        <a:p>
          <a:endParaRPr lang="en-US"/>
        </a:p>
      </dgm:t>
    </dgm:pt>
    <dgm:pt modelId="{C540C304-B56A-46F0-A1B1-466654C73BE3}">
      <dgm:prSet phldrT="[Text]"/>
      <dgm:spPr/>
      <dgm:t>
        <a:bodyPr/>
        <a:lstStyle/>
        <a:p>
          <a:r>
            <a:rPr lang="en-US"/>
            <a:t>Quickly provision up or down</a:t>
          </a:r>
        </a:p>
      </dgm:t>
    </dgm:pt>
    <dgm:pt modelId="{AA437FF4-41CE-4970-82B2-65005D4FE724}" type="parTrans" cxnId="{D6260E3A-D540-4F01-8B01-913658F0EAD6}">
      <dgm:prSet/>
      <dgm:spPr/>
      <dgm:t>
        <a:bodyPr/>
        <a:lstStyle/>
        <a:p>
          <a:endParaRPr lang="en-US"/>
        </a:p>
      </dgm:t>
    </dgm:pt>
    <dgm:pt modelId="{B144C32B-C0DD-4CCB-829B-613DBCBB3F35}" type="sibTrans" cxnId="{D6260E3A-D540-4F01-8B01-913658F0EAD6}">
      <dgm:prSet/>
      <dgm:spPr/>
      <dgm:t>
        <a:bodyPr/>
        <a:lstStyle/>
        <a:p>
          <a:endParaRPr lang="en-US"/>
        </a:p>
      </dgm:t>
    </dgm:pt>
    <dgm:pt modelId="{2BB107F3-FD5F-449D-9BAC-E383CE76FE33}">
      <dgm:prSet phldrT="[Text]"/>
      <dgm:spPr/>
      <dgm:t>
        <a:bodyPr/>
        <a:lstStyle/>
        <a:p>
          <a:r>
            <a:rPr lang="en-US" dirty="0"/>
            <a:t>Query store on by default</a:t>
          </a:r>
        </a:p>
      </dgm:t>
    </dgm:pt>
    <dgm:pt modelId="{49C997FC-D5AA-4216-945C-FFCD9D2ED2A8}" type="parTrans" cxnId="{2DD18FCE-5E2E-498F-B4B7-2DCF2127AC38}">
      <dgm:prSet/>
      <dgm:spPr/>
      <dgm:t>
        <a:bodyPr/>
        <a:lstStyle/>
        <a:p>
          <a:endParaRPr lang="en-US"/>
        </a:p>
      </dgm:t>
    </dgm:pt>
    <dgm:pt modelId="{2D35AFA8-F730-4C0B-8D9D-2D308BBCC717}" type="sibTrans" cxnId="{2DD18FCE-5E2E-498F-B4B7-2DCF2127AC38}">
      <dgm:prSet/>
      <dgm:spPr/>
      <dgm:t>
        <a:bodyPr/>
        <a:lstStyle/>
        <a:p>
          <a:endParaRPr lang="en-US"/>
        </a:p>
      </dgm:t>
    </dgm:pt>
    <dgm:pt modelId="{F30DB9DB-4E36-4AAD-95EF-67997F203F2C}" type="pres">
      <dgm:prSet presAssocID="{4F43B54C-CD99-41FD-8E20-D7C6D8F60A06}" presName="diagram" presStyleCnt="0">
        <dgm:presLayoutVars>
          <dgm:dir/>
          <dgm:resizeHandles val="exact"/>
        </dgm:presLayoutVars>
      </dgm:prSet>
      <dgm:spPr/>
    </dgm:pt>
    <dgm:pt modelId="{406103F8-80A7-4988-A427-12085EC945DD}" type="pres">
      <dgm:prSet presAssocID="{A8127AF8-6B1A-4ABF-8410-71F3D3B8434B}" presName="node" presStyleLbl="node1" presStyleIdx="0" presStyleCnt="8">
        <dgm:presLayoutVars>
          <dgm:bulletEnabled val="1"/>
        </dgm:presLayoutVars>
      </dgm:prSet>
      <dgm:spPr/>
    </dgm:pt>
    <dgm:pt modelId="{277E15BD-3B84-47FE-9BCD-5C670DB9307C}" type="pres">
      <dgm:prSet presAssocID="{E2F96F57-81ED-49F5-8047-A28BFF96E615}" presName="sibTrans" presStyleCnt="0"/>
      <dgm:spPr/>
    </dgm:pt>
    <dgm:pt modelId="{164C9F39-0D42-4E88-A2C0-2AB3CA16DC1C}" type="pres">
      <dgm:prSet presAssocID="{C540C304-B56A-46F0-A1B1-466654C73BE3}" presName="node" presStyleLbl="node1" presStyleIdx="1" presStyleCnt="8">
        <dgm:presLayoutVars>
          <dgm:bulletEnabled val="1"/>
        </dgm:presLayoutVars>
      </dgm:prSet>
      <dgm:spPr/>
    </dgm:pt>
    <dgm:pt modelId="{34F0D640-4A03-4067-B111-C24F83ADE9D1}" type="pres">
      <dgm:prSet presAssocID="{B144C32B-C0DD-4CCB-829B-613DBCBB3F35}" presName="sibTrans" presStyleCnt="0"/>
      <dgm:spPr/>
    </dgm:pt>
    <dgm:pt modelId="{F8A10741-2D9E-414C-9D72-3AFF03E62675}" type="pres">
      <dgm:prSet presAssocID="{5A08EAD3-C90F-412C-8C63-D3E3F64C06A6}" presName="node" presStyleLbl="node1" presStyleIdx="2" presStyleCnt="8">
        <dgm:presLayoutVars>
          <dgm:bulletEnabled val="1"/>
        </dgm:presLayoutVars>
      </dgm:prSet>
      <dgm:spPr/>
    </dgm:pt>
    <dgm:pt modelId="{9780C7A5-455B-47AD-94CA-55C87E5B7C0C}" type="pres">
      <dgm:prSet presAssocID="{965A5C37-57F7-404F-8F7C-219EF6678826}" presName="sibTrans" presStyleCnt="0"/>
      <dgm:spPr/>
    </dgm:pt>
    <dgm:pt modelId="{F3333FBA-4F0A-4D9E-8DA3-13F6A1CF3DC2}" type="pres">
      <dgm:prSet presAssocID="{A7896520-6A29-4229-8ABF-8B5BA80ECA06}" presName="node" presStyleLbl="node1" presStyleIdx="3" presStyleCnt="8">
        <dgm:presLayoutVars>
          <dgm:bulletEnabled val="1"/>
        </dgm:presLayoutVars>
      </dgm:prSet>
      <dgm:spPr/>
    </dgm:pt>
    <dgm:pt modelId="{91F9C89D-9FB6-42DA-9520-DAFDAA67D1DD}" type="pres">
      <dgm:prSet presAssocID="{D0A7BDE7-29EC-4D56-BDB7-695F8130161F}" presName="sibTrans" presStyleCnt="0"/>
      <dgm:spPr/>
    </dgm:pt>
    <dgm:pt modelId="{2C8E206E-189E-4BE8-B336-DEDAF05E7949}" type="pres">
      <dgm:prSet presAssocID="{E25934C3-977F-43FE-8AD9-3842BB3E4C2A}" presName="node" presStyleLbl="node1" presStyleIdx="4" presStyleCnt="8">
        <dgm:presLayoutVars>
          <dgm:bulletEnabled val="1"/>
        </dgm:presLayoutVars>
      </dgm:prSet>
      <dgm:spPr/>
    </dgm:pt>
    <dgm:pt modelId="{436DB098-4C89-4972-AA95-C6AB18B471F8}" type="pres">
      <dgm:prSet presAssocID="{DB9FE3B9-11A9-4623-8B01-207344CE4E34}" presName="sibTrans" presStyleCnt="0"/>
      <dgm:spPr/>
    </dgm:pt>
    <dgm:pt modelId="{85AC8ADB-725B-403A-ADC1-1398C9295B49}" type="pres">
      <dgm:prSet presAssocID="{ED5D51FA-7496-42F5-8ADA-7E8FA38B2529}" presName="node" presStyleLbl="node1" presStyleIdx="5" presStyleCnt="8">
        <dgm:presLayoutVars>
          <dgm:bulletEnabled val="1"/>
        </dgm:presLayoutVars>
      </dgm:prSet>
      <dgm:spPr/>
    </dgm:pt>
    <dgm:pt modelId="{FF7F96D5-639C-461C-99A5-BF8BD876CA96}" type="pres">
      <dgm:prSet presAssocID="{E0269A3B-E9A7-4230-B88B-7B941AEB18F8}" presName="sibTrans" presStyleCnt="0"/>
      <dgm:spPr/>
    </dgm:pt>
    <dgm:pt modelId="{FC638C5D-D671-469B-8710-FB38463BEE3A}" type="pres">
      <dgm:prSet presAssocID="{638D39BE-1520-4C09-838C-D9BA55C40774}" presName="node" presStyleLbl="node1" presStyleIdx="6" presStyleCnt="8">
        <dgm:presLayoutVars>
          <dgm:bulletEnabled val="1"/>
        </dgm:presLayoutVars>
      </dgm:prSet>
      <dgm:spPr/>
    </dgm:pt>
    <dgm:pt modelId="{4C68623A-02A5-4269-8358-C3A85E0F9C68}" type="pres">
      <dgm:prSet presAssocID="{4E6C0C85-B4DE-4B43-AA12-5BE5581EA95F}" presName="sibTrans" presStyleCnt="0"/>
      <dgm:spPr/>
    </dgm:pt>
    <dgm:pt modelId="{73F7D4F4-8DDC-4ACD-95CF-1E4573147BA2}" type="pres">
      <dgm:prSet presAssocID="{2BB107F3-FD5F-449D-9BAC-E383CE76FE33}" presName="node" presStyleLbl="node1" presStyleIdx="7" presStyleCnt="8">
        <dgm:presLayoutVars>
          <dgm:bulletEnabled val="1"/>
        </dgm:presLayoutVars>
      </dgm:prSet>
      <dgm:spPr/>
    </dgm:pt>
  </dgm:ptLst>
  <dgm:cxnLst>
    <dgm:cxn modelId="{D45A8C0F-FED7-43C4-A224-E1FEC1EE77BF}" srcId="{4F43B54C-CD99-41FD-8E20-D7C6D8F60A06}" destId="{A8127AF8-6B1A-4ABF-8410-71F3D3B8434B}" srcOrd="0" destOrd="0" parTransId="{AF95780B-C1CC-4DEC-89B3-17A6CD9140D0}" sibTransId="{E2F96F57-81ED-49F5-8047-A28BFF96E615}"/>
    <dgm:cxn modelId="{2444F711-550D-4D31-B36F-A9802D59B39B}" srcId="{4F43B54C-CD99-41FD-8E20-D7C6D8F60A06}" destId="{638D39BE-1520-4C09-838C-D9BA55C40774}" srcOrd="6" destOrd="0" parTransId="{6CB4435D-E43A-4366-885A-59934CF15E0F}" sibTransId="{4E6C0C85-B4DE-4B43-AA12-5BE5581EA95F}"/>
    <dgm:cxn modelId="{A37B3113-EEED-424A-9AC0-0A65366592AC}" type="presOf" srcId="{A7896520-6A29-4229-8ABF-8B5BA80ECA06}" destId="{F3333FBA-4F0A-4D9E-8DA3-13F6A1CF3DC2}" srcOrd="0" destOrd="0" presId="urn:microsoft.com/office/officeart/2005/8/layout/default"/>
    <dgm:cxn modelId="{8149F034-44BE-43AE-BCC4-97D787ABC70C}" type="presOf" srcId="{638D39BE-1520-4C09-838C-D9BA55C40774}" destId="{FC638C5D-D671-469B-8710-FB38463BEE3A}" srcOrd="0" destOrd="0" presId="urn:microsoft.com/office/officeart/2005/8/layout/default"/>
    <dgm:cxn modelId="{9E63BE37-DBFC-411D-AB48-84F42D947FD5}" srcId="{4F43B54C-CD99-41FD-8E20-D7C6D8F60A06}" destId="{ED5D51FA-7496-42F5-8ADA-7E8FA38B2529}" srcOrd="5" destOrd="0" parTransId="{A0853EF1-C772-4217-B320-BCBFC76A90C6}" sibTransId="{E0269A3B-E9A7-4230-B88B-7B941AEB18F8}"/>
    <dgm:cxn modelId="{D6260E3A-D540-4F01-8B01-913658F0EAD6}" srcId="{4F43B54C-CD99-41FD-8E20-D7C6D8F60A06}" destId="{C540C304-B56A-46F0-A1B1-466654C73BE3}" srcOrd="1" destOrd="0" parTransId="{AA437FF4-41CE-4970-82B2-65005D4FE724}" sibTransId="{B144C32B-C0DD-4CCB-829B-613DBCBB3F35}"/>
    <dgm:cxn modelId="{8B397F64-4F19-49BA-9AAA-5DDC8EB45210}" srcId="{4F43B54C-CD99-41FD-8E20-D7C6D8F60A06}" destId="{E25934C3-977F-43FE-8AD9-3842BB3E4C2A}" srcOrd="4" destOrd="0" parTransId="{F87491BE-F50F-4F66-BFB3-7F2F5BFF4874}" sibTransId="{DB9FE3B9-11A9-4623-8B01-207344CE4E34}"/>
    <dgm:cxn modelId="{5F2B0A4F-2A43-4BE4-B3EF-EB22D0976532}" srcId="{4F43B54C-CD99-41FD-8E20-D7C6D8F60A06}" destId="{A7896520-6A29-4229-8ABF-8B5BA80ECA06}" srcOrd="3" destOrd="0" parTransId="{E34B2104-433C-4F91-9419-BB032038FCEE}" sibTransId="{D0A7BDE7-29EC-4D56-BDB7-695F8130161F}"/>
    <dgm:cxn modelId="{17002B51-1B7A-4292-B3F8-5CF74AC11054}" type="presOf" srcId="{ED5D51FA-7496-42F5-8ADA-7E8FA38B2529}" destId="{85AC8ADB-725B-403A-ADC1-1398C9295B49}" srcOrd="0" destOrd="0" presId="urn:microsoft.com/office/officeart/2005/8/layout/default"/>
    <dgm:cxn modelId="{2D66E674-0E88-4376-9059-27C806643EA4}" type="presOf" srcId="{C540C304-B56A-46F0-A1B1-466654C73BE3}" destId="{164C9F39-0D42-4E88-A2C0-2AB3CA16DC1C}" srcOrd="0" destOrd="0" presId="urn:microsoft.com/office/officeart/2005/8/layout/default"/>
    <dgm:cxn modelId="{3E912A94-3643-4797-BEB8-B5FC9CCEA619}" type="presOf" srcId="{2BB107F3-FD5F-449D-9BAC-E383CE76FE33}" destId="{73F7D4F4-8DDC-4ACD-95CF-1E4573147BA2}" srcOrd="0" destOrd="0" presId="urn:microsoft.com/office/officeart/2005/8/layout/default"/>
    <dgm:cxn modelId="{E397619E-135D-492F-B277-6D333F3FFC20}" type="presOf" srcId="{4F43B54C-CD99-41FD-8E20-D7C6D8F60A06}" destId="{F30DB9DB-4E36-4AAD-95EF-67997F203F2C}" srcOrd="0" destOrd="0" presId="urn:microsoft.com/office/officeart/2005/8/layout/default"/>
    <dgm:cxn modelId="{1CB84BBC-3647-4DAE-B6F1-BD12DD5D3B25}" type="presOf" srcId="{A8127AF8-6B1A-4ABF-8410-71F3D3B8434B}" destId="{406103F8-80A7-4988-A427-12085EC945DD}" srcOrd="0" destOrd="0" presId="urn:microsoft.com/office/officeart/2005/8/layout/default"/>
    <dgm:cxn modelId="{2DD18FCE-5E2E-498F-B4B7-2DCF2127AC38}" srcId="{4F43B54C-CD99-41FD-8E20-D7C6D8F60A06}" destId="{2BB107F3-FD5F-449D-9BAC-E383CE76FE33}" srcOrd="7" destOrd="0" parTransId="{49C997FC-D5AA-4216-945C-FFCD9D2ED2A8}" sibTransId="{2D35AFA8-F730-4C0B-8D9D-2D308BBCC717}"/>
    <dgm:cxn modelId="{CD0FF9CE-3B13-4DCA-B311-E353531CF38A}" srcId="{4F43B54C-CD99-41FD-8E20-D7C6D8F60A06}" destId="{5A08EAD3-C90F-412C-8C63-D3E3F64C06A6}" srcOrd="2" destOrd="0" parTransId="{1BC4FCCF-38A5-42BF-B4D7-EE02BDA784C4}" sibTransId="{965A5C37-57F7-404F-8F7C-219EF6678826}"/>
    <dgm:cxn modelId="{23A1F4DA-AD5E-41B7-92BD-7FBA512E7281}" type="presOf" srcId="{E25934C3-977F-43FE-8AD9-3842BB3E4C2A}" destId="{2C8E206E-189E-4BE8-B336-DEDAF05E7949}" srcOrd="0" destOrd="0" presId="urn:microsoft.com/office/officeart/2005/8/layout/default"/>
    <dgm:cxn modelId="{48DD4EF9-D100-4188-9E37-18CE8B12D547}" type="presOf" srcId="{5A08EAD3-C90F-412C-8C63-D3E3F64C06A6}" destId="{F8A10741-2D9E-414C-9D72-3AFF03E62675}" srcOrd="0" destOrd="0" presId="urn:microsoft.com/office/officeart/2005/8/layout/default"/>
    <dgm:cxn modelId="{3870A47D-2F1B-47D5-837E-5E22C6156A99}" type="presParOf" srcId="{F30DB9DB-4E36-4AAD-95EF-67997F203F2C}" destId="{406103F8-80A7-4988-A427-12085EC945DD}" srcOrd="0" destOrd="0" presId="urn:microsoft.com/office/officeart/2005/8/layout/default"/>
    <dgm:cxn modelId="{8FBAD9BF-DB41-418D-8F44-18CC54091BE0}" type="presParOf" srcId="{F30DB9DB-4E36-4AAD-95EF-67997F203F2C}" destId="{277E15BD-3B84-47FE-9BCD-5C670DB9307C}" srcOrd="1" destOrd="0" presId="urn:microsoft.com/office/officeart/2005/8/layout/default"/>
    <dgm:cxn modelId="{28883F5B-0A2E-4762-8CAC-A44F767BD449}" type="presParOf" srcId="{F30DB9DB-4E36-4AAD-95EF-67997F203F2C}" destId="{164C9F39-0D42-4E88-A2C0-2AB3CA16DC1C}" srcOrd="2" destOrd="0" presId="urn:microsoft.com/office/officeart/2005/8/layout/default"/>
    <dgm:cxn modelId="{9CF0A622-8BA9-4523-A80C-83F28AE8F876}" type="presParOf" srcId="{F30DB9DB-4E36-4AAD-95EF-67997F203F2C}" destId="{34F0D640-4A03-4067-B111-C24F83ADE9D1}" srcOrd="3" destOrd="0" presId="urn:microsoft.com/office/officeart/2005/8/layout/default"/>
    <dgm:cxn modelId="{FB164E55-6CE8-4A5A-8428-B2455D817F40}" type="presParOf" srcId="{F30DB9DB-4E36-4AAD-95EF-67997F203F2C}" destId="{F8A10741-2D9E-414C-9D72-3AFF03E62675}" srcOrd="4" destOrd="0" presId="urn:microsoft.com/office/officeart/2005/8/layout/default"/>
    <dgm:cxn modelId="{2C5A66E1-FB9F-4255-BBB5-4D47C8A928EE}" type="presParOf" srcId="{F30DB9DB-4E36-4AAD-95EF-67997F203F2C}" destId="{9780C7A5-455B-47AD-94CA-55C87E5B7C0C}" srcOrd="5" destOrd="0" presId="urn:microsoft.com/office/officeart/2005/8/layout/default"/>
    <dgm:cxn modelId="{E4257974-2B21-4574-8323-68A5643005B4}" type="presParOf" srcId="{F30DB9DB-4E36-4AAD-95EF-67997F203F2C}" destId="{F3333FBA-4F0A-4D9E-8DA3-13F6A1CF3DC2}" srcOrd="6" destOrd="0" presId="urn:microsoft.com/office/officeart/2005/8/layout/default"/>
    <dgm:cxn modelId="{743D1D90-664A-4A20-BD46-C9F8DCCB889E}" type="presParOf" srcId="{F30DB9DB-4E36-4AAD-95EF-67997F203F2C}" destId="{91F9C89D-9FB6-42DA-9520-DAFDAA67D1DD}" srcOrd="7" destOrd="0" presId="urn:microsoft.com/office/officeart/2005/8/layout/default"/>
    <dgm:cxn modelId="{8460C2F6-3D8B-4757-ADD1-8A7314AE7C95}" type="presParOf" srcId="{F30DB9DB-4E36-4AAD-95EF-67997F203F2C}" destId="{2C8E206E-189E-4BE8-B336-DEDAF05E7949}" srcOrd="8" destOrd="0" presId="urn:microsoft.com/office/officeart/2005/8/layout/default"/>
    <dgm:cxn modelId="{5A2598D1-1E24-4D9C-9019-5322A9E20AEC}" type="presParOf" srcId="{F30DB9DB-4E36-4AAD-95EF-67997F203F2C}" destId="{436DB098-4C89-4972-AA95-C6AB18B471F8}" srcOrd="9" destOrd="0" presId="urn:microsoft.com/office/officeart/2005/8/layout/default"/>
    <dgm:cxn modelId="{BC5C999C-F8C5-4AA6-82B6-8DFDC58AA0C1}" type="presParOf" srcId="{F30DB9DB-4E36-4AAD-95EF-67997F203F2C}" destId="{85AC8ADB-725B-403A-ADC1-1398C9295B49}" srcOrd="10" destOrd="0" presId="urn:microsoft.com/office/officeart/2005/8/layout/default"/>
    <dgm:cxn modelId="{C89B2A62-9A87-40E2-A4AC-8FA12F2136AE}" type="presParOf" srcId="{F30DB9DB-4E36-4AAD-95EF-67997F203F2C}" destId="{FF7F96D5-639C-461C-99A5-BF8BD876CA96}" srcOrd="11" destOrd="0" presId="urn:microsoft.com/office/officeart/2005/8/layout/default"/>
    <dgm:cxn modelId="{E5722FDF-B65E-41F2-A3BF-464D7A760B9F}" type="presParOf" srcId="{F30DB9DB-4E36-4AAD-95EF-67997F203F2C}" destId="{FC638C5D-D671-469B-8710-FB38463BEE3A}" srcOrd="12" destOrd="0" presId="urn:microsoft.com/office/officeart/2005/8/layout/default"/>
    <dgm:cxn modelId="{0330E025-CF23-48EF-BACD-30D5F0A95377}" type="presParOf" srcId="{F30DB9DB-4E36-4AAD-95EF-67997F203F2C}" destId="{4C68623A-02A5-4269-8358-C3A85E0F9C68}" srcOrd="13" destOrd="0" presId="urn:microsoft.com/office/officeart/2005/8/layout/default"/>
    <dgm:cxn modelId="{ADA405F2-4A2A-4850-A9C6-18372BDD6440}" type="presParOf" srcId="{F30DB9DB-4E36-4AAD-95EF-67997F203F2C}" destId="{73F7D4F4-8DDC-4ACD-95CF-1E4573147BA2}"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a blend of compute, memory, and I/O resources to support light to heavy database workloads</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656C46A2-6DE7-4D50-954E-5061C862B087}">
      <dgm:prSet custT="1"/>
      <dgm:spPr/>
      <dgm:t>
        <a:bodyPr/>
        <a:lstStyle/>
        <a:p>
          <a:r>
            <a:rPr lang="en-US" sz="2400" b="1" i="0" dirty="0"/>
            <a:t>Basic</a:t>
          </a:r>
          <a:r>
            <a:rPr lang="en-US" sz="2400" b="0" i="0" dirty="0"/>
            <a:t> for less demanding workloads</a:t>
          </a:r>
          <a:endParaRPr lang="en-US" sz="2400" dirty="0"/>
        </a:p>
      </dgm:t>
    </dgm:pt>
    <dgm:pt modelId="{05B0D112-9392-4EF7-8DCA-D8236E7133C9}" type="parTrans" cxnId="{08AD9FDF-AA26-4768-9B3C-80DEE9B421A9}">
      <dgm:prSet/>
      <dgm:spPr/>
      <dgm:t>
        <a:bodyPr/>
        <a:lstStyle/>
        <a:p>
          <a:endParaRPr lang="en-US"/>
        </a:p>
      </dgm:t>
    </dgm:pt>
    <dgm:pt modelId="{14C30BD3-EBC0-4E3D-AB1D-FD4F746935FC}" type="sibTrans" cxnId="{08AD9FDF-AA26-4768-9B3C-80DEE9B421A9}">
      <dgm:prSet/>
      <dgm:spPr/>
      <dgm:t>
        <a:bodyPr/>
        <a:lstStyle/>
        <a:p>
          <a:endParaRPr lang="en-US"/>
        </a:p>
      </dgm:t>
    </dgm:pt>
    <dgm:pt modelId="{955F70BF-A2EE-4126-8DCA-3FAD7C4E80A7}">
      <dgm:prSet custT="1"/>
      <dgm:spPr/>
      <dgm:t>
        <a:bodyPr/>
        <a:lstStyle/>
        <a:p>
          <a:r>
            <a:rPr lang="en-US" sz="2400" b="1" i="0"/>
            <a:t>Standard</a:t>
          </a:r>
          <a:r>
            <a:rPr lang="en-US" sz="2400" b="0" i="0"/>
            <a:t> for workloads with a range of performance requirements</a:t>
          </a:r>
          <a:endParaRPr lang="en-US" sz="2400"/>
        </a:p>
      </dgm:t>
    </dgm:pt>
    <dgm:pt modelId="{618D6B20-7868-43D0-9B1D-7DB9661E30B7}" type="parTrans" cxnId="{0651FE26-69CC-464A-B1F9-2339DAD93B00}">
      <dgm:prSet/>
      <dgm:spPr/>
      <dgm:t>
        <a:bodyPr/>
        <a:lstStyle/>
        <a:p>
          <a:endParaRPr lang="en-US"/>
        </a:p>
      </dgm:t>
    </dgm:pt>
    <dgm:pt modelId="{89316FF3-E4A0-44FC-B01B-9B05CB025C36}" type="sibTrans" cxnId="{0651FE26-69CC-464A-B1F9-2339DAD93B00}">
      <dgm:prSet/>
      <dgm:spPr/>
      <dgm:t>
        <a:bodyPr/>
        <a:lstStyle/>
        <a:p>
          <a:endParaRPr lang="en-US"/>
        </a:p>
      </dgm:t>
    </dgm:pt>
    <dgm:pt modelId="{29527297-08D9-4EB4-9A79-5914969C0D0F}">
      <dgm:prSet custT="1"/>
      <dgm:spPr/>
      <dgm:t>
        <a:bodyPr/>
        <a:lstStyle/>
        <a:p>
          <a:r>
            <a:rPr lang="en-US" sz="2400" b="1" i="0" dirty="0"/>
            <a:t>Premium</a:t>
          </a:r>
          <a:r>
            <a:rPr lang="en-US" sz="2400" b="0" i="0" dirty="0"/>
            <a:t> for IO-intensive workloads</a:t>
          </a:r>
          <a:endParaRPr lang="en-US" sz="2400" dirty="0"/>
        </a:p>
      </dgm:t>
    </dgm:pt>
    <dgm:pt modelId="{621F1413-2E94-4723-A52E-E814EC0B553E}" type="parTrans" cxnId="{00507FFE-2A4D-4708-8B0D-8CD155A86E92}">
      <dgm:prSet/>
      <dgm:spPr/>
      <dgm:t>
        <a:bodyPr/>
        <a:lstStyle/>
        <a:p>
          <a:endParaRPr lang="en-US"/>
        </a:p>
      </dgm:t>
    </dgm:pt>
    <dgm:pt modelId="{9D7690B6-07E3-475D-AFA1-089F09387E9A}" type="sibTrans" cxnId="{00507FFE-2A4D-4708-8B0D-8CD155A86E92}">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custScaleX="113475"/>
      <dgm:spPr/>
    </dgm:pt>
    <dgm:pt modelId="{B2986594-8B2E-4470-91CF-948B0F06896E}" type="pres">
      <dgm:prSet presAssocID="{9FB56C32-0C3A-4E00-AB1F-4D647BA13EDC}" presName="vert1" presStyleCnt="0"/>
      <dgm:spPr/>
    </dgm:pt>
    <dgm:pt modelId="{803B3843-D7C3-4195-9BE7-0E213115FA4C}" type="pres">
      <dgm:prSet presAssocID="{656C46A2-6DE7-4D50-954E-5061C862B087}" presName="vertSpace2a" presStyleCnt="0"/>
      <dgm:spPr/>
    </dgm:pt>
    <dgm:pt modelId="{07DCA56E-BEA8-49BC-8704-40EEC961DB68}" type="pres">
      <dgm:prSet presAssocID="{656C46A2-6DE7-4D50-954E-5061C862B087}" presName="horz2" presStyleCnt="0"/>
      <dgm:spPr/>
    </dgm:pt>
    <dgm:pt modelId="{FDB61025-ECAC-4297-9EB7-3240B7E95D7E}" type="pres">
      <dgm:prSet presAssocID="{656C46A2-6DE7-4D50-954E-5061C862B087}" presName="horzSpace2" presStyleCnt="0"/>
      <dgm:spPr/>
    </dgm:pt>
    <dgm:pt modelId="{FCC7778B-613F-4FBD-86C7-889B6BAD022C}" type="pres">
      <dgm:prSet presAssocID="{656C46A2-6DE7-4D50-954E-5061C862B087}" presName="tx2" presStyleLbl="revTx" presStyleIdx="1" presStyleCnt="4"/>
      <dgm:spPr/>
    </dgm:pt>
    <dgm:pt modelId="{4184A85E-A757-4E75-A7B2-8EB2D463F8B6}" type="pres">
      <dgm:prSet presAssocID="{656C46A2-6DE7-4D50-954E-5061C862B087}" presName="vert2" presStyleCnt="0"/>
      <dgm:spPr/>
    </dgm:pt>
    <dgm:pt modelId="{1776AA81-2098-450A-A12C-E58118A87468}" type="pres">
      <dgm:prSet presAssocID="{656C46A2-6DE7-4D50-954E-5061C862B087}" presName="thinLine2b" presStyleLbl="callout" presStyleIdx="0" presStyleCnt="3"/>
      <dgm:spPr/>
    </dgm:pt>
    <dgm:pt modelId="{9AA8F95A-AD1F-4850-88C3-8CD25F82A52F}" type="pres">
      <dgm:prSet presAssocID="{656C46A2-6DE7-4D50-954E-5061C862B087}" presName="vertSpace2b" presStyleCnt="0"/>
      <dgm:spPr/>
    </dgm:pt>
    <dgm:pt modelId="{37CC8638-7219-4A40-BD15-398F5E6A9249}" type="pres">
      <dgm:prSet presAssocID="{955F70BF-A2EE-4126-8DCA-3FAD7C4E80A7}" presName="horz2" presStyleCnt="0"/>
      <dgm:spPr/>
    </dgm:pt>
    <dgm:pt modelId="{BD267C72-0E58-408E-AC81-1C3B09732B2A}" type="pres">
      <dgm:prSet presAssocID="{955F70BF-A2EE-4126-8DCA-3FAD7C4E80A7}" presName="horzSpace2" presStyleCnt="0"/>
      <dgm:spPr/>
    </dgm:pt>
    <dgm:pt modelId="{3E8852D8-9D7F-4880-AB75-6FDE2B023E1E}" type="pres">
      <dgm:prSet presAssocID="{955F70BF-A2EE-4126-8DCA-3FAD7C4E80A7}" presName="tx2" presStyleLbl="revTx" presStyleIdx="2" presStyleCnt="4"/>
      <dgm:spPr/>
    </dgm:pt>
    <dgm:pt modelId="{09C4953D-8C84-4F3D-A3D1-A7F121D98817}" type="pres">
      <dgm:prSet presAssocID="{955F70BF-A2EE-4126-8DCA-3FAD7C4E80A7}" presName="vert2" presStyleCnt="0"/>
      <dgm:spPr/>
    </dgm:pt>
    <dgm:pt modelId="{1F17F01E-6338-4605-8557-B8EA36F38464}" type="pres">
      <dgm:prSet presAssocID="{955F70BF-A2EE-4126-8DCA-3FAD7C4E80A7}" presName="thinLine2b" presStyleLbl="callout" presStyleIdx="1" presStyleCnt="3"/>
      <dgm:spPr/>
    </dgm:pt>
    <dgm:pt modelId="{B333B295-5022-46C2-8445-E90CFCF07265}" type="pres">
      <dgm:prSet presAssocID="{955F70BF-A2EE-4126-8DCA-3FAD7C4E80A7}" presName="vertSpace2b" presStyleCnt="0"/>
      <dgm:spPr/>
    </dgm:pt>
    <dgm:pt modelId="{9B2226D2-03B2-4BF4-9972-67A94335C4CD}" type="pres">
      <dgm:prSet presAssocID="{29527297-08D9-4EB4-9A79-5914969C0D0F}" presName="horz2" presStyleCnt="0"/>
      <dgm:spPr/>
    </dgm:pt>
    <dgm:pt modelId="{7BB82E56-D31B-4F89-87F3-198DAA596B66}" type="pres">
      <dgm:prSet presAssocID="{29527297-08D9-4EB4-9A79-5914969C0D0F}" presName="horzSpace2" presStyleCnt="0"/>
      <dgm:spPr/>
    </dgm:pt>
    <dgm:pt modelId="{33CFE368-560C-45B3-8CA9-6D680212AA12}" type="pres">
      <dgm:prSet presAssocID="{29527297-08D9-4EB4-9A79-5914969C0D0F}" presName="tx2" presStyleLbl="revTx" presStyleIdx="3" presStyleCnt="4"/>
      <dgm:spPr/>
    </dgm:pt>
    <dgm:pt modelId="{0C27A4A8-3305-4762-8450-3383D35447B7}" type="pres">
      <dgm:prSet presAssocID="{29527297-08D9-4EB4-9A79-5914969C0D0F}" presName="vert2" presStyleCnt="0"/>
      <dgm:spPr/>
    </dgm:pt>
    <dgm:pt modelId="{57E52932-FC23-4253-A846-57E10ECA1C80}" type="pres">
      <dgm:prSet presAssocID="{29527297-08D9-4EB4-9A79-5914969C0D0F}" presName="thinLine2b" presStyleLbl="callout" presStyleIdx="2" presStyleCnt="3"/>
      <dgm:spPr/>
    </dgm:pt>
    <dgm:pt modelId="{86C1D665-8D75-4DF7-97DD-2A6F72074B77}" type="pres">
      <dgm:prSet presAssocID="{29527297-08D9-4EB4-9A79-5914969C0D0F}" presName="vertSpace2b" presStyleCnt="0"/>
      <dgm:spPr/>
    </dgm:pt>
  </dgm:ptLst>
  <dgm:cxnLst>
    <dgm:cxn modelId="{39892215-25B7-4627-97B8-18E7F3B2BB08}" type="presOf" srcId="{656C46A2-6DE7-4D50-954E-5061C862B087}" destId="{FCC7778B-613F-4FBD-86C7-889B6BAD022C}"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0651FE26-69CC-464A-B1F9-2339DAD93B00}" srcId="{9FB56C32-0C3A-4E00-AB1F-4D647BA13EDC}" destId="{955F70BF-A2EE-4126-8DCA-3FAD7C4E80A7}" srcOrd="1" destOrd="0" parTransId="{618D6B20-7868-43D0-9B1D-7DB9661E30B7}" sibTransId="{89316FF3-E4A0-44FC-B01B-9B05CB025C36}"/>
    <dgm:cxn modelId="{250FD45B-6B77-4F36-A812-0EF4A710BC3E}" type="presOf" srcId="{9FB56C32-0C3A-4E00-AB1F-4D647BA13EDC}" destId="{1F7933E2-B156-4A89-AAA0-0839ECFB2858}" srcOrd="0" destOrd="0" presId="urn:microsoft.com/office/officeart/2008/layout/LinedList"/>
    <dgm:cxn modelId="{A36FA5DC-DEBC-43A7-B7FA-3CCC42D273E9}" type="presOf" srcId="{29527297-08D9-4EB4-9A79-5914969C0D0F}" destId="{33CFE368-560C-45B3-8CA9-6D680212AA12}" srcOrd="0" destOrd="0" presId="urn:microsoft.com/office/officeart/2008/layout/LinedList"/>
    <dgm:cxn modelId="{08AD9FDF-AA26-4768-9B3C-80DEE9B421A9}" srcId="{9FB56C32-0C3A-4E00-AB1F-4D647BA13EDC}" destId="{656C46A2-6DE7-4D50-954E-5061C862B087}" srcOrd="0" destOrd="0" parTransId="{05B0D112-9392-4EF7-8DCA-D8236E7133C9}" sibTransId="{14C30BD3-EBC0-4E3D-AB1D-FD4F746935FC}"/>
    <dgm:cxn modelId="{C4032DF6-4AAA-4D8E-A14B-DEBC7EB3443B}" type="presOf" srcId="{955F70BF-A2EE-4126-8DCA-3FAD7C4E80A7}" destId="{3E8852D8-9D7F-4880-AB75-6FDE2B023E1E}" srcOrd="0" destOrd="0" presId="urn:microsoft.com/office/officeart/2008/layout/LinedList"/>
    <dgm:cxn modelId="{00507FFE-2A4D-4708-8B0D-8CD155A86E92}" srcId="{9FB56C32-0C3A-4E00-AB1F-4D647BA13EDC}" destId="{29527297-08D9-4EB4-9A79-5914969C0D0F}" srcOrd="2" destOrd="0" parTransId="{621F1413-2E94-4723-A52E-E814EC0B553E}" sibTransId="{9D7690B6-07E3-475D-AFA1-089F09387E9A}"/>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8203411D-88A3-4033-8098-867139E6609E}" type="presParOf" srcId="{B2986594-8B2E-4470-91CF-948B0F06896E}" destId="{803B3843-D7C3-4195-9BE7-0E213115FA4C}" srcOrd="0" destOrd="0" presId="urn:microsoft.com/office/officeart/2008/layout/LinedList"/>
    <dgm:cxn modelId="{307DFA52-EF75-4DC2-97C4-569D4FE99B63}" type="presParOf" srcId="{B2986594-8B2E-4470-91CF-948B0F06896E}" destId="{07DCA56E-BEA8-49BC-8704-40EEC961DB68}" srcOrd="1" destOrd="0" presId="urn:microsoft.com/office/officeart/2008/layout/LinedList"/>
    <dgm:cxn modelId="{4DAAA2A2-83D2-4C40-9ED0-855D329C8820}" type="presParOf" srcId="{07DCA56E-BEA8-49BC-8704-40EEC961DB68}" destId="{FDB61025-ECAC-4297-9EB7-3240B7E95D7E}" srcOrd="0" destOrd="0" presId="urn:microsoft.com/office/officeart/2008/layout/LinedList"/>
    <dgm:cxn modelId="{5904EEF3-B7B6-4758-BA8F-7211F1637CDE}" type="presParOf" srcId="{07DCA56E-BEA8-49BC-8704-40EEC961DB68}" destId="{FCC7778B-613F-4FBD-86C7-889B6BAD022C}" srcOrd="1" destOrd="0" presId="urn:microsoft.com/office/officeart/2008/layout/LinedList"/>
    <dgm:cxn modelId="{250B75BE-F783-46FD-8ABE-3C5B71E81999}" type="presParOf" srcId="{07DCA56E-BEA8-49BC-8704-40EEC961DB68}" destId="{4184A85E-A757-4E75-A7B2-8EB2D463F8B6}" srcOrd="2" destOrd="0" presId="urn:microsoft.com/office/officeart/2008/layout/LinedList"/>
    <dgm:cxn modelId="{971A8CCE-E8E8-4911-A78E-23232754FE3E}" type="presParOf" srcId="{B2986594-8B2E-4470-91CF-948B0F06896E}" destId="{1776AA81-2098-450A-A12C-E58118A87468}" srcOrd="2" destOrd="0" presId="urn:microsoft.com/office/officeart/2008/layout/LinedList"/>
    <dgm:cxn modelId="{85ED9A37-6E6B-4044-920D-E0EDE51FAFD7}" type="presParOf" srcId="{B2986594-8B2E-4470-91CF-948B0F06896E}" destId="{9AA8F95A-AD1F-4850-88C3-8CD25F82A52F}" srcOrd="3" destOrd="0" presId="urn:microsoft.com/office/officeart/2008/layout/LinedList"/>
    <dgm:cxn modelId="{CD611698-3D80-43F6-90E7-2B3B8997E2D5}" type="presParOf" srcId="{B2986594-8B2E-4470-91CF-948B0F06896E}" destId="{37CC8638-7219-4A40-BD15-398F5E6A9249}" srcOrd="4" destOrd="0" presId="urn:microsoft.com/office/officeart/2008/layout/LinedList"/>
    <dgm:cxn modelId="{D4245F17-9AED-416C-841A-C92DE438C86A}" type="presParOf" srcId="{37CC8638-7219-4A40-BD15-398F5E6A9249}" destId="{BD267C72-0E58-408E-AC81-1C3B09732B2A}" srcOrd="0" destOrd="0" presId="urn:microsoft.com/office/officeart/2008/layout/LinedList"/>
    <dgm:cxn modelId="{AFACA69B-D065-4EC3-B618-137C6C020507}" type="presParOf" srcId="{37CC8638-7219-4A40-BD15-398F5E6A9249}" destId="{3E8852D8-9D7F-4880-AB75-6FDE2B023E1E}" srcOrd="1" destOrd="0" presId="urn:microsoft.com/office/officeart/2008/layout/LinedList"/>
    <dgm:cxn modelId="{BFDC75FD-A84A-423B-9E4F-6608A4AAA070}" type="presParOf" srcId="{37CC8638-7219-4A40-BD15-398F5E6A9249}" destId="{09C4953D-8C84-4F3D-A3D1-A7F121D98817}" srcOrd="2" destOrd="0" presId="urn:microsoft.com/office/officeart/2008/layout/LinedList"/>
    <dgm:cxn modelId="{0CD03860-F822-439F-96E3-1A2977A02E80}" type="presParOf" srcId="{B2986594-8B2E-4470-91CF-948B0F06896E}" destId="{1F17F01E-6338-4605-8557-B8EA36F38464}" srcOrd="5" destOrd="0" presId="urn:microsoft.com/office/officeart/2008/layout/LinedList"/>
    <dgm:cxn modelId="{C877CF65-9106-4B49-9388-9A4510CE2FFD}" type="presParOf" srcId="{B2986594-8B2E-4470-91CF-948B0F06896E}" destId="{B333B295-5022-46C2-8445-E90CFCF07265}" srcOrd="6" destOrd="0" presId="urn:microsoft.com/office/officeart/2008/layout/LinedList"/>
    <dgm:cxn modelId="{DE5F7696-A509-46C4-BEE2-F638A7974080}" type="presParOf" srcId="{B2986594-8B2E-4470-91CF-948B0F06896E}" destId="{9B2226D2-03B2-4BF4-9972-67A94335C4CD}" srcOrd="7" destOrd="0" presId="urn:microsoft.com/office/officeart/2008/layout/LinedList"/>
    <dgm:cxn modelId="{8C7C845B-C785-48D7-A080-15608AF1CDAC}" type="presParOf" srcId="{9B2226D2-03B2-4BF4-9972-67A94335C4CD}" destId="{7BB82E56-D31B-4F89-87F3-198DAA596B66}" srcOrd="0" destOrd="0" presId="urn:microsoft.com/office/officeart/2008/layout/LinedList"/>
    <dgm:cxn modelId="{12E2461A-81A9-45A1-AE9D-784360723B33}" type="presParOf" srcId="{9B2226D2-03B2-4BF4-9972-67A94335C4CD}" destId="{33CFE368-560C-45B3-8CA9-6D680212AA12}" srcOrd="1" destOrd="0" presId="urn:microsoft.com/office/officeart/2008/layout/LinedList"/>
    <dgm:cxn modelId="{38C10FDC-181A-4201-A934-9557E2D08ACC}" type="presParOf" srcId="{9B2226D2-03B2-4BF4-9972-67A94335C4CD}" destId="{0C27A4A8-3305-4762-8450-3383D35447B7}" srcOrd="2" destOrd="0" presId="urn:microsoft.com/office/officeart/2008/layout/LinedList"/>
    <dgm:cxn modelId="{B02D8775-24B3-4341-B61B-8352B7E0C2C0}" type="presParOf" srcId="{B2986594-8B2E-4470-91CF-948B0F06896E}" destId="{57E52932-FC23-4253-A846-57E10ECA1C80}" srcOrd="8" destOrd="0" presId="urn:microsoft.com/office/officeart/2008/layout/LinedList"/>
    <dgm:cxn modelId="{2DE2FD46-CFDB-4D9D-B1C1-3648BFF5A1DB}" type="presParOf" srcId="{B2986594-8B2E-4470-91CF-948B0F06896E}" destId="{86C1D665-8D75-4DF7-97DD-2A6F72074B7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the number of </a:t>
          </a:r>
          <a:r>
            <a:rPr lang="en-US" b="0" i="0" err="1"/>
            <a:t>vCores</a:t>
          </a:r>
          <a:r>
            <a:rPr lang="en-US" b="0" i="0"/>
            <a:t>, compute generation, storage size</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1E8093CA-825F-4250-9DC2-A84EC16266A8}">
      <dgm:prSet/>
      <dgm:spPr/>
      <dgm:t>
        <a:bodyPr/>
        <a:lstStyle/>
        <a:p>
          <a:r>
            <a:rPr lang="en-US" b="1" dirty="0"/>
            <a:t>General Purpose </a:t>
          </a:r>
          <a:r>
            <a:rPr lang="en-US" b="0" dirty="0"/>
            <a:t>for budget oriented balanced compute and storage</a:t>
          </a:r>
        </a:p>
      </dgm:t>
    </dgm:pt>
    <dgm:pt modelId="{911B3BC8-24C2-4555-BDD3-A51D91AED9DC}" type="parTrans" cxnId="{8164F987-E88E-4CBF-8A35-F92D33B5FA23}">
      <dgm:prSet/>
      <dgm:spPr/>
      <dgm:t>
        <a:bodyPr/>
        <a:lstStyle/>
        <a:p>
          <a:endParaRPr lang="en-US"/>
        </a:p>
      </dgm:t>
    </dgm:pt>
    <dgm:pt modelId="{09DDB05C-CA9D-49A7-9AB4-EFF2A74D27EA}" type="sibTrans" cxnId="{8164F987-E88E-4CBF-8A35-F92D33B5FA23}">
      <dgm:prSet/>
      <dgm:spPr/>
      <dgm:t>
        <a:bodyPr/>
        <a:lstStyle/>
        <a:p>
          <a:endParaRPr lang="en-US"/>
        </a:p>
      </dgm:t>
    </dgm:pt>
    <dgm:pt modelId="{1B8DFAD5-7743-4597-B3E5-21D4DE91A728}">
      <dgm:prSet/>
      <dgm:spPr/>
      <dgm:t>
        <a:bodyPr/>
        <a:lstStyle/>
        <a:p>
          <a:r>
            <a:rPr lang="en-US" b="1"/>
            <a:t>Business Critical </a:t>
          </a:r>
          <a:r>
            <a:rPr lang="en-US" b="0"/>
            <a:t>for high transaction rate and low IO latency. Fast failovers using multiple replicas.  Free-of-charge read-only replica. RPO 5 sec, RTO 30 sec.</a:t>
          </a:r>
        </a:p>
      </dgm:t>
    </dgm:pt>
    <dgm:pt modelId="{530CB2D9-F34C-4D49-8D62-A9C6657938A9}" type="parTrans" cxnId="{B156F27D-2393-4F01-A0BA-F8B5116338F7}">
      <dgm:prSet/>
      <dgm:spPr/>
      <dgm:t>
        <a:bodyPr/>
        <a:lstStyle/>
        <a:p>
          <a:endParaRPr lang="en-US"/>
        </a:p>
      </dgm:t>
    </dgm:pt>
    <dgm:pt modelId="{F7017180-948A-4E49-85DD-A03640F995DA}" type="sibTrans" cxnId="{B156F27D-2393-4F01-A0BA-F8B5116338F7}">
      <dgm:prSet/>
      <dgm:spPr/>
      <dgm:t>
        <a:bodyPr/>
        <a:lstStyle/>
        <a:p>
          <a:endParaRPr lang="en-US"/>
        </a:p>
      </dgm:t>
    </dgm:pt>
    <dgm:pt modelId="{2286C554-9C38-405F-B99D-00E2513A3091}">
      <dgm:prSet/>
      <dgm:spPr/>
      <dgm:t>
        <a:bodyPr/>
        <a:lstStyle/>
        <a:p>
          <a:r>
            <a:rPr lang="en-US" b="1"/>
            <a:t>Hyperscale </a:t>
          </a:r>
          <a:r>
            <a:rPr lang="en-US" b="0"/>
            <a:t>for auto-scaling storage size up to 100 TB, compute scaling and fast database restore.</a:t>
          </a:r>
        </a:p>
      </dgm:t>
    </dgm:pt>
    <dgm:pt modelId="{EB08E156-3F73-40A7-A4D9-26CE263040D3}" type="parTrans" cxnId="{58752AAA-7863-4F56-B608-81D4AF1229AD}">
      <dgm:prSet/>
      <dgm:spPr/>
      <dgm:t>
        <a:bodyPr/>
        <a:lstStyle/>
        <a:p>
          <a:endParaRPr lang="en-US"/>
        </a:p>
      </dgm:t>
    </dgm:pt>
    <dgm:pt modelId="{61F3AA11-47D9-4926-82AF-043B21D72629}" type="sibTrans" cxnId="{58752AAA-7863-4F56-B608-81D4AF1229AD}">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dgm:spPr/>
    </dgm:pt>
    <dgm:pt modelId="{B2986594-8B2E-4470-91CF-948B0F06896E}" type="pres">
      <dgm:prSet presAssocID="{9FB56C32-0C3A-4E00-AB1F-4D647BA13EDC}" presName="vert1" presStyleCnt="0"/>
      <dgm:spPr/>
    </dgm:pt>
    <dgm:pt modelId="{9B49A8FE-B15C-40D5-ABC1-A4C5E343D61B}" type="pres">
      <dgm:prSet presAssocID="{1E8093CA-825F-4250-9DC2-A84EC16266A8}" presName="vertSpace2a" presStyleCnt="0"/>
      <dgm:spPr/>
    </dgm:pt>
    <dgm:pt modelId="{6AF083F1-5CF6-4D3A-9E06-8957ADB5FB10}" type="pres">
      <dgm:prSet presAssocID="{1E8093CA-825F-4250-9DC2-A84EC16266A8}" presName="horz2" presStyleCnt="0"/>
      <dgm:spPr/>
    </dgm:pt>
    <dgm:pt modelId="{30D2D445-C494-4E79-A8C0-9322F8DE789A}" type="pres">
      <dgm:prSet presAssocID="{1E8093CA-825F-4250-9DC2-A84EC16266A8}" presName="horzSpace2" presStyleCnt="0"/>
      <dgm:spPr/>
    </dgm:pt>
    <dgm:pt modelId="{E3A38BF8-2629-4FE8-BED4-92333F048BEC}" type="pres">
      <dgm:prSet presAssocID="{1E8093CA-825F-4250-9DC2-A84EC16266A8}" presName="tx2" presStyleLbl="revTx" presStyleIdx="1" presStyleCnt="4"/>
      <dgm:spPr/>
    </dgm:pt>
    <dgm:pt modelId="{0FFAB213-739A-4A3C-903F-09B6B85F9006}" type="pres">
      <dgm:prSet presAssocID="{1E8093CA-825F-4250-9DC2-A84EC16266A8}" presName="vert2" presStyleCnt="0"/>
      <dgm:spPr/>
    </dgm:pt>
    <dgm:pt modelId="{B4FBE279-5278-478E-BEED-3423EE8CBAAC}" type="pres">
      <dgm:prSet presAssocID="{1E8093CA-825F-4250-9DC2-A84EC16266A8}" presName="thinLine2b" presStyleLbl="callout" presStyleIdx="0" presStyleCnt="3"/>
      <dgm:spPr/>
    </dgm:pt>
    <dgm:pt modelId="{C19E831A-C3B2-42CD-86A7-F67D2AED6ECA}" type="pres">
      <dgm:prSet presAssocID="{1E8093CA-825F-4250-9DC2-A84EC16266A8}" presName="vertSpace2b" presStyleCnt="0"/>
      <dgm:spPr/>
    </dgm:pt>
    <dgm:pt modelId="{C3EDA7F7-9E12-41FB-A03E-FECBC2A68F3B}" type="pres">
      <dgm:prSet presAssocID="{1B8DFAD5-7743-4597-B3E5-21D4DE91A728}" presName="horz2" presStyleCnt="0"/>
      <dgm:spPr/>
    </dgm:pt>
    <dgm:pt modelId="{80AE74C8-3D03-4E99-B746-56B47E05D5D8}" type="pres">
      <dgm:prSet presAssocID="{1B8DFAD5-7743-4597-B3E5-21D4DE91A728}" presName="horzSpace2" presStyleCnt="0"/>
      <dgm:spPr/>
    </dgm:pt>
    <dgm:pt modelId="{A805D7DD-5C12-43BF-A978-1A0EBFB15048}" type="pres">
      <dgm:prSet presAssocID="{1B8DFAD5-7743-4597-B3E5-21D4DE91A728}" presName="tx2" presStyleLbl="revTx" presStyleIdx="2" presStyleCnt="4"/>
      <dgm:spPr/>
    </dgm:pt>
    <dgm:pt modelId="{4CDC5555-349A-46A6-BAB8-3E77402B535A}" type="pres">
      <dgm:prSet presAssocID="{1B8DFAD5-7743-4597-B3E5-21D4DE91A728}" presName="vert2" presStyleCnt="0"/>
      <dgm:spPr/>
    </dgm:pt>
    <dgm:pt modelId="{D87F322A-43A9-400E-B220-851FC6EC861B}" type="pres">
      <dgm:prSet presAssocID="{1B8DFAD5-7743-4597-B3E5-21D4DE91A728}" presName="thinLine2b" presStyleLbl="callout" presStyleIdx="1" presStyleCnt="3"/>
      <dgm:spPr/>
    </dgm:pt>
    <dgm:pt modelId="{A0496EA8-DCA5-4C47-851E-8BD83BF91BE6}" type="pres">
      <dgm:prSet presAssocID="{1B8DFAD5-7743-4597-B3E5-21D4DE91A728}" presName="vertSpace2b" presStyleCnt="0"/>
      <dgm:spPr/>
    </dgm:pt>
    <dgm:pt modelId="{7984613A-0129-4122-860E-4B10264BB9EE}" type="pres">
      <dgm:prSet presAssocID="{2286C554-9C38-405F-B99D-00E2513A3091}" presName="horz2" presStyleCnt="0"/>
      <dgm:spPr/>
    </dgm:pt>
    <dgm:pt modelId="{811F84B0-9B36-470E-AE2E-636F3DD43F60}" type="pres">
      <dgm:prSet presAssocID="{2286C554-9C38-405F-B99D-00E2513A3091}" presName="horzSpace2" presStyleCnt="0"/>
      <dgm:spPr/>
    </dgm:pt>
    <dgm:pt modelId="{CD679F0A-14DA-4BFC-9718-86A3980F5403}" type="pres">
      <dgm:prSet presAssocID="{2286C554-9C38-405F-B99D-00E2513A3091}" presName="tx2" presStyleLbl="revTx" presStyleIdx="3" presStyleCnt="4"/>
      <dgm:spPr/>
    </dgm:pt>
    <dgm:pt modelId="{ECD4DCAA-643F-46EF-8CBC-D25DDAB8F2EB}" type="pres">
      <dgm:prSet presAssocID="{2286C554-9C38-405F-B99D-00E2513A3091}" presName="vert2" presStyleCnt="0"/>
      <dgm:spPr/>
    </dgm:pt>
    <dgm:pt modelId="{9D178CB8-5A6A-48E4-88AC-85FCEF6BFE4F}" type="pres">
      <dgm:prSet presAssocID="{2286C554-9C38-405F-B99D-00E2513A3091}" presName="thinLine2b" presStyleLbl="callout" presStyleIdx="2" presStyleCnt="3"/>
      <dgm:spPr/>
    </dgm:pt>
    <dgm:pt modelId="{5D1DAAB0-2992-4525-B065-9FF4F685AA8F}" type="pres">
      <dgm:prSet presAssocID="{2286C554-9C38-405F-B99D-00E2513A3091}" presName="vertSpace2b" presStyleCnt="0"/>
      <dgm:spPr/>
    </dgm:pt>
  </dgm:ptLst>
  <dgm:cxnLst>
    <dgm:cxn modelId="{A13E8C19-07FC-46D4-8A41-E4E94A4DE7A7}" type="presOf" srcId="{1B8DFAD5-7743-4597-B3E5-21D4DE91A728}" destId="{A805D7DD-5C12-43BF-A978-1A0EBFB15048}"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250FD45B-6B77-4F36-A812-0EF4A710BC3E}" type="presOf" srcId="{9FB56C32-0C3A-4E00-AB1F-4D647BA13EDC}" destId="{1F7933E2-B156-4A89-AAA0-0839ECFB2858}" srcOrd="0" destOrd="0" presId="urn:microsoft.com/office/officeart/2008/layout/LinedList"/>
    <dgm:cxn modelId="{4FF82D62-82EC-4B13-8139-FFE87451DD33}" type="presOf" srcId="{2286C554-9C38-405F-B99D-00E2513A3091}" destId="{CD679F0A-14DA-4BFC-9718-86A3980F5403}" srcOrd="0" destOrd="0" presId="urn:microsoft.com/office/officeart/2008/layout/LinedList"/>
    <dgm:cxn modelId="{B156F27D-2393-4F01-A0BA-F8B5116338F7}" srcId="{9FB56C32-0C3A-4E00-AB1F-4D647BA13EDC}" destId="{1B8DFAD5-7743-4597-B3E5-21D4DE91A728}" srcOrd="1" destOrd="0" parTransId="{530CB2D9-F34C-4D49-8D62-A9C6657938A9}" sibTransId="{F7017180-948A-4E49-85DD-A03640F995DA}"/>
    <dgm:cxn modelId="{8164F987-E88E-4CBF-8A35-F92D33B5FA23}" srcId="{9FB56C32-0C3A-4E00-AB1F-4D647BA13EDC}" destId="{1E8093CA-825F-4250-9DC2-A84EC16266A8}" srcOrd="0" destOrd="0" parTransId="{911B3BC8-24C2-4555-BDD3-A51D91AED9DC}" sibTransId="{09DDB05C-CA9D-49A7-9AB4-EFF2A74D27EA}"/>
    <dgm:cxn modelId="{641E549D-9810-46C8-8016-7001F53E4102}" type="presOf" srcId="{1E8093CA-825F-4250-9DC2-A84EC16266A8}" destId="{E3A38BF8-2629-4FE8-BED4-92333F048BEC}" srcOrd="0" destOrd="0" presId="urn:microsoft.com/office/officeart/2008/layout/LinedList"/>
    <dgm:cxn modelId="{58752AAA-7863-4F56-B608-81D4AF1229AD}" srcId="{9FB56C32-0C3A-4E00-AB1F-4D647BA13EDC}" destId="{2286C554-9C38-405F-B99D-00E2513A3091}" srcOrd="2" destOrd="0" parTransId="{EB08E156-3F73-40A7-A4D9-26CE263040D3}" sibTransId="{61F3AA11-47D9-4926-82AF-043B21D72629}"/>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FBD3D730-4B4C-4689-A15B-8D87F8B62A5B}" type="presParOf" srcId="{B2986594-8B2E-4470-91CF-948B0F06896E}" destId="{9B49A8FE-B15C-40D5-ABC1-A4C5E343D61B}" srcOrd="0" destOrd="0" presId="urn:microsoft.com/office/officeart/2008/layout/LinedList"/>
    <dgm:cxn modelId="{B10F33F8-DC8D-415D-A3CA-E7E46D3E4C9D}" type="presParOf" srcId="{B2986594-8B2E-4470-91CF-948B0F06896E}" destId="{6AF083F1-5CF6-4D3A-9E06-8957ADB5FB10}" srcOrd="1" destOrd="0" presId="urn:microsoft.com/office/officeart/2008/layout/LinedList"/>
    <dgm:cxn modelId="{F7F6238B-A422-42B0-A187-3CD253264382}" type="presParOf" srcId="{6AF083F1-5CF6-4D3A-9E06-8957ADB5FB10}" destId="{30D2D445-C494-4E79-A8C0-9322F8DE789A}" srcOrd="0" destOrd="0" presId="urn:microsoft.com/office/officeart/2008/layout/LinedList"/>
    <dgm:cxn modelId="{AA333998-1FF2-4A4F-AE10-0EC11FBF034C}" type="presParOf" srcId="{6AF083F1-5CF6-4D3A-9E06-8957ADB5FB10}" destId="{E3A38BF8-2629-4FE8-BED4-92333F048BEC}" srcOrd="1" destOrd="0" presId="urn:microsoft.com/office/officeart/2008/layout/LinedList"/>
    <dgm:cxn modelId="{7552A9A6-A6E7-4F9B-BE8A-62A9A837A0F8}" type="presParOf" srcId="{6AF083F1-5CF6-4D3A-9E06-8957ADB5FB10}" destId="{0FFAB213-739A-4A3C-903F-09B6B85F9006}" srcOrd="2" destOrd="0" presId="urn:microsoft.com/office/officeart/2008/layout/LinedList"/>
    <dgm:cxn modelId="{D5480593-1042-4131-9430-F3AA1288E8F1}" type="presParOf" srcId="{B2986594-8B2E-4470-91CF-948B0F06896E}" destId="{B4FBE279-5278-478E-BEED-3423EE8CBAAC}" srcOrd="2" destOrd="0" presId="urn:microsoft.com/office/officeart/2008/layout/LinedList"/>
    <dgm:cxn modelId="{DDAF947F-E9AA-47AF-8FBE-890969D4A963}" type="presParOf" srcId="{B2986594-8B2E-4470-91CF-948B0F06896E}" destId="{C19E831A-C3B2-42CD-86A7-F67D2AED6ECA}" srcOrd="3" destOrd="0" presId="urn:microsoft.com/office/officeart/2008/layout/LinedList"/>
    <dgm:cxn modelId="{29AF3531-3051-42C5-B1F1-739DD9C64BFB}" type="presParOf" srcId="{B2986594-8B2E-4470-91CF-948B0F06896E}" destId="{C3EDA7F7-9E12-41FB-A03E-FECBC2A68F3B}" srcOrd="4" destOrd="0" presId="urn:microsoft.com/office/officeart/2008/layout/LinedList"/>
    <dgm:cxn modelId="{BDD8392A-480A-4F3E-8487-E0E0118AF775}" type="presParOf" srcId="{C3EDA7F7-9E12-41FB-A03E-FECBC2A68F3B}" destId="{80AE74C8-3D03-4E99-B746-56B47E05D5D8}" srcOrd="0" destOrd="0" presId="urn:microsoft.com/office/officeart/2008/layout/LinedList"/>
    <dgm:cxn modelId="{FA995CC3-B696-4F3A-A031-EEA8D15F848C}" type="presParOf" srcId="{C3EDA7F7-9E12-41FB-A03E-FECBC2A68F3B}" destId="{A805D7DD-5C12-43BF-A978-1A0EBFB15048}" srcOrd="1" destOrd="0" presId="urn:microsoft.com/office/officeart/2008/layout/LinedList"/>
    <dgm:cxn modelId="{7AFC5649-E478-4DBB-82FA-FF1F603C7B1E}" type="presParOf" srcId="{C3EDA7F7-9E12-41FB-A03E-FECBC2A68F3B}" destId="{4CDC5555-349A-46A6-BAB8-3E77402B535A}" srcOrd="2" destOrd="0" presId="urn:microsoft.com/office/officeart/2008/layout/LinedList"/>
    <dgm:cxn modelId="{3813C112-B3DA-4FC5-B05F-1ABFEB3B4141}" type="presParOf" srcId="{B2986594-8B2E-4470-91CF-948B0F06896E}" destId="{D87F322A-43A9-400E-B220-851FC6EC861B}" srcOrd="5" destOrd="0" presId="urn:microsoft.com/office/officeart/2008/layout/LinedList"/>
    <dgm:cxn modelId="{831D2274-3C42-458B-AA49-ABC5CC29CC8E}" type="presParOf" srcId="{B2986594-8B2E-4470-91CF-948B0F06896E}" destId="{A0496EA8-DCA5-4C47-851E-8BD83BF91BE6}" srcOrd="6" destOrd="0" presId="urn:microsoft.com/office/officeart/2008/layout/LinedList"/>
    <dgm:cxn modelId="{88FEEFAB-45FB-4982-A823-4B1EDDBD3B7F}" type="presParOf" srcId="{B2986594-8B2E-4470-91CF-948B0F06896E}" destId="{7984613A-0129-4122-860E-4B10264BB9EE}" srcOrd="7" destOrd="0" presId="urn:microsoft.com/office/officeart/2008/layout/LinedList"/>
    <dgm:cxn modelId="{A72697E3-529B-41B6-B9F7-50F1C7D2272D}" type="presParOf" srcId="{7984613A-0129-4122-860E-4B10264BB9EE}" destId="{811F84B0-9B36-470E-AE2E-636F3DD43F60}" srcOrd="0" destOrd="0" presId="urn:microsoft.com/office/officeart/2008/layout/LinedList"/>
    <dgm:cxn modelId="{550F52BA-A07B-4151-8FAC-11CDA099E39E}" type="presParOf" srcId="{7984613A-0129-4122-860E-4B10264BB9EE}" destId="{CD679F0A-14DA-4BFC-9718-86A3980F5403}" srcOrd="1" destOrd="0" presId="urn:microsoft.com/office/officeart/2008/layout/LinedList"/>
    <dgm:cxn modelId="{2CB1B260-C4D7-474C-BE00-0C7A96E1259B}" type="presParOf" srcId="{7984613A-0129-4122-860E-4B10264BB9EE}" destId="{ECD4DCAA-643F-46EF-8CBC-D25DDAB8F2EB}" srcOrd="2" destOrd="0" presId="urn:microsoft.com/office/officeart/2008/layout/LinedList"/>
    <dgm:cxn modelId="{4B3E4929-1D9C-4526-856D-B38D4392F330}" type="presParOf" srcId="{B2986594-8B2E-4470-91CF-948B0F06896E}" destId="{9D178CB8-5A6A-48E4-88AC-85FCEF6BFE4F}" srcOrd="8" destOrd="0" presId="urn:microsoft.com/office/officeart/2008/layout/LinedList"/>
    <dgm:cxn modelId="{8BAAD677-8D59-4490-A16C-C78222A432E4}" type="presParOf" srcId="{B2986594-8B2E-4470-91CF-948B0F06896E}" destId="{5D1DAAB0-2992-4525-B065-9FF4F685AA8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51A56-74DD-4F10-9C86-EC2DF4230C5F}"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A87AE902-8DCF-4604-A40A-FC1E42F51BE6}">
      <dgm:prSet/>
      <dgm:spPr>
        <a:ln>
          <a:solidFill>
            <a:schemeClr val="accent5">
              <a:lumMod val="60000"/>
              <a:lumOff val="40000"/>
            </a:schemeClr>
          </a:solidFill>
        </a:ln>
      </dgm:spPr>
      <dgm:t>
        <a:bodyPr/>
        <a:lstStyle/>
        <a:p>
          <a:pPr rtl="0"/>
          <a:r>
            <a:rPr lang="en-US" baseline="0"/>
            <a:t>Check Resource consumption</a:t>
          </a:r>
          <a:endParaRPr lang="en-US"/>
        </a:p>
      </dgm:t>
    </dgm:pt>
    <dgm:pt modelId="{37530B63-A505-4A6C-9596-493668E8DE0A}" type="parTrans" cxnId="{9D77150B-0815-49E5-91E8-5A758D1CEE63}">
      <dgm:prSet/>
      <dgm:spPr/>
      <dgm:t>
        <a:bodyPr/>
        <a:lstStyle/>
        <a:p>
          <a:endParaRPr lang="en-US"/>
        </a:p>
      </dgm:t>
    </dgm:pt>
    <dgm:pt modelId="{B7476DFF-24E4-4749-9245-44316A8D5911}" type="sibTrans" cxnId="{9D77150B-0815-49E5-91E8-5A758D1CEE63}">
      <dgm:prSet/>
      <dgm:spPr/>
      <dgm:t>
        <a:bodyPr/>
        <a:lstStyle/>
        <a:p>
          <a:endParaRPr lang="en-US"/>
        </a:p>
      </dgm:t>
    </dgm:pt>
    <dgm:pt modelId="{10E05E7F-6BAE-4400-9328-E05AA3DC227A}">
      <dgm:prSet/>
      <dgm:spPr>
        <a:ln>
          <a:solidFill>
            <a:srgbClr val="00B050"/>
          </a:solidFill>
        </a:ln>
      </dgm:spPr>
      <dgm:t>
        <a:bodyPr/>
        <a:lstStyle/>
        <a:p>
          <a:pPr rtl="0"/>
          <a:r>
            <a:rPr lang="en-US" baseline="0"/>
            <a:t>Running (CPU)?</a:t>
          </a:r>
          <a:endParaRPr lang="en-US"/>
        </a:p>
      </dgm:t>
    </dgm:pt>
    <dgm:pt modelId="{EE49CA36-E7C2-4CD5-A293-E9D1119B0612}" type="parTrans" cxnId="{A9436E85-D9BC-4535-BFF8-75A3239EC3B7}">
      <dgm:prSet/>
      <dgm:spPr/>
      <dgm:t>
        <a:bodyPr/>
        <a:lstStyle/>
        <a:p>
          <a:endParaRPr lang="en-US"/>
        </a:p>
      </dgm:t>
    </dgm:pt>
    <dgm:pt modelId="{020E5CE5-77F8-4DDD-97CE-1DFCD939D2B9}" type="sibTrans" cxnId="{A9436E85-D9BC-4535-BFF8-75A3239EC3B7}">
      <dgm:prSet/>
      <dgm:spPr/>
      <dgm:t>
        <a:bodyPr/>
        <a:lstStyle/>
        <a:p>
          <a:endParaRPr lang="en-US"/>
        </a:p>
      </dgm:t>
    </dgm:pt>
    <dgm:pt modelId="{B2A31AB0-6918-416E-BF05-985A90D7DE40}">
      <dgm:prSet/>
      <dgm:spPr/>
      <dgm:t>
        <a:bodyPr/>
        <a:lstStyle/>
        <a:p>
          <a:pPr rtl="0"/>
          <a:r>
            <a:rPr lang="en-US" baseline="0"/>
            <a:t>Waiting</a:t>
          </a:r>
          <a:endParaRPr lang="en-US"/>
        </a:p>
      </dgm:t>
    </dgm:pt>
    <dgm:pt modelId="{9ADC352C-0F39-4288-8EBD-753C990B4804}" type="parTrans" cxnId="{EF4E5798-1D3E-41C8-B8A4-689227C46575}">
      <dgm:prSet/>
      <dgm:spPr/>
      <dgm:t>
        <a:bodyPr/>
        <a:lstStyle/>
        <a:p>
          <a:endParaRPr lang="en-US"/>
        </a:p>
      </dgm:t>
    </dgm:pt>
    <dgm:pt modelId="{D922DEA1-B2B2-481A-AEFA-68D568E99404}" type="sibTrans" cxnId="{EF4E5798-1D3E-41C8-B8A4-689227C46575}">
      <dgm:prSet/>
      <dgm:spPr/>
      <dgm:t>
        <a:bodyPr/>
        <a:lstStyle/>
        <a:p>
          <a:endParaRPr lang="en-US"/>
        </a:p>
      </dgm:t>
    </dgm:pt>
    <dgm:pt modelId="{970A239E-8982-4475-B67E-E73AF615E8D0}">
      <dgm:prSet/>
      <dgm:spPr>
        <a:ln>
          <a:solidFill>
            <a:srgbClr val="C00000"/>
          </a:solidFill>
        </a:ln>
      </dgm:spPr>
      <dgm:t>
        <a:bodyPr/>
        <a:lstStyle/>
        <a:p>
          <a:pPr rtl="0"/>
          <a:r>
            <a:rPr lang="en-US"/>
            <a:t>IO Latch</a:t>
          </a:r>
        </a:p>
      </dgm:t>
    </dgm:pt>
    <dgm:pt modelId="{41500666-58F2-4565-AB67-33FA14EF3280}" type="parTrans" cxnId="{740F2EE5-0DC7-4AE6-B186-51E1E394C364}">
      <dgm:prSet/>
      <dgm:spPr/>
      <dgm:t>
        <a:bodyPr/>
        <a:lstStyle/>
        <a:p>
          <a:endParaRPr lang="en-US"/>
        </a:p>
      </dgm:t>
    </dgm:pt>
    <dgm:pt modelId="{96936DA8-FD7F-4A43-BC3C-1C94A7B2D453}" type="sibTrans" cxnId="{740F2EE5-0DC7-4AE6-B186-51E1E394C364}">
      <dgm:prSet/>
      <dgm:spPr/>
      <dgm:t>
        <a:bodyPr/>
        <a:lstStyle/>
        <a:p>
          <a:endParaRPr lang="en-US"/>
        </a:p>
      </dgm:t>
    </dgm:pt>
    <dgm:pt modelId="{70C108AF-EB09-4F75-BF94-C4AB7CFB2079}">
      <dgm:prSet/>
      <dgm:spPr>
        <a:ln>
          <a:solidFill>
            <a:srgbClr val="C00000"/>
          </a:solidFill>
        </a:ln>
      </dgm:spPr>
      <dgm:t>
        <a:bodyPr/>
        <a:lstStyle/>
        <a:p>
          <a:pPr rtl="0"/>
          <a:r>
            <a:rPr lang="en-US"/>
            <a:t>Lock Waits</a:t>
          </a:r>
        </a:p>
      </dgm:t>
    </dgm:pt>
    <dgm:pt modelId="{37550DFF-7D74-4CF5-A2BC-043933B2D7A9}" type="parTrans" cxnId="{C0B0C8EF-AEED-47EC-90B0-C3A96C627FAD}">
      <dgm:prSet/>
      <dgm:spPr/>
      <dgm:t>
        <a:bodyPr/>
        <a:lstStyle/>
        <a:p>
          <a:endParaRPr lang="en-US"/>
        </a:p>
      </dgm:t>
    </dgm:pt>
    <dgm:pt modelId="{6FA17339-7BD5-445D-AD56-74761BD23616}" type="sibTrans" cxnId="{C0B0C8EF-AEED-47EC-90B0-C3A96C627FAD}">
      <dgm:prSet/>
      <dgm:spPr/>
      <dgm:t>
        <a:bodyPr/>
        <a:lstStyle/>
        <a:p>
          <a:endParaRPr lang="en-US"/>
        </a:p>
      </dgm:t>
    </dgm:pt>
    <dgm:pt modelId="{EF33BBB6-8D40-4FE4-8D0D-F56EBF70A516}">
      <dgm:prSet/>
      <dgm:spPr>
        <a:ln>
          <a:solidFill>
            <a:srgbClr val="C00000"/>
          </a:solidFill>
        </a:ln>
      </dgm:spPr>
      <dgm:t>
        <a:bodyPr/>
        <a:lstStyle/>
        <a:p>
          <a:pPr rtl="0"/>
          <a:r>
            <a:rPr lang="en-US"/>
            <a:t>Latch Waits</a:t>
          </a:r>
        </a:p>
      </dgm:t>
    </dgm:pt>
    <dgm:pt modelId="{5D7937D0-7A6A-4378-84B0-9A8173AF0ED8}" type="parTrans" cxnId="{2DC71CAC-B6A9-44D4-AA29-46A0AAF12671}">
      <dgm:prSet/>
      <dgm:spPr/>
      <dgm:t>
        <a:bodyPr/>
        <a:lstStyle/>
        <a:p>
          <a:endParaRPr lang="en-US"/>
        </a:p>
      </dgm:t>
    </dgm:pt>
    <dgm:pt modelId="{09ADCB28-D1A0-40AB-8E10-EEE22F6DF9DD}" type="sibTrans" cxnId="{2DC71CAC-B6A9-44D4-AA29-46A0AAF12671}">
      <dgm:prSet/>
      <dgm:spPr/>
      <dgm:t>
        <a:bodyPr/>
        <a:lstStyle/>
        <a:p>
          <a:endParaRPr lang="en-US"/>
        </a:p>
      </dgm:t>
    </dgm:pt>
    <dgm:pt modelId="{E4D2D333-AD96-4627-8222-90ED78E2C862}">
      <dgm:prSet/>
      <dgm:spPr>
        <a:ln>
          <a:solidFill>
            <a:srgbClr val="C00000"/>
          </a:solidFill>
        </a:ln>
      </dgm:spPr>
      <dgm:t>
        <a:bodyPr/>
        <a:lstStyle/>
        <a:p>
          <a:pPr rtl="0"/>
          <a:r>
            <a:rPr lang="en-US"/>
            <a:t>… Others</a:t>
          </a:r>
        </a:p>
      </dgm:t>
    </dgm:pt>
    <dgm:pt modelId="{869524AA-900A-4A53-80E2-DA68FAFB7363}" type="parTrans" cxnId="{20FFE3CA-4E50-46F5-939E-66F7077EAA3B}">
      <dgm:prSet/>
      <dgm:spPr/>
      <dgm:t>
        <a:bodyPr/>
        <a:lstStyle/>
        <a:p>
          <a:endParaRPr lang="en-US"/>
        </a:p>
      </dgm:t>
    </dgm:pt>
    <dgm:pt modelId="{9A4E4662-BB14-4DC2-8DCC-CC8EEF81AE44}" type="sibTrans" cxnId="{20FFE3CA-4E50-46F5-939E-66F7077EAA3B}">
      <dgm:prSet/>
      <dgm:spPr/>
      <dgm:t>
        <a:bodyPr/>
        <a:lstStyle/>
        <a:p>
          <a:endParaRPr lang="en-US"/>
        </a:p>
      </dgm:t>
    </dgm:pt>
    <dgm:pt modelId="{9FE9B342-70B6-45B0-BE5C-0833A9F866E7}">
      <dgm:prSet/>
      <dgm:spPr>
        <a:ln>
          <a:solidFill>
            <a:srgbClr val="00B050"/>
          </a:solidFill>
        </a:ln>
      </dgm:spPr>
      <dgm:t>
        <a:bodyPr/>
        <a:lstStyle/>
        <a:p>
          <a:pPr rtl="0"/>
          <a:r>
            <a:rPr lang="en-US"/>
            <a:t>Execution</a:t>
          </a:r>
        </a:p>
      </dgm:t>
    </dgm:pt>
    <dgm:pt modelId="{E02DC0DB-20B8-42AF-B7D3-FFBEE4FE89D3}" type="parTrans" cxnId="{7E7CBBE8-AD17-4625-92EA-C922EA71634D}">
      <dgm:prSet/>
      <dgm:spPr/>
      <dgm:t>
        <a:bodyPr/>
        <a:lstStyle/>
        <a:p>
          <a:endParaRPr lang="en-US"/>
        </a:p>
      </dgm:t>
    </dgm:pt>
    <dgm:pt modelId="{891035E2-4CC1-4F54-AD29-74574705BAC5}" type="sibTrans" cxnId="{7E7CBBE8-AD17-4625-92EA-C922EA71634D}">
      <dgm:prSet/>
      <dgm:spPr/>
      <dgm:t>
        <a:bodyPr/>
        <a:lstStyle/>
        <a:p>
          <a:endParaRPr lang="en-US"/>
        </a:p>
      </dgm:t>
    </dgm:pt>
    <dgm:pt modelId="{E10A1004-9FD1-4A59-93E3-A9508A8FF7D4}">
      <dgm:prSet/>
      <dgm:spPr>
        <a:ln>
          <a:solidFill>
            <a:srgbClr val="00B050"/>
          </a:solidFill>
        </a:ln>
      </dgm:spPr>
      <dgm:t>
        <a:bodyPr/>
        <a:lstStyle/>
        <a:p>
          <a:pPr rtl="0"/>
          <a:r>
            <a:rPr lang="en-US"/>
            <a:t>Compilation</a:t>
          </a:r>
        </a:p>
      </dgm:t>
    </dgm:pt>
    <dgm:pt modelId="{B300F13D-0F16-41C8-BB19-65D38FD02217}" type="parTrans" cxnId="{6979B6EC-3B4D-49AD-A18B-F91FB13B2BB6}">
      <dgm:prSet/>
      <dgm:spPr/>
      <dgm:t>
        <a:bodyPr/>
        <a:lstStyle/>
        <a:p>
          <a:endParaRPr lang="en-US"/>
        </a:p>
      </dgm:t>
    </dgm:pt>
    <dgm:pt modelId="{E62B3333-E5D2-4619-BB2E-2A546D582747}" type="sibTrans" cxnId="{6979B6EC-3B4D-49AD-A18B-F91FB13B2BB6}">
      <dgm:prSet/>
      <dgm:spPr/>
      <dgm:t>
        <a:bodyPr/>
        <a:lstStyle/>
        <a:p>
          <a:endParaRPr lang="en-US"/>
        </a:p>
      </dgm:t>
    </dgm:pt>
    <dgm:pt modelId="{699B9F30-D6DF-41AF-9FEB-3E8E8188E495}">
      <dgm:prSet/>
      <dgm:spPr>
        <a:ln>
          <a:solidFill>
            <a:srgbClr val="C00000"/>
          </a:solidFill>
        </a:ln>
      </dgm:spPr>
      <dgm:t>
        <a:bodyPr/>
        <a:lstStyle/>
        <a:p>
          <a:pPr rtl="0"/>
          <a:r>
            <a:rPr lang="en-US"/>
            <a:t>Memory Grants</a:t>
          </a:r>
        </a:p>
      </dgm:t>
    </dgm:pt>
    <dgm:pt modelId="{339E508F-6894-4EC3-8274-41607CA00629}" type="parTrans" cxnId="{B1263D8B-9453-4C9C-876C-2A3729229A95}">
      <dgm:prSet/>
      <dgm:spPr/>
      <dgm:t>
        <a:bodyPr/>
        <a:lstStyle/>
        <a:p>
          <a:endParaRPr lang="en-US"/>
        </a:p>
      </dgm:t>
    </dgm:pt>
    <dgm:pt modelId="{BD23A91A-61DA-4BAC-B8CB-C49FAC329021}" type="sibTrans" cxnId="{B1263D8B-9453-4C9C-876C-2A3729229A95}">
      <dgm:prSet/>
      <dgm:spPr/>
      <dgm:t>
        <a:bodyPr/>
        <a:lstStyle/>
        <a:p>
          <a:endParaRPr lang="en-US"/>
        </a:p>
      </dgm:t>
    </dgm:pt>
    <dgm:pt modelId="{421C3F83-AE4F-4D2D-AFB9-A2F91C2456AB}">
      <dgm:prSet/>
      <dgm:spPr>
        <a:ln>
          <a:solidFill>
            <a:srgbClr val="C00000"/>
          </a:solidFill>
        </a:ln>
      </dgm:spPr>
      <dgm:t>
        <a:bodyPr/>
        <a:lstStyle/>
        <a:p>
          <a:pPr rtl="0"/>
          <a:r>
            <a:rPr lang="en-US" err="1"/>
            <a:t>Tempdb</a:t>
          </a:r>
          <a:endParaRPr lang="en-US"/>
        </a:p>
      </dgm:t>
    </dgm:pt>
    <dgm:pt modelId="{AE291B94-CA66-4191-80C0-6EA097DB58EB}" type="parTrans" cxnId="{DE92E08E-1B1C-4CD8-8B7D-EE06B9EFAF56}">
      <dgm:prSet/>
      <dgm:spPr/>
      <dgm:t>
        <a:bodyPr/>
        <a:lstStyle/>
        <a:p>
          <a:endParaRPr lang="en-US"/>
        </a:p>
      </dgm:t>
    </dgm:pt>
    <dgm:pt modelId="{EC6F5D1C-62EC-4271-BCE6-538EB2CD6D37}" type="sibTrans" cxnId="{DE92E08E-1B1C-4CD8-8B7D-EE06B9EFAF56}">
      <dgm:prSet/>
      <dgm:spPr/>
      <dgm:t>
        <a:bodyPr/>
        <a:lstStyle/>
        <a:p>
          <a:endParaRPr lang="en-US"/>
        </a:p>
      </dgm:t>
    </dgm:pt>
    <dgm:pt modelId="{1D762EE6-9055-4F4D-8713-A0FB9A9AF983}" type="pres">
      <dgm:prSet presAssocID="{0CE51A56-74DD-4F10-9C86-EC2DF4230C5F}" presName="hierChild1" presStyleCnt="0">
        <dgm:presLayoutVars>
          <dgm:chPref val="1"/>
          <dgm:dir/>
          <dgm:animOne val="branch"/>
          <dgm:animLvl val="lvl"/>
          <dgm:resizeHandles/>
        </dgm:presLayoutVars>
      </dgm:prSet>
      <dgm:spPr/>
    </dgm:pt>
    <dgm:pt modelId="{6BEF1C36-DC51-400F-A0F4-CAEE604C271A}" type="pres">
      <dgm:prSet presAssocID="{A87AE902-8DCF-4604-A40A-FC1E42F51BE6}" presName="hierRoot1" presStyleCnt="0"/>
      <dgm:spPr/>
    </dgm:pt>
    <dgm:pt modelId="{D0BF6932-1121-4D24-93F7-C6857A18017F}" type="pres">
      <dgm:prSet presAssocID="{A87AE902-8DCF-4604-A40A-FC1E42F51BE6}" presName="composite" presStyleCnt="0"/>
      <dgm:spPr/>
    </dgm:pt>
    <dgm:pt modelId="{15A8E2B6-7B73-47C2-8A02-5107C5060640}" type="pres">
      <dgm:prSet presAssocID="{A87AE902-8DCF-4604-A40A-FC1E42F51BE6}" presName="background" presStyleLbl="node0" presStyleIdx="0" presStyleCnt="1"/>
      <dgm:spPr/>
    </dgm:pt>
    <dgm:pt modelId="{7000F81C-3E8D-44FF-90E0-68CB987D140D}" type="pres">
      <dgm:prSet presAssocID="{A87AE902-8DCF-4604-A40A-FC1E42F51BE6}" presName="text" presStyleLbl="fgAcc0" presStyleIdx="0" presStyleCnt="1" custScaleX="127811">
        <dgm:presLayoutVars>
          <dgm:chPref val="3"/>
        </dgm:presLayoutVars>
      </dgm:prSet>
      <dgm:spPr/>
    </dgm:pt>
    <dgm:pt modelId="{AAD8E86B-5434-4A56-94CD-BF845BB6B750}" type="pres">
      <dgm:prSet presAssocID="{A87AE902-8DCF-4604-A40A-FC1E42F51BE6}" presName="hierChild2" presStyleCnt="0"/>
      <dgm:spPr/>
    </dgm:pt>
    <dgm:pt modelId="{415316AE-2F6F-48FA-9A67-523282DFDDFC}" type="pres">
      <dgm:prSet presAssocID="{EE49CA36-E7C2-4CD5-A293-E9D1119B0612}" presName="Name10" presStyleLbl="parChTrans1D2" presStyleIdx="0" presStyleCnt="2"/>
      <dgm:spPr/>
    </dgm:pt>
    <dgm:pt modelId="{5837C1D4-82CA-440E-ACF8-14936F05E6AD}" type="pres">
      <dgm:prSet presAssocID="{10E05E7F-6BAE-4400-9328-E05AA3DC227A}" presName="hierRoot2" presStyleCnt="0"/>
      <dgm:spPr/>
    </dgm:pt>
    <dgm:pt modelId="{4AEF682C-2B5F-4BBE-ADD4-A9250CDC8282}" type="pres">
      <dgm:prSet presAssocID="{10E05E7F-6BAE-4400-9328-E05AA3DC227A}" presName="composite2" presStyleCnt="0"/>
      <dgm:spPr/>
    </dgm:pt>
    <dgm:pt modelId="{065C8605-7DB7-4C47-B958-57B57E3D36BB}" type="pres">
      <dgm:prSet presAssocID="{10E05E7F-6BAE-4400-9328-E05AA3DC227A}" presName="background2" presStyleLbl="node2" presStyleIdx="0" presStyleCnt="2"/>
      <dgm:spPr/>
    </dgm:pt>
    <dgm:pt modelId="{7EF63477-A9F3-47E3-95A3-5BD54C456EA1}" type="pres">
      <dgm:prSet presAssocID="{10E05E7F-6BAE-4400-9328-E05AA3DC227A}" presName="text2" presStyleLbl="fgAcc2" presStyleIdx="0" presStyleCnt="2">
        <dgm:presLayoutVars>
          <dgm:chPref val="3"/>
        </dgm:presLayoutVars>
      </dgm:prSet>
      <dgm:spPr/>
    </dgm:pt>
    <dgm:pt modelId="{DCCEDEAE-199C-4C36-8563-789E97EA5281}" type="pres">
      <dgm:prSet presAssocID="{10E05E7F-6BAE-4400-9328-E05AA3DC227A}" presName="hierChild3" presStyleCnt="0"/>
      <dgm:spPr/>
    </dgm:pt>
    <dgm:pt modelId="{B13EEB13-C233-46E7-974A-49D4B2962519}" type="pres">
      <dgm:prSet presAssocID="{E02DC0DB-20B8-42AF-B7D3-FFBEE4FE89D3}" presName="Name17" presStyleLbl="parChTrans1D3" presStyleIdx="0" presStyleCnt="8"/>
      <dgm:spPr/>
    </dgm:pt>
    <dgm:pt modelId="{8BC9073C-4BC3-4E7D-8AF8-BFE95898CAC6}" type="pres">
      <dgm:prSet presAssocID="{9FE9B342-70B6-45B0-BE5C-0833A9F866E7}" presName="hierRoot3" presStyleCnt="0"/>
      <dgm:spPr/>
    </dgm:pt>
    <dgm:pt modelId="{E509A29B-7808-439F-A2FA-15B05927EB90}" type="pres">
      <dgm:prSet presAssocID="{9FE9B342-70B6-45B0-BE5C-0833A9F866E7}" presName="composite3" presStyleCnt="0"/>
      <dgm:spPr/>
    </dgm:pt>
    <dgm:pt modelId="{AF8B9A36-3C6E-4C4C-8B68-CEC8196F8882}" type="pres">
      <dgm:prSet presAssocID="{9FE9B342-70B6-45B0-BE5C-0833A9F866E7}" presName="background3" presStyleLbl="node3" presStyleIdx="0" presStyleCnt="8"/>
      <dgm:spPr/>
    </dgm:pt>
    <dgm:pt modelId="{C6BD1C3C-2474-4160-A4F7-E146DD3494B6}" type="pres">
      <dgm:prSet presAssocID="{9FE9B342-70B6-45B0-BE5C-0833A9F866E7}" presName="text3" presStyleLbl="fgAcc3" presStyleIdx="0" presStyleCnt="8">
        <dgm:presLayoutVars>
          <dgm:chPref val="3"/>
        </dgm:presLayoutVars>
      </dgm:prSet>
      <dgm:spPr/>
    </dgm:pt>
    <dgm:pt modelId="{3657DCF4-BC91-41D3-B418-9C39C3DD60AA}" type="pres">
      <dgm:prSet presAssocID="{9FE9B342-70B6-45B0-BE5C-0833A9F866E7}" presName="hierChild4" presStyleCnt="0"/>
      <dgm:spPr/>
    </dgm:pt>
    <dgm:pt modelId="{7F65320F-95F0-4BFD-AFE5-715F25F79DD6}" type="pres">
      <dgm:prSet presAssocID="{B300F13D-0F16-41C8-BB19-65D38FD02217}" presName="Name17" presStyleLbl="parChTrans1D3" presStyleIdx="1" presStyleCnt="8"/>
      <dgm:spPr/>
    </dgm:pt>
    <dgm:pt modelId="{38C9E475-5C3D-4C54-8EE2-93298DAA7FFE}" type="pres">
      <dgm:prSet presAssocID="{E10A1004-9FD1-4A59-93E3-A9508A8FF7D4}" presName="hierRoot3" presStyleCnt="0"/>
      <dgm:spPr/>
    </dgm:pt>
    <dgm:pt modelId="{94E071EF-44FA-44E8-9CE0-3E6F9E7AF039}" type="pres">
      <dgm:prSet presAssocID="{E10A1004-9FD1-4A59-93E3-A9508A8FF7D4}" presName="composite3" presStyleCnt="0"/>
      <dgm:spPr/>
    </dgm:pt>
    <dgm:pt modelId="{356EC0D6-1069-4CA2-8FCF-BB7075276F47}" type="pres">
      <dgm:prSet presAssocID="{E10A1004-9FD1-4A59-93E3-A9508A8FF7D4}" presName="background3" presStyleLbl="node3" presStyleIdx="1" presStyleCnt="8"/>
      <dgm:spPr/>
    </dgm:pt>
    <dgm:pt modelId="{74200049-54A9-45AB-B219-D7CE4A83F4AE}" type="pres">
      <dgm:prSet presAssocID="{E10A1004-9FD1-4A59-93E3-A9508A8FF7D4}" presName="text3" presStyleLbl="fgAcc3" presStyleIdx="1" presStyleCnt="8">
        <dgm:presLayoutVars>
          <dgm:chPref val="3"/>
        </dgm:presLayoutVars>
      </dgm:prSet>
      <dgm:spPr/>
    </dgm:pt>
    <dgm:pt modelId="{16B817E1-72DB-4A58-8D89-641E03AF04EF}" type="pres">
      <dgm:prSet presAssocID="{E10A1004-9FD1-4A59-93E3-A9508A8FF7D4}" presName="hierChild4" presStyleCnt="0"/>
      <dgm:spPr/>
    </dgm:pt>
    <dgm:pt modelId="{A91564CA-7123-451E-B93F-1C85CEEADDC2}" type="pres">
      <dgm:prSet presAssocID="{9ADC352C-0F39-4288-8EBD-753C990B4804}" presName="Name10" presStyleLbl="parChTrans1D2" presStyleIdx="1" presStyleCnt="2"/>
      <dgm:spPr/>
    </dgm:pt>
    <dgm:pt modelId="{437FB883-8605-448B-A72E-6C386EC92A2C}" type="pres">
      <dgm:prSet presAssocID="{B2A31AB0-6918-416E-BF05-985A90D7DE40}" presName="hierRoot2" presStyleCnt="0"/>
      <dgm:spPr/>
    </dgm:pt>
    <dgm:pt modelId="{0C0C8C23-4757-45F9-A7EC-67C56D4AC1BC}" type="pres">
      <dgm:prSet presAssocID="{B2A31AB0-6918-416E-BF05-985A90D7DE40}" presName="composite2" presStyleCnt="0"/>
      <dgm:spPr/>
    </dgm:pt>
    <dgm:pt modelId="{FE14ABF1-0E34-4C58-A16A-5331FF58423D}" type="pres">
      <dgm:prSet presAssocID="{B2A31AB0-6918-416E-BF05-985A90D7DE40}" presName="background2" presStyleLbl="node2" presStyleIdx="1" presStyleCnt="2"/>
      <dgm:spPr>
        <a:ln>
          <a:solidFill>
            <a:srgbClr val="C00000"/>
          </a:solidFill>
        </a:ln>
      </dgm:spPr>
    </dgm:pt>
    <dgm:pt modelId="{57254047-520C-40D1-918B-82F650FBACCE}" type="pres">
      <dgm:prSet presAssocID="{B2A31AB0-6918-416E-BF05-985A90D7DE40}" presName="text2" presStyleLbl="fgAcc2" presStyleIdx="1" presStyleCnt="2">
        <dgm:presLayoutVars>
          <dgm:chPref val="3"/>
        </dgm:presLayoutVars>
      </dgm:prSet>
      <dgm:spPr/>
    </dgm:pt>
    <dgm:pt modelId="{0DFAA854-B55D-44C7-9CC8-4F9FFF32406A}" type="pres">
      <dgm:prSet presAssocID="{B2A31AB0-6918-416E-BF05-985A90D7DE40}" presName="hierChild3" presStyleCnt="0"/>
      <dgm:spPr/>
    </dgm:pt>
    <dgm:pt modelId="{F3A51CCE-1904-4485-BE2A-A2783B1BF929}" type="pres">
      <dgm:prSet presAssocID="{41500666-58F2-4565-AB67-33FA14EF3280}" presName="Name17" presStyleLbl="parChTrans1D3" presStyleIdx="2" presStyleCnt="8"/>
      <dgm:spPr/>
    </dgm:pt>
    <dgm:pt modelId="{0C18F0B0-DE62-4C8D-884C-AE4386FFA725}" type="pres">
      <dgm:prSet presAssocID="{970A239E-8982-4475-B67E-E73AF615E8D0}" presName="hierRoot3" presStyleCnt="0"/>
      <dgm:spPr/>
    </dgm:pt>
    <dgm:pt modelId="{3C611561-6D09-440F-91A3-04EE108AC686}" type="pres">
      <dgm:prSet presAssocID="{970A239E-8982-4475-B67E-E73AF615E8D0}" presName="composite3" presStyleCnt="0"/>
      <dgm:spPr/>
    </dgm:pt>
    <dgm:pt modelId="{15014C79-1F7C-42A4-A93A-7A62752781C8}" type="pres">
      <dgm:prSet presAssocID="{970A239E-8982-4475-B67E-E73AF615E8D0}" presName="background3" presStyleLbl="node3" presStyleIdx="2" presStyleCnt="8"/>
      <dgm:spPr/>
    </dgm:pt>
    <dgm:pt modelId="{DDDC76E8-0E70-4EF6-9D84-4BE36B3DE5F8}" type="pres">
      <dgm:prSet presAssocID="{970A239E-8982-4475-B67E-E73AF615E8D0}" presName="text3" presStyleLbl="fgAcc3" presStyleIdx="2" presStyleCnt="8">
        <dgm:presLayoutVars>
          <dgm:chPref val="3"/>
        </dgm:presLayoutVars>
      </dgm:prSet>
      <dgm:spPr/>
    </dgm:pt>
    <dgm:pt modelId="{E7E71ED7-2022-48B5-BB3E-0525C26CE288}" type="pres">
      <dgm:prSet presAssocID="{970A239E-8982-4475-B67E-E73AF615E8D0}" presName="hierChild4" presStyleCnt="0"/>
      <dgm:spPr/>
    </dgm:pt>
    <dgm:pt modelId="{43A1DE50-366D-429F-A3C9-18261AB159A1}" type="pres">
      <dgm:prSet presAssocID="{37550DFF-7D74-4CF5-A2BC-043933B2D7A9}" presName="Name17" presStyleLbl="parChTrans1D3" presStyleIdx="3" presStyleCnt="8"/>
      <dgm:spPr/>
    </dgm:pt>
    <dgm:pt modelId="{9305DB65-4DD7-4F02-9BAA-0727C6B3D93B}" type="pres">
      <dgm:prSet presAssocID="{70C108AF-EB09-4F75-BF94-C4AB7CFB2079}" presName="hierRoot3" presStyleCnt="0"/>
      <dgm:spPr/>
    </dgm:pt>
    <dgm:pt modelId="{42626558-DAE9-4348-B9CF-38D62E7E7A36}" type="pres">
      <dgm:prSet presAssocID="{70C108AF-EB09-4F75-BF94-C4AB7CFB2079}" presName="composite3" presStyleCnt="0"/>
      <dgm:spPr/>
    </dgm:pt>
    <dgm:pt modelId="{65602C6F-FAB2-4BF6-B4E2-7DCC4440415E}" type="pres">
      <dgm:prSet presAssocID="{70C108AF-EB09-4F75-BF94-C4AB7CFB2079}" presName="background3" presStyleLbl="node3" presStyleIdx="3" presStyleCnt="8"/>
      <dgm:spPr/>
    </dgm:pt>
    <dgm:pt modelId="{3A086693-E963-4C5F-BED6-215CA0BFA7B4}" type="pres">
      <dgm:prSet presAssocID="{70C108AF-EB09-4F75-BF94-C4AB7CFB2079}" presName="text3" presStyleLbl="fgAcc3" presStyleIdx="3" presStyleCnt="8">
        <dgm:presLayoutVars>
          <dgm:chPref val="3"/>
        </dgm:presLayoutVars>
      </dgm:prSet>
      <dgm:spPr/>
    </dgm:pt>
    <dgm:pt modelId="{07190A4F-CAEE-45C8-BA3A-8028E30729E6}" type="pres">
      <dgm:prSet presAssocID="{70C108AF-EB09-4F75-BF94-C4AB7CFB2079}" presName="hierChild4" presStyleCnt="0"/>
      <dgm:spPr/>
    </dgm:pt>
    <dgm:pt modelId="{23788AA6-CBA5-48FE-9515-8E170E1FF8D3}" type="pres">
      <dgm:prSet presAssocID="{5D7937D0-7A6A-4378-84B0-9A8173AF0ED8}" presName="Name17" presStyleLbl="parChTrans1D3" presStyleIdx="4" presStyleCnt="8"/>
      <dgm:spPr/>
    </dgm:pt>
    <dgm:pt modelId="{77D58E23-522A-4219-8ECA-01DC34B0183D}" type="pres">
      <dgm:prSet presAssocID="{EF33BBB6-8D40-4FE4-8D0D-F56EBF70A516}" presName="hierRoot3" presStyleCnt="0"/>
      <dgm:spPr/>
    </dgm:pt>
    <dgm:pt modelId="{341D982E-5FC6-4C5F-84AD-9876F4774357}" type="pres">
      <dgm:prSet presAssocID="{EF33BBB6-8D40-4FE4-8D0D-F56EBF70A516}" presName="composite3" presStyleCnt="0"/>
      <dgm:spPr/>
    </dgm:pt>
    <dgm:pt modelId="{C2B387B4-7EE6-4145-89D6-4BCA26D6A405}" type="pres">
      <dgm:prSet presAssocID="{EF33BBB6-8D40-4FE4-8D0D-F56EBF70A516}" presName="background3" presStyleLbl="node3" presStyleIdx="4" presStyleCnt="8"/>
      <dgm:spPr/>
    </dgm:pt>
    <dgm:pt modelId="{39054EBA-3BFF-489B-B41C-7208BDBE7356}" type="pres">
      <dgm:prSet presAssocID="{EF33BBB6-8D40-4FE4-8D0D-F56EBF70A516}" presName="text3" presStyleLbl="fgAcc3" presStyleIdx="4" presStyleCnt="8">
        <dgm:presLayoutVars>
          <dgm:chPref val="3"/>
        </dgm:presLayoutVars>
      </dgm:prSet>
      <dgm:spPr/>
    </dgm:pt>
    <dgm:pt modelId="{A78F87D5-3941-40EC-AF17-42885EAC59AC}" type="pres">
      <dgm:prSet presAssocID="{EF33BBB6-8D40-4FE4-8D0D-F56EBF70A516}" presName="hierChild4" presStyleCnt="0"/>
      <dgm:spPr/>
    </dgm:pt>
    <dgm:pt modelId="{476E2A09-3B33-4819-B98D-F3E2457FF999}" type="pres">
      <dgm:prSet presAssocID="{339E508F-6894-4EC3-8274-41607CA00629}" presName="Name17" presStyleLbl="parChTrans1D3" presStyleIdx="5" presStyleCnt="8"/>
      <dgm:spPr/>
    </dgm:pt>
    <dgm:pt modelId="{6C581DF8-0CB2-4202-919A-48199043E68C}" type="pres">
      <dgm:prSet presAssocID="{699B9F30-D6DF-41AF-9FEB-3E8E8188E495}" presName="hierRoot3" presStyleCnt="0"/>
      <dgm:spPr/>
    </dgm:pt>
    <dgm:pt modelId="{3AEB7EDB-4815-485C-9C60-2BBEABBC8E9E}" type="pres">
      <dgm:prSet presAssocID="{699B9F30-D6DF-41AF-9FEB-3E8E8188E495}" presName="composite3" presStyleCnt="0"/>
      <dgm:spPr/>
    </dgm:pt>
    <dgm:pt modelId="{EC7FC534-D789-43E1-AA66-517009B09841}" type="pres">
      <dgm:prSet presAssocID="{699B9F30-D6DF-41AF-9FEB-3E8E8188E495}" presName="background3" presStyleLbl="node3" presStyleIdx="5" presStyleCnt="8"/>
      <dgm:spPr/>
    </dgm:pt>
    <dgm:pt modelId="{18C83D20-B9DE-411E-801C-CF6CF1E71B9A}" type="pres">
      <dgm:prSet presAssocID="{699B9F30-D6DF-41AF-9FEB-3E8E8188E495}" presName="text3" presStyleLbl="fgAcc3" presStyleIdx="5" presStyleCnt="8">
        <dgm:presLayoutVars>
          <dgm:chPref val="3"/>
        </dgm:presLayoutVars>
      </dgm:prSet>
      <dgm:spPr/>
    </dgm:pt>
    <dgm:pt modelId="{3697D2EC-FF68-4AE4-97EA-DB291EEE6E26}" type="pres">
      <dgm:prSet presAssocID="{699B9F30-D6DF-41AF-9FEB-3E8E8188E495}" presName="hierChild4" presStyleCnt="0"/>
      <dgm:spPr/>
    </dgm:pt>
    <dgm:pt modelId="{F213BCB6-BD7A-4285-AE19-1FE68F0BCEA9}" type="pres">
      <dgm:prSet presAssocID="{AE291B94-CA66-4191-80C0-6EA097DB58EB}" presName="Name17" presStyleLbl="parChTrans1D3" presStyleIdx="6" presStyleCnt="8"/>
      <dgm:spPr/>
    </dgm:pt>
    <dgm:pt modelId="{F68C32FC-33C3-4EF2-96FB-CF51317132E0}" type="pres">
      <dgm:prSet presAssocID="{421C3F83-AE4F-4D2D-AFB9-A2F91C2456AB}" presName="hierRoot3" presStyleCnt="0"/>
      <dgm:spPr/>
    </dgm:pt>
    <dgm:pt modelId="{F1208D62-DF0D-420C-9C8D-CA488F752451}" type="pres">
      <dgm:prSet presAssocID="{421C3F83-AE4F-4D2D-AFB9-A2F91C2456AB}" presName="composite3" presStyleCnt="0"/>
      <dgm:spPr/>
    </dgm:pt>
    <dgm:pt modelId="{068DF909-EACB-4006-A703-4477687394BA}" type="pres">
      <dgm:prSet presAssocID="{421C3F83-AE4F-4D2D-AFB9-A2F91C2456AB}" presName="background3" presStyleLbl="node3" presStyleIdx="6" presStyleCnt="8"/>
      <dgm:spPr/>
    </dgm:pt>
    <dgm:pt modelId="{3A3C99EC-84D2-4209-B687-AD163C0D8368}" type="pres">
      <dgm:prSet presAssocID="{421C3F83-AE4F-4D2D-AFB9-A2F91C2456AB}" presName="text3" presStyleLbl="fgAcc3" presStyleIdx="6" presStyleCnt="8">
        <dgm:presLayoutVars>
          <dgm:chPref val="3"/>
        </dgm:presLayoutVars>
      </dgm:prSet>
      <dgm:spPr/>
    </dgm:pt>
    <dgm:pt modelId="{ABB5939E-3BD0-46C6-ABC0-D77E137BADE9}" type="pres">
      <dgm:prSet presAssocID="{421C3F83-AE4F-4D2D-AFB9-A2F91C2456AB}" presName="hierChild4" presStyleCnt="0"/>
      <dgm:spPr/>
    </dgm:pt>
    <dgm:pt modelId="{0C56B6C9-13B1-485A-B611-354C588F6FEB}" type="pres">
      <dgm:prSet presAssocID="{869524AA-900A-4A53-80E2-DA68FAFB7363}" presName="Name17" presStyleLbl="parChTrans1D3" presStyleIdx="7" presStyleCnt="8"/>
      <dgm:spPr/>
    </dgm:pt>
    <dgm:pt modelId="{6A45F54C-658E-48FE-8484-DAEEFC4F271B}" type="pres">
      <dgm:prSet presAssocID="{E4D2D333-AD96-4627-8222-90ED78E2C862}" presName="hierRoot3" presStyleCnt="0"/>
      <dgm:spPr/>
    </dgm:pt>
    <dgm:pt modelId="{580F53F9-A6C7-4E90-BF7D-91CCC9B1F46E}" type="pres">
      <dgm:prSet presAssocID="{E4D2D333-AD96-4627-8222-90ED78E2C862}" presName="composite3" presStyleCnt="0"/>
      <dgm:spPr/>
    </dgm:pt>
    <dgm:pt modelId="{5AF1C0E3-E27C-41D5-9014-E12DC37110B3}" type="pres">
      <dgm:prSet presAssocID="{E4D2D333-AD96-4627-8222-90ED78E2C862}" presName="background3" presStyleLbl="node3" presStyleIdx="7" presStyleCnt="8"/>
      <dgm:spPr/>
    </dgm:pt>
    <dgm:pt modelId="{06789856-0072-4044-B884-6D0FB86A085E}" type="pres">
      <dgm:prSet presAssocID="{E4D2D333-AD96-4627-8222-90ED78E2C862}" presName="text3" presStyleLbl="fgAcc3" presStyleIdx="7" presStyleCnt="8">
        <dgm:presLayoutVars>
          <dgm:chPref val="3"/>
        </dgm:presLayoutVars>
      </dgm:prSet>
      <dgm:spPr/>
    </dgm:pt>
    <dgm:pt modelId="{1945D344-7D10-4D85-9C8F-BE00A45CA14E}" type="pres">
      <dgm:prSet presAssocID="{E4D2D333-AD96-4627-8222-90ED78E2C862}" presName="hierChild4" presStyleCnt="0"/>
      <dgm:spPr/>
    </dgm:pt>
  </dgm:ptLst>
  <dgm:cxnLst>
    <dgm:cxn modelId="{97D5D105-B5C7-426B-B680-9CA4CA9E590D}" type="presOf" srcId="{B300F13D-0F16-41C8-BB19-65D38FD02217}" destId="{7F65320F-95F0-4BFD-AFE5-715F25F79DD6}" srcOrd="0" destOrd="0" presId="urn:microsoft.com/office/officeart/2005/8/layout/hierarchy1"/>
    <dgm:cxn modelId="{9D77150B-0815-49E5-91E8-5A758D1CEE63}" srcId="{0CE51A56-74DD-4F10-9C86-EC2DF4230C5F}" destId="{A87AE902-8DCF-4604-A40A-FC1E42F51BE6}" srcOrd="0" destOrd="0" parTransId="{37530B63-A505-4A6C-9596-493668E8DE0A}" sibTransId="{B7476DFF-24E4-4749-9245-44316A8D5911}"/>
    <dgm:cxn modelId="{9342930F-2E2C-4451-847B-12985A8780BE}" type="presOf" srcId="{70C108AF-EB09-4F75-BF94-C4AB7CFB2079}" destId="{3A086693-E963-4C5F-BED6-215CA0BFA7B4}" srcOrd="0" destOrd="0" presId="urn:microsoft.com/office/officeart/2005/8/layout/hierarchy1"/>
    <dgm:cxn modelId="{33702010-1180-4EA1-B468-7892A3F07C31}" type="presOf" srcId="{AE291B94-CA66-4191-80C0-6EA097DB58EB}" destId="{F213BCB6-BD7A-4285-AE19-1FE68F0BCEA9}" srcOrd="0" destOrd="0" presId="urn:microsoft.com/office/officeart/2005/8/layout/hierarchy1"/>
    <dgm:cxn modelId="{47E76E14-CDC9-4EAE-80C4-C163385187C1}" type="presOf" srcId="{A87AE902-8DCF-4604-A40A-FC1E42F51BE6}" destId="{7000F81C-3E8D-44FF-90E0-68CB987D140D}" srcOrd="0" destOrd="0" presId="urn:microsoft.com/office/officeart/2005/8/layout/hierarchy1"/>
    <dgm:cxn modelId="{DE7FA418-518F-48F4-8A1E-7C9B77A8E160}" type="presOf" srcId="{10E05E7F-6BAE-4400-9328-E05AA3DC227A}" destId="{7EF63477-A9F3-47E3-95A3-5BD54C456EA1}" srcOrd="0" destOrd="0" presId="urn:microsoft.com/office/officeart/2005/8/layout/hierarchy1"/>
    <dgm:cxn modelId="{BCF07F27-B5CA-4FCA-BACD-045B36193D54}" type="presOf" srcId="{339E508F-6894-4EC3-8274-41607CA00629}" destId="{476E2A09-3B33-4819-B98D-F3E2457FF999}" srcOrd="0" destOrd="0" presId="urn:microsoft.com/office/officeart/2005/8/layout/hierarchy1"/>
    <dgm:cxn modelId="{56EC0D28-B67D-4F41-B47A-9FFF5FEF3876}" type="presOf" srcId="{421C3F83-AE4F-4D2D-AFB9-A2F91C2456AB}" destId="{3A3C99EC-84D2-4209-B687-AD163C0D8368}" srcOrd="0" destOrd="0" presId="urn:microsoft.com/office/officeart/2005/8/layout/hierarchy1"/>
    <dgm:cxn modelId="{DFC5514B-172C-4D58-AADD-15C2ADA471D9}" type="presOf" srcId="{9FE9B342-70B6-45B0-BE5C-0833A9F866E7}" destId="{C6BD1C3C-2474-4160-A4F7-E146DD3494B6}" srcOrd="0" destOrd="0" presId="urn:microsoft.com/office/officeart/2005/8/layout/hierarchy1"/>
    <dgm:cxn modelId="{E42DEC6F-616E-4AB5-A752-68EC415110FE}" type="presOf" srcId="{EE49CA36-E7C2-4CD5-A293-E9D1119B0612}" destId="{415316AE-2F6F-48FA-9A67-523282DFDDFC}" srcOrd="0" destOrd="0" presId="urn:microsoft.com/office/officeart/2005/8/layout/hierarchy1"/>
    <dgm:cxn modelId="{5A795955-156E-46B2-85C5-F15AB9A9F7A7}" type="presOf" srcId="{E02DC0DB-20B8-42AF-B7D3-FFBEE4FE89D3}" destId="{B13EEB13-C233-46E7-974A-49D4B2962519}" srcOrd="0" destOrd="0" presId="urn:microsoft.com/office/officeart/2005/8/layout/hierarchy1"/>
    <dgm:cxn modelId="{2CEBC47D-C24D-4425-A8D3-4564B13513E1}" type="presOf" srcId="{9ADC352C-0F39-4288-8EBD-753C990B4804}" destId="{A91564CA-7123-451E-B93F-1C85CEEADDC2}" srcOrd="0" destOrd="0" presId="urn:microsoft.com/office/officeart/2005/8/layout/hierarchy1"/>
    <dgm:cxn modelId="{0770E282-4FBF-4C7A-B3C6-C07630790CA8}" type="presOf" srcId="{E4D2D333-AD96-4627-8222-90ED78E2C862}" destId="{06789856-0072-4044-B884-6D0FB86A085E}" srcOrd="0" destOrd="0" presId="urn:microsoft.com/office/officeart/2005/8/layout/hierarchy1"/>
    <dgm:cxn modelId="{A9436E85-D9BC-4535-BFF8-75A3239EC3B7}" srcId="{A87AE902-8DCF-4604-A40A-FC1E42F51BE6}" destId="{10E05E7F-6BAE-4400-9328-E05AA3DC227A}" srcOrd="0" destOrd="0" parTransId="{EE49CA36-E7C2-4CD5-A293-E9D1119B0612}" sibTransId="{020E5CE5-77F8-4DDD-97CE-1DFCD939D2B9}"/>
    <dgm:cxn modelId="{B1263D8B-9453-4C9C-876C-2A3729229A95}" srcId="{B2A31AB0-6918-416E-BF05-985A90D7DE40}" destId="{699B9F30-D6DF-41AF-9FEB-3E8E8188E495}" srcOrd="3" destOrd="0" parTransId="{339E508F-6894-4EC3-8274-41607CA00629}" sibTransId="{BD23A91A-61DA-4BAC-B8CB-C49FAC329021}"/>
    <dgm:cxn modelId="{DE92E08E-1B1C-4CD8-8B7D-EE06B9EFAF56}" srcId="{B2A31AB0-6918-416E-BF05-985A90D7DE40}" destId="{421C3F83-AE4F-4D2D-AFB9-A2F91C2456AB}" srcOrd="4" destOrd="0" parTransId="{AE291B94-CA66-4191-80C0-6EA097DB58EB}" sibTransId="{EC6F5D1C-62EC-4271-BCE6-538EB2CD6D37}"/>
    <dgm:cxn modelId="{6CDE8292-A806-4B05-B878-95D4AD3A9EE2}" type="presOf" srcId="{EF33BBB6-8D40-4FE4-8D0D-F56EBF70A516}" destId="{39054EBA-3BFF-489B-B41C-7208BDBE7356}" srcOrd="0" destOrd="0" presId="urn:microsoft.com/office/officeart/2005/8/layout/hierarchy1"/>
    <dgm:cxn modelId="{F1443E95-1A4E-4340-983F-C82BC977317F}" type="presOf" srcId="{B2A31AB0-6918-416E-BF05-985A90D7DE40}" destId="{57254047-520C-40D1-918B-82F650FBACCE}" srcOrd="0" destOrd="0" presId="urn:microsoft.com/office/officeart/2005/8/layout/hierarchy1"/>
    <dgm:cxn modelId="{EF4E5798-1D3E-41C8-B8A4-689227C46575}" srcId="{A87AE902-8DCF-4604-A40A-FC1E42F51BE6}" destId="{B2A31AB0-6918-416E-BF05-985A90D7DE40}" srcOrd="1" destOrd="0" parTransId="{9ADC352C-0F39-4288-8EBD-753C990B4804}" sibTransId="{D922DEA1-B2B2-481A-AEFA-68D568E99404}"/>
    <dgm:cxn modelId="{E9B7009F-17DF-4901-99A6-6AF471C65650}" type="presOf" srcId="{41500666-58F2-4565-AB67-33FA14EF3280}" destId="{F3A51CCE-1904-4485-BE2A-A2783B1BF929}" srcOrd="0" destOrd="0" presId="urn:microsoft.com/office/officeart/2005/8/layout/hierarchy1"/>
    <dgm:cxn modelId="{9427699F-FF53-425B-BBE8-496BE6EEF40B}" type="presOf" srcId="{5D7937D0-7A6A-4378-84B0-9A8173AF0ED8}" destId="{23788AA6-CBA5-48FE-9515-8E170E1FF8D3}" srcOrd="0" destOrd="0" presId="urn:microsoft.com/office/officeart/2005/8/layout/hierarchy1"/>
    <dgm:cxn modelId="{5739E1A4-DF99-4A78-815F-D56FDD94AE47}" type="presOf" srcId="{0CE51A56-74DD-4F10-9C86-EC2DF4230C5F}" destId="{1D762EE6-9055-4F4D-8713-A0FB9A9AF983}" srcOrd="0" destOrd="0" presId="urn:microsoft.com/office/officeart/2005/8/layout/hierarchy1"/>
    <dgm:cxn modelId="{1E2EBFA6-8BD5-40EF-9F33-6203BAFDDA58}" type="presOf" srcId="{869524AA-900A-4A53-80E2-DA68FAFB7363}" destId="{0C56B6C9-13B1-485A-B611-354C588F6FEB}" srcOrd="0" destOrd="0" presId="urn:microsoft.com/office/officeart/2005/8/layout/hierarchy1"/>
    <dgm:cxn modelId="{2DC71CAC-B6A9-44D4-AA29-46A0AAF12671}" srcId="{B2A31AB0-6918-416E-BF05-985A90D7DE40}" destId="{EF33BBB6-8D40-4FE4-8D0D-F56EBF70A516}" srcOrd="2" destOrd="0" parTransId="{5D7937D0-7A6A-4378-84B0-9A8173AF0ED8}" sibTransId="{09ADCB28-D1A0-40AB-8E10-EEE22F6DF9DD}"/>
    <dgm:cxn modelId="{20FFE3CA-4E50-46F5-939E-66F7077EAA3B}" srcId="{B2A31AB0-6918-416E-BF05-985A90D7DE40}" destId="{E4D2D333-AD96-4627-8222-90ED78E2C862}" srcOrd="5" destOrd="0" parTransId="{869524AA-900A-4A53-80E2-DA68FAFB7363}" sibTransId="{9A4E4662-BB14-4DC2-8DCC-CC8EEF81AE44}"/>
    <dgm:cxn modelId="{D08A8ADA-A485-4B70-A72F-E6CDB80A75AA}" type="presOf" srcId="{699B9F30-D6DF-41AF-9FEB-3E8E8188E495}" destId="{18C83D20-B9DE-411E-801C-CF6CF1E71B9A}" srcOrd="0" destOrd="0" presId="urn:microsoft.com/office/officeart/2005/8/layout/hierarchy1"/>
    <dgm:cxn modelId="{740F2EE5-0DC7-4AE6-B186-51E1E394C364}" srcId="{B2A31AB0-6918-416E-BF05-985A90D7DE40}" destId="{970A239E-8982-4475-B67E-E73AF615E8D0}" srcOrd="0" destOrd="0" parTransId="{41500666-58F2-4565-AB67-33FA14EF3280}" sibTransId="{96936DA8-FD7F-4A43-BC3C-1C94A7B2D453}"/>
    <dgm:cxn modelId="{CD7E37E6-3C05-4756-9F12-03B85990DE20}" type="presOf" srcId="{37550DFF-7D74-4CF5-A2BC-043933B2D7A9}" destId="{43A1DE50-366D-429F-A3C9-18261AB159A1}" srcOrd="0" destOrd="0" presId="urn:microsoft.com/office/officeart/2005/8/layout/hierarchy1"/>
    <dgm:cxn modelId="{7E7CBBE8-AD17-4625-92EA-C922EA71634D}" srcId="{10E05E7F-6BAE-4400-9328-E05AA3DC227A}" destId="{9FE9B342-70B6-45B0-BE5C-0833A9F866E7}" srcOrd="0" destOrd="0" parTransId="{E02DC0DB-20B8-42AF-B7D3-FFBEE4FE89D3}" sibTransId="{891035E2-4CC1-4F54-AD29-74574705BAC5}"/>
    <dgm:cxn modelId="{3A1C30E9-1B00-4C39-BFE9-1AB540369B1E}" type="presOf" srcId="{970A239E-8982-4475-B67E-E73AF615E8D0}" destId="{DDDC76E8-0E70-4EF6-9D84-4BE36B3DE5F8}" srcOrd="0" destOrd="0" presId="urn:microsoft.com/office/officeart/2005/8/layout/hierarchy1"/>
    <dgm:cxn modelId="{6979B6EC-3B4D-49AD-A18B-F91FB13B2BB6}" srcId="{10E05E7F-6BAE-4400-9328-E05AA3DC227A}" destId="{E10A1004-9FD1-4A59-93E3-A9508A8FF7D4}" srcOrd="1" destOrd="0" parTransId="{B300F13D-0F16-41C8-BB19-65D38FD02217}" sibTransId="{E62B3333-E5D2-4619-BB2E-2A546D582747}"/>
    <dgm:cxn modelId="{C0B0C8EF-AEED-47EC-90B0-C3A96C627FAD}" srcId="{B2A31AB0-6918-416E-BF05-985A90D7DE40}" destId="{70C108AF-EB09-4F75-BF94-C4AB7CFB2079}" srcOrd="1" destOrd="0" parTransId="{37550DFF-7D74-4CF5-A2BC-043933B2D7A9}" sibTransId="{6FA17339-7BD5-445D-AD56-74761BD23616}"/>
    <dgm:cxn modelId="{CA4187F3-F6CD-454A-881C-4E83DC3AED48}" type="presOf" srcId="{E10A1004-9FD1-4A59-93E3-A9508A8FF7D4}" destId="{74200049-54A9-45AB-B219-D7CE4A83F4AE}" srcOrd="0" destOrd="0" presId="urn:microsoft.com/office/officeart/2005/8/layout/hierarchy1"/>
    <dgm:cxn modelId="{D6E8AEF2-0877-4CE9-915D-38CB09F23DE1}" type="presParOf" srcId="{1D762EE6-9055-4F4D-8713-A0FB9A9AF983}" destId="{6BEF1C36-DC51-400F-A0F4-CAEE604C271A}" srcOrd="0" destOrd="0" presId="urn:microsoft.com/office/officeart/2005/8/layout/hierarchy1"/>
    <dgm:cxn modelId="{A98F6CB9-0D7D-42D8-BD3C-0271C626CA3D}" type="presParOf" srcId="{6BEF1C36-DC51-400F-A0F4-CAEE604C271A}" destId="{D0BF6932-1121-4D24-93F7-C6857A18017F}" srcOrd="0" destOrd="0" presId="urn:microsoft.com/office/officeart/2005/8/layout/hierarchy1"/>
    <dgm:cxn modelId="{408703AB-70F6-4522-8483-B7334F488A6A}" type="presParOf" srcId="{D0BF6932-1121-4D24-93F7-C6857A18017F}" destId="{15A8E2B6-7B73-47C2-8A02-5107C5060640}" srcOrd="0" destOrd="0" presId="urn:microsoft.com/office/officeart/2005/8/layout/hierarchy1"/>
    <dgm:cxn modelId="{B9F4EA63-BA58-411A-9C9A-8317D252A217}" type="presParOf" srcId="{D0BF6932-1121-4D24-93F7-C6857A18017F}" destId="{7000F81C-3E8D-44FF-90E0-68CB987D140D}" srcOrd="1" destOrd="0" presId="urn:microsoft.com/office/officeart/2005/8/layout/hierarchy1"/>
    <dgm:cxn modelId="{0C8038F2-123B-4CA7-9353-C985066259C6}" type="presParOf" srcId="{6BEF1C36-DC51-400F-A0F4-CAEE604C271A}" destId="{AAD8E86B-5434-4A56-94CD-BF845BB6B750}" srcOrd="1" destOrd="0" presId="urn:microsoft.com/office/officeart/2005/8/layout/hierarchy1"/>
    <dgm:cxn modelId="{5FB69517-9419-4A48-921A-0F57E1FA6D66}" type="presParOf" srcId="{AAD8E86B-5434-4A56-94CD-BF845BB6B750}" destId="{415316AE-2F6F-48FA-9A67-523282DFDDFC}" srcOrd="0" destOrd="0" presId="urn:microsoft.com/office/officeart/2005/8/layout/hierarchy1"/>
    <dgm:cxn modelId="{D5CFFA19-38C4-45AA-83A9-9593EF1B7DBB}" type="presParOf" srcId="{AAD8E86B-5434-4A56-94CD-BF845BB6B750}" destId="{5837C1D4-82CA-440E-ACF8-14936F05E6AD}" srcOrd="1" destOrd="0" presId="urn:microsoft.com/office/officeart/2005/8/layout/hierarchy1"/>
    <dgm:cxn modelId="{37595F63-1A06-430B-902D-5C3B2FE66971}" type="presParOf" srcId="{5837C1D4-82CA-440E-ACF8-14936F05E6AD}" destId="{4AEF682C-2B5F-4BBE-ADD4-A9250CDC8282}" srcOrd="0" destOrd="0" presId="urn:microsoft.com/office/officeart/2005/8/layout/hierarchy1"/>
    <dgm:cxn modelId="{7DD7955A-05AC-48C5-99C8-485FADD4C654}" type="presParOf" srcId="{4AEF682C-2B5F-4BBE-ADD4-A9250CDC8282}" destId="{065C8605-7DB7-4C47-B958-57B57E3D36BB}" srcOrd="0" destOrd="0" presId="urn:microsoft.com/office/officeart/2005/8/layout/hierarchy1"/>
    <dgm:cxn modelId="{DB1D3030-AE1D-46AE-97C9-B68A78C9D95E}" type="presParOf" srcId="{4AEF682C-2B5F-4BBE-ADD4-A9250CDC8282}" destId="{7EF63477-A9F3-47E3-95A3-5BD54C456EA1}" srcOrd="1" destOrd="0" presId="urn:microsoft.com/office/officeart/2005/8/layout/hierarchy1"/>
    <dgm:cxn modelId="{B17639AD-8F7C-4318-BEA0-B65C4B7F781B}" type="presParOf" srcId="{5837C1D4-82CA-440E-ACF8-14936F05E6AD}" destId="{DCCEDEAE-199C-4C36-8563-789E97EA5281}" srcOrd="1" destOrd="0" presId="urn:microsoft.com/office/officeart/2005/8/layout/hierarchy1"/>
    <dgm:cxn modelId="{B8281258-61B8-424E-A780-D3F2EC9B2A46}" type="presParOf" srcId="{DCCEDEAE-199C-4C36-8563-789E97EA5281}" destId="{B13EEB13-C233-46E7-974A-49D4B2962519}" srcOrd="0" destOrd="0" presId="urn:microsoft.com/office/officeart/2005/8/layout/hierarchy1"/>
    <dgm:cxn modelId="{7EE45A26-5079-4A41-B558-1815F5C953C6}" type="presParOf" srcId="{DCCEDEAE-199C-4C36-8563-789E97EA5281}" destId="{8BC9073C-4BC3-4E7D-8AF8-BFE95898CAC6}" srcOrd="1" destOrd="0" presId="urn:microsoft.com/office/officeart/2005/8/layout/hierarchy1"/>
    <dgm:cxn modelId="{21236FC2-8E38-4927-8D6C-85E0E90DCD11}" type="presParOf" srcId="{8BC9073C-4BC3-4E7D-8AF8-BFE95898CAC6}" destId="{E509A29B-7808-439F-A2FA-15B05927EB90}" srcOrd="0" destOrd="0" presId="urn:microsoft.com/office/officeart/2005/8/layout/hierarchy1"/>
    <dgm:cxn modelId="{7272EEDD-8DED-494C-8C0E-5A4389A95618}" type="presParOf" srcId="{E509A29B-7808-439F-A2FA-15B05927EB90}" destId="{AF8B9A36-3C6E-4C4C-8B68-CEC8196F8882}" srcOrd="0" destOrd="0" presId="urn:microsoft.com/office/officeart/2005/8/layout/hierarchy1"/>
    <dgm:cxn modelId="{43B19434-0B8A-4F75-A842-C69438C3C981}" type="presParOf" srcId="{E509A29B-7808-439F-A2FA-15B05927EB90}" destId="{C6BD1C3C-2474-4160-A4F7-E146DD3494B6}" srcOrd="1" destOrd="0" presId="urn:microsoft.com/office/officeart/2005/8/layout/hierarchy1"/>
    <dgm:cxn modelId="{4FCFDBD1-E99C-4FF1-8E08-715DDB041DFC}" type="presParOf" srcId="{8BC9073C-4BC3-4E7D-8AF8-BFE95898CAC6}" destId="{3657DCF4-BC91-41D3-B418-9C39C3DD60AA}" srcOrd="1" destOrd="0" presId="urn:microsoft.com/office/officeart/2005/8/layout/hierarchy1"/>
    <dgm:cxn modelId="{F3C641B9-9659-438E-BB10-8EDFBF542FA9}" type="presParOf" srcId="{DCCEDEAE-199C-4C36-8563-789E97EA5281}" destId="{7F65320F-95F0-4BFD-AFE5-715F25F79DD6}" srcOrd="2" destOrd="0" presId="urn:microsoft.com/office/officeart/2005/8/layout/hierarchy1"/>
    <dgm:cxn modelId="{E8369BA4-48BE-4001-97B3-B3EC50D9CEF5}" type="presParOf" srcId="{DCCEDEAE-199C-4C36-8563-789E97EA5281}" destId="{38C9E475-5C3D-4C54-8EE2-93298DAA7FFE}" srcOrd="3" destOrd="0" presId="urn:microsoft.com/office/officeart/2005/8/layout/hierarchy1"/>
    <dgm:cxn modelId="{8E784440-2A0A-4629-8B07-FE831CC2D8E3}" type="presParOf" srcId="{38C9E475-5C3D-4C54-8EE2-93298DAA7FFE}" destId="{94E071EF-44FA-44E8-9CE0-3E6F9E7AF039}" srcOrd="0" destOrd="0" presId="urn:microsoft.com/office/officeart/2005/8/layout/hierarchy1"/>
    <dgm:cxn modelId="{80577E8D-F408-429A-B7E8-1E22DCCACBFB}" type="presParOf" srcId="{94E071EF-44FA-44E8-9CE0-3E6F9E7AF039}" destId="{356EC0D6-1069-4CA2-8FCF-BB7075276F47}" srcOrd="0" destOrd="0" presId="urn:microsoft.com/office/officeart/2005/8/layout/hierarchy1"/>
    <dgm:cxn modelId="{1C91C574-CFD8-4253-BE07-C499E20C8DB3}" type="presParOf" srcId="{94E071EF-44FA-44E8-9CE0-3E6F9E7AF039}" destId="{74200049-54A9-45AB-B219-D7CE4A83F4AE}" srcOrd="1" destOrd="0" presId="urn:microsoft.com/office/officeart/2005/8/layout/hierarchy1"/>
    <dgm:cxn modelId="{04C39018-1F58-4806-87DB-6F831B3D8F00}" type="presParOf" srcId="{38C9E475-5C3D-4C54-8EE2-93298DAA7FFE}" destId="{16B817E1-72DB-4A58-8D89-641E03AF04EF}" srcOrd="1" destOrd="0" presId="urn:microsoft.com/office/officeart/2005/8/layout/hierarchy1"/>
    <dgm:cxn modelId="{BD6EA8E3-F4EF-490C-913C-E28D9D15FA82}" type="presParOf" srcId="{AAD8E86B-5434-4A56-94CD-BF845BB6B750}" destId="{A91564CA-7123-451E-B93F-1C85CEEADDC2}" srcOrd="2" destOrd="0" presId="urn:microsoft.com/office/officeart/2005/8/layout/hierarchy1"/>
    <dgm:cxn modelId="{A11575FC-E3B2-4F47-8535-68110F3EB715}" type="presParOf" srcId="{AAD8E86B-5434-4A56-94CD-BF845BB6B750}" destId="{437FB883-8605-448B-A72E-6C386EC92A2C}" srcOrd="3" destOrd="0" presId="urn:microsoft.com/office/officeart/2005/8/layout/hierarchy1"/>
    <dgm:cxn modelId="{49026607-0D4E-491F-BC58-AA4B888C2D76}" type="presParOf" srcId="{437FB883-8605-448B-A72E-6C386EC92A2C}" destId="{0C0C8C23-4757-45F9-A7EC-67C56D4AC1BC}" srcOrd="0" destOrd="0" presId="urn:microsoft.com/office/officeart/2005/8/layout/hierarchy1"/>
    <dgm:cxn modelId="{88EF0AF8-E870-491E-84FF-27590F087684}" type="presParOf" srcId="{0C0C8C23-4757-45F9-A7EC-67C56D4AC1BC}" destId="{FE14ABF1-0E34-4C58-A16A-5331FF58423D}" srcOrd="0" destOrd="0" presId="urn:microsoft.com/office/officeart/2005/8/layout/hierarchy1"/>
    <dgm:cxn modelId="{2A95E473-7CA3-4989-A868-C370B9AD4022}" type="presParOf" srcId="{0C0C8C23-4757-45F9-A7EC-67C56D4AC1BC}" destId="{57254047-520C-40D1-918B-82F650FBACCE}" srcOrd="1" destOrd="0" presId="urn:microsoft.com/office/officeart/2005/8/layout/hierarchy1"/>
    <dgm:cxn modelId="{560FBB81-1E44-4DCD-8B5A-BEDC2E0D63E9}" type="presParOf" srcId="{437FB883-8605-448B-A72E-6C386EC92A2C}" destId="{0DFAA854-B55D-44C7-9CC8-4F9FFF32406A}" srcOrd="1" destOrd="0" presId="urn:microsoft.com/office/officeart/2005/8/layout/hierarchy1"/>
    <dgm:cxn modelId="{61A3AF5C-8186-4131-A945-8695E2A3EF5B}" type="presParOf" srcId="{0DFAA854-B55D-44C7-9CC8-4F9FFF32406A}" destId="{F3A51CCE-1904-4485-BE2A-A2783B1BF929}" srcOrd="0" destOrd="0" presId="urn:microsoft.com/office/officeart/2005/8/layout/hierarchy1"/>
    <dgm:cxn modelId="{F489E342-4359-498C-96D4-ACBF83538855}" type="presParOf" srcId="{0DFAA854-B55D-44C7-9CC8-4F9FFF32406A}" destId="{0C18F0B0-DE62-4C8D-884C-AE4386FFA725}" srcOrd="1" destOrd="0" presId="urn:microsoft.com/office/officeart/2005/8/layout/hierarchy1"/>
    <dgm:cxn modelId="{05D07A5F-1275-4875-9CA9-6DC23C183C15}" type="presParOf" srcId="{0C18F0B0-DE62-4C8D-884C-AE4386FFA725}" destId="{3C611561-6D09-440F-91A3-04EE108AC686}" srcOrd="0" destOrd="0" presId="urn:microsoft.com/office/officeart/2005/8/layout/hierarchy1"/>
    <dgm:cxn modelId="{E51847C2-F112-40B2-8356-0103059A4BE9}" type="presParOf" srcId="{3C611561-6D09-440F-91A3-04EE108AC686}" destId="{15014C79-1F7C-42A4-A93A-7A62752781C8}" srcOrd="0" destOrd="0" presId="urn:microsoft.com/office/officeart/2005/8/layout/hierarchy1"/>
    <dgm:cxn modelId="{F5DD465F-7155-46D8-A4A4-96A5C8B98F9F}" type="presParOf" srcId="{3C611561-6D09-440F-91A3-04EE108AC686}" destId="{DDDC76E8-0E70-4EF6-9D84-4BE36B3DE5F8}" srcOrd="1" destOrd="0" presId="urn:microsoft.com/office/officeart/2005/8/layout/hierarchy1"/>
    <dgm:cxn modelId="{394CD21E-538A-49D2-9FD9-E0A30079E6E2}" type="presParOf" srcId="{0C18F0B0-DE62-4C8D-884C-AE4386FFA725}" destId="{E7E71ED7-2022-48B5-BB3E-0525C26CE288}" srcOrd="1" destOrd="0" presId="urn:microsoft.com/office/officeart/2005/8/layout/hierarchy1"/>
    <dgm:cxn modelId="{1F1F7E77-BB67-4C46-A096-3C2BE8B39030}" type="presParOf" srcId="{0DFAA854-B55D-44C7-9CC8-4F9FFF32406A}" destId="{43A1DE50-366D-429F-A3C9-18261AB159A1}" srcOrd="2" destOrd="0" presId="urn:microsoft.com/office/officeart/2005/8/layout/hierarchy1"/>
    <dgm:cxn modelId="{DA8C41E9-2960-4E7C-BB44-B442E4A32B4D}" type="presParOf" srcId="{0DFAA854-B55D-44C7-9CC8-4F9FFF32406A}" destId="{9305DB65-4DD7-4F02-9BAA-0727C6B3D93B}" srcOrd="3" destOrd="0" presId="urn:microsoft.com/office/officeart/2005/8/layout/hierarchy1"/>
    <dgm:cxn modelId="{F19A3301-9F6E-4600-95CC-65CCEAB318B1}" type="presParOf" srcId="{9305DB65-4DD7-4F02-9BAA-0727C6B3D93B}" destId="{42626558-DAE9-4348-B9CF-38D62E7E7A36}" srcOrd="0" destOrd="0" presId="urn:microsoft.com/office/officeart/2005/8/layout/hierarchy1"/>
    <dgm:cxn modelId="{8D4E1F22-9EE2-41BB-96BA-C493E8398009}" type="presParOf" srcId="{42626558-DAE9-4348-B9CF-38D62E7E7A36}" destId="{65602C6F-FAB2-4BF6-B4E2-7DCC4440415E}" srcOrd="0" destOrd="0" presId="urn:microsoft.com/office/officeart/2005/8/layout/hierarchy1"/>
    <dgm:cxn modelId="{CD758276-DE35-4155-B237-1A5BEA21F074}" type="presParOf" srcId="{42626558-DAE9-4348-B9CF-38D62E7E7A36}" destId="{3A086693-E963-4C5F-BED6-215CA0BFA7B4}" srcOrd="1" destOrd="0" presId="urn:microsoft.com/office/officeart/2005/8/layout/hierarchy1"/>
    <dgm:cxn modelId="{A0F3F850-0CAD-4BCC-9712-4717957CBDAA}" type="presParOf" srcId="{9305DB65-4DD7-4F02-9BAA-0727C6B3D93B}" destId="{07190A4F-CAEE-45C8-BA3A-8028E30729E6}" srcOrd="1" destOrd="0" presId="urn:microsoft.com/office/officeart/2005/8/layout/hierarchy1"/>
    <dgm:cxn modelId="{AA0B0E2D-F527-42D6-94E8-7FDDDFDA294F}" type="presParOf" srcId="{0DFAA854-B55D-44C7-9CC8-4F9FFF32406A}" destId="{23788AA6-CBA5-48FE-9515-8E170E1FF8D3}" srcOrd="4" destOrd="0" presId="urn:microsoft.com/office/officeart/2005/8/layout/hierarchy1"/>
    <dgm:cxn modelId="{8CED013E-FDCD-4143-9835-406A36FB6459}" type="presParOf" srcId="{0DFAA854-B55D-44C7-9CC8-4F9FFF32406A}" destId="{77D58E23-522A-4219-8ECA-01DC34B0183D}" srcOrd="5" destOrd="0" presId="urn:microsoft.com/office/officeart/2005/8/layout/hierarchy1"/>
    <dgm:cxn modelId="{31A96B0F-4C13-4EEF-9380-937F0D662866}" type="presParOf" srcId="{77D58E23-522A-4219-8ECA-01DC34B0183D}" destId="{341D982E-5FC6-4C5F-84AD-9876F4774357}" srcOrd="0" destOrd="0" presId="urn:microsoft.com/office/officeart/2005/8/layout/hierarchy1"/>
    <dgm:cxn modelId="{48C00A5D-348A-4F34-A7DD-3A55D5610051}" type="presParOf" srcId="{341D982E-5FC6-4C5F-84AD-9876F4774357}" destId="{C2B387B4-7EE6-4145-89D6-4BCA26D6A405}" srcOrd="0" destOrd="0" presId="urn:microsoft.com/office/officeart/2005/8/layout/hierarchy1"/>
    <dgm:cxn modelId="{246BA572-BBA1-4F23-8E65-BF0833E20BEC}" type="presParOf" srcId="{341D982E-5FC6-4C5F-84AD-9876F4774357}" destId="{39054EBA-3BFF-489B-B41C-7208BDBE7356}" srcOrd="1" destOrd="0" presId="urn:microsoft.com/office/officeart/2005/8/layout/hierarchy1"/>
    <dgm:cxn modelId="{C06F7BAB-EF02-4CC6-BA37-96D749795426}" type="presParOf" srcId="{77D58E23-522A-4219-8ECA-01DC34B0183D}" destId="{A78F87D5-3941-40EC-AF17-42885EAC59AC}" srcOrd="1" destOrd="0" presId="urn:microsoft.com/office/officeart/2005/8/layout/hierarchy1"/>
    <dgm:cxn modelId="{EDD67003-EDC9-4D77-8F64-BED8254449C8}" type="presParOf" srcId="{0DFAA854-B55D-44C7-9CC8-4F9FFF32406A}" destId="{476E2A09-3B33-4819-B98D-F3E2457FF999}" srcOrd="6" destOrd="0" presId="urn:microsoft.com/office/officeart/2005/8/layout/hierarchy1"/>
    <dgm:cxn modelId="{C81658C3-DBE9-40CE-874F-C0653D12A020}" type="presParOf" srcId="{0DFAA854-B55D-44C7-9CC8-4F9FFF32406A}" destId="{6C581DF8-0CB2-4202-919A-48199043E68C}" srcOrd="7" destOrd="0" presId="urn:microsoft.com/office/officeart/2005/8/layout/hierarchy1"/>
    <dgm:cxn modelId="{439544D0-D190-4A5D-BDCE-39A87B7F06E0}" type="presParOf" srcId="{6C581DF8-0CB2-4202-919A-48199043E68C}" destId="{3AEB7EDB-4815-485C-9C60-2BBEABBC8E9E}" srcOrd="0" destOrd="0" presId="urn:microsoft.com/office/officeart/2005/8/layout/hierarchy1"/>
    <dgm:cxn modelId="{A26023BE-40C8-4D66-96CC-23319438881A}" type="presParOf" srcId="{3AEB7EDB-4815-485C-9C60-2BBEABBC8E9E}" destId="{EC7FC534-D789-43E1-AA66-517009B09841}" srcOrd="0" destOrd="0" presId="urn:microsoft.com/office/officeart/2005/8/layout/hierarchy1"/>
    <dgm:cxn modelId="{C7CEF0BE-27E2-4544-A537-B9417E4F9806}" type="presParOf" srcId="{3AEB7EDB-4815-485C-9C60-2BBEABBC8E9E}" destId="{18C83D20-B9DE-411E-801C-CF6CF1E71B9A}" srcOrd="1" destOrd="0" presId="urn:microsoft.com/office/officeart/2005/8/layout/hierarchy1"/>
    <dgm:cxn modelId="{37CBEBF5-E7B2-410B-BDEA-4152B63FEA09}" type="presParOf" srcId="{6C581DF8-0CB2-4202-919A-48199043E68C}" destId="{3697D2EC-FF68-4AE4-97EA-DB291EEE6E26}" srcOrd="1" destOrd="0" presId="urn:microsoft.com/office/officeart/2005/8/layout/hierarchy1"/>
    <dgm:cxn modelId="{8372169B-D520-45D8-B396-5391261E5839}" type="presParOf" srcId="{0DFAA854-B55D-44C7-9CC8-4F9FFF32406A}" destId="{F213BCB6-BD7A-4285-AE19-1FE68F0BCEA9}" srcOrd="8" destOrd="0" presId="urn:microsoft.com/office/officeart/2005/8/layout/hierarchy1"/>
    <dgm:cxn modelId="{ABBB2EBE-15FE-400B-9E1C-681C1493DCAD}" type="presParOf" srcId="{0DFAA854-B55D-44C7-9CC8-4F9FFF32406A}" destId="{F68C32FC-33C3-4EF2-96FB-CF51317132E0}" srcOrd="9" destOrd="0" presId="urn:microsoft.com/office/officeart/2005/8/layout/hierarchy1"/>
    <dgm:cxn modelId="{1E08F82F-7AC7-4E10-931E-DDF93442FCAC}" type="presParOf" srcId="{F68C32FC-33C3-4EF2-96FB-CF51317132E0}" destId="{F1208D62-DF0D-420C-9C8D-CA488F752451}" srcOrd="0" destOrd="0" presId="urn:microsoft.com/office/officeart/2005/8/layout/hierarchy1"/>
    <dgm:cxn modelId="{4CDDCE51-DBA8-40A0-BDF8-90E48A9B8589}" type="presParOf" srcId="{F1208D62-DF0D-420C-9C8D-CA488F752451}" destId="{068DF909-EACB-4006-A703-4477687394BA}" srcOrd="0" destOrd="0" presId="urn:microsoft.com/office/officeart/2005/8/layout/hierarchy1"/>
    <dgm:cxn modelId="{21E155D3-B72E-42E5-BF9A-0F9D9BF6C2F2}" type="presParOf" srcId="{F1208D62-DF0D-420C-9C8D-CA488F752451}" destId="{3A3C99EC-84D2-4209-B687-AD163C0D8368}" srcOrd="1" destOrd="0" presId="urn:microsoft.com/office/officeart/2005/8/layout/hierarchy1"/>
    <dgm:cxn modelId="{87E52C2C-B100-4472-8A4E-A65B34044A18}" type="presParOf" srcId="{F68C32FC-33C3-4EF2-96FB-CF51317132E0}" destId="{ABB5939E-3BD0-46C6-ABC0-D77E137BADE9}" srcOrd="1" destOrd="0" presId="urn:microsoft.com/office/officeart/2005/8/layout/hierarchy1"/>
    <dgm:cxn modelId="{9AE8F117-0ABD-4392-9CD1-28AE38ACE742}" type="presParOf" srcId="{0DFAA854-B55D-44C7-9CC8-4F9FFF32406A}" destId="{0C56B6C9-13B1-485A-B611-354C588F6FEB}" srcOrd="10" destOrd="0" presId="urn:microsoft.com/office/officeart/2005/8/layout/hierarchy1"/>
    <dgm:cxn modelId="{E913B869-0C76-4E43-A6EB-DB21D170406F}" type="presParOf" srcId="{0DFAA854-B55D-44C7-9CC8-4F9FFF32406A}" destId="{6A45F54C-658E-48FE-8484-DAEEFC4F271B}" srcOrd="11" destOrd="0" presId="urn:microsoft.com/office/officeart/2005/8/layout/hierarchy1"/>
    <dgm:cxn modelId="{2B27C9A4-84B6-4FC0-8E8B-FC2F09A72027}" type="presParOf" srcId="{6A45F54C-658E-48FE-8484-DAEEFC4F271B}" destId="{580F53F9-A6C7-4E90-BF7D-91CCC9B1F46E}" srcOrd="0" destOrd="0" presId="urn:microsoft.com/office/officeart/2005/8/layout/hierarchy1"/>
    <dgm:cxn modelId="{6201AEB4-FBCC-466D-B952-D70751160DDB}" type="presParOf" srcId="{580F53F9-A6C7-4E90-BF7D-91CCC9B1F46E}" destId="{5AF1C0E3-E27C-41D5-9014-E12DC37110B3}" srcOrd="0" destOrd="0" presId="urn:microsoft.com/office/officeart/2005/8/layout/hierarchy1"/>
    <dgm:cxn modelId="{C456353C-7B2C-4294-9A4A-E2BF5624B7F3}" type="presParOf" srcId="{580F53F9-A6C7-4E90-BF7D-91CCC9B1F46E}" destId="{06789856-0072-4044-B884-6D0FB86A085E}" srcOrd="1" destOrd="0" presId="urn:microsoft.com/office/officeart/2005/8/layout/hierarchy1"/>
    <dgm:cxn modelId="{06625BB8-77DC-42ED-B3EC-50B6BF66C020}" type="presParOf" srcId="{6A45F54C-658E-48FE-8484-DAEEFC4F271B}" destId="{1945D344-7D10-4D85-9C8F-BE00A45CA1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B3D9D-6705-4503-9913-817DF17630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F72CD325-5351-4274-9F87-BF4DE42FF4A6}">
      <dgm:prSet phldrT="[Text]"/>
      <dgm:spPr/>
      <dgm:t>
        <a:bodyPr/>
        <a:lstStyle/>
        <a:p>
          <a:r>
            <a:rPr lang="en-US"/>
            <a:t>Reaching resource limits</a:t>
          </a:r>
        </a:p>
      </dgm:t>
    </dgm:pt>
    <dgm:pt modelId="{F3F91BEE-9DD3-4059-A89C-DEFD066934AA}" type="parTrans" cxnId="{EAD9B5BE-2B5A-4F8D-B915-CDA3A9F8D286}">
      <dgm:prSet/>
      <dgm:spPr/>
      <dgm:t>
        <a:bodyPr/>
        <a:lstStyle/>
        <a:p>
          <a:endParaRPr lang="en-US"/>
        </a:p>
      </dgm:t>
    </dgm:pt>
    <dgm:pt modelId="{C72A137A-4032-4FBC-A4BD-379A431CC9B7}" type="sibTrans" cxnId="{EAD9B5BE-2B5A-4F8D-B915-CDA3A9F8D286}">
      <dgm:prSet/>
      <dgm:spPr/>
      <dgm:t>
        <a:bodyPr/>
        <a:lstStyle/>
        <a:p>
          <a:endParaRPr lang="en-US"/>
        </a:p>
      </dgm:t>
    </dgm:pt>
    <dgm:pt modelId="{CCEC0DC8-2794-4E21-B623-70C9DA99D736}">
      <dgm:prSet phldrT="[Text]"/>
      <dgm:spPr/>
      <dgm:t>
        <a:bodyPr/>
        <a:lstStyle/>
        <a:p>
          <a:r>
            <a:rPr lang="en-US"/>
            <a:t>Workload increase</a:t>
          </a:r>
        </a:p>
      </dgm:t>
    </dgm:pt>
    <dgm:pt modelId="{E64CEE01-A083-4CE6-BB5E-7AFC4A940F6C}" type="parTrans" cxnId="{F55855F2-F065-4144-9F8E-ECAD13E3A8B3}">
      <dgm:prSet/>
      <dgm:spPr/>
      <dgm:t>
        <a:bodyPr/>
        <a:lstStyle/>
        <a:p>
          <a:endParaRPr lang="en-US"/>
        </a:p>
      </dgm:t>
    </dgm:pt>
    <dgm:pt modelId="{414EC5E1-B557-45CD-8CB6-7EC580F8247A}" type="sibTrans" cxnId="{F55855F2-F065-4144-9F8E-ECAD13E3A8B3}">
      <dgm:prSet/>
      <dgm:spPr/>
      <dgm:t>
        <a:bodyPr/>
        <a:lstStyle/>
        <a:p>
          <a:endParaRPr lang="en-US"/>
        </a:p>
      </dgm:t>
    </dgm:pt>
    <dgm:pt modelId="{E32DD555-5319-45EA-B3E6-1F3EE53D7C49}">
      <dgm:prSet phldrT="[Text]"/>
      <dgm:spPr/>
      <dgm:t>
        <a:bodyPr/>
        <a:lstStyle/>
        <a:p>
          <a:r>
            <a:rPr lang="en-US"/>
            <a:t>Memory pressure</a:t>
          </a:r>
        </a:p>
      </dgm:t>
    </dgm:pt>
    <dgm:pt modelId="{4F93AFDB-1688-4A54-9808-346B6DEAE480}" type="parTrans" cxnId="{D0B95399-936E-4FB7-8547-AAC3F66CC8C8}">
      <dgm:prSet/>
      <dgm:spPr/>
      <dgm:t>
        <a:bodyPr/>
        <a:lstStyle/>
        <a:p>
          <a:endParaRPr lang="en-US"/>
        </a:p>
      </dgm:t>
    </dgm:pt>
    <dgm:pt modelId="{F05A8AB7-F66C-42E0-AC8D-40947E73AF6A}" type="sibTrans" cxnId="{D0B95399-936E-4FB7-8547-AAC3F66CC8C8}">
      <dgm:prSet/>
      <dgm:spPr/>
      <dgm:t>
        <a:bodyPr/>
        <a:lstStyle/>
        <a:p>
          <a:endParaRPr lang="en-US"/>
        </a:p>
      </dgm:t>
    </dgm:pt>
    <dgm:pt modelId="{5B918A59-BCFE-4E16-9B19-16CFB16918A0}">
      <dgm:prSet phldrT="[Text]"/>
      <dgm:spPr/>
      <dgm:t>
        <a:bodyPr/>
        <a:lstStyle/>
        <a:p>
          <a:r>
            <a:rPr lang="en-US"/>
            <a:t>Locking</a:t>
          </a:r>
        </a:p>
      </dgm:t>
    </dgm:pt>
    <dgm:pt modelId="{0FD6D669-300D-481F-947A-B3931AE7E6E9}" type="parTrans" cxnId="{7600D875-49BD-49EF-8655-B0F4F0213967}">
      <dgm:prSet/>
      <dgm:spPr/>
      <dgm:t>
        <a:bodyPr/>
        <a:lstStyle/>
        <a:p>
          <a:endParaRPr lang="en-US"/>
        </a:p>
      </dgm:t>
    </dgm:pt>
    <dgm:pt modelId="{6E2F3A33-AF49-4F6F-9254-96F7A91D0E70}" type="sibTrans" cxnId="{7600D875-49BD-49EF-8655-B0F4F0213967}">
      <dgm:prSet/>
      <dgm:spPr/>
      <dgm:t>
        <a:bodyPr/>
        <a:lstStyle/>
        <a:p>
          <a:endParaRPr lang="en-US"/>
        </a:p>
      </dgm:t>
    </dgm:pt>
    <dgm:pt modelId="{3171BE79-51B6-47E5-A4B5-C4D050E1697B}">
      <dgm:prSet phldrT="[Text]"/>
      <dgm:spPr/>
      <dgm:t>
        <a:bodyPr/>
        <a:lstStyle/>
        <a:p>
          <a:r>
            <a:rPr lang="en-US"/>
            <a:t>Increased MAXDOP</a:t>
          </a:r>
        </a:p>
      </dgm:t>
    </dgm:pt>
    <dgm:pt modelId="{DC9769EE-26D2-4C2C-928D-173E70B256C3}" type="parTrans" cxnId="{132EAACE-07FF-4026-8000-266EE03D0E8A}">
      <dgm:prSet/>
      <dgm:spPr/>
      <dgm:t>
        <a:bodyPr/>
        <a:lstStyle/>
        <a:p>
          <a:endParaRPr lang="en-US"/>
        </a:p>
      </dgm:t>
    </dgm:pt>
    <dgm:pt modelId="{0F276EDE-7283-46E4-864A-7C972C606FE2}" type="sibTrans" cxnId="{132EAACE-07FF-4026-8000-266EE03D0E8A}">
      <dgm:prSet/>
      <dgm:spPr/>
      <dgm:t>
        <a:bodyPr/>
        <a:lstStyle/>
        <a:p>
          <a:endParaRPr lang="en-US"/>
        </a:p>
      </dgm:t>
    </dgm:pt>
    <dgm:pt modelId="{04CD6CCC-DB1C-406F-B5ED-73B5B618B61C}">
      <dgm:prSet phldrT="[Text]"/>
      <dgm:spPr/>
      <dgm:t>
        <a:bodyPr/>
        <a:lstStyle/>
        <a:p>
          <a:r>
            <a:rPr lang="en-US" err="1"/>
            <a:t>Pagelatch</a:t>
          </a:r>
          <a:r>
            <a:rPr lang="en-US"/>
            <a:t> contention</a:t>
          </a:r>
        </a:p>
      </dgm:t>
    </dgm:pt>
    <dgm:pt modelId="{E4725D9A-4BFF-4E38-AB17-6A6E62E1C6D6}" type="parTrans" cxnId="{3504DC43-169F-47DE-9BF4-250AD6F9A30C}">
      <dgm:prSet/>
      <dgm:spPr/>
      <dgm:t>
        <a:bodyPr/>
        <a:lstStyle/>
        <a:p>
          <a:endParaRPr lang="en-US"/>
        </a:p>
      </dgm:t>
    </dgm:pt>
    <dgm:pt modelId="{4C292FB7-5B4B-495F-A541-391442CE9B47}" type="sibTrans" cxnId="{3504DC43-169F-47DE-9BF4-250AD6F9A30C}">
      <dgm:prSet/>
      <dgm:spPr/>
      <dgm:t>
        <a:bodyPr/>
        <a:lstStyle/>
        <a:p>
          <a:endParaRPr lang="en-US"/>
        </a:p>
      </dgm:t>
    </dgm:pt>
    <dgm:pt modelId="{D18E9B94-307E-4915-90A9-14FC01310544}">
      <dgm:prSet phldrT="[Text]"/>
      <dgm:spPr/>
      <dgm:t>
        <a:bodyPr/>
        <a:lstStyle/>
        <a:p>
          <a:r>
            <a:rPr lang="en-US"/>
            <a:t>Missing Index</a:t>
          </a:r>
        </a:p>
      </dgm:t>
    </dgm:pt>
    <dgm:pt modelId="{055ABC4E-2718-4C25-B917-EFC012CC7BCF}" type="parTrans" cxnId="{86EE1170-1AC9-43F6-8376-D84DA9BA3E4F}">
      <dgm:prSet/>
      <dgm:spPr/>
      <dgm:t>
        <a:bodyPr/>
        <a:lstStyle/>
        <a:p>
          <a:endParaRPr lang="en-US"/>
        </a:p>
      </dgm:t>
    </dgm:pt>
    <dgm:pt modelId="{EB5B4435-13ED-4871-B865-8FFA6EBD3503}" type="sibTrans" cxnId="{86EE1170-1AC9-43F6-8376-D84DA9BA3E4F}">
      <dgm:prSet/>
      <dgm:spPr/>
      <dgm:t>
        <a:bodyPr/>
        <a:lstStyle/>
        <a:p>
          <a:endParaRPr lang="en-US"/>
        </a:p>
      </dgm:t>
    </dgm:pt>
    <dgm:pt modelId="{9C686B56-111B-4294-BCCD-9281E2927B5E}">
      <dgm:prSet phldrT="[Text]"/>
      <dgm:spPr/>
      <dgm:t>
        <a:bodyPr/>
        <a:lstStyle/>
        <a:p>
          <a:r>
            <a:rPr lang="en-US"/>
            <a:t>New Query</a:t>
          </a:r>
        </a:p>
      </dgm:t>
    </dgm:pt>
    <dgm:pt modelId="{96719C90-F34B-4937-8AD3-2AC6E0AC0C4E}" type="parTrans" cxnId="{990C4FB9-AF36-4D84-AAAF-1383C12448C2}">
      <dgm:prSet/>
      <dgm:spPr/>
      <dgm:t>
        <a:bodyPr/>
        <a:lstStyle/>
        <a:p>
          <a:endParaRPr lang="en-US"/>
        </a:p>
      </dgm:t>
    </dgm:pt>
    <dgm:pt modelId="{894A3223-793F-4992-A067-FA6AB3894B04}" type="sibTrans" cxnId="{990C4FB9-AF36-4D84-AAAF-1383C12448C2}">
      <dgm:prSet/>
      <dgm:spPr/>
      <dgm:t>
        <a:bodyPr/>
        <a:lstStyle/>
        <a:p>
          <a:endParaRPr lang="en-US"/>
        </a:p>
      </dgm:t>
    </dgm:pt>
    <dgm:pt modelId="{BE58F695-455E-4945-934C-814FB3F1A495}">
      <dgm:prSet phldrT="[Text]"/>
      <dgm:spPr/>
      <dgm:t>
        <a:bodyPr/>
        <a:lstStyle/>
        <a:p>
          <a:r>
            <a:rPr lang="en-US"/>
            <a:t>Increased wait stat</a:t>
          </a:r>
        </a:p>
      </dgm:t>
    </dgm:pt>
    <dgm:pt modelId="{9E6F94E1-3617-4588-B9EC-41CE50A067BD}" type="parTrans" cxnId="{1BBB35C7-AFFB-4EED-AFB8-B11F6010452D}">
      <dgm:prSet/>
      <dgm:spPr/>
      <dgm:t>
        <a:bodyPr/>
        <a:lstStyle/>
        <a:p>
          <a:endParaRPr lang="en-US"/>
        </a:p>
      </dgm:t>
    </dgm:pt>
    <dgm:pt modelId="{7459848B-062C-4CCC-B253-1F21DD4F0828}" type="sibTrans" cxnId="{1BBB35C7-AFFB-4EED-AFB8-B11F6010452D}">
      <dgm:prSet/>
      <dgm:spPr/>
      <dgm:t>
        <a:bodyPr/>
        <a:lstStyle/>
        <a:p>
          <a:endParaRPr lang="en-US"/>
        </a:p>
      </dgm:t>
    </dgm:pt>
    <dgm:pt modelId="{5E0595B9-638D-4857-8144-7ADCFC850079}">
      <dgm:prSet phldrT="[Text]"/>
      <dgm:spPr/>
      <dgm:t>
        <a:bodyPr/>
        <a:lstStyle/>
        <a:p>
          <a:r>
            <a:rPr lang="en-US"/>
            <a:t>Tempdb contention</a:t>
          </a:r>
        </a:p>
      </dgm:t>
    </dgm:pt>
    <dgm:pt modelId="{73B2C85E-4C7A-49EF-A03A-168E6EA598C4}" type="parTrans" cxnId="{FB830BFF-C87D-45D7-AA30-12B9B1F87562}">
      <dgm:prSet/>
      <dgm:spPr/>
      <dgm:t>
        <a:bodyPr/>
        <a:lstStyle/>
        <a:p>
          <a:endParaRPr lang="en-US"/>
        </a:p>
      </dgm:t>
    </dgm:pt>
    <dgm:pt modelId="{0E4098B3-AF48-4E3C-B13A-CE8E2926228B}" type="sibTrans" cxnId="{FB830BFF-C87D-45D7-AA30-12B9B1F87562}">
      <dgm:prSet/>
      <dgm:spPr/>
      <dgm:t>
        <a:bodyPr/>
        <a:lstStyle/>
        <a:p>
          <a:endParaRPr lang="en-US"/>
        </a:p>
      </dgm:t>
    </dgm:pt>
    <dgm:pt modelId="{9630C47E-94AC-4551-A664-1374CB1B8AC5}">
      <dgm:prSet phldrT="[Text]"/>
      <dgm:spPr/>
      <dgm:t>
        <a:bodyPr/>
        <a:lstStyle/>
        <a:p>
          <a:r>
            <a:rPr lang="en-US"/>
            <a:t>DTU shortage</a:t>
          </a:r>
        </a:p>
      </dgm:t>
    </dgm:pt>
    <dgm:pt modelId="{DFCE9E19-57E9-4684-8DD4-61C884A099C0}" type="parTrans" cxnId="{C4FF8441-DCB7-41FF-9B71-41EACF540F31}">
      <dgm:prSet/>
      <dgm:spPr/>
      <dgm:t>
        <a:bodyPr/>
        <a:lstStyle/>
        <a:p>
          <a:endParaRPr lang="en-US"/>
        </a:p>
      </dgm:t>
    </dgm:pt>
    <dgm:pt modelId="{E74756E7-56B9-40BC-9F27-8538E82FB9E4}" type="sibTrans" cxnId="{C4FF8441-DCB7-41FF-9B71-41EACF540F31}">
      <dgm:prSet/>
      <dgm:spPr/>
      <dgm:t>
        <a:bodyPr/>
        <a:lstStyle/>
        <a:p>
          <a:endParaRPr lang="en-US"/>
        </a:p>
      </dgm:t>
    </dgm:pt>
    <dgm:pt modelId="{B1F63949-38A8-4582-86A6-6166FABDD081}">
      <dgm:prSet phldrT="[Text]"/>
      <dgm:spPr/>
      <dgm:t>
        <a:bodyPr/>
        <a:lstStyle/>
        <a:p>
          <a:r>
            <a:rPr lang="en-US"/>
            <a:t>Plan regression</a:t>
          </a:r>
        </a:p>
      </dgm:t>
    </dgm:pt>
    <dgm:pt modelId="{8C18BD2F-2108-4DED-A88B-2ECF28D81B69}" type="parTrans" cxnId="{325C9E59-EB1B-431D-BCFC-DDB7D36A58C9}">
      <dgm:prSet/>
      <dgm:spPr/>
      <dgm:t>
        <a:bodyPr/>
        <a:lstStyle/>
        <a:p>
          <a:endParaRPr lang="en-US"/>
        </a:p>
      </dgm:t>
    </dgm:pt>
    <dgm:pt modelId="{03A564FF-F7B9-4279-96C0-79C1D85C3586}" type="sibTrans" cxnId="{325C9E59-EB1B-431D-BCFC-DDB7D36A58C9}">
      <dgm:prSet/>
      <dgm:spPr/>
      <dgm:t>
        <a:bodyPr/>
        <a:lstStyle/>
        <a:p>
          <a:endParaRPr lang="en-US"/>
        </a:p>
      </dgm:t>
    </dgm:pt>
    <dgm:pt modelId="{5FE2B66D-E07A-4744-8FE0-DC20B918F4A5}">
      <dgm:prSet phldrT="[Text]"/>
      <dgm:spPr/>
      <dgm:t>
        <a:bodyPr/>
        <a:lstStyle/>
        <a:p>
          <a:r>
            <a:rPr lang="en-US"/>
            <a:t>Database scoped configuration change</a:t>
          </a:r>
        </a:p>
      </dgm:t>
    </dgm:pt>
    <dgm:pt modelId="{63F7B03A-6B0D-445C-A99E-1D5D9B41BD27}" type="parTrans" cxnId="{C571E214-7731-4133-A5AA-4A9F9EC88A66}">
      <dgm:prSet/>
      <dgm:spPr/>
      <dgm:t>
        <a:bodyPr/>
        <a:lstStyle/>
        <a:p>
          <a:endParaRPr lang="en-US"/>
        </a:p>
      </dgm:t>
    </dgm:pt>
    <dgm:pt modelId="{69F63CC9-92F4-48FF-934A-257F6134CE13}" type="sibTrans" cxnId="{C571E214-7731-4133-A5AA-4A9F9EC88A66}">
      <dgm:prSet/>
      <dgm:spPr/>
      <dgm:t>
        <a:bodyPr/>
        <a:lstStyle/>
        <a:p>
          <a:endParaRPr lang="en-US"/>
        </a:p>
      </dgm:t>
    </dgm:pt>
    <dgm:pt modelId="{4857B7C7-3246-4645-BB71-774D96F4EC88}">
      <dgm:prSet phldrT="[Text]"/>
      <dgm:spPr/>
      <dgm:t>
        <a:bodyPr/>
        <a:lstStyle/>
        <a:p>
          <a:r>
            <a:rPr lang="en-US"/>
            <a:t>Slow client</a:t>
          </a:r>
        </a:p>
      </dgm:t>
    </dgm:pt>
    <dgm:pt modelId="{59647C8C-548F-49E5-9CED-8D82EA9D808A}" type="parTrans" cxnId="{F1E8C398-2797-4601-BDF1-5175D3C25E60}">
      <dgm:prSet/>
      <dgm:spPr/>
      <dgm:t>
        <a:bodyPr/>
        <a:lstStyle/>
        <a:p>
          <a:endParaRPr lang="en-US"/>
        </a:p>
      </dgm:t>
    </dgm:pt>
    <dgm:pt modelId="{EC775532-3C67-460B-92B9-FB74D42E9946}" type="sibTrans" cxnId="{F1E8C398-2797-4601-BDF1-5175D3C25E60}">
      <dgm:prSet/>
      <dgm:spPr/>
      <dgm:t>
        <a:bodyPr/>
        <a:lstStyle/>
        <a:p>
          <a:endParaRPr lang="en-US"/>
        </a:p>
      </dgm:t>
    </dgm:pt>
    <dgm:pt modelId="{D7D06426-7026-491F-882B-15186F693429}">
      <dgm:prSet phldrT="[Text]"/>
      <dgm:spPr/>
      <dgm:t>
        <a:bodyPr/>
        <a:lstStyle/>
        <a:p>
          <a:r>
            <a:rPr lang="en-US"/>
            <a:t>Pricing tier downgrade</a:t>
          </a:r>
        </a:p>
      </dgm:t>
    </dgm:pt>
    <dgm:pt modelId="{60132E0E-FF6C-4981-9740-7BF812203308}" type="parTrans" cxnId="{B273589B-3AB6-4652-A447-0A8562844BBE}">
      <dgm:prSet/>
      <dgm:spPr/>
      <dgm:t>
        <a:bodyPr/>
        <a:lstStyle/>
        <a:p>
          <a:endParaRPr lang="en-US"/>
        </a:p>
      </dgm:t>
    </dgm:pt>
    <dgm:pt modelId="{0B48C260-A83E-416B-9091-5F9C02FE73DA}" type="sibTrans" cxnId="{B273589B-3AB6-4652-A447-0A8562844BBE}">
      <dgm:prSet/>
      <dgm:spPr/>
      <dgm:t>
        <a:bodyPr/>
        <a:lstStyle/>
        <a:p>
          <a:endParaRPr lang="en-US"/>
        </a:p>
      </dgm:t>
    </dgm:pt>
    <dgm:pt modelId="{09BCF04C-CB0D-473F-AA89-4BC188AB2BB5}" type="pres">
      <dgm:prSet presAssocID="{C8EB3D9D-6705-4503-9913-817DF1763083}" presName="diagram" presStyleCnt="0">
        <dgm:presLayoutVars>
          <dgm:dir/>
          <dgm:resizeHandles val="exact"/>
        </dgm:presLayoutVars>
      </dgm:prSet>
      <dgm:spPr/>
    </dgm:pt>
    <dgm:pt modelId="{9A24F337-D5BE-488E-89B8-BDE372A09872}" type="pres">
      <dgm:prSet presAssocID="{F72CD325-5351-4274-9F87-BF4DE42FF4A6}" presName="node" presStyleLbl="node1" presStyleIdx="0" presStyleCnt="15">
        <dgm:presLayoutVars>
          <dgm:bulletEnabled val="1"/>
        </dgm:presLayoutVars>
      </dgm:prSet>
      <dgm:spPr/>
    </dgm:pt>
    <dgm:pt modelId="{847FC310-2AF3-416F-82E7-38215EEBAAE5}" type="pres">
      <dgm:prSet presAssocID="{C72A137A-4032-4FBC-A4BD-379A431CC9B7}" presName="sibTrans" presStyleCnt="0"/>
      <dgm:spPr/>
    </dgm:pt>
    <dgm:pt modelId="{C313E2F5-CE4B-42C1-8A7C-E6B30E3378EC}" type="pres">
      <dgm:prSet presAssocID="{CCEC0DC8-2794-4E21-B623-70C9DA99D736}" presName="node" presStyleLbl="node1" presStyleIdx="1" presStyleCnt="15">
        <dgm:presLayoutVars>
          <dgm:bulletEnabled val="1"/>
        </dgm:presLayoutVars>
      </dgm:prSet>
      <dgm:spPr/>
    </dgm:pt>
    <dgm:pt modelId="{2198C092-4035-453B-AABE-8B4976CD1FA2}" type="pres">
      <dgm:prSet presAssocID="{414EC5E1-B557-45CD-8CB6-7EC580F8247A}" presName="sibTrans" presStyleCnt="0"/>
      <dgm:spPr/>
    </dgm:pt>
    <dgm:pt modelId="{12B7E94F-F17A-4E28-AA5E-3469F6DAF0C1}" type="pres">
      <dgm:prSet presAssocID="{E32DD555-5319-45EA-B3E6-1F3EE53D7C49}" presName="node" presStyleLbl="node1" presStyleIdx="2" presStyleCnt="15">
        <dgm:presLayoutVars>
          <dgm:bulletEnabled val="1"/>
        </dgm:presLayoutVars>
      </dgm:prSet>
      <dgm:spPr/>
    </dgm:pt>
    <dgm:pt modelId="{2CE747D0-5801-46F5-83A3-E8E46E3B918E}" type="pres">
      <dgm:prSet presAssocID="{F05A8AB7-F66C-42E0-AC8D-40947E73AF6A}" presName="sibTrans" presStyleCnt="0"/>
      <dgm:spPr/>
    </dgm:pt>
    <dgm:pt modelId="{78E51A01-03B0-42E3-AB1A-1B12CFE4CB80}" type="pres">
      <dgm:prSet presAssocID="{5B918A59-BCFE-4E16-9B19-16CFB16918A0}" presName="node" presStyleLbl="node1" presStyleIdx="3" presStyleCnt="15">
        <dgm:presLayoutVars>
          <dgm:bulletEnabled val="1"/>
        </dgm:presLayoutVars>
      </dgm:prSet>
      <dgm:spPr/>
    </dgm:pt>
    <dgm:pt modelId="{C7E4A9A1-BBEF-4FFA-A49E-F4A0EF5682A1}" type="pres">
      <dgm:prSet presAssocID="{6E2F3A33-AF49-4F6F-9254-96F7A91D0E70}" presName="sibTrans" presStyleCnt="0"/>
      <dgm:spPr/>
    </dgm:pt>
    <dgm:pt modelId="{91A46FCB-5CFE-43A8-B867-3A1551C0BF8F}" type="pres">
      <dgm:prSet presAssocID="{3171BE79-51B6-47E5-A4B5-C4D050E1697B}" presName="node" presStyleLbl="node1" presStyleIdx="4" presStyleCnt="15">
        <dgm:presLayoutVars>
          <dgm:bulletEnabled val="1"/>
        </dgm:presLayoutVars>
      </dgm:prSet>
      <dgm:spPr/>
    </dgm:pt>
    <dgm:pt modelId="{AB58C3A3-4DA2-4D00-B556-04DF05A49D08}" type="pres">
      <dgm:prSet presAssocID="{0F276EDE-7283-46E4-864A-7C972C606FE2}" presName="sibTrans" presStyleCnt="0"/>
      <dgm:spPr/>
    </dgm:pt>
    <dgm:pt modelId="{5EF229FB-A264-44F6-B1C8-6866C85EEC66}" type="pres">
      <dgm:prSet presAssocID="{04CD6CCC-DB1C-406F-B5ED-73B5B618B61C}" presName="node" presStyleLbl="node1" presStyleIdx="5" presStyleCnt="15">
        <dgm:presLayoutVars>
          <dgm:bulletEnabled val="1"/>
        </dgm:presLayoutVars>
      </dgm:prSet>
      <dgm:spPr/>
    </dgm:pt>
    <dgm:pt modelId="{71EC515A-0DB8-45F4-8FB3-741D656EA161}" type="pres">
      <dgm:prSet presAssocID="{4C292FB7-5B4B-495F-A541-391442CE9B47}" presName="sibTrans" presStyleCnt="0"/>
      <dgm:spPr/>
    </dgm:pt>
    <dgm:pt modelId="{ED26F9B4-B17B-4B8C-8D42-98EDED7341AA}" type="pres">
      <dgm:prSet presAssocID="{D18E9B94-307E-4915-90A9-14FC01310544}" presName="node" presStyleLbl="node1" presStyleIdx="6" presStyleCnt="15">
        <dgm:presLayoutVars>
          <dgm:bulletEnabled val="1"/>
        </dgm:presLayoutVars>
      </dgm:prSet>
      <dgm:spPr/>
    </dgm:pt>
    <dgm:pt modelId="{5FFA61DC-CC98-4081-A417-68A3535DC6E8}" type="pres">
      <dgm:prSet presAssocID="{EB5B4435-13ED-4871-B865-8FFA6EBD3503}" presName="sibTrans" presStyleCnt="0"/>
      <dgm:spPr/>
    </dgm:pt>
    <dgm:pt modelId="{6ED83EB1-F4A6-4DD2-B1CC-D3365007274B}" type="pres">
      <dgm:prSet presAssocID="{9C686B56-111B-4294-BCCD-9281E2927B5E}" presName="node" presStyleLbl="node1" presStyleIdx="7" presStyleCnt="15">
        <dgm:presLayoutVars>
          <dgm:bulletEnabled val="1"/>
        </dgm:presLayoutVars>
      </dgm:prSet>
      <dgm:spPr/>
    </dgm:pt>
    <dgm:pt modelId="{D9C1F066-A742-4369-85A1-CC0F48D0E060}" type="pres">
      <dgm:prSet presAssocID="{894A3223-793F-4992-A067-FA6AB3894B04}" presName="sibTrans" presStyleCnt="0"/>
      <dgm:spPr/>
    </dgm:pt>
    <dgm:pt modelId="{8D19A60D-D958-4F9E-9052-024567EF5B7B}" type="pres">
      <dgm:prSet presAssocID="{BE58F695-455E-4945-934C-814FB3F1A495}" presName="node" presStyleLbl="node1" presStyleIdx="8" presStyleCnt="15">
        <dgm:presLayoutVars>
          <dgm:bulletEnabled val="1"/>
        </dgm:presLayoutVars>
      </dgm:prSet>
      <dgm:spPr/>
    </dgm:pt>
    <dgm:pt modelId="{C34AFD8D-3B81-4CD4-B02D-9E5F3116F356}" type="pres">
      <dgm:prSet presAssocID="{7459848B-062C-4CCC-B253-1F21DD4F0828}" presName="sibTrans" presStyleCnt="0"/>
      <dgm:spPr/>
    </dgm:pt>
    <dgm:pt modelId="{1BB0A910-6EDF-4477-A3A2-29EE7F70CB23}" type="pres">
      <dgm:prSet presAssocID="{5E0595B9-638D-4857-8144-7ADCFC850079}" presName="node" presStyleLbl="node1" presStyleIdx="9" presStyleCnt="15">
        <dgm:presLayoutVars>
          <dgm:bulletEnabled val="1"/>
        </dgm:presLayoutVars>
      </dgm:prSet>
      <dgm:spPr/>
    </dgm:pt>
    <dgm:pt modelId="{DABC8AAC-1E7D-4DFE-BE55-1B3BA071A8CB}" type="pres">
      <dgm:prSet presAssocID="{0E4098B3-AF48-4E3C-B13A-CE8E2926228B}" presName="sibTrans" presStyleCnt="0"/>
      <dgm:spPr/>
    </dgm:pt>
    <dgm:pt modelId="{5DDD5E5A-5D67-4C1B-95A2-202EFD12DBC2}" type="pres">
      <dgm:prSet presAssocID="{9630C47E-94AC-4551-A664-1374CB1B8AC5}" presName="node" presStyleLbl="node1" presStyleIdx="10" presStyleCnt="15">
        <dgm:presLayoutVars>
          <dgm:bulletEnabled val="1"/>
        </dgm:presLayoutVars>
      </dgm:prSet>
      <dgm:spPr/>
    </dgm:pt>
    <dgm:pt modelId="{A29454C4-F262-4773-9DAE-8862A3F7F7A9}" type="pres">
      <dgm:prSet presAssocID="{E74756E7-56B9-40BC-9F27-8538E82FB9E4}" presName="sibTrans" presStyleCnt="0"/>
      <dgm:spPr/>
    </dgm:pt>
    <dgm:pt modelId="{915A1C68-1F73-47BD-967B-5E673C34C3AC}" type="pres">
      <dgm:prSet presAssocID="{B1F63949-38A8-4582-86A6-6166FABDD081}" presName="node" presStyleLbl="node1" presStyleIdx="11" presStyleCnt="15">
        <dgm:presLayoutVars>
          <dgm:bulletEnabled val="1"/>
        </dgm:presLayoutVars>
      </dgm:prSet>
      <dgm:spPr/>
    </dgm:pt>
    <dgm:pt modelId="{E412CED6-F102-4C7F-8DCF-54B96DF32841}" type="pres">
      <dgm:prSet presAssocID="{03A564FF-F7B9-4279-96C0-79C1D85C3586}" presName="sibTrans" presStyleCnt="0"/>
      <dgm:spPr/>
    </dgm:pt>
    <dgm:pt modelId="{99F7A60D-1900-4E8E-891E-F4B54E6CA486}" type="pres">
      <dgm:prSet presAssocID="{5FE2B66D-E07A-4744-8FE0-DC20B918F4A5}" presName="node" presStyleLbl="node1" presStyleIdx="12" presStyleCnt="15">
        <dgm:presLayoutVars>
          <dgm:bulletEnabled val="1"/>
        </dgm:presLayoutVars>
      </dgm:prSet>
      <dgm:spPr/>
    </dgm:pt>
    <dgm:pt modelId="{E106542D-39D3-4CA3-934D-3370432DBC41}" type="pres">
      <dgm:prSet presAssocID="{69F63CC9-92F4-48FF-934A-257F6134CE13}" presName="sibTrans" presStyleCnt="0"/>
      <dgm:spPr/>
    </dgm:pt>
    <dgm:pt modelId="{A55AC568-C5DD-4CB5-9091-86B54DB91A4B}" type="pres">
      <dgm:prSet presAssocID="{4857B7C7-3246-4645-BB71-774D96F4EC88}" presName="node" presStyleLbl="node1" presStyleIdx="13" presStyleCnt="15">
        <dgm:presLayoutVars>
          <dgm:bulletEnabled val="1"/>
        </dgm:presLayoutVars>
      </dgm:prSet>
      <dgm:spPr/>
    </dgm:pt>
    <dgm:pt modelId="{47341EF6-44DC-4B8B-B4FA-75BE314AB7EB}" type="pres">
      <dgm:prSet presAssocID="{EC775532-3C67-460B-92B9-FB74D42E9946}" presName="sibTrans" presStyleCnt="0"/>
      <dgm:spPr/>
    </dgm:pt>
    <dgm:pt modelId="{6FA1DF25-0DFF-4AFB-B512-DC866746E372}" type="pres">
      <dgm:prSet presAssocID="{D7D06426-7026-491F-882B-15186F693429}" presName="node" presStyleLbl="node1" presStyleIdx="14" presStyleCnt="15">
        <dgm:presLayoutVars>
          <dgm:bulletEnabled val="1"/>
        </dgm:presLayoutVars>
      </dgm:prSet>
      <dgm:spPr/>
    </dgm:pt>
  </dgm:ptLst>
  <dgm:cxnLst>
    <dgm:cxn modelId="{A1D74B11-6DB5-443D-8848-5296ECECDC06}" type="presOf" srcId="{5B918A59-BCFE-4E16-9B19-16CFB16918A0}" destId="{78E51A01-03B0-42E3-AB1A-1B12CFE4CB80}" srcOrd="0" destOrd="0" presId="urn:microsoft.com/office/officeart/2005/8/layout/default"/>
    <dgm:cxn modelId="{C571E214-7731-4133-A5AA-4A9F9EC88A66}" srcId="{C8EB3D9D-6705-4503-9913-817DF1763083}" destId="{5FE2B66D-E07A-4744-8FE0-DC20B918F4A5}" srcOrd="12" destOrd="0" parTransId="{63F7B03A-6B0D-445C-A99E-1D5D9B41BD27}" sibTransId="{69F63CC9-92F4-48FF-934A-257F6134CE13}"/>
    <dgm:cxn modelId="{8B3FFC16-D209-430E-AAE3-140A4471004C}" type="presOf" srcId="{C8EB3D9D-6705-4503-9913-817DF1763083}" destId="{09BCF04C-CB0D-473F-AA89-4BC188AB2BB5}" srcOrd="0" destOrd="0" presId="urn:microsoft.com/office/officeart/2005/8/layout/default"/>
    <dgm:cxn modelId="{E8275161-5191-4B8B-B34D-AD8BDB302B02}" type="presOf" srcId="{E32DD555-5319-45EA-B3E6-1F3EE53D7C49}" destId="{12B7E94F-F17A-4E28-AA5E-3469F6DAF0C1}" srcOrd="0" destOrd="0" presId="urn:microsoft.com/office/officeart/2005/8/layout/default"/>
    <dgm:cxn modelId="{C4FF8441-DCB7-41FF-9B71-41EACF540F31}" srcId="{C8EB3D9D-6705-4503-9913-817DF1763083}" destId="{9630C47E-94AC-4551-A664-1374CB1B8AC5}" srcOrd="10" destOrd="0" parTransId="{DFCE9E19-57E9-4684-8DD4-61C884A099C0}" sibTransId="{E74756E7-56B9-40BC-9F27-8538E82FB9E4}"/>
    <dgm:cxn modelId="{3504DC43-169F-47DE-9BF4-250AD6F9A30C}" srcId="{C8EB3D9D-6705-4503-9913-817DF1763083}" destId="{04CD6CCC-DB1C-406F-B5ED-73B5B618B61C}" srcOrd="5" destOrd="0" parTransId="{E4725D9A-4BFF-4E38-AB17-6A6E62E1C6D6}" sibTransId="{4C292FB7-5B4B-495F-A541-391442CE9B47}"/>
    <dgm:cxn modelId="{69928244-D2D8-4D43-8B0B-AE43983C7B99}" type="presOf" srcId="{B1F63949-38A8-4582-86A6-6166FABDD081}" destId="{915A1C68-1F73-47BD-967B-5E673C34C3AC}" srcOrd="0" destOrd="0" presId="urn:microsoft.com/office/officeart/2005/8/layout/default"/>
    <dgm:cxn modelId="{774B2B67-0D20-490B-975B-EEC5573D8E44}" type="presOf" srcId="{F72CD325-5351-4274-9F87-BF4DE42FF4A6}" destId="{9A24F337-D5BE-488E-89B8-BDE372A09872}" srcOrd="0" destOrd="0" presId="urn:microsoft.com/office/officeart/2005/8/layout/default"/>
    <dgm:cxn modelId="{1F38CA6E-7286-4A59-91C4-C455868AB9CB}" type="presOf" srcId="{04CD6CCC-DB1C-406F-B5ED-73B5B618B61C}" destId="{5EF229FB-A264-44F6-B1C8-6866C85EEC66}" srcOrd="0" destOrd="0" presId="urn:microsoft.com/office/officeart/2005/8/layout/default"/>
    <dgm:cxn modelId="{86EE1170-1AC9-43F6-8376-D84DA9BA3E4F}" srcId="{C8EB3D9D-6705-4503-9913-817DF1763083}" destId="{D18E9B94-307E-4915-90A9-14FC01310544}" srcOrd="6" destOrd="0" parTransId="{055ABC4E-2718-4C25-B917-EFC012CC7BCF}" sibTransId="{EB5B4435-13ED-4871-B865-8FFA6EBD3503}"/>
    <dgm:cxn modelId="{F7C5AE51-DAA6-4429-852D-873F91023962}" type="presOf" srcId="{5E0595B9-638D-4857-8144-7ADCFC850079}" destId="{1BB0A910-6EDF-4477-A3A2-29EE7F70CB23}" srcOrd="0" destOrd="0" presId="urn:microsoft.com/office/officeart/2005/8/layout/default"/>
    <dgm:cxn modelId="{7600D875-49BD-49EF-8655-B0F4F0213967}" srcId="{C8EB3D9D-6705-4503-9913-817DF1763083}" destId="{5B918A59-BCFE-4E16-9B19-16CFB16918A0}" srcOrd="3" destOrd="0" parTransId="{0FD6D669-300D-481F-947A-B3931AE7E6E9}" sibTransId="{6E2F3A33-AF49-4F6F-9254-96F7A91D0E70}"/>
    <dgm:cxn modelId="{325C9E59-EB1B-431D-BCFC-DDB7D36A58C9}" srcId="{C8EB3D9D-6705-4503-9913-817DF1763083}" destId="{B1F63949-38A8-4582-86A6-6166FABDD081}" srcOrd="11" destOrd="0" parTransId="{8C18BD2F-2108-4DED-A88B-2ECF28D81B69}" sibTransId="{03A564FF-F7B9-4279-96C0-79C1D85C3586}"/>
    <dgm:cxn modelId="{3354087F-0D3E-491F-8591-7C9D65F04086}" type="presOf" srcId="{3171BE79-51B6-47E5-A4B5-C4D050E1697B}" destId="{91A46FCB-5CFE-43A8-B867-3A1551C0BF8F}" srcOrd="0" destOrd="0" presId="urn:microsoft.com/office/officeart/2005/8/layout/default"/>
    <dgm:cxn modelId="{604F0F91-0CA9-40CA-AA07-232A815A9277}" type="presOf" srcId="{4857B7C7-3246-4645-BB71-774D96F4EC88}" destId="{A55AC568-C5DD-4CB5-9091-86B54DB91A4B}" srcOrd="0" destOrd="0" presId="urn:microsoft.com/office/officeart/2005/8/layout/default"/>
    <dgm:cxn modelId="{3BAA5D98-9E5A-433B-B75A-861E5FA537A1}" type="presOf" srcId="{D18E9B94-307E-4915-90A9-14FC01310544}" destId="{ED26F9B4-B17B-4B8C-8D42-98EDED7341AA}" srcOrd="0" destOrd="0" presId="urn:microsoft.com/office/officeart/2005/8/layout/default"/>
    <dgm:cxn modelId="{F1E8C398-2797-4601-BDF1-5175D3C25E60}" srcId="{C8EB3D9D-6705-4503-9913-817DF1763083}" destId="{4857B7C7-3246-4645-BB71-774D96F4EC88}" srcOrd="13" destOrd="0" parTransId="{59647C8C-548F-49E5-9CED-8D82EA9D808A}" sibTransId="{EC775532-3C67-460B-92B9-FB74D42E9946}"/>
    <dgm:cxn modelId="{D0B95399-936E-4FB7-8547-AAC3F66CC8C8}" srcId="{C8EB3D9D-6705-4503-9913-817DF1763083}" destId="{E32DD555-5319-45EA-B3E6-1F3EE53D7C49}" srcOrd="2" destOrd="0" parTransId="{4F93AFDB-1688-4A54-9808-346B6DEAE480}" sibTransId="{F05A8AB7-F66C-42E0-AC8D-40947E73AF6A}"/>
    <dgm:cxn modelId="{B273589B-3AB6-4652-A447-0A8562844BBE}" srcId="{C8EB3D9D-6705-4503-9913-817DF1763083}" destId="{D7D06426-7026-491F-882B-15186F693429}" srcOrd="14" destOrd="0" parTransId="{60132E0E-FF6C-4981-9740-7BF812203308}" sibTransId="{0B48C260-A83E-416B-9091-5F9C02FE73DA}"/>
    <dgm:cxn modelId="{3B42ADB2-6850-4485-8904-8806CDE35FC9}" type="presOf" srcId="{5FE2B66D-E07A-4744-8FE0-DC20B918F4A5}" destId="{99F7A60D-1900-4E8E-891E-F4B54E6CA486}" srcOrd="0" destOrd="0" presId="urn:microsoft.com/office/officeart/2005/8/layout/default"/>
    <dgm:cxn modelId="{990C4FB9-AF36-4D84-AAAF-1383C12448C2}" srcId="{C8EB3D9D-6705-4503-9913-817DF1763083}" destId="{9C686B56-111B-4294-BCCD-9281E2927B5E}" srcOrd="7" destOrd="0" parTransId="{96719C90-F34B-4937-8AD3-2AC6E0AC0C4E}" sibTransId="{894A3223-793F-4992-A067-FA6AB3894B04}"/>
    <dgm:cxn modelId="{EAD9B5BE-2B5A-4F8D-B915-CDA3A9F8D286}" srcId="{C8EB3D9D-6705-4503-9913-817DF1763083}" destId="{F72CD325-5351-4274-9F87-BF4DE42FF4A6}" srcOrd="0" destOrd="0" parTransId="{F3F91BEE-9DD3-4059-A89C-DEFD066934AA}" sibTransId="{C72A137A-4032-4FBC-A4BD-379A431CC9B7}"/>
    <dgm:cxn modelId="{1BBB35C7-AFFB-4EED-AFB8-B11F6010452D}" srcId="{C8EB3D9D-6705-4503-9913-817DF1763083}" destId="{BE58F695-455E-4945-934C-814FB3F1A495}" srcOrd="8" destOrd="0" parTransId="{9E6F94E1-3617-4588-B9EC-41CE50A067BD}" sibTransId="{7459848B-062C-4CCC-B253-1F21DD4F0828}"/>
    <dgm:cxn modelId="{132EAACE-07FF-4026-8000-266EE03D0E8A}" srcId="{C8EB3D9D-6705-4503-9913-817DF1763083}" destId="{3171BE79-51B6-47E5-A4B5-C4D050E1697B}" srcOrd="4" destOrd="0" parTransId="{DC9769EE-26D2-4C2C-928D-173E70B256C3}" sibTransId="{0F276EDE-7283-46E4-864A-7C972C606FE2}"/>
    <dgm:cxn modelId="{8C56F4CF-6E89-4DFC-B7CB-BA9D562BE375}" type="presOf" srcId="{9C686B56-111B-4294-BCCD-9281E2927B5E}" destId="{6ED83EB1-F4A6-4DD2-B1CC-D3365007274B}" srcOrd="0" destOrd="0" presId="urn:microsoft.com/office/officeart/2005/8/layout/default"/>
    <dgm:cxn modelId="{A76C5AF0-9C43-4A74-A398-E3BAF50D6499}" type="presOf" srcId="{CCEC0DC8-2794-4E21-B623-70C9DA99D736}" destId="{C313E2F5-CE4B-42C1-8A7C-E6B30E3378EC}" srcOrd="0" destOrd="0" presId="urn:microsoft.com/office/officeart/2005/8/layout/default"/>
    <dgm:cxn modelId="{F55855F2-F065-4144-9F8E-ECAD13E3A8B3}" srcId="{C8EB3D9D-6705-4503-9913-817DF1763083}" destId="{CCEC0DC8-2794-4E21-B623-70C9DA99D736}" srcOrd="1" destOrd="0" parTransId="{E64CEE01-A083-4CE6-BB5E-7AFC4A940F6C}" sibTransId="{414EC5E1-B557-45CD-8CB6-7EC580F8247A}"/>
    <dgm:cxn modelId="{A822C9F4-06D3-4EC6-8F1E-7303E14FD4AA}" type="presOf" srcId="{D7D06426-7026-491F-882B-15186F693429}" destId="{6FA1DF25-0DFF-4AFB-B512-DC866746E372}" srcOrd="0" destOrd="0" presId="urn:microsoft.com/office/officeart/2005/8/layout/default"/>
    <dgm:cxn modelId="{016CA4FB-0584-4DEF-8A46-C05F5904AAC2}" type="presOf" srcId="{9630C47E-94AC-4551-A664-1374CB1B8AC5}" destId="{5DDD5E5A-5D67-4C1B-95A2-202EFD12DBC2}" srcOrd="0" destOrd="0" presId="urn:microsoft.com/office/officeart/2005/8/layout/default"/>
    <dgm:cxn modelId="{513536FE-D905-4712-A9D0-450E596A284D}" type="presOf" srcId="{BE58F695-455E-4945-934C-814FB3F1A495}" destId="{8D19A60D-D958-4F9E-9052-024567EF5B7B}" srcOrd="0" destOrd="0" presId="urn:microsoft.com/office/officeart/2005/8/layout/default"/>
    <dgm:cxn modelId="{FB830BFF-C87D-45D7-AA30-12B9B1F87562}" srcId="{C8EB3D9D-6705-4503-9913-817DF1763083}" destId="{5E0595B9-638D-4857-8144-7ADCFC850079}" srcOrd="9" destOrd="0" parTransId="{73B2C85E-4C7A-49EF-A03A-168E6EA598C4}" sibTransId="{0E4098B3-AF48-4E3C-B13A-CE8E2926228B}"/>
    <dgm:cxn modelId="{B45D0509-BA64-4C0F-B9E7-093DE44AE6EC}" type="presParOf" srcId="{09BCF04C-CB0D-473F-AA89-4BC188AB2BB5}" destId="{9A24F337-D5BE-488E-89B8-BDE372A09872}" srcOrd="0" destOrd="0" presId="urn:microsoft.com/office/officeart/2005/8/layout/default"/>
    <dgm:cxn modelId="{A8EF84ED-F239-4DD3-9D70-F86B604220EB}" type="presParOf" srcId="{09BCF04C-CB0D-473F-AA89-4BC188AB2BB5}" destId="{847FC310-2AF3-416F-82E7-38215EEBAAE5}" srcOrd="1" destOrd="0" presId="urn:microsoft.com/office/officeart/2005/8/layout/default"/>
    <dgm:cxn modelId="{BC1CBB70-B88A-4553-AB1E-C75A4A6EE681}" type="presParOf" srcId="{09BCF04C-CB0D-473F-AA89-4BC188AB2BB5}" destId="{C313E2F5-CE4B-42C1-8A7C-E6B30E3378EC}" srcOrd="2" destOrd="0" presId="urn:microsoft.com/office/officeart/2005/8/layout/default"/>
    <dgm:cxn modelId="{B8758AEC-703E-46A7-856F-3F409E8EFF11}" type="presParOf" srcId="{09BCF04C-CB0D-473F-AA89-4BC188AB2BB5}" destId="{2198C092-4035-453B-AABE-8B4976CD1FA2}" srcOrd="3" destOrd="0" presId="urn:microsoft.com/office/officeart/2005/8/layout/default"/>
    <dgm:cxn modelId="{38E58890-E1D6-4B2E-ACA2-C3A95FFB9AF3}" type="presParOf" srcId="{09BCF04C-CB0D-473F-AA89-4BC188AB2BB5}" destId="{12B7E94F-F17A-4E28-AA5E-3469F6DAF0C1}" srcOrd="4" destOrd="0" presId="urn:microsoft.com/office/officeart/2005/8/layout/default"/>
    <dgm:cxn modelId="{57400E47-9750-4CA1-BBC7-651C9111ED65}" type="presParOf" srcId="{09BCF04C-CB0D-473F-AA89-4BC188AB2BB5}" destId="{2CE747D0-5801-46F5-83A3-E8E46E3B918E}" srcOrd="5" destOrd="0" presId="urn:microsoft.com/office/officeart/2005/8/layout/default"/>
    <dgm:cxn modelId="{3E101521-1BE9-4181-BFD9-DD9D270F2FF8}" type="presParOf" srcId="{09BCF04C-CB0D-473F-AA89-4BC188AB2BB5}" destId="{78E51A01-03B0-42E3-AB1A-1B12CFE4CB80}" srcOrd="6" destOrd="0" presId="urn:microsoft.com/office/officeart/2005/8/layout/default"/>
    <dgm:cxn modelId="{5BDFFFE3-7773-4E46-AFBF-A73ADD844E52}" type="presParOf" srcId="{09BCF04C-CB0D-473F-AA89-4BC188AB2BB5}" destId="{C7E4A9A1-BBEF-4FFA-A49E-F4A0EF5682A1}" srcOrd="7" destOrd="0" presId="urn:microsoft.com/office/officeart/2005/8/layout/default"/>
    <dgm:cxn modelId="{0EA65096-E858-44F2-989B-2DD39A1B73C7}" type="presParOf" srcId="{09BCF04C-CB0D-473F-AA89-4BC188AB2BB5}" destId="{91A46FCB-5CFE-43A8-B867-3A1551C0BF8F}" srcOrd="8" destOrd="0" presId="urn:microsoft.com/office/officeart/2005/8/layout/default"/>
    <dgm:cxn modelId="{07BC52ED-F891-4510-AE1B-F45E80B7411E}" type="presParOf" srcId="{09BCF04C-CB0D-473F-AA89-4BC188AB2BB5}" destId="{AB58C3A3-4DA2-4D00-B556-04DF05A49D08}" srcOrd="9" destOrd="0" presId="urn:microsoft.com/office/officeart/2005/8/layout/default"/>
    <dgm:cxn modelId="{871C1345-D3E0-4BBC-AA49-B1BCC387A7BB}" type="presParOf" srcId="{09BCF04C-CB0D-473F-AA89-4BC188AB2BB5}" destId="{5EF229FB-A264-44F6-B1C8-6866C85EEC66}" srcOrd="10" destOrd="0" presId="urn:microsoft.com/office/officeart/2005/8/layout/default"/>
    <dgm:cxn modelId="{09FE3D40-1DC4-43F1-917D-6E54A0EE39E0}" type="presParOf" srcId="{09BCF04C-CB0D-473F-AA89-4BC188AB2BB5}" destId="{71EC515A-0DB8-45F4-8FB3-741D656EA161}" srcOrd="11" destOrd="0" presId="urn:microsoft.com/office/officeart/2005/8/layout/default"/>
    <dgm:cxn modelId="{F8DFF03E-F459-444C-A52A-45CD3FFB05D1}" type="presParOf" srcId="{09BCF04C-CB0D-473F-AA89-4BC188AB2BB5}" destId="{ED26F9B4-B17B-4B8C-8D42-98EDED7341AA}" srcOrd="12" destOrd="0" presId="urn:microsoft.com/office/officeart/2005/8/layout/default"/>
    <dgm:cxn modelId="{AB76A9DB-15C1-4A04-81AA-001CB193B1AB}" type="presParOf" srcId="{09BCF04C-CB0D-473F-AA89-4BC188AB2BB5}" destId="{5FFA61DC-CC98-4081-A417-68A3535DC6E8}" srcOrd="13" destOrd="0" presId="urn:microsoft.com/office/officeart/2005/8/layout/default"/>
    <dgm:cxn modelId="{4BC2E489-3226-4E30-BF0F-C975A93A1B69}" type="presParOf" srcId="{09BCF04C-CB0D-473F-AA89-4BC188AB2BB5}" destId="{6ED83EB1-F4A6-4DD2-B1CC-D3365007274B}" srcOrd="14" destOrd="0" presId="urn:microsoft.com/office/officeart/2005/8/layout/default"/>
    <dgm:cxn modelId="{4304F84D-6625-4A8D-9B75-1CB851F7AAAE}" type="presParOf" srcId="{09BCF04C-CB0D-473F-AA89-4BC188AB2BB5}" destId="{D9C1F066-A742-4369-85A1-CC0F48D0E060}" srcOrd="15" destOrd="0" presId="urn:microsoft.com/office/officeart/2005/8/layout/default"/>
    <dgm:cxn modelId="{86E41194-0290-4989-9626-2EDF68C981F5}" type="presParOf" srcId="{09BCF04C-CB0D-473F-AA89-4BC188AB2BB5}" destId="{8D19A60D-D958-4F9E-9052-024567EF5B7B}" srcOrd="16" destOrd="0" presId="urn:microsoft.com/office/officeart/2005/8/layout/default"/>
    <dgm:cxn modelId="{DF55AC91-FA14-4198-A129-065075FB4B79}" type="presParOf" srcId="{09BCF04C-CB0D-473F-AA89-4BC188AB2BB5}" destId="{C34AFD8D-3B81-4CD4-B02D-9E5F3116F356}" srcOrd="17" destOrd="0" presId="urn:microsoft.com/office/officeart/2005/8/layout/default"/>
    <dgm:cxn modelId="{4413F109-8060-4FBC-B5EF-96F9DE147EE4}" type="presParOf" srcId="{09BCF04C-CB0D-473F-AA89-4BC188AB2BB5}" destId="{1BB0A910-6EDF-4477-A3A2-29EE7F70CB23}" srcOrd="18" destOrd="0" presId="urn:microsoft.com/office/officeart/2005/8/layout/default"/>
    <dgm:cxn modelId="{FF1DC406-B351-483E-B086-B6DBC4DE3B3B}" type="presParOf" srcId="{09BCF04C-CB0D-473F-AA89-4BC188AB2BB5}" destId="{DABC8AAC-1E7D-4DFE-BE55-1B3BA071A8CB}" srcOrd="19" destOrd="0" presId="urn:microsoft.com/office/officeart/2005/8/layout/default"/>
    <dgm:cxn modelId="{8BF7622E-E615-464B-B3FC-E95942101DCA}" type="presParOf" srcId="{09BCF04C-CB0D-473F-AA89-4BC188AB2BB5}" destId="{5DDD5E5A-5D67-4C1B-95A2-202EFD12DBC2}" srcOrd="20" destOrd="0" presId="urn:microsoft.com/office/officeart/2005/8/layout/default"/>
    <dgm:cxn modelId="{32AB310E-3ADA-44E3-A237-68E8FC0993E9}" type="presParOf" srcId="{09BCF04C-CB0D-473F-AA89-4BC188AB2BB5}" destId="{A29454C4-F262-4773-9DAE-8862A3F7F7A9}" srcOrd="21" destOrd="0" presId="urn:microsoft.com/office/officeart/2005/8/layout/default"/>
    <dgm:cxn modelId="{2CEF901D-06C5-432F-8325-D15F2CA047FE}" type="presParOf" srcId="{09BCF04C-CB0D-473F-AA89-4BC188AB2BB5}" destId="{915A1C68-1F73-47BD-967B-5E673C34C3AC}" srcOrd="22" destOrd="0" presId="urn:microsoft.com/office/officeart/2005/8/layout/default"/>
    <dgm:cxn modelId="{23325AF7-4CD5-4DC7-AB79-5E1956B7E2AB}" type="presParOf" srcId="{09BCF04C-CB0D-473F-AA89-4BC188AB2BB5}" destId="{E412CED6-F102-4C7F-8DCF-54B96DF32841}" srcOrd="23" destOrd="0" presId="urn:microsoft.com/office/officeart/2005/8/layout/default"/>
    <dgm:cxn modelId="{7D7D0E7F-3182-4DFD-ABCC-F94DF18D4DCB}" type="presParOf" srcId="{09BCF04C-CB0D-473F-AA89-4BC188AB2BB5}" destId="{99F7A60D-1900-4E8E-891E-F4B54E6CA486}" srcOrd="24" destOrd="0" presId="urn:microsoft.com/office/officeart/2005/8/layout/default"/>
    <dgm:cxn modelId="{D7105663-AA79-4B49-9A0D-726852D245D3}" type="presParOf" srcId="{09BCF04C-CB0D-473F-AA89-4BC188AB2BB5}" destId="{E106542D-39D3-4CA3-934D-3370432DBC41}" srcOrd="25" destOrd="0" presId="urn:microsoft.com/office/officeart/2005/8/layout/default"/>
    <dgm:cxn modelId="{E094576A-60F3-468B-8391-0779A0E44561}" type="presParOf" srcId="{09BCF04C-CB0D-473F-AA89-4BC188AB2BB5}" destId="{A55AC568-C5DD-4CB5-9091-86B54DB91A4B}" srcOrd="26" destOrd="0" presId="urn:microsoft.com/office/officeart/2005/8/layout/default"/>
    <dgm:cxn modelId="{E78AC3E7-DEC6-435B-9381-227512183A7F}" type="presParOf" srcId="{09BCF04C-CB0D-473F-AA89-4BC188AB2BB5}" destId="{47341EF6-44DC-4B8B-B4FA-75BE314AB7EB}" srcOrd="27" destOrd="0" presId="urn:microsoft.com/office/officeart/2005/8/layout/default"/>
    <dgm:cxn modelId="{40A1F7A7-EB3E-4307-B498-E91FD9335C92}" type="presParOf" srcId="{09BCF04C-CB0D-473F-AA89-4BC188AB2BB5}" destId="{6FA1DF25-0DFF-4AFB-B512-DC866746E372}"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03F8-80A7-4988-A427-12085EC945DD}">
      <dsp:nvSpPr>
        <dsp:cNvPr id="0" name=""/>
        <dsp:cNvSpPr/>
      </dsp:nvSpPr>
      <dsp:spPr>
        <a:xfrm>
          <a:off x="2442"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Familiar SQL Server ecosystem and mindshare</a:t>
          </a:r>
        </a:p>
      </dsp:txBody>
      <dsp:txXfrm>
        <a:off x="2442" y="516166"/>
        <a:ext cx="1938039" cy="1162823"/>
      </dsp:txXfrm>
    </dsp:sp>
    <dsp:sp modelId="{164C9F39-0D42-4E88-A2C0-2AB3CA16DC1C}">
      <dsp:nvSpPr>
        <dsp:cNvPr id="0" name=""/>
        <dsp:cNvSpPr/>
      </dsp:nvSpPr>
      <dsp:spPr>
        <a:xfrm>
          <a:off x="2134286"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Quickly provision up or down</a:t>
          </a:r>
        </a:p>
      </dsp:txBody>
      <dsp:txXfrm>
        <a:off x="2134286" y="516166"/>
        <a:ext cx="1938039" cy="1162823"/>
      </dsp:txXfrm>
    </dsp:sp>
    <dsp:sp modelId="{F8A10741-2D9E-414C-9D72-3AFF03E62675}">
      <dsp:nvSpPr>
        <dsp:cNvPr id="0" name=""/>
        <dsp:cNvSpPr/>
      </dsp:nvSpPr>
      <dsp:spPr>
        <a:xfrm>
          <a:off x="4266130"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backups</a:t>
          </a:r>
        </a:p>
      </dsp:txBody>
      <dsp:txXfrm>
        <a:off x="4266130" y="516166"/>
        <a:ext cx="1938039" cy="1162823"/>
      </dsp:txXfrm>
    </dsp:sp>
    <dsp:sp modelId="{F3333FBA-4F0A-4D9E-8DA3-13F6A1CF3DC2}">
      <dsp:nvSpPr>
        <dsp:cNvPr id="0" name=""/>
        <dsp:cNvSpPr/>
      </dsp:nvSpPr>
      <dsp:spPr>
        <a:xfrm>
          <a:off x="6397974"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Ease of HADR (readable secondaries, geo-replication)</a:t>
          </a:r>
        </a:p>
      </dsp:txBody>
      <dsp:txXfrm>
        <a:off x="6397974" y="516166"/>
        <a:ext cx="1938039" cy="1162823"/>
      </dsp:txXfrm>
    </dsp:sp>
    <dsp:sp modelId="{2C8E206E-189E-4BE8-B336-DEDAF05E7949}">
      <dsp:nvSpPr>
        <dsp:cNvPr id="0" name=""/>
        <dsp:cNvSpPr/>
      </dsp:nvSpPr>
      <dsp:spPr>
        <a:xfrm>
          <a:off x="2442"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Advanced security, threat detection, TDE by default</a:t>
          </a:r>
        </a:p>
      </dsp:txBody>
      <dsp:txXfrm>
        <a:off x="2442" y="1872793"/>
        <a:ext cx="1938039" cy="1162823"/>
      </dsp:txXfrm>
    </dsp:sp>
    <dsp:sp modelId="{85AC8ADB-725B-403A-ADC1-1398C9295B49}">
      <dsp:nvSpPr>
        <dsp:cNvPr id="0" name=""/>
        <dsp:cNvSpPr/>
      </dsp:nvSpPr>
      <dsp:spPr>
        <a:xfrm>
          <a:off x="2134286"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Latest code base and features</a:t>
          </a:r>
        </a:p>
      </dsp:txBody>
      <dsp:txXfrm>
        <a:off x="2134286" y="1872793"/>
        <a:ext cx="1938039" cy="1162823"/>
      </dsp:txXfrm>
    </dsp:sp>
    <dsp:sp modelId="{FC638C5D-D671-469B-8710-FB38463BEE3A}">
      <dsp:nvSpPr>
        <dsp:cNvPr id="0" name=""/>
        <dsp:cNvSpPr/>
      </dsp:nvSpPr>
      <dsp:spPr>
        <a:xfrm>
          <a:off x="4266130"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Automatic patching, upgrades</a:t>
          </a:r>
        </a:p>
      </dsp:txBody>
      <dsp:txXfrm>
        <a:off x="4266130" y="1872793"/>
        <a:ext cx="1938039" cy="1162823"/>
      </dsp:txXfrm>
    </dsp:sp>
    <dsp:sp modelId="{73F7D4F4-8DDC-4ACD-95CF-1E4573147BA2}">
      <dsp:nvSpPr>
        <dsp:cNvPr id="0" name=""/>
        <dsp:cNvSpPr/>
      </dsp:nvSpPr>
      <dsp:spPr>
        <a:xfrm>
          <a:off x="6397974"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Query store on by default</a:t>
          </a:r>
        </a:p>
      </dsp:txBody>
      <dsp:txXfrm>
        <a:off x="6397974" y="1872793"/>
        <a:ext cx="1938039" cy="116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874059"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Choose a blend of compute, memory, and I/O resources to support light to heavy database workloads</a:t>
          </a:r>
          <a:endParaRPr lang="en-US" sz="2400" kern="1200"/>
        </a:p>
      </dsp:txBody>
      <dsp:txXfrm>
        <a:off x="0" y="0"/>
        <a:ext cx="1874059" cy="3346766"/>
      </dsp:txXfrm>
    </dsp:sp>
    <dsp:sp modelId="{FCC7778B-613F-4FBD-86C7-889B6BAD022C}">
      <dsp:nvSpPr>
        <dsp:cNvPr id="0" name=""/>
        <dsp:cNvSpPr/>
      </dsp:nvSpPr>
      <dsp:spPr>
        <a:xfrm>
          <a:off x="1997923" y="52293"/>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Basic</a:t>
          </a:r>
          <a:r>
            <a:rPr lang="en-US" sz="2400" b="0" i="0" kern="1200" dirty="0"/>
            <a:t> for less demanding workloads</a:t>
          </a:r>
          <a:endParaRPr lang="en-US" sz="2400" kern="1200" dirty="0"/>
        </a:p>
      </dsp:txBody>
      <dsp:txXfrm>
        <a:off x="1997923" y="52293"/>
        <a:ext cx="6482205" cy="1045864"/>
      </dsp:txXfrm>
    </dsp:sp>
    <dsp:sp modelId="{1776AA81-2098-450A-A12C-E58118A87468}">
      <dsp:nvSpPr>
        <dsp:cNvPr id="0" name=""/>
        <dsp:cNvSpPr/>
      </dsp:nvSpPr>
      <dsp:spPr>
        <a:xfrm>
          <a:off x="1874059" y="1098157"/>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852D8-9D7F-4880-AB75-6FDE2B023E1E}">
      <dsp:nvSpPr>
        <dsp:cNvPr id="0" name=""/>
        <dsp:cNvSpPr/>
      </dsp:nvSpPr>
      <dsp:spPr>
        <a:xfrm>
          <a:off x="1997923" y="1150450"/>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Standard</a:t>
          </a:r>
          <a:r>
            <a:rPr lang="en-US" sz="2400" b="0" i="0" kern="1200"/>
            <a:t> for workloads with a range of performance requirements</a:t>
          </a:r>
          <a:endParaRPr lang="en-US" sz="2400" kern="1200"/>
        </a:p>
      </dsp:txBody>
      <dsp:txXfrm>
        <a:off x="1997923" y="1150450"/>
        <a:ext cx="6482205" cy="1045864"/>
      </dsp:txXfrm>
    </dsp:sp>
    <dsp:sp modelId="{1F17F01E-6338-4605-8557-B8EA36F38464}">
      <dsp:nvSpPr>
        <dsp:cNvPr id="0" name=""/>
        <dsp:cNvSpPr/>
      </dsp:nvSpPr>
      <dsp:spPr>
        <a:xfrm>
          <a:off x="1874059" y="2196315"/>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FE368-560C-45B3-8CA9-6D680212AA12}">
      <dsp:nvSpPr>
        <dsp:cNvPr id="0" name=""/>
        <dsp:cNvSpPr/>
      </dsp:nvSpPr>
      <dsp:spPr>
        <a:xfrm>
          <a:off x="1997923" y="2248608"/>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Premium</a:t>
          </a:r>
          <a:r>
            <a:rPr lang="en-US" sz="2400" b="0" i="0" kern="1200" dirty="0"/>
            <a:t> for IO-intensive workloads</a:t>
          </a:r>
          <a:endParaRPr lang="en-US" sz="2400" kern="1200" dirty="0"/>
        </a:p>
      </dsp:txBody>
      <dsp:txXfrm>
        <a:off x="1997923" y="2248608"/>
        <a:ext cx="6482205" cy="1045864"/>
      </dsp:txXfrm>
    </dsp:sp>
    <dsp:sp modelId="{57E52932-FC23-4253-A846-57E10ECA1C80}">
      <dsp:nvSpPr>
        <dsp:cNvPr id="0" name=""/>
        <dsp:cNvSpPr/>
      </dsp:nvSpPr>
      <dsp:spPr>
        <a:xfrm>
          <a:off x="1874059" y="3294472"/>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696242"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Choose the number of </a:t>
          </a:r>
          <a:r>
            <a:rPr lang="en-US" sz="2500" b="0" i="0" kern="1200" err="1"/>
            <a:t>vCores</a:t>
          </a:r>
          <a:r>
            <a:rPr lang="en-US" sz="2500" b="0" i="0" kern="1200"/>
            <a:t>, compute generation, storage size</a:t>
          </a:r>
          <a:endParaRPr lang="en-US" sz="2500" kern="1200"/>
        </a:p>
      </dsp:txBody>
      <dsp:txXfrm>
        <a:off x="0" y="0"/>
        <a:ext cx="1696242" cy="3346766"/>
      </dsp:txXfrm>
    </dsp:sp>
    <dsp:sp modelId="{E3A38BF8-2629-4FE8-BED4-92333F048BEC}">
      <dsp:nvSpPr>
        <dsp:cNvPr id="0" name=""/>
        <dsp:cNvSpPr/>
      </dsp:nvSpPr>
      <dsp:spPr>
        <a:xfrm>
          <a:off x="1823460" y="52293"/>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General Purpose </a:t>
          </a:r>
          <a:r>
            <a:rPr lang="en-US" sz="2100" b="0" kern="1200" dirty="0"/>
            <a:t>for budget oriented balanced compute and storage</a:t>
          </a:r>
        </a:p>
      </dsp:txBody>
      <dsp:txXfrm>
        <a:off x="1823460" y="52293"/>
        <a:ext cx="6657751" cy="1045864"/>
      </dsp:txXfrm>
    </dsp:sp>
    <dsp:sp modelId="{B4FBE279-5278-478E-BEED-3423EE8CBAAC}">
      <dsp:nvSpPr>
        <dsp:cNvPr id="0" name=""/>
        <dsp:cNvSpPr/>
      </dsp:nvSpPr>
      <dsp:spPr>
        <a:xfrm>
          <a:off x="1696242" y="1098157"/>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5D7DD-5C12-43BF-A978-1A0EBFB15048}">
      <dsp:nvSpPr>
        <dsp:cNvPr id="0" name=""/>
        <dsp:cNvSpPr/>
      </dsp:nvSpPr>
      <dsp:spPr>
        <a:xfrm>
          <a:off x="1823460" y="1150450"/>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Business Critical </a:t>
          </a:r>
          <a:r>
            <a:rPr lang="en-US" sz="2100" b="0" kern="1200"/>
            <a:t>for high transaction rate and low IO latency. Fast failovers using multiple replicas.  Free-of-charge read-only replica. RPO 5 sec, RTO 30 sec.</a:t>
          </a:r>
        </a:p>
      </dsp:txBody>
      <dsp:txXfrm>
        <a:off x="1823460" y="1150450"/>
        <a:ext cx="6657751" cy="1045864"/>
      </dsp:txXfrm>
    </dsp:sp>
    <dsp:sp modelId="{D87F322A-43A9-400E-B220-851FC6EC861B}">
      <dsp:nvSpPr>
        <dsp:cNvPr id="0" name=""/>
        <dsp:cNvSpPr/>
      </dsp:nvSpPr>
      <dsp:spPr>
        <a:xfrm>
          <a:off x="1696242" y="2196315"/>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79F0A-14DA-4BFC-9718-86A3980F5403}">
      <dsp:nvSpPr>
        <dsp:cNvPr id="0" name=""/>
        <dsp:cNvSpPr/>
      </dsp:nvSpPr>
      <dsp:spPr>
        <a:xfrm>
          <a:off x="1823460" y="2248608"/>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Hyperscale </a:t>
          </a:r>
          <a:r>
            <a:rPr lang="en-US" sz="2100" b="0" kern="1200"/>
            <a:t>for auto-scaling storage size up to 100 TB, compute scaling and fast database restore.</a:t>
          </a:r>
        </a:p>
      </dsp:txBody>
      <dsp:txXfrm>
        <a:off x="1823460" y="2248608"/>
        <a:ext cx="6657751" cy="1045864"/>
      </dsp:txXfrm>
    </dsp:sp>
    <dsp:sp modelId="{9D178CB8-5A6A-48E4-88AC-85FCEF6BFE4F}">
      <dsp:nvSpPr>
        <dsp:cNvPr id="0" name=""/>
        <dsp:cNvSpPr/>
      </dsp:nvSpPr>
      <dsp:spPr>
        <a:xfrm>
          <a:off x="1696242" y="3294472"/>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B6C9-13B1-485A-B611-354C588F6FEB}">
      <dsp:nvSpPr>
        <dsp:cNvPr id="0" name=""/>
        <dsp:cNvSpPr/>
      </dsp:nvSpPr>
      <dsp:spPr>
        <a:xfrm>
          <a:off x="5426732" y="1517962"/>
          <a:ext cx="2762173" cy="262908"/>
        </a:xfrm>
        <a:custGeom>
          <a:avLst/>
          <a:gdLst/>
          <a:ahLst/>
          <a:cxnLst/>
          <a:rect l="0" t="0" r="0" b="0"/>
          <a:pathLst>
            <a:path>
              <a:moveTo>
                <a:pt x="0" y="0"/>
              </a:moveTo>
              <a:lnTo>
                <a:pt x="0" y="179164"/>
              </a:lnTo>
              <a:lnTo>
                <a:pt x="2762173" y="179164"/>
              </a:lnTo>
              <a:lnTo>
                <a:pt x="276217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3BCB6-BD7A-4285-AE19-1FE68F0BCEA9}">
      <dsp:nvSpPr>
        <dsp:cNvPr id="0" name=""/>
        <dsp:cNvSpPr/>
      </dsp:nvSpPr>
      <dsp:spPr>
        <a:xfrm>
          <a:off x="5426732" y="1517962"/>
          <a:ext cx="1657303" cy="262908"/>
        </a:xfrm>
        <a:custGeom>
          <a:avLst/>
          <a:gdLst/>
          <a:ahLst/>
          <a:cxnLst/>
          <a:rect l="0" t="0" r="0" b="0"/>
          <a:pathLst>
            <a:path>
              <a:moveTo>
                <a:pt x="0" y="0"/>
              </a:moveTo>
              <a:lnTo>
                <a:pt x="0" y="179164"/>
              </a:lnTo>
              <a:lnTo>
                <a:pt x="1657303" y="179164"/>
              </a:lnTo>
              <a:lnTo>
                <a:pt x="165730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E2A09-3B33-4819-B98D-F3E2457FF999}">
      <dsp:nvSpPr>
        <dsp:cNvPr id="0" name=""/>
        <dsp:cNvSpPr/>
      </dsp:nvSpPr>
      <dsp:spPr>
        <a:xfrm>
          <a:off x="5426732"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88AA6-CBA5-48FE-9515-8E170E1FF8D3}">
      <dsp:nvSpPr>
        <dsp:cNvPr id="0" name=""/>
        <dsp:cNvSpPr/>
      </dsp:nvSpPr>
      <dsp:spPr>
        <a:xfrm>
          <a:off x="4874297"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1DE50-366D-429F-A3C9-18261AB159A1}">
      <dsp:nvSpPr>
        <dsp:cNvPr id="0" name=""/>
        <dsp:cNvSpPr/>
      </dsp:nvSpPr>
      <dsp:spPr>
        <a:xfrm>
          <a:off x="3769428" y="1517962"/>
          <a:ext cx="1657303" cy="262908"/>
        </a:xfrm>
        <a:custGeom>
          <a:avLst/>
          <a:gdLst/>
          <a:ahLst/>
          <a:cxnLst/>
          <a:rect l="0" t="0" r="0" b="0"/>
          <a:pathLst>
            <a:path>
              <a:moveTo>
                <a:pt x="1657303" y="0"/>
              </a:moveTo>
              <a:lnTo>
                <a:pt x="165730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1CCE-1904-4485-BE2A-A2783B1BF929}">
      <dsp:nvSpPr>
        <dsp:cNvPr id="0" name=""/>
        <dsp:cNvSpPr/>
      </dsp:nvSpPr>
      <dsp:spPr>
        <a:xfrm>
          <a:off x="2664559" y="1517962"/>
          <a:ext cx="2762173" cy="262908"/>
        </a:xfrm>
        <a:custGeom>
          <a:avLst/>
          <a:gdLst/>
          <a:ahLst/>
          <a:cxnLst/>
          <a:rect l="0" t="0" r="0" b="0"/>
          <a:pathLst>
            <a:path>
              <a:moveTo>
                <a:pt x="2762173" y="0"/>
              </a:moveTo>
              <a:lnTo>
                <a:pt x="276217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564CA-7123-451E-B93F-1C85CEEADDC2}">
      <dsp:nvSpPr>
        <dsp:cNvPr id="0" name=""/>
        <dsp:cNvSpPr/>
      </dsp:nvSpPr>
      <dsp:spPr>
        <a:xfrm>
          <a:off x="3216993" y="681024"/>
          <a:ext cx="2209738" cy="262908"/>
        </a:xfrm>
        <a:custGeom>
          <a:avLst/>
          <a:gdLst/>
          <a:ahLst/>
          <a:cxnLst/>
          <a:rect l="0" t="0" r="0" b="0"/>
          <a:pathLst>
            <a:path>
              <a:moveTo>
                <a:pt x="0" y="0"/>
              </a:moveTo>
              <a:lnTo>
                <a:pt x="0" y="179164"/>
              </a:lnTo>
              <a:lnTo>
                <a:pt x="2209738" y="179164"/>
              </a:lnTo>
              <a:lnTo>
                <a:pt x="2209738"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65320F-95F0-4BFD-AFE5-715F25F79DD6}">
      <dsp:nvSpPr>
        <dsp:cNvPr id="0" name=""/>
        <dsp:cNvSpPr/>
      </dsp:nvSpPr>
      <dsp:spPr>
        <a:xfrm>
          <a:off x="1007255"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EEB13-C233-46E7-974A-49D4B2962519}">
      <dsp:nvSpPr>
        <dsp:cNvPr id="0" name=""/>
        <dsp:cNvSpPr/>
      </dsp:nvSpPr>
      <dsp:spPr>
        <a:xfrm>
          <a:off x="454820"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316AE-2F6F-48FA-9A67-523282DFDDFC}">
      <dsp:nvSpPr>
        <dsp:cNvPr id="0" name=""/>
        <dsp:cNvSpPr/>
      </dsp:nvSpPr>
      <dsp:spPr>
        <a:xfrm>
          <a:off x="1007255" y="681024"/>
          <a:ext cx="2209738" cy="262908"/>
        </a:xfrm>
        <a:custGeom>
          <a:avLst/>
          <a:gdLst/>
          <a:ahLst/>
          <a:cxnLst/>
          <a:rect l="0" t="0" r="0" b="0"/>
          <a:pathLst>
            <a:path>
              <a:moveTo>
                <a:pt x="2209738" y="0"/>
              </a:moveTo>
              <a:lnTo>
                <a:pt x="2209738" y="179164"/>
              </a:lnTo>
              <a:lnTo>
                <a:pt x="0" y="179164"/>
              </a:lnTo>
              <a:lnTo>
                <a:pt x="0"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E2B6-7B73-47C2-8A02-5107C5060640}">
      <dsp:nvSpPr>
        <dsp:cNvPr id="0" name=""/>
        <dsp:cNvSpPr/>
      </dsp:nvSpPr>
      <dsp:spPr>
        <a:xfrm>
          <a:off x="2639298" y="106994"/>
          <a:ext cx="1155390"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0F81C-3E8D-44FF-90E0-68CB987D140D}">
      <dsp:nvSpPr>
        <dsp:cNvPr id="0" name=""/>
        <dsp:cNvSpPr/>
      </dsp:nvSpPr>
      <dsp:spPr>
        <a:xfrm>
          <a:off x="2739741" y="202414"/>
          <a:ext cx="1155390"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Check Resource consumption</a:t>
          </a:r>
          <a:endParaRPr lang="en-US" sz="1200" kern="1200"/>
        </a:p>
      </dsp:txBody>
      <dsp:txXfrm>
        <a:off x="2756554" y="219227"/>
        <a:ext cx="1121764" cy="540403"/>
      </dsp:txXfrm>
    </dsp:sp>
    <dsp:sp modelId="{065C8605-7DB7-4C47-B958-57B57E3D36BB}">
      <dsp:nvSpPr>
        <dsp:cNvPr id="0" name=""/>
        <dsp:cNvSpPr/>
      </dsp:nvSpPr>
      <dsp:spPr>
        <a:xfrm>
          <a:off x="555263" y="943932"/>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63477-A9F3-47E3-95A3-5BD54C456EA1}">
      <dsp:nvSpPr>
        <dsp:cNvPr id="0" name=""/>
        <dsp:cNvSpPr/>
      </dsp:nvSpPr>
      <dsp:spPr>
        <a:xfrm>
          <a:off x="655705"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Running (CPU)?</a:t>
          </a:r>
          <a:endParaRPr lang="en-US" sz="1200" kern="1200"/>
        </a:p>
      </dsp:txBody>
      <dsp:txXfrm>
        <a:off x="672518" y="1056166"/>
        <a:ext cx="870357" cy="540403"/>
      </dsp:txXfrm>
    </dsp:sp>
    <dsp:sp modelId="{AF8B9A36-3C6E-4C4C-8B68-CEC8196F8882}">
      <dsp:nvSpPr>
        <dsp:cNvPr id="0" name=""/>
        <dsp:cNvSpPr/>
      </dsp:nvSpPr>
      <dsp:spPr>
        <a:xfrm>
          <a:off x="2828"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1C3C-2474-4160-A4F7-E146DD3494B6}">
      <dsp:nvSpPr>
        <dsp:cNvPr id="0" name=""/>
        <dsp:cNvSpPr/>
      </dsp:nvSpPr>
      <dsp:spPr>
        <a:xfrm>
          <a:off x="103271"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Execution</a:t>
          </a:r>
        </a:p>
      </dsp:txBody>
      <dsp:txXfrm>
        <a:off x="120084" y="1893104"/>
        <a:ext cx="870357" cy="540403"/>
      </dsp:txXfrm>
    </dsp:sp>
    <dsp:sp modelId="{356EC0D6-1069-4CA2-8FCF-BB7075276F47}">
      <dsp:nvSpPr>
        <dsp:cNvPr id="0" name=""/>
        <dsp:cNvSpPr/>
      </dsp:nvSpPr>
      <dsp:spPr>
        <a:xfrm>
          <a:off x="110769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00049-54A9-45AB-B219-D7CE4A83F4AE}">
      <dsp:nvSpPr>
        <dsp:cNvPr id="0" name=""/>
        <dsp:cNvSpPr/>
      </dsp:nvSpPr>
      <dsp:spPr>
        <a:xfrm>
          <a:off x="1208140"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Compilation</a:t>
          </a:r>
        </a:p>
      </dsp:txBody>
      <dsp:txXfrm>
        <a:off x="1224953" y="1893104"/>
        <a:ext cx="870357" cy="540403"/>
      </dsp:txXfrm>
    </dsp:sp>
    <dsp:sp modelId="{FE14ABF1-0E34-4C58-A16A-5331FF58423D}">
      <dsp:nvSpPr>
        <dsp:cNvPr id="0" name=""/>
        <dsp:cNvSpPr/>
      </dsp:nvSpPr>
      <dsp:spPr>
        <a:xfrm>
          <a:off x="4974740" y="943932"/>
          <a:ext cx="903983" cy="574029"/>
        </a:xfrm>
        <a:prstGeom prst="roundRect">
          <a:avLst>
            <a:gd name="adj" fmla="val 10000"/>
          </a:avLst>
        </a:prstGeom>
        <a:solidFill>
          <a:schemeClr val="lt1">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54047-520C-40D1-918B-82F650FBACCE}">
      <dsp:nvSpPr>
        <dsp:cNvPr id="0" name=""/>
        <dsp:cNvSpPr/>
      </dsp:nvSpPr>
      <dsp:spPr>
        <a:xfrm>
          <a:off x="5075183"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Waiting</a:t>
          </a:r>
          <a:endParaRPr lang="en-US" sz="1200" kern="1200"/>
        </a:p>
      </dsp:txBody>
      <dsp:txXfrm>
        <a:off x="5091996" y="1056166"/>
        <a:ext cx="870357" cy="540403"/>
      </dsp:txXfrm>
    </dsp:sp>
    <dsp:sp modelId="{15014C79-1F7C-42A4-A93A-7A62752781C8}">
      <dsp:nvSpPr>
        <dsp:cNvPr id="0" name=""/>
        <dsp:cNvSpPr/>
      </dsp:nvSpPr>
      <dsp:spPr>
        <a:xfrm>
          <a:off x="221256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C76E8-0E70-4EF6-9D84-4BE36B3DE5F8}">
      <dsp:nvSpPr>
        <dsp:cNvPr id="0" name=""/>
        <dsp:cNvSpPr/>
      </dsp:nvSpPr>
      <dsp:spPr>
        <a:xfrm>
          <a:off x="231300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IO Latch</a:t>
          </a:r>
        </a:p>
      </dsp:txBody>
      <dsp:txXfrm>
        <a:off x="2329822" y="1893104"/>
        <a:ext cx="870357" cy="540403"/>
      </dsp:txXfrm>
    </dsp:sp>
    <dsp:sp modelId="{65602C6F-FAB2-4BF6-B4E2-7DCC4440415E}">
      <dsp:nvSpPr>
        <dsp:cNvPr id="0" name=""/>
        <dsp:cNvSpPr/>
      </dsp:nvSpPr>
      <dsp:spPr>
        <a:xfrm>
          <a:off x="3317436"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6693-E963-4C5F-BED6-215CA0BFA7B4}">
      <dsp:nvSpPr>
        <dsp:cNvPr id="0" name=""/>
        <dsp:cNvSpPr/>
      </dsp:nvSpPr>
      <dsp:spPr>
        <a:xfrm>
          <a:off x="341787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Lock Waits</a:t>
          </a:r>
        </a:p>
      </dsp:txBody>
      <dsp:txXfrm>
        <a:off x="3434692" y="1893104"/>
        <a:ext cx="870357" cy="540403"/>
      </dsp:txXfrm>
    </dsp:sp>
    <dsp:sp modelId="{C2B387B4-7EE6-4145-89D6-4BCA26D6A405}">
      <dsp:nvSpPr>
        <dsp:cNvPr id="0" name=""/>
        <dsp:cNvSpPr/>
      </dsp:nvSpPr>
      <dsp:spPr>
        <a:xfrm>
          <a:off x="442230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54EBA-3BFF-489B-B41C-7208BDBE7356}">
      <dsp:nvSpPr>
        <dsp:cNvPr id="0" name=""/>
        <dsp:cNvSpPr/>
      </dsp:nvSpPr>
      <dsp:spPr>
        <a:xfrm>
          <a:off x="4522748"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Latch Waits</a:t>
          </a:r>
        </a:p>
      </dsp:txBody>
      <dsp:txXfrm>
        <a:off x="4539561" y="1893104"/>
        <a:ext cx="870357" cy="540403"/>
      </dsp:txXfrm>
    </dsp:sp>
    <dsp:sp modelId="{EC7FC534-D789-43E1-AA66-517009B09841}">
      <dsp:nvSpPr>
        <dsp:cNvPr id="0" name=""/>
        <dsp:cNvSpPr/>
      </dsp:nvSpPr>
      <dsp:spPr>
        <a:xfrm>
          <a:off x="552717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3D20-B9DE-411E-801C-CF6CF1E71B9A}">
      <dsp:nvSpPr>
        <dsp:cNvPr id="0" name=""/>
        <dsp:cNvSpPr/>
      </dsp:nvSpPr>
      <dsp:spPr>
        <a:xfrm>
          <a:off x="562761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Memory Grants</a:t>
          </a:r>
        </a:p>
      </dsp:txBody>
      <dsp:txXfrm>
        <a:off x="5644430" y="1893104"/>
        <a:ext cx="870357" cy="540403"/>
      </dsp:txXfrm>
    </dsp:sp>
    <dsp:sp modelId="{068DF909-EACB-4006-A703-4477687394BA}">
      <dsp:nvSpPr>
        <dsp:cNvPr id="0" name=""/>
        <dsp:cNvSpPr/>
      </dsp:nvSpPr>
      <dsp:spPr>
        <a:xfrm>
          <a:off x="6632044"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99EC-84D2-4209-B687-AD163C0D8368}">
      <dsp:nvSpPr>
        <dsp:cNvPr id="0" name=""/>
        <dsp:cNvSpPr/>
      </dsp:nvSpPr>
      <dsp:spPr>
        <a:xfrm>
          <a:off x="673248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err="1"/>
            <a:t>Tempdb</a:t>
          </a:r>
          <a:endParaRPr lang="en-US" sz="1200" kern="1200"/>
        </a:p>
      </dsp:txBody>
      <dsp:txXfrm>
        <a:off x="6749300" y="1893104"/>
        <a:ext cx="870357" cy="540403"/>
      </dsp:txXfrm>
    </dsp:sp>
    <dsp:sp modelId="{5AF1C0E3-E27C-41D5-9014-E12DC37110B3}">
      <dsp:nvSpPr>
        <dsp:cNvPr id="0" name=""/>
        <dsp:cNvSpPr/>
      </dsp:nvSpPr>
      <dsp:spPr>
        <a:xfrm>
          <a:off x="7736913"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89856-0072-4044-B884-6D0FB86A085E}">
      <dsp:nvSpPr>
        <dsp:cNvPr id="0" name=""/>
        <dsp:cNvSpPr/>
      </dsp:nvSpPr>
      <dsp:spPr>
        <a:xfrm>
          <a:off x="7837356"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 Others</a:t>
          </a:r>
        </a:p>
      </dsp:txBody>
      <dsp:txXfrm>
        <a:off x="7854169" y="1893104"/>
        <a:ext cx="870357" cy="54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4F337-D5BE-488E-89B8-BDE372A09872}">
      <dsp:nvSpPr>
        <dsp:cNvPr id="0" name=""/>
        <dsp:cNvSpPr/>
      </dsp:nvSpPr>
      <dsp:spPr>
        <a:xfrm>
          <a:off x="2839"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Reaching resource limits</a:t>
          </a:r>
        </a:p>
      </dsp:txBody>
      <dsp:txXfrm>
        <a:off x="2839" y="156267"/>
        <a:ext cx="1537298" cy="922379"/>
      </dsp:txXfrm>
    </dsp:sp>
    <dsp:sp modelId="{C313E2F5-CE4B-42C1-8A7C-E6B30E3378EC}">
      <dsp:nvSpPr>
        <dsp:cNvPr id="0" name=""/>
        <dsp:cNvSpPr/>
      </dsp:nvSpPr>
      <dsp:spPr>
        <a:xfrm>
          <a:off x="1693867"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Workload increase</a:t>
          </a:r>
        </a:p>
      </dsp:txBody>
      <dsp:txXfrm>
        <a:off x="1693867" y="156267"/>
        <a:ext cx="1537298" cy="922379"/>
      </dsp:txXfrm>
    </dsp:sp>
    <dsp:sp modelId="{12B7E94F-F17A-4E28-AA5E-3469F6DAF0C1}">
      <dsp:nvSpPr>
        <dsp:cNvPr id="0" name=""/>
        <dsp:cNvSpPr/>
      </dsp:nvSpPr>
      <dsp:spPr>
        <a:xfrm>
          <a:off x="3384896"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Memory pressure</a:t>
          </a:r>
        </a:p>
      </dsp:txBody>
      <dsp:txXfrm>
        <a:off x="3384896" y="156267"/>
        <a:ext cx="1537298" cy="922379"/>
      </dsp:txXfrm>
    </dsp:sp>
    <dsp:sp modelId="{78E51A01-03B0-42E3-AB1A-1B12CFE4CB80}">
      <dsp:nvSpPr>
        <dsp:cNvPr id="0" name=""/>
        <dsp:cNvSpPr/>
      </dsp:nvSpPr>
      <dsp:spPr>
        <a:xfrm>
          <a:off x="5075924"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Locking</a:t>
          </a:r>
        </a:p>
      </dsp:txBody>
      <dsp:txXfrm>
        <a:off x="5075924" y="156267"/>
        <a:ext cx="1537298" cy="922379"/>
      </dsp:txXfrm>
    </dsp:sp>
    <dsp:sp modelId="{91A46FCB-5CFE-43A8-B867-3A1551C0BF8F}">
      <dsp:nvSpPr>
        <dsp:cNvPr id="0" name=""/>
        <dsp:cNvSpPr/>
      </dsp:nvSpPr>
      <dsp:spPr>
        <a:xfrm>
          <a:off x="6766953"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MAXDOP</a:t>
          </a:r>
        </a:p>
      </dsp:txBody>
      <dsp:txXfrm>
        <a:off x="6766953" y="156267"/>
        <a:ext cx="1537298" cy="922379"/>
      </dsp:txXfrm>
    </dsp:sp>
    <dsp:sp modelId="{5EF229FB-A264-44F6-B1C8-6866C85EEC66}">
      <dsp:nvSpPr>
        <dsp:cNvPr id="0" name=""/>
        <dsp:cNvSpPr/>
      </dsp:nvSpPr>
      <dsp:spPr>
        <a:xfrm>
          <a:off x="2839"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err="1"/>
            <a:t>Pagelatch</a:t>
          </a:r>
          <a:r>
            <a:rPr lang="en-US" sz="1600" kern="1200"/>
            <a:t> contention</a:t>
          </a:r>
        </a:p>
      </dsp:txBody>
      <dsp:txXfrm>
        <a:off x="2839" y="1232376"/>
        <a:ext cx="1537298" cy="922379"/>
      </dsp:txXfrm>
    </dsp:sp>
    <dsp:sp modelId="{ED26F9B4-B17B-4B8C-8D42-98EDED7341AA}">
      <dsp:nvSpPr>
        <dsp:cNvPr id="0" name=""/>
        <dsp:cNvSpPr/>
      </dsp:nvSpPr>
      <dsp:spPr>
        <a:xfrm>
          <a:off x="1693867"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Missing Index</a:t>
          </a:r>
        </a:p>
      </dsp:txBody>
      <dsp:txXfrm>
        <a:off x="1693867" y="1232376"/>
        <a:ext cx="1537298" cy="922379"/>
      </dsp:txXfrm>
    </dsp:sp>
    <dsp:sp modelId="{6ED83EB1-F4A6-4DD2-B1CC-D3365007274B}">
      <dsp:nvSpPr>
        <dsp:cNvPr id="0" name=""/>
        <dsp:cNvSpPr/>
      </dsp:nvSpPr>
      <dsp:spPr>
        <a:xfrm>
          <a:off x="3384896"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Query</a:t>
          </a:r>
        </a:p>
      </dsp:txBody>
      <dsp:txXfrm>
        <a:off x="3384896" y="1232376"/>
        <a:ext cx="1537298" cy="922379"/>
      </dsp:txXfrm>
    </dsp:sp>
    <dsp:sp modelId="{8D19A60D-D958-4F9E-9052-024567EF5B7B}">
      <dsp:nvSpPr>
        <dsp:cNvPr id="0" name=""/>
        <dsp:cNvSpPr/>
      </dsp:nvSpPr>
      <dsp:spPr>
        <a:xfrm>
          <a:off x="5075924"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wait stat</a:t>
          </a:r>
        </a:p>
      </dsp:txBody>
      <dsp:txXfrm>
        <a:off x="5075924" y="1232376"/>
        <a:ext cx="1537298" cy="922379"/>
      </dsp:txXfrm>
    </dsp:sp>
    <dsp:sp modelId="{1BB0A910-6EDF-4477-A3A2-29EE7F70CB23}">
      <dsp:nvSpPr>
        <dsp:cNvPr id="0" name=""/>
        <dsp:cNvSpPr/>
      </dsp:nvSpPr>
      <dsp:spPr>
        <a:xfrm>
          <a:off x="6766953"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Tempdb contention</a:t>
          </a:r>
        </a:p>
      </dsp:txBody>
      <dsp:txXfrm>
        <a:off x="6766953" y="1232376"/>
        <a:ext cx="1537298" cy="922379"/>
      </dsp:txXfrm>
    </dsp:sp>
    <dsp:sp modelId="{5DDD5E5A-5D67-4C1B-95A2-202EFD12DBC2}">
      <dsp:nvSpPr>
        <dsp:cNvPr id="0" name=""/>
        <dsp:cNvSpPr/>
      </dsp:nvSpPr>
      <dsp:spPr>
        <a:xfrm>
          <a:off x="2839"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DTU shortage</a:t>
          </a:r>
        </a:p>
      </dsp:txBody>
      <dsp:txXfrm>
        <a:off x="2839" y="2308485"/>
        <a:ext cx="1537298" cy="922379"/>
      </dsp:txXfrm>
    </dsp:sp>
    <dsp:sp modelId="{915A1C68-1F73-47BD-967B-5E673C34C3AC}">
      <dsp:nvSpPr>
        <dsp:cNvPr id="0" name=""/>
        <dsp:cNvSpPr/>
      </dsp:nvSpPr>
      <dsp:spPr>
        <a:xfrm>
          <a:off x="1693867"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 regression</a:t>
          </a:r>
        </a:p>
      </dsp:txBody>
      <dsp:txXfrm>
        <a:off x="1693867" y="2308485"/>
        <a:ext cx="1537298" cy="922379"/>
      </dsp:txXfrm>
    </dsp:sp>
    <dsp:sp modelId="{99F7A60D-1900-4E8E-891E-F4B54E6CA486}">
      <dsp:nvSpPr>
        <dsp:cNvPr id="0" name=""/>
        <dsp:cNvSpPr/>
      </dsp:nvSpPr>
      <dsp:spPr>
        <a:xfrm>
          <a:off x="3384896"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scoped configuration change</a:t>
          </a:r>
        </a:p>
      </dsp:txBody>
      <dsp:txXfrm>
        <a:off x="3384896" y="2308485"/>
        <a:ext cx="1537298" cy="922379"/>
      </dsp:txXfrm>
    </dsp:sp>
    <dsp:sp modelId="{A55AC568-C5DD-4CB5-9091-86B54DB91A4B}">
      <dsp:nvSpPr>
        <dsp:cNvPr id="0" name=""/>
        <dsp:cNvSpPr/>
      </dsp:nvSpPr>
      <dsp:spPr>
        <a:xfrm>
          <a:off x="5075924"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Slow client</a:t>
          </a:r>
        </a:p>
      </dsp:txBody>
      <dsp:txXfrm>
        <a:off x="5075924" y="2308485"/>
        <a:ext cx="1537298" cy="922379"/>
      </dsp:txXfrm>
    </dsp:sp>
    <dsp:sp modelId="{6FA1DF25-0DFF-4AFB-B512-DC866746E372}">
      <dsp:nvSpPr>
        <dsp:cNvPr id="0" name=""/>
        <dsp:cNvSpPr/>
      </dsp:nvSpPr>
      <dsp:spPr>
        <a:xfrm>
          <a:off x="6766953"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Pricing tier downgrade</a:t>
          </a:r>
        </a:p>
      </dsp:txBody>
      <dsp:txXfrm>
        <a:off x="6766953" y="2308485"/>
        <a:ext cx="1537298" cy="9223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50267" y="8969375"/>
            <a:ext cx="524113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8983732"/>
            <a:ext cx="2971801"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23" y="8741612"/>
            <a:ext cx="1600153" cy="481824"/>
          </a:xfrm>
          <a:prstGeom prst="rect">
            <a:avLst/>
          </a:prstGeom>
        </p:spPr>
      </p:pic>
      <p:cxnSp>
        <p:nvCxnSpPr>
          <p:cNvPr id="10" name="Straight Connector 9"/>
          <p:cNvCxnSpPr>
            <a:cxnSpLocks/>
          </p:cNvCxnSpPr>
          <p:nvPr/>
        </p:nvCxnSpPr>
        <p:spPr>
          <a:xfrm>
            <a:off x="4038600" y="8983732"/>
            <a:ext cx="3276602"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r>
              <a:rPr lang="en-US" sz="1400" b="1" dirty="0" err="1">
                <a:latin typeface="Calibri Light" pitchFamily="34" charset="0"/>
              </a:rPr>
              <a:t>SQLintersection</a:t>
            </a:r>
            <a:r>
              <a:rPr lang="en-US" sz="1400" b="1" dirty="0">
                <a:latin typeface="Calibri Light" pitchFamily="34" charset="0"/>
              </a:rPr>
              <a:t> Fall 2019</a:t>
            </a:r>
            <a:br>
              <a:rPr lang="en-US" sz="1400" b="1" dirty="0">
                <a:latin typeface="Calibri Light" pitchFamily="34" charset="0"/>
              </a:rPr>
            </a:br>
            <a:r>
              <a:rPr lang="en-US" sz="1100" dirty="0">
                <a:latin typeface="Calibri Light" pitchFamily="34" charset="0"/>
              </a:rPr>
              <a:t>www.SQLintersection.com</a:t>
            </a:r>
            <a:endParaRPr lang="en-US"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378"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dma/dma-sku-recommend-sql-db?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user-db-resource-governor-azure-sql-database?view=azuresqldb-curr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critical-sql-error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dirty="0"/>
          </a:p>
        </p:txBody>
      </p:sp>
    </p:spTree>
    <p:extLst>
      <p:ext uri="{BB962C8B-B14F-4D97-AF65-F5344CB8AC3E}">
        <p14:creationId xmlns:p14="http://schemas.microsoft.com/office/powerpoint/2010/main" val="12814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4924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you’re not meant to consume this today. It’s a very busy visual. However, we want you to know that it exists, and you can find the full details and range of options, that are up to date, from here: </a:t>
            </a:r>
            <a:r>
              <a:rPr lang="en-US" sz="1200" b="0" i="0" kern="1200" dirty="0">
                <a:solidFill>
                  <a:schemeClr val="tx1"/>
                </a:solidFill>
                <a:effectLst/>
                <a:latin typeface="Calibri Light" pitchFamily="34" charset="0"/>
                <a:ea typeface="+mn-ea"/>
                <a:cs typeface="+mn-cs"/>
                <a:hlinkClick r:id="rId3" tooltip="https://docs.microsoft.com/en-us/azure/sql-database/sql-database-vcore-resource-limits-single-databases"/>
              </a:rPr>
              <a:t>https://docs.microsoft.com/en-us/azure/sql-database/sql-database-vcore-resource-limits-single-databases</a:t>
            </a:r>
            <a:r>
              <a:rPr lang="en-US" sz="1200" b="0" i="0" kern="1200" dirty="0">
                <a:solidFill>
                  <a:schemeClr val="tx1"/>
                </a:solidFill>
                <a:effectLst/>
                <a:latin typeface="Calibri Light" pitchFamily="34" charset="0"/>
                <a:ea typeface="+mn-ea"/>
                <a:cs typeface="+mn-cs"/>
              </a:rPr>
              <a:t>. This is more of a reference, that tells you what you get as you go from offering to offering, so just keep that in mind.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terms of benchmarking, we’ve been pretty quiet over the last few years, and that’s because the TPC benchmarking wasn’t really built for the cloud. But we are starting to get into it. This study from </a:t>
            </a:r>
            <a:r>
              <a:rPr lang="en-US" dirty="0" err="1"/>
              <a:t>GigaOm</a:t>
            </a:r>
            <a:r>
              <a:rPr lang="en-US" dirty="0"/>
              <a:t> was released in October. </a:t>
            </a:r>
          </a:p>
          <a:p>
            <a:pPr marL="0" indent="0">
              <a:buFont typeface="Arial" panose="020B0604020202020204" pitchFamily="34" charset="0"/>
              <a:buNone/>
            </a:pPr>
            <a:r>
              <a:rPr lang="en-US" dirty="0"/>
              <a:t>Now, another thing to note here from this study, is that nothing exactly matched. You can’t really compare apples to apples us with AWS, because there are slight differences among what’s available. One may offer more or less or slightly different. </a:t>
            </a:r>
          </a:p>
          <a:p>
            <a:pPr marL="0" indent="0">
              <a:buFont typeface="Arial" panose="020B0604020202020204" pitchFamily="34" charset="0"/>
              <a:buNone/>
            </a:pPr>
            <a:r>
              <a:rPr lang="en-US" dirty="0"/>
              <a:t>One of the key things to point out here, is the additional cost savings you can get from a licensing perspective if you use Azure SQL. If you have licenses on-prem, you can use those, in addition to things like prepaying for reserved capacity, to save a ton on Azure SQL database. So those acronyms are AHB (Azure Hybrid Benefit) and RI (Reserved instances).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11/19/2019 6:46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54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one last layer now is SLAs. We’re almost past the basics here. We have really great SLAs, and we recently even added SLAs for RTO and RPO. Hopefully, you all know the difference between RTO and RPO. Anyone care to </a:t>
            </a:r>
            <a:r>
              <a:rPr lang="en-US"/>
              <a:t>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200" b="0" i="0" kern="1200">
                <a:solidFill>
                  <a:schemeClr val="tx1"/>
                </a:solidFill>
                <a:effectLst/>
                <a:latin typeface="Calibri Light" pitchFamily="34" charset="0"/>
                <a:ea typeface="+mn-ea"/>
                <a:cs typeface="+mn-cs"/>
              </a:rPr>
              <a:t>RPO </a:t>
            </a:r>
            <a:r>
              <a:rPr lang="en-US" sz="1200" b="0" i="0" kern="1200" dirty="0">
                <a:solidFill>
                  <a:schemeClr val="tx1"/>
                </a:solidFill>
                <a:effectLst/>
                <a:latin typeface="Calibri Light" pitchFamily="34" charset="0"/>
                <a:ea typeface="+mn-ea"/>
                <a:cs typeface="+mn-cs"/>
              </a:rPr>
              <a:t>stands for recovery </a:t>
            </a:r>
            <a:r>
              <a:rPr lang="en-US" sz="1200" b="1" i="0" kern="1200" dirty="0">
                <a:solidFill>
                  <a:schemeClr val="tx1"/>
                </a:solidFill>
                <a:effectLst/>
                <a:latin typeface="Calibri Light" pitchFamily="34" charset="0"/>
                <a:ea typeface="+mn-ea"/>
                <a:cs typeface="+mn-cs"/>
              </a:rPr>
              <a:t>POINT</a:t>
            </a:r>
            <a:r>
              <a:rPr lang="en-US" sz="1200" b="0" i="0" kern="1200" dirty="0">
                <a:solidFill>
                  <a:schemeClr val="tx1"/>
                </a:solidFill>
                <a:effectLst/>
                <a:latin typeface="Calibri Light" pitchFamily="34" charset="0"/>
                <a:ea typeface="+mn-ea"/>
                <a:cs typeface="+mn-cs"/>
              </a:rPr>
              <a:t> objective, i.e., how much data is one potentially prepared and willing to lose, worst case</a:t>
            </a:r>
          </a:p>
          <a:p>
            <a:r>
              <a:rPr lang="en-US" sz="1200" b="0" i="0" kern="1200" dirty="0">
                <a:solidFill>
                  <a:schemeClr val="tx1"/>
                </a:solidFill>
                <a:effectLst/>
                <a:latin typeface="Calibri Light" pitchFamily="34" charset="0"/>
                <a:ea typeface="+mn-ea"/>
                <a:cs typeface="+mn-cs"/>
              </a:rPr>
              <a:t>RTO stands for recovery </a:t>
            </a:r>
            <a:r>
              <a:rPr lang="en-US" sz="1200" b="1" i="0" kern="1200" dirty="0">
                <a:solidFill>
                  <a:schemeClr val="tx1"/>
                </a:solidFill>
                <a:effectLst/>
                <a:latin typeface="Calibri Light" pitchFamily="34" charset="0"/>
                <a:ea typeface="+mn-ea"/>
                <a:cs typeface="+mn-cs"/>
              </a:rPr>
              <a:t>TIME</a:t>
            </a:r>
            <a:r>
              <a:rPr lang="en-US" sz="1200" b="0" i="0" kern="1200" dirty="0">
                <a:solidFill>
                  <a:schemeClr val="tx1"/>
                </a:solidFill>
                <a:effectLst/>
                <a:latin typeface="Calibri Light" pitchFamily="34" charset="0"/>
                <a:ea typeface="+mn-ea"/>
                <a:cs typeface="+mn-cs"/>
              </a:rPr>
              <a:t> objective, i.e., if/when the ‘bad thing’ happens, how much time does it take to be back up and running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talking about SLAs? Out of the gate, we want to make sure we keep you running. This means that anyone can go and set this up and get great performance by default. And, at the time of this presentation, we are the only folks to have a BCDR type of SLA.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about 15 minutes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1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go any further, I have a question.</a:t>
            </a:r>
          </a:p>
          <a:p>
            <a:endParaRPr lang="en-US" dirty="0"/>
          </a:p>
          <a:p>
            <a:r>
              <a:rPr lang="en-US" dirty="0"/>
              <a:t>How many are not in cloud today?</a:t>
            </a:r>
          </a:p>
          <a:p>
            <a:r>
              <a:rPr lang="en-US" dirty="0"/>
              <a:t>How many are in Azure SQL DB today?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14</a:t>
            </a:fld>
            <a:endParaRPr lang="en-US" dirty="0"/>
          </a:p>
        </p:txBody>
      </p:sp>
    </p:spTree>
    <p:extLst>
      <p:ext uri="{BB962C8B-B14F-4D97-AF65-F5344CB8AC3E}">
        <p14:creationId xmlns:p14="http://schemas.microsoft.com/office/powerpoint/2010/main" val="60236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we’ve found is that there are patterns around initial sizing. Whatever you do today on-prem or somewhere else, keep it similar when you move. Go with less, and then you can adjust as needed. And, you might think that that’s weird advice coming from Microsoft. But we want you to be right-sized so that you get the full cost benefit of moving, and so that you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the opportunity, please test your performance ahead of time. We’ve had customers, big customers at that, that decided they’d take their highest, most important workloads, and just move them. And then it’s a really big deal, with a lot of issues. It’s stressful. You don’t want that. We don’t want that. Nobody wins. Make sure you do testing. And we know it’s not always so easy to get a good test workload, but it really is important, so make sure you invest the time to do so. We have a tool within the Data Migration Assistant, that can analyze your workload and make recommendations, it’s called the SKU Recommender: </a:t>
            </a:r>
            <a:r>
              <a:rPr lang="en-US" dirty="0">
                <a:hlinkClick r:id="rId3"/>
              </a:rPr>
              <a:t>https://docs.microsoft.com/en-us/sql/dma/dma-sku-recommend-sql-db?view=sql-server-ver15</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SQL Server 2019 has launched, we will start rolling out the </a:t>
            </a:r>
            <a:r>
              <a:rPr lang="en-US" dirty="0" err="1"/>
              <a:t>dbcompat</a:t>
            </a:r>
            <a:r>
              <a:rPr lang="en-US" dirty="0"/>
              <a:t> of 150 as the default. But, we won’t update you if you’re on, say, 110. You can choose to update if you want, or you can stay at 110, just as you would do with your SQL Server machines on prem today. With finite memory, finite IO, etc., you need to use the performance monitoring and tuning methodology just as you would on-prem to assess things like resource utilization versus headroom. And that’s what we’ll talk more about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2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there are some things that are the same, but there are also some things that are different. A few examples: we run in full recovery mode, so if you move from simple recovery to Azure SQL, you’ll see some changes due to that. We also have replicas running, depending on what you set up, so that can be a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9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tooling perspective, most of these should be pretty familiar to you all, so I won’t spend a lot of time here. I’ll share the resources for where this deck is, so you can look into these later. There are a few others that you might not be familiar with. For example, Azure SQL Analytics, which isn’t exactly built in, you just have to configure from the Azure Marketplace and say that you want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1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third-party tools as well, which you’ll have access to. One example is a set of scripts developed by Jovan </a:t>
            </a:r>
            <a:r>
              <a:rPr lang="en-US" dirty="0" err="1"/>
              <a:t>Popavic</a:t>
            </a:r>
            <a:r>
              <a:rPr lang="en-US" dirty="0"/>
              <a:t>, who is a Program Manager on the Managed instance team. We’ll take a peek at some of these that you can use in the demos.</a:t>
            </a:r>
          </a:p>
          <a:p>
            <a:endParaRPr lang="en-US" dirty="0"/>
          </a:p>
          <a:p>
            <a:r>
              <a:rPr lang="en-US" dirty="0"/>
              <a:t>~20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70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say I get woken up at 2AM for some sort of performance issue in Azure SQL Database. Investigating and checking it out is very similar to on-prem. First, we’ll check the resource consumption right, and if there are issues here I want to start there. So I can check </a:t>
            </a:r>
            <a:r>
              <a:rPr lang="en-US" dirty="0" err="1"/>
              <a:t>sys.dm_db_resource_stats</a:t>
            </a:r>
            <a:r>
              <a:rPr lang="en-US" dirty="0"/>
              <a:t> using the Azure Portal, PowerShell or alerts that we might have set up. </a:t>
            </a:r>
          </a:p>
          <a:p>
            <a:endParaRPr lang="en-US" dirty="0"/>
          </a:p>
          <a:p>
            <a:r>
              <a:rPr lang="en-US" dirty="0"/>
              <a:t>Next, we might check if we are running CPU hot. And if I am, for example let’s say I’m running like 90% over time, I might check, is it execution or compilation overhead? Now we can start to use all our on-prem skills. We can leverage things like the Query Store, </a:t>
            </a:r>
            <a:r>
              <a:rPr lang="en-US" dirty="0" err="1"/>
              <a:t>dm_exec_query_stats</a:t>
            </a:r>
            <a:r>
              <a:rPr lang="en-US" dirty="0"/>
              <a:t>, </a:t>
            </a:r>
            <a:r>
              <a:rPr lang="en-US" dirty="0" err="1"/>
              <a:t>dm_exec_procedure_stats</a:t>
            </a:r>
            <a:r>
              <a:rPr lang="en-US" dirty="0"/>
              <a:t>…</a:t>
            </a:r>
          </a:p>
          <a:p>
            <a:endParaRPr lang="en-US" dirty="0"/>
          </a:p>
          <a:p>
            <a:r>
              <a:rPr lang="en-US" dirty="0"/>
              <a:t>Now, if we aren’t running hot on CPUs and it was pretty clear it wasn’t compilation or execution, then you can look at wait statistics. We’ll try to find what’s waiting, and we do this the same way that you’d do it on-prem. Leveraging the query store, there are actually certain waits that get stored there too. </a:t>
            </a:r>
          </a:p>
          <a:p>
            <a:endParaRPr lang="en-US" dirty="0"/>
          </a:p>
          <a:p>
            <a:r>
              <a:rPr lang="en-US" dirty="0"/>
              <a:t>So the only big difference is checking that resource consumption.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95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Thanks for joining today. This session is about how you can take what you already know about performance and availability, and apply it to your databases in Azure SQL. Additionally, we’ll share a few insights on how you can easily become the expert on perf and availability for Azure SQL.</a:t>
            </a:r>
          </a:p>
          <a:p>
            <a:endParaRPr lang="en-US" dirty="0"/>
          </a:p>
          <a:p>
            <a:r>
              <a:rPr lang="en-US" dirty="0"/>
              <a:t>Now we’re combining these two topics together because the conjunction between performance and availability is very important.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go through a few other data loading tips. This was briefly mentioned earlier, but don’t baseline against simple recovery model, because in Azure SQL, we require full recovery model. Things like TABLOCK can help (minimizes the number of log records for the insert operation https://docs.microsoft.com/en-us/sql/t-sql/queries/hints-transact-sql-table?view=sql-server-ver15 ). You can also use </a:t>
            </a:r>
            <a:r>
              <a:rPr lang="en-US" dirty="0" err="1"/>
              <a:t>columnstore</a:t>
            </a:r>
            <a:r>
              <a:rPr lang="en-US" dirty="0"/>
              <a:t> for large tables and aggregate types of operations. This will help again with generating less into the log. </a:t>
            </a:r>
          </a:p>
          <a:p>
            <a:endParaRPr lang="en-US" dirty="0"/>
          </a:p>
          <a:p>
            <a:r>
              <a:rPr lang="en-US" dirty="0"/>
              <a:t>Partitioning is very important and something that’s less used among customers. Additionally, loading in parallel is very important for increasing throughput. You shouldn’t do parallel as you would in a heap, because you could hit memory grants. We recommend you start with 4 and see if you’re hitting limits.</a:t>
            </a:r>
          </a:p>
          <a:p>
            <a:endParaRPr lang="en-US" dirty="0"/>
          </a:p>
          <a:p>
            <a:r>
              <a:rPr lang="en-US" dirty="0"/>
              <a:t>You can also leverage things like Azure Data Factory and Spark to offload and read the files. It can be faster and sometimes cheaper to do this than just using SQL DB. And if you have much larger loads, you may consider the data warehousing solution.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3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 rate governance there are a couple of waits, not only the log rate governor. There are ones for pools and instances, as well as limits around HADR. And you can choose to set up alerts depending on what waits are surfaced. Some options available if these arise and more explanations can be found here: https://docs.microsoft.com/en-us/azure/sql-database/sql-database-resource-limits-database-server#transaction-log-rate-governance.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730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switch to a demo now. The first one we’ll look at is data loading in SQL DB. We talked about resource stats so I wanted to start here. You’ll be able to see a percentage of the cap, which is dependent on the service tier that you’ve chosen.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Things like </a:t>
            </a:r>
            <a:r>
              <a:rPr lang="en-US" dirty="0" err="1"/>
              <a:t>sys.dm_user_db_resource_governance</a:t>
            </a:r>
            <a:r>
              <a:rPr lang="en-US" dirty="0"/>
              <a:t> (</a:t>
            </a:r>
            <a:r>
              <a:rPr lang="en-US" dirty="0">
                <a:hlinkClick r:id="rId3"/>
              </a:rPr>
              <a:t>https://docs.microsoft.com/en-us/sql/relational-databases/system-dynamic-management-views/sys-dm-user-db-resource-governor-azure-sql-database?view=azuresqldb-current</a:t>
            </a:r>
            <a:r>
              <a:rPr lang="en-US" dirty="0"/>
              <a:t>) can help. This will give you the SLO, the memory, max database size, max log generation rate, etc. Some of those values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we’ll do is create a table and start with a bulk loading scenario. I have to first provide a master key and point it to a storage account which has the files that we’ll be bulk loading. Then, I have to create an external data source. Only then can I start to do a bulk insert. I’ll also use </a:t>
            </a:r>
            <a:r>
              <a:rPr lang="en-US" dirty="0" err="1"/>
              <a:t>tablock</a:t>
            </a:r>
            <a:r>
              <a:rPr lang="en-US" dirty="0"/>
              <a:t> and </a:t>
            </a:r>
            <a:r>
              <a:rPr lang="en-US" dirty="0" err="1"/>
              <a:t>batchsize</a:t>
            </a:r>
            <a:r>
              <a:rPr lang="en-US" dirty="0"/>
              <a:t> to get the best performance. Now, I can switch over to the </a:t>
            </a:r>
            <a:r>
              <a:rPr lang="en-US" dirty="0" err="1"/>
              <a:t>Telegraf</a:t>
            </a:r>
            <a:r>
              <a:rPr lang="en-US" dirty="0"/>
              <a:t> and Grafana solution that can help, it gives this dashboard. I can see all this that is being pulled from the resource governance DMV.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load happening, and this is a single thread bulk inserting. We see one wait type IMPROV_IOWAIT, and that’s because we are bulk 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 didn’t hit the log generation rate, so I can go parallel on this. I can switch to a PowerShell script that will load four in parallel. If I look at </a:t>
            </a:r>
            <a:r>
              <a:rPr lang="en-US" dirty="0" err="1"/>
              <a:t>sys.dm_exec_requests</a:t>
            </a:r>
            <a:r>
              <a:rPr lang="en-US" dirty="0"/>
              <a:t>, I can look at some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that I am getting the IMPROV_IOWAIT. But after some time we’ll see wait types that show we’re hitting the 30 </a:t>
            </a:r>
            <a:r>
              <a:rPr lang="en-US" dirty="0" err="1"/>
              <a:t>mbps</a:t>
            </a:r>
            <a:r>
              <a:rPr lang="en-US" dirty="0"/>
              <a:t> limit, </a:t>
            </a:r>
            <a:r>
              <a:rPr lang="en-US" dirty="0" err="1"/>
              <a:t>log_rate_governor</a:t>
            </a:r>
            <a:r>
              <a:rPr lang="en-US" dirty="0"/>
              <a:t>. I’ll start to get throttled by that tier. This is a new wait type that’s just in Azure. Back in the dashboard, I can see that I’ve flatlined at 30 </a:t>
            </a:r>
            <a:r>
              <a:rPr lang="en-US" dirty="0" err="1"/>
              <a:t>mbps</a:t>
            </a:r>
            <a:r>
              <a:rPr lang="en-US" dirty="0"/>
              <a:t>, and for waits I see the </a:t>
            </a:r>
            <a:r>
              <a:rPr lang="en-US" dirty="0" err="1"/>
              <a:t>log_rate_governor</a:t>
            </a:r>
            <a:r>
              <a:rPr lang="en-US" dirty="0"/>
              <a:t>. So we’ve been capped and I’m being throttled.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go up in service tier to alleviate the bottleneck that is happening here. We can see this took 1 min, 4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choose to go to Business Critical or Hyperscale from here. Let’s say we switch to Hyperscale, which is kind of in between GP and BC in performance and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 take 8 streams instead of 4, and we’ll run the same thing. I can confirm that there are 8 running in parallel. I shouldn’t see any wait types in the Grafana dashboard, because I have a max rate of 105 </a:t>
            </a:r>
            <a:r>
              <a:rPr lang="en-US" dirty="0" err="1"/>
              <a:t>mbps</a:t>
            </a:r>
            <a:r>
              <a:rPr lang="en-US" dirty="0"/>
              <a:t>. I see I have the IMPROV_IOWAIT because I’m still bulk loading, but I can get more log flush/second (show it has gone up), and no resource governance limits are hit.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About 25 minutes in</a:t>
            </a:r>
          </a:p>
          <a:p>
            <a:r>
              <a:rPr lang="en-US" dirty="0"/>
              <a:t>file:///C:/Users/antho/OneDrive%20-%20Microsoft/SQLTeam/demos/bulk_loading/bulk_loading.html</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22</a:t>
            </a:fld>
            <a:endParaRPr lang="en-US" dirty="0"/>
          </a:p>
        </p:txBody>
      </p:sp>
    </p:spTree>
    <p:extLst>
      <p:ext uri="{BB962C8B-B14F-4D97-AF65-F5344CB8AC3E}">
        <p14:creationId xmlns:p14="http://schemas.microsoft.com/office/powerpoint/2010/main" val="875652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let’s talk about some general networking recommendations. You want to collocate your application and SQL databases in the same region. You want to use accelerated networking from your App VM when possible, ideally in the same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don’t need to make chatty applications, doing batch or bulk is going to be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SET NOCOUNT ON is applicable, it can greatly reduce the network traffic and increase performance (https://docs.microsoft.com/en-us/sql/t-sql/statements/set-nocount-transact-sql?view=sql-server-ver15).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6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https://docs.microsoft.com/en-us/azure/sql-database/sql-database-connectivity-architecture</a:t>
            </a:r>
            <a:endParaRPr lang="en-US" dirty="0"/>
          </a:p>
          <a:p>
            <a:endParaRPr lang="en-US" dirty="0"/>
          </a:p>
          <a:p>
            <a:r>
              <a:rPr lang="en-US" dirty="0"/>
              <a:t>OK so we’ll switch gear slightly and talk about the perspective of a client connection. There are two main options for how you connect to SQL DB, Proxy or Redirect. These are server level settings and apply to all databases.</a:t>
            </a:r>
          </a:p>
          <a:p>
            <a:endParaRPr lang="en-US" dirty="0"/>
          </a:p>
          <a:p>
            <a:r>
              <a:rPr lang="en-US" dirty="0"/>
              <a:t>Let’s say we have a set of SQL </a:t>
            </a:r>
            <a:r>
              <a:rPr lang="en-US" dirty="0" err="1"/>
              <a:t>DBs.</a:t>
            </a:r>
            <a:r>
              <a:rPr lang="en-US" dirty="0"/>
              <a:t> When the client issues a connection, it goes primarily to the gateway which then routes to a backend connection, which is not visible to the client. This is proxy mode.</a:t>
            </a:r>
          </a:p>
          <a:p>
            <a:endParaRPr lang="en-US" dirty="0"/>
          </a:p>
          <a:p>
            <a:r>
              <a:rPr lang="en-US" dirty="0"/>
              <a:t>Then, there’s redirect mode in which the initial connection goes through the gateway, but then it returns the actual database connection. So everything after that goes directly to the database. Now, the tradeoff is that you have to open certain outbound ports for this to work 11000-11999, so this will depend on your organization’s policies. But, redirect is better from a performance standpoint.</a:t>
            </a:r>
          </a:p>
          <a:p>
            <a:endParaRPr lang="en-US" dirty="0"/>
          </a:p>
          <a:p>
            <a:endParaRPr lang="en-US" dirty="0"/>
          </a:p>
          <a:p>
            <a:r>
              <a:rPr lang="en-US" dirty="0"/>
              <a:t>5 minutes – about 30 min in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C1932-7B2F-4F73-AF7B-197734497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9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what type of impact this can actually have with a demo. I will look at an application here, it’s a low latency, very chatty application that is leveraging the 80 vCore tier. We can confirm the policy is proxy. One important note is that you can only change this via PowerShell or CLI. So the policy is set to proxy, and we’ll run our first set of tests with that. So I’ll start the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we go to the dashboard to see what that looks like, we can see it’s 80 vCore. The Log rate and stuff doesn’t really matter. We can see that the batch requests is going up and it will level out around 80-85K. I’ll also make a new connection and include client statistics so we can see the roundtrip latency. I’ll initialize a variable and go 1000 times. It takes about 1 second, and that’s really just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change it to redirect mode with PowerShell and restart the same application. Looking at the dashboard, we can see we’re able to go way over 100K and it will level out around 125K. Note that we didn’t change anything except the connection mode. Now we create a new connection and see how round trip changes, and it’s about half a second. So this is what happens when you don’t have to go to the gateway at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from audience – why would I use proxy? Depends on your policy sometimes you cant open that outbound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port be different? Will the sql server </a:t>
            </a:r>
            <a:r>
              <a:rPr lang="en-US" dirty="0" err="1"/>
              <a:t>ip</a:t>
            </a:r>
            <a:r>
              <a:rPr lang="en-US" dirty="0"/>
              <a:t> and port be different? You’re still connecting to the name, so you still go initially through the gateway, the driver takes care of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gateway is going through SQL DB infrastructure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Theres</a:t>
            </a:r>
            <a:r>
              <a:rPr lang="en-US" dirty="0"/>
              <a:t> a default setting, if the VM for e.g. is on Azure, you can use redirect. But if you block 1433 outbound you cant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 I have an on prem app do I have to open ports? For </a:t>
            </a:r>
            <a:r>
              <a:rPr lang="en-US" dirty="0" err="1"/>
              <a:t>vm</a:t>
            </a:r>
            <a:r>
              <a:rPr lang="en-US" dirty="0"/>
              <a:t>? For both yes. Default for VM is allow all outbound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Vnet</a:t>
            </a:r>
            <a:r>
              <a:rPr lang="en-US" dirty="0"/>
              <a:t> rules will determine if you can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security aspect, I shouldn’t open any outbound ports, how can I use this? You can’t. it’s a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redirect is better if you 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35 min in</a:t>
            </a:r>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25</a:t>
            </a:fld>
            <a:endParaRPr lang="en-US" dirty="0"/>
          </a:p>
        </p:txBody>
      </p:sp>
    </p:spTree>
    <p:extLst>
      <p:ext uri="{BB962C8B-B14F-4D97-AF65-F5344CB8AC3E}">
        <p14:creationId xmlns:p14="http://schemas.microsoft.com/office/powerpoint/2010/main" val="158104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 are a couple of new functions that can help you expose the blob tiers. So for example, if I see I’m using P10 premium blob storage, my database will inherit some of the properties of that storage tier, the IOPS is 500 and the throughput is 100 </a:t>
            </a:r>
            <a:r>
              <a:rPr lang="en-US" dirty="0" err="1"/>
              <a:t>mbps</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365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 are a couple of new functions that can help you expose the blob tiers. So for example, if I see I’m using P10 premium blob storage, my database will inherit some of the properties of that storage tier, the IOPS is 500 and the throughput is 100 </a:t>
            </a:r>
            <a:r>
              <a:rPr lang="en-US" dirty="0" err="1"/>
              <a:t>mbps</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785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couple of new functions that can help you expose the blob tiers. Here we’re looking at a Managed instance in the GP tier. Once I get connect, I can look at the blob itself and see a P10 premium blob storage. So this inherits some of the properties of that storage tier, the IOPS is 500 and the throughput is 100 </a:t>
            </a:r>
            <a:r>
              <a:rPr lang="en-US" dirty="0" err="1"/>
              <a:t>mbps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dashboard for performance here, we’ll see ~250 batch request per second which is not the best throughput. The first thing we see is a Page IO latch, so a wait on IO, and this wait indicates we’re waiting on fetching the page. Normally you’d look at Perfmon for storage but we don’t have storage here. So we can see another dashboard that pulls file stats. Looking at reads and writes, I can see the sum of them, around 200-300. So we’re hitting the 500 IOPS that’s allowed for the blob, so storage will throttle us, and the latency will go up. We’d expect a page latch and the app will slow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in this case? Since we know blob limits and size, we can change the size and that will switch us to the next tier. I can modify the data files to be increased and push us into the next tier.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rerun my workload, and using Hammer DB I can see dramatic improvement immediately, and this will go up even higher once it stabilizes. Looking at the dashboard, we see page IO latch goes down a lot. We’ll also see storage IOPS going up, now at 1300 and 1000 reads/writes. So the blob storage really matters and can have a significant effect. If we kept going like this then CPU may actually become the bottleneck.</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28</a:t>
            </a:fld>
            <a:endParaRPr lang="en-US" dirty="0"/>
          </a:p>
        </p:txBody>
      </p:sp>
    </p:spTree>
    <p:extLst>
      <p:ext uri="{BB962C8B-B14F-4D97-AF65-F5344CB8AC3E}">
        <p14:creationId xmlns:p14="http://schemas.microsoft.com/office/powerpoint/2010/main" val="4185505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We talked earlier about the wait types you want to look at, and here are a few related to IO </a:t>
            </a:r>
            <a:r>
              <a:rPr lang="en-US" dirty="0"/>
              <a:t>(including PAGEIOLATCH_SH, PAGEIOLATCH_EX,PAGEIOLATCH_UP)</a:t>
            </a:r>
            <a:r>
              <a:rPr lang="en-US" dirty="0">
                <a:effectLst/>
              </a:rPr>
              <a:t>. The key is that IO will be in the name of the wait type. You can also look at the WRITE_LOG and the governor related wait types we talked about earlier.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we’ll cover three main areas, and these areas are really woven together so you won’t see a clear break between the sections necessarily. We’ve kind of separated these ideas out but they aren’t isolated and sequential. </a:t>
            </a:r>
          </a:p>
          <a:p>
            <a:endParaRPr lang="en-US" dirty="0"/>
          </a:p>
          <a:p>
            <a:r>
              <a:rPr lang="en-US" dirty="0"/>
              <a:t>We want to start by making sure you understand the intelligent database, intelligent cloud that exists for you in Azure. One of the great things about moving to Azure SQL is that you can just set it and forget it in the cloud. However, there are optimal choices that you can make so you increase the odds that you don’t have to worry about it, and you decrease your costs.</a:t>
            </a:r>
          </a:p>
          <a:p>
            <a:endParaRPr lang="en-US" dirty="0"/>
          </a:p>
          <a:p>
            <a:r>
              <a:rPr lang="en-US" dirty="0"/>
              <a:t>Let’s start with a poll. How many of you would say you are already an experienced perf and tuning professional? Great. So all of you are about an inch away from being the experts for performance skills in Azure SQL.</a:t>
            </a:r>
          </a:p>
          <a:p>
            <a:endParaRPr lang="en-US" dirty="0"/>
          </a:p>
          <a:p>
            <a:r>
              <a:rPr lang="en-US" dirty="0"/>
              <a:t>The last aspect, recognizing real world troubleshooting patterns, is based on observations from what we’ve seen as a team on the Azure SQL product team. So, when you have issues, you typically (hopefully) open up a case with CSS. More often than not, they are able to help. If they can’t get to the bottom of it, then they escalate to the engineering team. Our team always has to have a certain number of engineers on call to manage cases that get escalated. What we’ve done today, is pick some of the themes we see and some tips we have around the mitigation and overall productive handling of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305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troubleshooting, it should be very familiar and similar to what you usually would do. The methods that work in the box will work in the cloud. Some basic things like to check things, leverage the DMVs and Query store, other best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can’t tune it or change it any further, and you still aren’t getting the performance you need, updating the SLO, to something like the Business Critical tier is an option. A lot of times, we see customers that skip to option 2, without fully exploring option 1. With some tuning, the people in this room could save folks a lot of money on their SQL deployments in Azure.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69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common perf patterns.</a:t>
            </a:r>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2915132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memory grant contention is pretty similar to what you see on-prem (https://docs.microsoft.com/en-us/sql/relational-databases/system-dynamic-management-views/sys-dm-exec-query-memory-grants-transact-sql?view=sql-server-ver15). You’ll see slow performance and a piling of requests that are waiting for their grant. </a:t>
            </a:r>
          </a:p>
          <a:p>
            <a:endParaRPr lang="en-US" dirty="0"/>
          </a:p>
          <a:p>
            <a:r>
              <a:rPr lang="en-US" dirty="0"/>
              <a:t>Now, if you’re doing things like has operations or multiple concurrent requests, you can start gating, and this is verifiable. This is a common pattern you’ll see on-prem too.</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490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what do you do if you have a memory grant contention? Don’t jump to the most complicated remediation. Oftentimes, you can address these by making simple changes. For example, maybe you’re missing a where clause. Using the same rules that you would in SQL Server box will help you here.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78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have a high CPU contention, similar to the workflow we saw at the beginning, you can start in the Azure portal first. And then you can check things like </a:t>
            </a:r>
            <a:r>
              <a:rPr lang="en-US" dirty="0" err="1"/>
              <a:t>sys.dm_db_resource_stats</a:t>
            </a:r>
            <a:r>
              <a:rPr lang="en-US" dirty="0"/>
              <a:t> or </a:t>
            </a:r>
            <a:r>
              <a:rPr lang="en-US" dirty="0" err="1"/>
              <a:t>sys.resource_stats</a:t>
            </a:r>
            <a:r>
              <a:rPr lang="en-US" dirty="0"/>
              <a:t> to measure the CPU utilization. If it’s consistently 80% or higher, there are some questions to ask – any recent code changes? Who are the CPU consumers? And finally, it might be a bad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have had a good plan that was fine, but then for whatever reason the plan goes away and the new plan, for whatever reason, is not good. Automatic tuning can help by getting the last good plan. This is very popular and it is simple in it’s functionality. If you don’t want to use it, you can use DMVs to see it.</a:t>
            </a:r>
          </a:p>
          <a:p>
            <a:endParaRPr lang="en-US" dirty="0"/>
          </a:p>
          <a:p>
            <a:r>
              <a:rPr lang="en-US" dirty="0"/>
              <a:t>High compilation activity can cause some issues too. Automatic tuning can also make recommendations around parameterizing your queries.</a:t>
            </a:r>
          </a:p>
          <a:p>
            <a:endParaRPr lang="en-US" dirty="0"/>
          </a:p>
          <a:p>
            <a:endParaRPr lang="en-US" dirty="0"/>
          </a:p>
          <a:p>
            <a:r>
              <a:rPr lang="en-US" dirty="0"/>
              <a:t>5 min – about 40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5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look at a high CPU example and see how we can resolve it. First, we want to check if it’s capped on CPU, which we should be able to see from resource stats, if the CPU is high. If we give it a few seconds, we see it’s up to 83%. Query Store is probably our best friend here. I can look at the top resource consuming queries, and there is one. On average it takes 26 seconds of CPU. It looks fine, one row being returned so a nested loop makes sense. The query is pretty simple.</a:t>
            </a:r>
          </a:p>
          <a:p>
            <a:endParaRPr lang="en-US" dirty="0"/>
          </a:p>
          <a:p>
            <a:r>
              <a:rPr lang="en-US" dirty="0"/>
              <a:t>In the interest of time, I copied it so I can show the actual plan happening. The second is the same as before. So I set statistics so we can see the difference. First, I’ll go to the plan because it’s the insert. Now, we see the actual number of rows is 300,000, but the estimated number of rows is only 1. That’s because the table variables. We don’t know the cardinality estimate at compile time, so we estimate it as one. And a nested loop is going to be really bad for this because we have to do a bunch of seeks and use a lot of CPU.</a:t>
            </a:r>
          </a:p>
          <a:p>
            <a:endParaRPr lang="en-US" dirty="0"/>
          </a:p>
          <a:p>
            <a:r>
              <a:rPr lang="en-US" dirty="0"/>
              <a:t>So now if I just update the </a:t>
            </a:r>
            <a:r>
              <a:rPr lang="en-US" dirty="0" err="1"/>
              <a:t>compat</a:t>
            </a:r>
            <a:r>
              <a:rPr lang="en-US" dirty="0"/>
              <a:t> level, we change the plan because we estimate correctly. We’re able to implement a new feature called table variable deferred compilation. So running the same statement is much faster because it knows the right estimates. It uses the number of rows at compile time. Now if I look at the dashboard, the big thing is looking at CPI across that instance. You’ll see two charts that tell the CPU story, so that ends in 4 seconds rather than two minutes.</a:t>
            </a:r>
          </a:p>
          <a:p>
            <a:endParaRPr lang="en-US" dirty="0"/>
          </a:p>
          <a:p>
            <a:r>
              <a:rPr lang="en-US" dirty="0"/>
              <a:t>About 45 min in</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35</a:t>
            </a:fld>
            <a:endParaRPr lang="en-US" dirty="0"/>
          </a:p>
        </p:txBody>
      </p:sp>
    </p:spTree>
    <p:extLst>
      <p:ext uri="{BB962C8B-B14F-4D97-AF65-F5344CB8AC3E}">
        <p14:creationId xmlns:p14="http://schemas.microsoft.com/office/powerpoint/2010/main" val="2451371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as we get near the end of this session, you might be thinking, “OK great, I can do all that”. Or, you might be thinking “Actually, no, I don’t want to do any of that”. So, I wanted to show you a few things that are available in the portal that can help at a general level. </a:t>
            </a:r>
          </a:p>
          <a:p>
            <a:endParaRPr lang="en-US" dirty="0"/>
          </a:p>
          <a:p>
            <a:r>
              <a:rPr lang="en-US" dirty="0"/>
              <a:t>The first thing is the overview blade in the portal. This is the most popular blade in the Azure portal. Immediately you can analyze your compute utilization.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76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down, you’ll see something called recommendations, and if you click on it, you’ll be brought to QPI.</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451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here, you can check in and see the top 5 queries by dimension of resources used, and you can click all the way through the getting the actual query text and its history.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912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which is not talked about a lot and is ever evolving is the “Diagnose and solve problems” blade. This is based on cases we see. We’ll show you the health insights for your database, or anything else that’s going on in Azure. You might even get some insights if we predict or see anything that we think could improve your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53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today with first principles. Now, if we think about the SQL Server box world. You could learn things when the new version came out, for example when 2005 came out, you learned what was new, you figured out how to work well, and then you knew that would stay the case for the next 1-4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it’s not like that anymore. In Azure, we change things all the time, and so do our competitors. So, we want to start by laying some ground work around where we are today, so we’re all speaking the same language.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043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and this is above and beyond query performance insights, there’s an automated troubleshooter that can give recommendations. And this again is something we’re always evolving based on the things that we notice.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136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you’re monitoring at scale, and you have thousands on managed instances or single databases or elastic pools, etc. Azure SQL Analytics can help. You can monitor them all through one pane. We collect a lot of telemetry and you can use Azure SQL Analytics to view it, or you can take it to other places like storage or event hubs for further data driven decision-making. But with Azure SQL Analytics, we make a dashboard for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03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heatmap and you can click through to get to the actual top issue. This isn’t exactly included in your deployment. You have to add it through the Azure Marketplace, and then you just have to pay for the storage.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30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intelligent insights can also help you. We have built a set of advanced statistical models that are based on telemetry data, and it can help. We’ll provide custom insights based on your workloads when possible.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610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intelligent insights can also help you. We have built a set of advanced statistical models that are based on telemetry data, and it can help. We’ll provide custom insights based on your workloads when possible.</a:t>
            </a:r>
          </a:p>
          <a:p>
            <a:endParaRPr lang="en-US" dirty="0"/>
          </a:p>
          <a:p>
            <a:endParaRPr lang="en-US" dirty="0"/>
          </a:p>
          <a:p>
            <a:r>
              <a:rPr lang="en-US" dirty="0"/>
              <a:t>Example of insights</a:t>
            </a:r>
          </a:p>
          <a:p>
            <a:r>
              <a:rPr lang="en-US" dirty="0"/>
              <a:t>e.g. if you have a fleet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875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the patterns we can automatically identify. Even if you don’t plan on using this feature, you should still check out this documentation page because it’s a great runbook containing an operational guide of what we can identify and what we recommend (</a:t>
            </a:r>
            <a:r>
              <a:rPr lang="en-US" sz="1200" dirty="0">
                <a:solidFill>
                  <a:srgbClr val="000000"/>
                </a:solidFill>
                <a:latin typeface="Segoe UI"/>
                <a:hlinkClick r:id="rId3"/>
              </a:rPr>
              <a:t>https://docs.microsoft.com/en-us/azure/sql-database/sql-database-intelligent-insights-troubleshoot-performance#critical-sql-errors</a:t>
            </a:r>
            <a:endParaRPr lang="en-US" sz="1200" dirty="0">
              <a:solidFill>
                <a:srgbClr val="000000"/>
              </a:solidFill>
              <a:latin typeface="Segoe UI"/>
            </a:endParaRPr>
          </a:p>
          <a:p>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26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568267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given a pretty wide tour of the availability landscape and the performance landscape, hopefully you’ve learned something knew. But also, we hope you’re now feeling confident that your SQL Server skills are very much relevant in Azure SQL database. We’re in this time where the Hybrid DBA is more and more common, and I think you all can greatly contribute to what we’re doing 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2902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48</a:t>
            </a:fld>
            <a:endParaRPr lang="en-US" dirty="0"/>
          </a:p>
        </p:txBody>
      </p:sp>
    </p:spTree>
    <p:extLst>
      <p:ext uri="{BB962C8B-B14F-4D97-AF65-F5344CB8AC3E}">
        <p14:creationId xmlns:p14="http://schemas.microsoft.com/office/powerpoint/2010/main" val="2734420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50</a:t>
            </a:fld>
            <a:endParaRPr lang="en-US" dirty="0"/>
          </a:p>
        </p:txBody>
      </p:sp>
    </p:spTree>
    <p:extLst>
      <p:ext uri="{BB962C8B-B14F-4D97-AF65-F5344CB8AC3E}">
        <p14:creationId xmlns:p14="http://schemas.microsoft.com/office/powerpoint/2010/main" val="395644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with, why are customers coming to Azure SQL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familiar product, as given by this conference, the many other SQL conferences, and the great community that we have today. Typically, we don’t want to learn something entirely new, but we want to use what we already know and get additional platform benefits. And that’s what Azure SQL does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some of those benefits? Well, you can scale and prepare for big events, for example Black Friday. You can address this easily, you could even rescale every hour. But preparing and allowing for this on premises is something that is a very different story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things like automatic backups. Now, this isn’t necessarily the most interesting thing, but we do it automatically and you don’t ever have to worry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of HADR is another example. Now, here, a lot of you may be able to set this up in your sleep. But many customers don’t want to be in the business of doing this. With Azure SQL, you can set it up in less than an hour. Then, we’ll handle it, give you an SLA, and you don’t really have to worry about setting up the topology and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is also a big one. For example, we set up TDE by default. And with Advanced Data Security, you can get additional things like Advanced Threat Detection Alerts, and Vulnerability Assessment scans.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the latest code base. For example, SQL Server 2019 became generally available recently. However, many of the features released there, were introduced into Azure SQL Database a while ago. We are now running at compatibility 150. We’ll flow in new features over time and you don’t have to worry about it. Making sure you don’t break and only get benefits becomes our responsibility. You also no longer have to worry about patching, upgrading, or worrying about patching and upgrading.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0046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61</a:t>
            </a:fld>
            <a:endParaRPr lang="en-US" dirty="0"/>
          </a:p>
        </p:txBody>
      </p:sp>
    </p:spTree>
    <p:extLst>
      <p:ext uri="{BB962C8B-B14F-4D97-AF65-F5344CB8AC3E}">
        <p14:creationId xmlns:p14="http://schemas.microsoft.com/office/powerpoint/2010/main" val="109841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a:p>
            <a:endParaRPr lang="en-US" sz="900" b="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11/19/2019 6:46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266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11/19/2019 6:46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once you select a deployment option, you have different purchasing options and service tiers that you can choose from. This isn’t meant to make things more complicated for you. Instead, we want to give you the flexibility to get exactly what you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purchasing option, that’s shown here, is called a DTU. This basically means, don’t tell me what it is, but just give me a blend of compute, memory, and I/O so I can support my workloads. Now this abstraction works for some customers, but other customers have specific patterns and they may want more granularity into their selections.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97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while after DTUs became a thing, we introduced vCores (virtual cores). We recommend, if you’re starting today, to start with General Purpose within the vCore model. Most of our customers are running in General Purpose and it’s just fine for their workloads. If you end up needing lower latency or a free read-only replica, you might consider using the Business Critical tier. Or, if you need more storage than allowed in Azure SQL, so 4 or 8 TB depending on which deployment option, then you can switch to Hyperscale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325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jp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562350"/>
            <a:ext cx="3996282" cy="12033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A4-2819-4010-9ABB-0E31796D41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27995-72E8-42CB-9B7E-D348491259D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FD13F1-ACF8-4F46-B721-5190CA5492C2}"/>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0AF05536-21FA-4F7A-80BD-E08253DF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87C1-90E6-46D2-A6A4-FC098B427D55}"/>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870289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0"/>
          </a:xfrm>
        </p:spPr>
        <p:txBody>
          <a:bodyPr wrap="square">
            <a:spAutoFit/>
          </a:bodyPr>
          <a:lstStyle>
            <a:lvl1pPr marL="0" indent="0">
              <a:spcBef>
                <a:spcPts val="450"/>
              </a:spcBef>
              <a:buNone/>
              <a:defRPr sz="1500">
                <a:latin typeface="+mj-lt"/>
              </a:defRPr>
            </a:lvl1pPr>
            <a:lvl2pPr marL="0" indent="0">
              <a:buNone/>
              <a:defRPr sz="1350"/>
            </a:lvl2pPr>
            <a:lvl3pPr marL="128555" indent="-128555">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8" y="342902"/>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7467077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01432212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9CB-9B00-483A-86BD-B6EEF7F7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3C2F0-DB07-4FD8-B7BE-416BE908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B9EC-996F-41C2-A479-0077623254EC}"/>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FF8E7CD9-EB61-46B5-845C-839601B8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E43-C424-4793-80EF-5CC93DC76620}"/>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6900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CAE-6E37-41B1-AB93-D03ADDBA36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FD3149-77A8-42E3-9B7F-124B579932F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954A-5AFD-4435-81F5-176D46029EB2}"/>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2CB39DA7-233D-4E01-93AE-F17FD0694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00F-4E53-4059-B14B-476604A2CBA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971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3E23-E895-4079-8A63-530A85F57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E564-152D-4D36-B6B5-5AC47670FD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29CD8-4BFB-4515-9AAC-2F69DB243A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CECB-6F32-443C-8E56-7332EF2B20AF}"/>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6" name="Footer Placeholder 5">
            <a:extLst>
              <a:ext uri="{FF2B5EF4-FFF2-40B4-BE49-F238E27FC236}">
                <a16:creationId xmlns:a16="http://schemas.microsoft.com/office/drawing/2014/main" id="{FF6F2349-ED7D-4B33-8A5A-0983AD69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813C0-6504-40CC-B0A8-3F5C703613B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158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E19-E9B9-42AE-988D-24EEAF0170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938AC-C257-488C-9697-1FAB889AFE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A39F7-3B65-469A-AD2B-6B6A459C08A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C24B6-0F09-4860-8BA7-E2CF80AA91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9FDD-36D3-42BD-A619-B8E149D4D0B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3A222-A143-4461-B209-996DAC87B258}"/>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8" name="Footer Placeholder 7">
            <a:extLst>
              <a:ext uri="{FF2B5EF4-FFF2-40B4-BE49-F238E27FC236}">
                <a16:creationId xmlns:a16="http://schemas.microsoft.com/office/drawing/2014/main" id="{13B10248-7EDF-4C7B-A0E5-7FAE0B5CF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289A0-5BA6-46F3-B91A-04525FBA4CD3}"/>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193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7B7-394F-4D2C-A53A-0E2D079B6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BDB29-3C7C-466E-90A7-7FE736EFDE32}"/>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4" name="Footer Placeholder 3">
            <a:extLst>
              <a:ext uri="{FF2B5EF4-FFF2-40B4-BE49-F238E27FC236}">
                <a16:creationId xmlns:a16="http://schemas.microsoft.com/office/drawing/2014/main" id="{37049A41-6E00-4E03-AF19-1F74735E4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54953-4992-46C3-832F-66AF1CC8AB5D}"/>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0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6885F-EA43-486F-8FF6-283C2BE03688}"/>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3" name="Footer Placeholder 2">
            <a:extLst>
              <a:ext uri="{FF2B5EF4-FFF2-40B4-BE49-F238E27FC236}">
                <a16:creationId xmlns:a16="http://schemas.microsoft.com/office/drawing/2014/main" id="{D695FC6C-585D-46DE-BC01-EAEBAF153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167E6-CBC5-4B70-A2AA-ECC659737FA4}"/>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284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91C-3A4F-45F2-A14A-75168CD6A0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B73936-9721-4E48-86F2-CB76C220020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4E315-FE09-40CE-B68B-42B9884D4B1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5C3E2-B48A-4F4D-BCDE-1D27B5FDE06C}"/>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6" name="Footer Placeholder 5">
            <a:extLst>
              <a:ext uri="{FF2B5EF4-FFF2-40B4-BE49-F238E27FC236}">
                <a16:creationId xmlns:a16="http://schemas.microsoft.com/office/drawing/2014/main" id="{A48E1205-0DA5-4D6B-BDDC-725D31DF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2C5DB-5926-4D78-9EF5-752CBFED417E}"/>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594094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EF5C-945D-48B8-AFB4-E9F317B78F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B0AE2-EB52-4FB6-97B7-0F6ED5D707D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0085A5-3D8D-43EA-A7FE-2DE1011140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8F0B13-DA33-4032-A0D2-6CFDB0EEA7F8}"/>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6" name="Footer Placeholder 5">
            <a:extLst>
              <a:ext uri="{FF2B5EF4-FFF2-40B4-BE49-F238E27FC236}">
                <a16:creationId xmlns:a16="http://schemas.microsoft.com/office/drawing/2014/main" id="{B0BC198F-EBB0-4432-96BE-40C12598D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3D0E8-67EA-48E4-AE3E-9D784AD1479C}"/>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93534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80C-5E65-419E-B1D9-8DA7AD57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E610-ACE8-486D-95C9-08288397D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1763-CFE0-47BF-9F42-625F68A8368A}"/>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9D284EBA-F5AD-4AA0-A25F-22974A9E1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8C973-2E31-46B5-875E-31C9D92C0FC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369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816"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C4FE-7CD6-47AC-A058-E733421B81C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32358-1D82-4273-9CFB-6251DD46E82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76624-216B-48AB-B999-F77805043D24}"/>
              </a:ext>
            </a:extLst>
          </p:cNvPr>
          <p:cNvSpPr>
            <a:spLocks noGrp="1"/>
          </p:cNvSpPr>
          <p:nvPr>
            <p:ph type="dt" sz="half" idx="10"/>
          </p:nvPr>
        </p:nvSpPr>
        <p:spPr/>
        <p:txBody>
          <a:body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6D7E90E5-E685-4AEE-BB49-437D750F6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F9BB-300F-4877-9300-4E701B8D399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861526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82442C-BE09-DB46-99F0-F415A3B2793A}"/>
              </a:ext>
            </a:extLst>
          </p:cNvPr>
          <p:cNvGrpSpPr/>
          <p:nvPr userDrawn="1"/>
        </p:nvGrpSpPr>
        <p:grpSpPr>
          <a:xfrm>
            <a:off x="1902460" y="182880"/>
            <a:ext cx="7058661" cy="4777740"/>
            <a:chOff x="3153809" y="182880"/>
            <a:chExt cx="7058661" cy="4777740"/>
          </a:xfrm>
        </p:grpSpPr>
        <p:sp>
          <p:nvSpPr>
            <p:cNvPr id="14" name="Parallelogram 13">
              <a:extLst>
                <a:ext uri="{FF2B5EF4-FFF2-40B4-BE49-F238E27FC236}">
                  <a16:creationId xmlns:a16="http://schemas.microsoft.com/office/drawing/2014/main" id="{84F7E35A-5865-724F-A4DB-B5398C9A9264}"/>
                </a:ext>
              </a:extLst>
            </p:cNvPr>
            <p:cNvSpPr/>
            <p:nvPr/>
          </p:nvSpPr>
          <p:spPr>
            <a:xfrm>
              <a:off x="3153809" y="182881"/>
              <a:ext cx="4894891" cy="4777739"/>
            </a:xfrm>
            <a:prstGeom prst="parallelogram">
              <a:avLst>
                <a:gd name="adj" fmla="val 1741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1F6D6DE4-01A7-9D45-BACE-FE599BCDC8AE}"/>
                </a:ext>
              </a:extLst>
            </p:cNvPr>
            <p:cNvSpPr/>
            <p:nvPr/>
          </p:nvSpPr>
          <p:spPr>
            <a:xfrm flipH="1">
              <a:off x="6318988" y="182880"/>
              <a:ext cx="3893482" cy="477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5" y="437937"/>
            <a:ext cx="2131099" cy="960878"/>
          </a:xfrm>
          <a:prstGeom prst="rect">
            <a:avLst/>
          </a:prstGeom>
        </p:spPr>
        <p:txBody>
          <a:bodyPr/>
          <a:lstStyle>
            <a:lvl1pPr>
              <a:defRPr sz="3600" b="1" i="0">
                <a:latin typeface="Segoe UI Semibold" panose="020B0502040204020203" pitchFamily="34" charset="0"/>
                <a:cs typeface="Segoe UI Semibold" panose="020B0502040204020203" pitchFamily="34" charset="0"/>
              </a:defRPr>
            </a:lvl1pPr>
          </a:lstStyle>
          <a:p>
            <a:r>
              <a:rPr lang="en-US"/>
              <a:t>Title here</a:t>
            </a:r>
          </a:p>
        </p:txBody>
      </p:sp>
      <p:sp>
        <p:nvSpPr>
          <p:cNvPr id="12" name="Text Placeholder 11">
            <a:extLst>
              <a:ext uri="{FF2B5EF4-FFF2-40B4-BE49-F238E27FC236}">
                <a16:creationId xmlns:a16="http://schemas.microsoft.com/office/drawing/2014/main" id="{F64A4F44-F1FB-FC4A-B23B-359AF4D18A6D}"/>
              </a:ext>
            </a:extLst>
          </p:cNvPr>
          <p:cNvSpPr>
            <a:spLocks noGrp="1"/>
          </p:cNvSpPr>
          <p:nvPr>
            <p:ph type="body" sz="quarter" idx="10"/>
          </p:nvPr>
        </p:nvSpPr>
        <p:spPr>
          <a:xfrm>
            <a:off x="3073570" y="715438"/>
            <a:ext cx="5497512" cy="3902075"/>
          </a:xfrm>
          <a:prstGeom prst="rect">
            <a:avLst/>
          </a:prstGeom>
        </p:spPr>
        <p:txBody>
          <a:bodyPr/>
          <a:lstStyle>
            <a:lvl1pPr marL="342892" indent="-342892" algn="l" defTabSz="914378" rtl="0" eaLnBrk="1" latinLnBrk="0" hangingPunct="1">
              <a:spcBef>
                <a:spcPts val="0"/>
              </a:spcBef>
              <a:spcAft>
                <a:spcPts val="1600"/>
              </a:spcAft>
              <a:buClr>
                <a:schemeClr val="accent1"/>
              </a:buClr>
              <a:buFont typeface="+mj-lt"/>
              <a:buAutoNum type="arabicPeriod"/>
              <a:defRPr lang="en-US" sz="2400" kern="1200" dirty="0" smtClean="0">
                <a:solidFill>
                  <a:schemeClr val="bg2"/>
                </a:solidFill>
                <a:latin typeface="+mn-lt"/>
                <a:ea typeface="+mn-ea"/>
                <a:cs typeface="+mn-cs"/>
              </a:defRPr>
            </a:lvl1pPr>
            <a:lvl2pPr marL="457189" indent="-457189">
              <a:spcBef>
                <a:spcPts val="0"/>
              </a:spcBef>
              <a:spcAft>
                <a:spcPts val="1600"/>
              </a:spcAft>
              <a:buFont typeface="+mj-lt"/>
              <a:buAutoNum type="arabicPeriod"/>
              <a:defRPr/>
            </a:lvl2pPr>
          </a:lstStyle>
          <a:p>
            <a:pPr lvl="0"/>
            <a:r>
              <a:rPr lang="en-US"/>
              <a:t>Click to edit Master text styles</a:t>
            </a:r>
          </a:p>
        </p:txBody>
      </p:sp>
    </p:spTree>
    <p:extLst>
      <p:ext uri="{BB962C8B-B14F-4D97-AF65-F5344CB8AC3E}">
        <p14:creationId xmlns:p14="http://schemas.microsoft.com/office/powerpoint/2010/main" val="1827808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7"/>
            <a:ext cx="8481212" cy="614029"/>
          </a:xfrm>
          <a:prstGeom prst="rect">
            <a:avLst/>
          </a:prstGeom>
        </p:spPr>
        <p:txBody>
          <a:bodyPr anchor="t"/>
          <a:lstStyle>
            <a:lvl1pPr>
              <a:defRPr sz="36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5" y="2577200"/>
            <a:ext cx="8481212" cy="2009430"/>
          </a:xfrm>
          <a:prstGeom prst="rect">
            <a:avLst/>
          </a:prstGeom>
        </p:spPr>
        <p:txBody>
          <a:bodyPr/>
          <a:lstStyle>
            <a:lvl1pPr marL="0" indent="0" algn="l" defTabSz="914378" rtl="0" eaLnBrk="1" latinLnBrk="0" hangingPunct="1">
              <a:lnSpc>
                <a:spcPct val="100000"/>
              </a:lnSpc>
              <a:spcBef>
                <a:spcPct val="20000"/>
              </a:spcBef>
              <a:spcAft>
                <a:spcPts val="0"/>
              </a:spcAft>
              <a:buClr>
                <a:schemeClr val="accent3"/>
              </a:buClr>
              <a:buFont typeface="Arial"/>
              <a:buNone/>
              <a:defRPr lang="en-US" sz="24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312745" y="2088170"/>
            <a:ext cx="8481211" cy="390525"/>
          </a:xfrm>
          <a:prstGeom prst="rect">
            <a:avLst/>
          </a:prstGeom>
        </p:spPr>
        <p:txBody>
          <a:bodyPr anchor="t">
            <a:noAutofit/>
          </a:bodyPr>
          <a:lstStyle>
            <a:lvl1pPr marL="0" indent="0" algn="l" defTabSz="914378" rtl="0" eaLnBrk="1" latinLnBrk="0" hangingPunct="1">
              <a:spcBef>
                <a:spcPct val="20000"/>
              </a:spcBef>
              <a:buClr>
                <a:schemeClr val="accent3"/>
              </a:buClr>
              <a:buFont typeface="Arial"/>
              <a:buNone/>
              <a:defRPr lang="en-US" sz="24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1986675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470"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2414248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946428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470"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145578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0" y="2184979"/>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39" y="-1"/>
            <a:ext cx="4675061" cy="5143501"/>
          </a:xfrm>
          <a:prstGeom prst="rect">
            <a:avLst/>
          </a:prstGeom>
        </p:spPr>
      </p:pic>
    </p:spTree>
    <p:extLst>
      <p:ext uri="{BB962C8B-B14F-4D97-AF65-F5344CB8AC3E}">
        <p14:creationId xmlns:p14="http://schemas.microsoft.com/office/powerpoint/2010/main" val="418582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1" y="442205"/>
            <a:ext cx="2400300" cy="230832"/>
          </a:xfrm>
        </p:spPr>
        <p:txBody>
          <a:bodyPr lIns="0" tIns="0" rIns="0" bIns="0"/>
          <a:lstStyle>
            <a:lvl1pPr marL="0" indent="0" algn="r">
              <a:buNone/>
              <a:defRPr sz="1500">
                <a:latin typeface="+mn-lt"/>
              </a:defRPr>
            </a:lvl1pPr>
            <a:lvl2pPr marL="257175" indent="0">
              <a:buNone/>
              <a:defRPr sz="1500"/>
            </a:lvl2pPr>
            <a:lvl3pPr marL="428625" indent="0">
              <a:buNone/>
              <a:defRPr sz="1500"/>
            </a:lvl3pPr>
            <a:lvl4pPr marL="600075" indent="0">
              <a:buNone/>
              <a:defRPr sz="1500"/>
            </a:lvl4pPr>
            <a:lvl5pPr marL="771525" indent="0">
              <a:buNone/>
              <a:defRPr sz="1500"/>
            </a:lvl5pPr>
          </a:lstStyle>
          <a:p>
            <a:pPr lvl="0"/>
            <a:r>
              <a:rPr lang="en-US"/>
              <a:t>Session code</a:t>
            </a:r>
          </a:p>
        </p:txBody>
      </p:sp>
    </p:spTree>
    <p:extLst>
      <p:ext uri="{BB962C8B-B14F-4D97-AF65-F5344CB8AC3E}">
        <p14:creationId xmlns:p14="http://schemas.microsoft.com/office/powerpoint/2010/main" val="130003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01257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29762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816"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708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723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2245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80554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53990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95424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537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96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903758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7220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5711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5992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456807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6265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98771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0128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86399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512859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540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1879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1055A5"/>
                </a:solidFill>
              </a:defRPr>
            </a:lvl1pPr>
          </a:lstStyle>
          <a:p>
            <a:r>
              <a:rPr lang="en-US" dirty="0"/>
              <a:t>Click to edit Master title style</a:t>
            </a:r>
          </a:p>
        </p:txBody>
      </p:sp>
      <p:sp>
        <p:nvSpPr>
          <p:cNvPr id="8" name="TextBox 7"/>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5" name="Picture 4">
            <a:extLst>
              <a:ext uri="{FF2B5EF4-FFF2-40B4-BE49-F238E27FC236}">
                <a16:creationId xmlns:a16="http://schemas.microsoft.com/office/drawing/2014/main" id="{15F4394E-2B87-49A8-A3AA-C4F4259A2182}"/>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837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91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1877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17166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0391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463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933953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965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3168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0" y="1076623"/>
            <a:ext cx="4530252" cy="1209562"/>
          </a:xfrm>
        </p:spPr>
        <p:txBody>
          <a:bodyPr/>
          <a:lstStyle>
            <a:lvl1pPr marL="0" indent="0">
              <a:buNone/>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1"/>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6139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D03CC08A-8C9E-41D6-B564-D4DE6D3197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11/19/2019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21044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1"/>
          </a:xfrm>
        </p:spPr>
        <p:txBody>
          <a:bodyPr wrap="square">
            <a:spAutoFit/>
          </a:bodyPr>
          <a:lstStyle>
            <a:lvl1pPr marL="0" indent="0">
              <a:spcBef>
                <a:spcPts val="450"/>
              </a:spcBef>
              <a:buNone/>
              <a:defRPr sz="1500">
                <a:latin typeface="+mj-lt"/>
              </a:defRPr>
            </a:lvl1pPr>
            <a:lvl2pPr marL="0" indent="0">
              <a:buNone/>
              <a:defRPr sz="1350"/>
            </a:lvl2pPr>
            <a:lvl3pPr marL="128567" indent="-128567">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7" y="342901"/>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070369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333533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1" y="439342"/>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1" y="2184980"/>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endParaRPr lang="en-US" sz="1377"/>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40" y="-1"/>
            <a:ext cx="4675061" cy="5143501"/>
          </a:xfrm>
          <a:prstGeom prst="rect">
            <a:avLst/>
          </a:prstGeom>
        </p:spPr>
      </p:pic>
    </p:spTree>
    <p:extLst>
      <p:ext uri="{BB962C8B-B14F-4D97-AF65-F5344CB8AC3E}">
        <p14:creationId xmlns:p14="http://schemas.microsoft.com/office/powerpoint/2010/main" val="850237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1" y="439342"/>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2" y="442205"/>
            <a:ext cx="2400300" cy="230853"/>
          </a:xfrm>
        </p:spPr>
        <p:txBody>
          <a:bodyPr lIns="0" tIns="0" rIns="0" bIns="0"/>
          <a:lstStyle>
            <a:lvl1pPr marL="0" indent="0" algn="r">
              <a:buNone/>
              <a:defRPr sz="1500">
                <a:latin typeface="+mn-lt"/>
              </a:defRPr>
            </a:lvl1pPr>
            <a:lvl2pPr marL="257152" indent="0">
              <a:buNone/>
              <a:defRPr sz="1500"/>
            </a:lvl2pPr>
            <a:lvl3pPr marL="428587" indent="0">
              <a:buNone/>
              <a:defRPr sz="1500"/>
            </a:lvl3pPr>
            <a:lvl4pPr marL="600021" indent="0">
              <a:buNone/>
              <a:defRPr sz="1500"/>
            </a:lvl4pPr>
            <a:lvl5pPr marL="771455" indent="0">
              <a:buNone/>
              <a:defRPr sz="1500"/>
            </a:lvl5pPr>
          </a:lstStyle>
          <a:p>
            <a:pPr lvl="0"/>
            <a:r>
              <a:rPr lang="en-US"/>
              <a:t>Session code</a:t>
            </a:r>
          </a:p>
        </p:txBody>
      </p:sp>
    </p:spTree>
    <p:extLst>
      <p:ext uri="{BB962C8B-B14F-4D97-AF65-F5344CB8AC3E}">
        <p14:creationId xmlns:p14="http://schemas.microsoft.com/office/powerpoint/2010/main" val="41355722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73264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2" y="1075777"/>
            <a:ext cx="8263890" cy="1209576"/>
          </a:xfrm>
        </p:spPr>
        <p:txBody>
          <a:bodyPr wrap="square">
            <a:spAutoFit/>
          </a:bodyPr>
          <a:lstStyle>
            <a:lvl1pPr marL="0" indent="0">
              <a:buNone/>
              <a:defRPr/>
            </a:lvl1pPr>
            <a:lvl2pPr marL="171434" indent="0">
              <a:buNone/>
              <a:defRPr/>
            </a:lvl2pPr>
            <a:lvl3pPr marL="342869" indent="0">
              <a:buNone/>
              <a:defRPr/>
            </a:lvl3pPr>
            <a:lvl4pPr marL="514303" indent="0">
              <a:buNone/>
              <a:defRPr/>
            </a:lvl4pPr>
            <a:lvl5pPr marL="68573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83666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482058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74" indent="0">
              <a:buFont typeface="Wingdings" panose="05000000000000000000" pitchFamily="2" charset="2"/>
              <a:buNone/>
              <a:defRPr sz="1500" b="0"/>
            </a:lvl2pPr>
            <a:lvl3pPr marL="338107" indent="0">
              <a:buFont typeface="Wingdings" panose="05000000000000000000" pitchFamily="2" charset="2"/>
              <a:buNone/>
              <a:tabLst/>
              <a:defRPr sz="1200" b="0"/>
            </a:lvl3pPr>
            <a:lvl4pPr marL="489302" indent="0">
              <a:buFont typeface="Wingdings" panose="05000000000000000000" pitchFamily="2" charset="2"/>
              <a:buNone/>
              <a:defRPr sz="1050" b="0"/>
            </a:lvl4pPr>
            <a:lvl5pPr marL="640499"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74" indent="0">
              <a:buFont typeface="Wingdings" panose="05000000000000000000" pitchFamily="2" charset="2"/>
              <a:buNone/>
              <a:defRPr sz="1500" b="0"/>
            </a:lvl2pPr>
            <a:lvl3pPr marL="338107" indent="0">
              <a:buFont typeface="Wingdings" panose="05000000000000000000" pitchFamily="2" charset="2"/>
              <a:buNone/>
              <a:tabLst/>
              <a:defRPr sz="1200" b="0"/>
            </a:lvl3pPr>
            <a:lvl4pPr marL="489302" indent="0">
              <a:buFont typeface="Wingdings" panose="05000000000000000000" pitchFamily="2" charset="2"/>
              <a:buNone/>
              <a:defRPr sz="1050" b="0"/>
            </a:lvl4pPr>
            <a:lvl5pPr marL="640499"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419492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F9CC85DB-758E-42E3-B9A1-DD09AC952E55}"/>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354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0"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43649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059"/>
            <a:ext cx="3118772" cy="83109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58"/>
          </a:xfrm>
        </p:spPr>
        <p:txBody>
          <a:bodyPr/>
          <a:lstStyle>
            <a:lvl1pPr marL="0" indent="0">
              <a:buNone/>
              <a:defRPr sz="1650">
                <a:latin typeface="+mn-lt"/>
              </a:defRPr>
            </a:lvl1pPr>
            <a:lvl2pPr marL="171434" indent="0">
              <a:buNone/>
              <a:defRPr/>
            </a:lvl2pPr>
            <a:lvl3pPr marL="342869" indent="0">
              <a:buNone/>
              <a:defRPr/>
            </a:lvl3pPr>
            <a:lvl4pPr marL="496447" indent="0">
              <a:buNone/>
              <a:defRPr/>
            </a:lvl4pPr>
            <a:lvl5pPr marL="64169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162504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14"/>
            <a:ext cx="3119963" cy="83109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7614785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52"/>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3"/>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20"/>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840548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14"/>
            <a:ext cx="3119963" cy="83109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202659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73"/>
            <a:ext cx="8263890" cy="41554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597019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692"/>
            <a:ext cx="8263890" cy="41554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2580788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5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5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34" lvl="0" indent="-171434"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934128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6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5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8"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238475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rgbClr val="1055A5"/>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705E7FC4-DC3A-441D-AC66-1ACF9B178E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546"/>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59"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3"/>
            <a:ext cx="1899666" cy="461707"/>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993480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53"/>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760336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1091"/>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7015"/>
          </a:xfrm>
        </p:spPr>
        <p:txBody>
          <a:bodyPr/>
          <a:lstStyle>
            <a:lvl1pPr marL="0" indent="0">
              <a:spcAft>
                <a:spcPts val="900"/>
              </a:spcAft>
              <a:buNone/>
              <a:defRPr sz="1800"/>
            </a:lvl1pPr>
            <a:lvl2pPr marL="17143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4"/>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4"/>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206027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7" y="2362787"/>
            <a:ext cx="2387728" cy="415546"/>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2"/>
            <a:ext cx="5002244" cy="323176"/>
          </a:xfrm>
        </p:spPr>
        <p:txBody>
          <a:bodyPr anchor="ctr" anchorCtr="0"/>
          <a:lstStyle>
            <a:lvl1pPr marL="0" indent="0">
              <a:spcAft>
                <a:spcPts val="900"/>
              </a:spcAft>
              <a:buNone/>
              <a:defRPr sz="2100"/>
            </a:lvl1pPr>
            <a:lvl2pPr marL="17143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555340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7" y="2362787"/>
            <a:ext cx="2387728" cy="415546"/>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2"/>
            <a:ext cx="5002244" cy="323176"/>
          </a:xfrm>
        </p:spPr>
        <p:txBody>
          <a:bodyPr anchor="ctr" anchorCtr="0"/>
          <a:lstStyle>
            <a:lvl1pPr marL="0" indent="0">
              <a:spcAft>
                <a:spcPts val="900"/>
              </a:spcAft>
              <a:buNone/>
              <a:defRPr sz="2100"/>
            </a:lvl1pPr>
            <a:lvl2pPr marL="17143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0276358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787"/>
            <a:ext cx="2386520" cy="415546"/>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2"/>
            <a:ext cx="5000625" cy="323176"/>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4706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72742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11097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8760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494"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68218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lIns="91406" tIns="45703" rIns="91406" bIns="45703"/>
          <a:lstStyle/>
          <a:p>
            <a:pPr defTabSz="685766"/>
            <a:fld id="{9BBF8D2F-32DF-304C-A744-72D0E145EB70}" type="datetimeFigureOut">
              <a:rPr lang="en-US" sz="1400" smtClean="0">
                <a:solidFill>
                  <a:prstClr val="black"/>
                </a:solidFill>
              </a:rPr>
              <a:pPr defTabSz="685766"/>
              <a:t>11/19/2019</a:t>
            </a:fld>
            <a:endParaRPr lang="en-US" sz="1400" dirty="0">
              <a:solidFill>
                <a:prstClr val="black"/>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lIns="91406" tIns="45703" rIns="91406" bIns="45703"/>
          <a:lstStyle/>
          <a:p>
            <a:pPr defTabSz="685766"/>
            <a:endParaRPr lang="en-US" sz="1400" dirty="0">
              <a:solidFill>
                <a:prstClr val="black"/>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lIns="91406" tIns="45703" rIns="91406" bIns="45703"/>
          <a:lstStyle/>
          <a:p>
            <a:pPr defTabSz="685766"/>
            <a:fld id="{F38DF745-7D3F-47F4-83A3-874385CFAA69}" type="slidenum">
              <a:rPr lang="en-US" sz="1400" smtClean="0">
                <a:solidFill>
                  <a:prstClr val="black"/>
                </a:solidFill>
              </a:rPr>
              <a:pPr defTabSz="685766"/>
              <a:t>‹#›</a:t>
            </a:fld>
            <a:endParaRPr lang="en-US" sz="1400">
              <a:solidFill>
                <a:prstClr val="black"/>
              </a:solidFill>
            </a:endParaRPr>
          </a:p>
        </p:txBody>
      </p:sp>
    </p:spTree>
    <p:extLst>
      <p:ext uri="{BB962C8B-B14F-4D97-AF65-F5344CB8AC3E}">
        <p14:creationId xmlns:p14="http://schemas.microsoft.com/office/powerpoint/2010/main" val="19775702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06211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073698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6"/>
            <a:ext cx="8263890" cy="1431162"/>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89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16"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867"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177"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12632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1" y="439342"/>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155"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933307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4"/>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9923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4033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3"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24968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1" y="1076623"/>
            <a:ext cx="4530252" cy="1209562"/>
          </a:xfrm>
        </p:spPr>
        <p:txBody>
          <a:bodyPr/>
          <a:lstStyle>
            <a:lvl1pPr marL="0" indent="0">
              <a:buNone/>
              <a:defRPr/>
            </a:lvl1pPr>
            <a:lvl2pPr marL="171434" indent="0">
              <a:buNone/>
              <a:defRPr/>
            </a:lvl2pPr>
            <a:lvl3pPr marL="342869" indent="0">
              <a:buNone/>
              <a:defRPr/>
            </a:lvl3pPr>
            <a:lvl4pPr marL="496447" indent="0">
              <a:buNone/>
              <a:defRPr/>
            </a:lvl4pPr>
            <a:lvl5pPr marL="6416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3"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2"/>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l" defTabSz="699291"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41288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118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11/19/2019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605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image" Target="../media/image4.emf"/><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theme" Target="../theme/theme4.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image" Target="../media/image4.emf"/><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DEV_Slide_Bg_F14.jpg"/>
          <p:cNvPicPr>
            <a:picLocks noChangeAspect="1"/>
          </p:cNvPicPr>
          <p:nvPr userDrawn="1"/>
        </p:nvPicPr>
        <p:blipFill>
          <a:blip r:embed="rId11"/>
          <a:stretch>
            <a:fillRect/>
          </a:stretch>
        </p:blipFill>
        <p:spPr>
          <a:xfrm>
            <a:off x="0" y="0"/>
            <a:ext cx="9144000" cy="5143500"/>
          </a:xfrm>
          <a:prstGeom prst="rect">
            <a:avLst/>
          </a:prstGeom>
        </p:spPr>
      </p:pic>
      <p:sp>
        <p:nvSpPr>
          <p:cNvPr id="1027" name="Rectangle 1025"/>
          <p:cNvSpPr>
            <a:spLocks noGrp="1" noChangeArrowheads="1"/>
          </p:cNvSpPr>
          <p:nvPr>
            <p:ph type="body" idx="1"/>
          </p:nvPr>
        </p:nvSpPr>
        <p:spPr bwMode="auto">
          <a:xfrm>
            <a:off x="457200" y="1028700"/>
            <a:ext cx="8229600" cy="360045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98" r:id="rId9"/>
  </p:sldLayoutIdLst>
  <p:transition>
    <p:fade/>
  </p:transition>
  <p:hf hdr="0" ftr="0" dt="0"/>
  <p:txStyles>
    <p:titleStyle>
      <a:lvl1pPr marL="0" indent="0" algn="ctr" defTabSz="-13872816" rtl="0" eaLnBrk="1" fontAlgn="base" hangingPunct="1">
        <a:spcBef>
          <a:spcPct val="0"/>
        </a:spcBef>
        <a:spcAft>
          <a:spcPct val="0"/>
        </a:spcAft>
        <a:defRPr lang="en-US" sz="2800" b="1" dirty="0" smtClean="0">
          <a:solidFill>
            <a:schemeClr val="tx2"/>
          </a:solidFill>
          <a:latin typeface="Calibri"/>
          <a:ea typeface="+mj-ea"/>
          <a:cs typeface="Segoe UI"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p:titleStyle>
    <p:body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189" algn="l" eaLnBrk="1" fontAlgn="base" hangingPunct="1">
        <a:spcBef>
          <a:spcPct val="0"/>
        </a:spcBef>
        <a:spcAft>
          <a:spcPct val="0"/>
        </a:spcAft>
        <a:defRPr>
          <a:solidFill>
            <a:schemeClr val="tx1">
              <a:alpha val="100000"/>
            </a:schemeClr>
          </a:solidFill>
          <a:latin typeface="Arial"/>
        </a:defRPr>
      </a:lvl2pPr>
      <a:lvl3pPr marL="914378" algn="l" eaLnBrk="1" fontAlgn="base" hangingPunct="1">
        <a:spcBef>
          <a:spcPct val="0"/>
        </a:spcBef>
        <a:spcAft>
          <a:spcPct val="0"/>
        </a:spcAft>
        <a:defRPr>
          <a:solidFill>
            <a:schemeClr val="tx1">
              <a:alpha val="100000"/>
            </a:schemeClr>
          </a:solidFill>
          <a:latin typeface="Arial"/>
        </a:defRPr>
      </a:lvl3pPr>
      <a:lvl4pPr marL="1371566" algn="l" eaLnBrk="1" fontAlgn="base" hangingPunct="1">
        <a:spcBef>
          <a:spcPct val="0"/>
        </a:spcBef>
        <a:spcAft>
          <a:spcPct val="0"/>
        </a:spcAft>
        <a:defRPr>
          <a:solidFill>
            <a:schemeClr val="tx1">
              <a:alpha val="100000"/>
            </a:schemeClr>
          </a:solidFill>
          <a:latin typeface="Arial"/>
        </a:defRPr>
      </a:lvl4pPr>
      <a:lvl5pPr marL="1828754" algn="l" eaLnBrk="1" fontAlgn="base" hangingPunct="1">
        <a:spcBef>
          <a:spcPct val="0"/>
        </a:spcBef>
        <a:spcAft>
          <a:spcPct val="0"/>
        </a:spcAft>
        <a:defRPr>
          <a:solidFill>
            <a:schemeClr val="tx1">
              <a:alpha val="100000"/>
            </a:schemeClr>
          </a:solidFill>
          <a:latin typeface="Arial"/>
        </a:defRPr>
      </a:lvl5pPr>
      <a:lvl6pPr marL="2285943" algn="l" eaLnBrk="1" fontAlgn="base" hangingPunct="1">
        <a:spcBef>
          <a:spcPct val="0"/>
        </a:spcBef>
        <a:spcAft>
          <a:spcPct val="0"/>
        </a:spcAft>
        <a:defRPr>
          <a:solidFill>
            <a:schemeClr val="tx1">
              <a:alpha val="100000"/>
            </a:schemeClr>
          </a:solidFill>
          <a:latin typeface="Arial"/>
        </a:defRPr>
      </a:lvl6pPr>
      <a:lvl7pPr marL="2743132" algn="l" eaLnBrk="1" fontAlgn="base" hangingPunct="1">
        <a:spcBef>
          <a:spcPct val="0"/>
        </a:spcBef>
        <a:spcAft>
          <a:spcPct val="0"/>
        </a:spcAft>
        <a:defRPr>
          <a:solidFill>
            <a:schemeClr val="tx1">
              <a:alpha val="100000"/>
            </a:schemeClr>
          </a:solidFill>
          <a:latin typeface="Arial"/>
        </a:defRPr>
      </a:lvl7pPr>
      <a:lvl8pPr marL="3200320" algn="l" eaLnBrk="1" fontAlgn="base" hangingPunct="1">
        <a:spcBef>
          <a:spcPct val="0"/>
        </a:spcBef>
        <a:spcAft>
          <a:spcPct val="0"/>
        </a:spcAft>
        <a:defRPr>
          <a:solidFill>
            <a:schemeClr val="tx1">
              <a:alpha val="100000"/>
            </a:schemeClr>
          </a:solidFill>
          <a:latin typeface="Arial"/>
        </a:defRPr>
      </a:lvl8pPr>
      <a:lvl9pPr marL="3657509"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869F-D23E-4820-A8D7-B126F7B326F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4177-323C-40BD-AA00-04C847A8132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C5BD0-A04F-440B-8047-350EB7E4E2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B51FE7-7CEE-4893-9141-C170B96DCD68}" type="datetimeFigureOut">
              <a:rPr lang="en-US" smtClean="0"/>
              <a:t>11/19/2019</a:t>
            </a:fld>
            <a:endParaRPr lang="en-US"/>
          </a:p>
        </p:txBody>
      </p:sp>
      <p:sp>
        <p:nvSpPr>
          <p:cNvPr id="5" name="Footer Placeholder 4">
            <a:extLst>
              <a:ext uri="{FF2B5EF4-FFF2-40B4-BE49-F238E27FC236}">
                <a16:creationId xmlns:a16="http://schemas.microsoft.com/office/drawing/2014/main" id="{0AB2C226-0EB2-4D4A-8A1D-D6770E2D16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AC652-ABB1-4438-B7B1-D40B14121D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35323A5-5F5D-4182-A422-4FACF8D39251}" type="slidenum">
              <a:rPr lang="en-US" smtClean="0"/>
              <a:t>‹#›</a:t>
            </a:fld>
            <a:endParaRPr lang="en-US"/>
          </a:p>
        </p:txBody>
      </p:sp>
    </p:spTree>
    <p:extLst>
      <p:ext uri="{BB962C8B-B14F-4D97-AF65-F5344CB8AC3E}">
        <p14:creationId xmlns:p14="http://schemas.microsoft.com/office/powerpoint/2010/main" val="17207152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8" r:id="rId14"/>
    <p:sldLayoutId id="2147483719" r:id="rId15"/>
    <p:sldLayoutId id="214748372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6454259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1"/>
            <a:ext cx="5143500" cy="877841"/>
          </a:xfrm>
          <a:prstGeom prst="rect">
            <a:avLst/>
          </a:prstGeom>
        </p:spPr>
      </p:pic>
    </p:spTree>
    <p:extLst>
      <p:ext uri="{BB962C8B-B14F-4D97-AF65-F5344CB8AC3E}">
        <p14:creationId xmlns:p14="http://schemas.microsoft.com/office/powerpoint/2010/main" val="400020861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796" r:id="rId36"/>
    <p:sldLayoutId id="2147483797" r:id="rId37"/>
    <p:sldLayoutId id="2147483798" r:id="rId38"/>
  </p:sldLayoutIdLst>
  <p:transition>
    <p:fade/>
  </p:transition>
  <p:hf sldNum="0" hdr="0" ftr="0" dt="0"/>
  <p:txStyles>
    <p:titleStyle>
      <a:lvl1pPr algn="l" defTabSz="699494"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34" marR="0" indent="-171434"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869" marR="0" indent="-171434"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875" marR="0" indent="-150005"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165" marR="0" indent="-135719"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884" marR="0" indent="-126195" algn="l" defTabSz="69949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607"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354"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101"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849" indent="-174873" algn="l" defTabSz="69949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94" rtl="0" eaLnBrk="1" latinLnBrk="0" hangingPunct="1">
        <a:defRPr sz="1350" kern="1200">
          <a:solidFill>
            <a:schemeClr val="tx1"/>
          </a:solidFill>
          <a:latin typeface="+mn-lt"/>
          <a:ea typeface="+mn-ea"/>
          <a:cs typeface="+mn-cs"/>
        </a:defRPr>
      </a:lvl1pPr>
      <a:lvl2pPr marL="349747" algn="l" defTabSz="699494" rtl="0" eaLnBrk="1" latinLnBrk="0" hangingPunct="1">
        <a:defRPr sz="1350" kern="1200">
          <a:solidFill>
            <a:schemeClr val="tx1"/>
          </a:solidFill>
          <a:latin typeface="+mn-lt"/>
          <a:ea typeface="+mn-ea"/>
          <a:cs typeface="+mn-cs"/>
        </a:defRPr>
      </a:lvl2pPr>
      <a:lvl3pPr marL="699494" algn="l" defTabSz="699494" rtl="0" eaLnBrk="1" latinLnBrk="0" hangingPunct="1">
        <a:defRPr sz="1350" kern="1200">
          <a:solidFill>
            <a:schemeClr val="tx1"/>
          </a:solidFill>
          <a:latin typeface="+mn-lt"/>
          <a:ea typeface="+mn-ea"/>
          <a:cs typeface="+mn-cs"/>
        </a:defRPr>
      </a:lvl3pPr>
      <a:lvl4pPr marL="1049240" algn="l" defTabSz="699494" rtl="0" eaLnBrk="1" latinLnBrk="0" hangingPunct="1">
        <a:defRPr sz="1350" kern="1200">
          <a:solidFill>
            <a:schemeClr val="tx1"/>
          </a:solidFill>
          <a:latin typeface="+mn-lt"/>
          <a:ea typeface="+mn-ea"/>
          <a:cs typeface="+mn-cs"/>
        </a:defRPr>
      </a:lvl4pPr>
      <a:lvl5pPr marL="1398987" algn="l" defTabSz="699494" rtl="0" eaLnBrk="1" latinLnBrk="0" hangingPunct="1">
        <a:defRPr sz="1350" kern="1200">
          <a:solidFill>
            <a:schemeClr val="tx1"/>
          </a:solidFill>
          <a:latin typeface="+mn-lt"/>
          <a:ea typeface="+mn-ea"/>
          <a:cs typeface="+mn-cs"/>
        </a:defRPr>
      </a:lvl5pPr>
      <a:lvl6pPr marL="1748735" algn="l" defTabSz="699494" rtl="0" eaLnBrk="1" latinLnBrk="0" hangingPunct="1">
        <a:defRPr sz="1350" kern="1200">
          <a:solidFill>
            <a:schemeClr val="tx1"/>
          </a:solidFill>
          <a:latin typeface="+mn-lt"/>
          <a:ea typeface="+mn-ea"/>
          <a:cs typeface="+mn-cs"/>
        </a:defRPr>
      </a:lvl6pPr>
      <a:lvl7pPr marL="2098481" algn="l" defTabSz="699494" rtl="0" eaLnBrk="1" latinLnBrk="0" hangingPunct="1">
        <a:defRPr sz="1350" kern="1200">
          <a:solidFill>
            <a:schemeClr val="tx1"/>
          </a:solidFill>
          <a:latin typeface="+mn-lt"/>
          <a:ea typeface="+mn-ea"/>
          <a:cs typeface="+mn-cs"/>
        </a:defRPr>
      </a:lvl7pPr>
      <a:lvl8pPr marL="2448227" algn="l" defTabSz="699494" rtl="0" eaLnBrk="1" latinLnBrk="0" hangingPunct="1">
        <a:defRPr sz="1350" kern="1200">
          <a:solidFill>
            <a:schemeClr val="tx1"/>
          </a:solidFill>
          <a:latin typeface="+mn-lt"/>
          <a:ea typeface="+mn-ea"/>
          <a:cs typeface="+mn-cs"/>
        </a:defRPr>
      </a:lvl8pPr>
      <a:lvl9pPr marL="2797975" algn="l" defTabSz="699494"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blog/understanding-and-leveraging-azure-sql-database-sla/"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hyperlink" Target="https://docs.microsoft.com/en-us/azure/sql-database/sql-database-vcore-resource-limits-elastic-pool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sql-database/sql-database-advisor-portal" TargetMode="External"/><Relationship Id="rId3" Type="http://schemas.openxmlformats.org/officeDocument/2006/relationships/hyperlink" Target="https://docs.microsoft.com/en-us/sql/relational-databases/performance/monitoring-performance-by-using-the-query-store?view=sql-server-2017" TargetMode="External"/><Relationship Id="rId7" Type="http://schemas.openxmlformats.org/officeDocument/2006/relationships/hyperlink" Target="https://docs.microsoft.com/en-us/azure/sql-database/sql-database-intelligent-insights-troubleshoot-performance" TargetMode="External"/><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hyperlink" Target="https://docs.microsoft.com/en-us/azure/azure-monitor/insights/azure-sql" TargetMode="External"/><Relationship Id="rId5" Type="http://schemas.openxmlformats.org/officeDocument/2006/relationships/hyperlink" Target="https://docs.microsoft.com/en-us/azure/sql-database/sql-database-xevent-db-diff-from-svr" TargetMode="External"/><Relationship Id="rId4" Type="http://schemas.openxmlformats.org/officeDocument/2006/relationships/hyperlink" Target="https://docs.microsoft.com/en-us/azure/sql-database/sql-database-monitoring-with-dmvs" TargetMode="External"/><Relationship Id="rId9" Type="http://schemas.openxmlformats.org/officeDocument/2006/relationships/hyperlink" Target="https://docs.microsoft.com/en-us/azure/sql-database/sql-database-automatic-tuning"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github.com/JocaPC/qpi" TargetMode="External"/><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hyperlink" Target="https://techcommunity.microsoft.com/t5/DataCAT/Real-time-performance-monitoring-for-Azure-SQL-Database-Managed/ba-p/305537" TargetMode="External"/><Relationship Id="rId11" Type="http://schemas.openxmlformats.org/officeDocument/2006/relationships/image" Target="../media/image33.svg"/><Relationship Id="rId5" Type="http://schemas.openxmlformats.org/officeDocument/2006/relationships/hyperlink" Target="https://github.com/influxdata/telegraf/tree/master/plugins/inputs/sqlserver" TargetMode="External"/><Relationship Id="rId10" Type="http://schemas.openxmlformats.org/officeDocument/2006/relationships/image" Target="../media/image32.png"/><Relationship Id="rId4" Type="http://schemas.openxmlformats.org/officeDocument/2006/relationships/hyperlink" Target="https://github.com/denzilribeiro/sqldbmonitoring" TargetMode="External"/><Relationship Id="rId9"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sql-database/sql-database-resource-limits-database-server#transaction-log-rate-governance" TargetMode="External"/><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network/create-vm-accelerated-networking-cli" TargetMode="External"/><Relationship Id="rId7" Type="http://schemas.openxmlformats.org/officeDocument/2006/relationships/hyperlink" Target="https://docs.microsoft.com/en-us/azure/sql-database/sql-database-use-batching-to-improve-performance"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hyperlink" Target="https://github.com/mellanox/sockperf" TargetMode="External"/><Relationship Id="rId5" Type="http://schemas.openxmlformats.org/officeDocument/2006/relationships/hyperlink" Target="https://gallery.technet.microsoft.com/Latte-The-Windows-tool-for-ac33093b" TargetMode="External"/><Relationship Id="rId4" Type="http://schemas.openxmlformats.org/officeDocument/2006/relationships/hyperlink" Target="https://docs.microsoft.com/en-us/sysinternals/downloads/psp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critical-sql-errors"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5.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hyperlink" Target="mailto:antho@microsoft.com"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6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63.xml"/><Relationship Id="rId6" Type="http://schemas.openxmlformats.org/officeDocument/2006/relationships/image" Target="../media/image26.svg"/><Relationship Id="rId11" Type="http://schemas.openxmlformats.org/officeDocument/2006/relationships/image" Target="../media/image22.png"/><Relationship Id="rId5" Type="http://schemas.openxmlformats.org/officeDocument/2006/relationships/image" Target="../media/image25.png"/><Relationship Id="rId10" Type="http://schemas.openxmlformats.org/officeDocument/2006/relationships/image" Target="../media/image29.svg"/><Relationship Id="rId4" Type="http://schemas.openxmlformats.org/officeDocument/2006/relationships/image" Target="../media/image24.sv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2056453256"/>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Serverless</a:t>
            </a:r>
          </a:p>
        </p:txBody>
      </p:sp>
    </p:spTree>
    <p:extLst>
      <p:ext uri="{BB962C8B-B14F-4D97-AF65-F5344CB8AC3E}">
        <p14:creationId xmlns:p14="http://schemas.microsoft.com/office/powerpoint/2010/main" val="171380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FD5FB8-9F64-483F-910D-42C9B1D818F6}"/>
              </a:ext>
            </a:extLst>
          </p:cNvPr>
          <p:cNvSpPr>
            <a:spLocks noGrp="1"/>
          </p:cNvSpPr>
          <p:nvPr>
            <p:ph type="title"/>
          </p:nvPr>
        </p:nvSpPr>
        <p:spPr>
          <a:xfrm>
            <a:off x="264978" y="178629"/>
            <a:ext cx="8431205" cy="614029"/>
          </a:xfrm>
        </p:spPr>
        <p:txBody>
          <a:bodyPr/>
          <a:lstStyle/>
          <a:p>
            <a:r>
              <a:rPr lang="en-US" sz="3600" b="1" dirty="0">
                <a:latin typeface="Segoe UI Semibold" panose="020B0502040204020203" pitchFamily="34" charset="0"/>
                <a:cs typeface="Segoe UI Semibold" panose="020B0502040204020203" pitchFamily="34" charset="0"/>
              </a:rPr>
              <a:t>Azure SQL: </a:t>
            </a:r>
            <a:r>
              <a:rPr lang="en-US" sz="3600" b="1" dirty="0">
                <a:solidFill>
                  <a:schemeClr val="accent1"/>
                </a:solidFill>
                <a:latin typeface="Segoe UI Semibold" panose="020B0502040204020203" pitchFamily="34" charset="0"/>
                <a:cs typeface="Segoe UI Semibold" panose="020B0502040204020203" pitchFamily="34" charset="0"/>
                <a:hlinkClick r:id="rId3">
                  <a:extLst>
                    <a:ext uri="{A12FA001-AC4F-418D-AE19-62706E023703}">
                      <ahyp:hlinkClr xmlns:ahyp="http://schemas.microsoft.com/office/drawing/2018/hyperlinkcolor" val="tx"/>
                    </a:ext>
                  </a:extLst>
                </a:hlinkClick>
              </a:rPr>
              <a:t>vCore Service Tiers</a:t>
            </a:r>
            <a:endParaRPr lang="en-US" sz="3600" b="1" dirty="0">
              <a:solidFill>
                <a:schemeClr val="accent1"/>
              </a:solidFill>
              <a:latin typeface="Segoe UI Semibold" panose="020B0502040204020203" pitchFamily="34" charset="0"/>
              <a:cs typeface="Segoe UI Semibold" panose="020B0502040204020203" pitchFamily="34" charset="0"/>
            </a:endParaRPr>
          </a:p>
        </p:txBody>
      </p:sp>
      <p:graphicFrame>
        <p:nvGraphicFramePr>
          <p:cNvPr id="12" name="Table 11">
            <a:extLst>
              <a:ext uri="{FF2B5EF4-FFF2-40B4-BE49-F238E27FC236}">
                <a16:creationId xmlns:a16="http://schemas.microsoft.com/office/drawing/2014/main" id="{AED2A259-A166-4911-8612-32A88B456604}"/>
              </a:ext>
            </a:extLst>
          </p:cNvPr>
          <p:cNvGraphicFramePr>
            <a:graphicFrameLocks noGrp="1"/>
          </p:cNvGraphicFramePr>
          <p:nvPr>
            <p:extLst>
              <p:ext uri="{D42A27DB-BD31-4B8C-83A1-F6EECF244321}">
                <p14:modId xmlns:p14="http://schemas.microsoft.com/office/powerpoint/2010/main" val="2309138446"/>
              </p:ext>
            </p:extLst>
          </p:nvPr>
        </p:nvGraphicFramePr>
        <p:xfrm>
          <a:off x="119271" y="792655"/>
          <a:ext cx="8860086" cy="4248470"/>
        </p:xfrm>
        <a:graphic>
          <a:graphicData uri="http://schemas.openxmlformats.org/drawingml/2006/table">
            <a:tbl>
              <a:tblPr firstRow="1" bandRow="1"/>
              <a:tblGrid>
                <a:gridCol w="1228706">
                  <a:extLst>
                    <a:ext uri="{9D8B030D-6E8A-4147-A177-3AD203B41FA5}">
                      <a16:colId xmlns:a16="http://schemas.microsoft.com/office/drawing/2014/main" val="929432607"/>
                    </a:ext>
                  </a:extLst>
                </a:gridCol>
                <a:gridCol w="1437823">
                  <a:extLst>
                    <a:ext uri="{9D8B030D-6E8A-4147-A177-3AD203B41FA5}">
                      <a16:colId xmlns:a16="http://schemas.microsoft.com/office/drawing/2014/main" val="897535543"/>
                    </a:ext>
                  </a:extLst>
                </a:gridCol>
                <a:gridCol w="1281426">
                  <a:extLst>
                    <a:ext uri="{9D8B030D-6E8A-4147-A177-3AD203B41FA5}">
                      <a16:colId xmlns:a16="http://schemas.microsoft.com/office/drawing/2014/main" val="1444485885"/>
                    </a:ext>
                  </a:extLst>
                </a:gridCol>
                <a:gridCol w="1281426">
                  <a:extLst>
                    <a:ext uri="{9D8B030D-6E8A-4147-A177-3AD203B41FA5}">
                      <a16:colId xmlns:a16="http://schemas.microsoft.com/office/drawing/2014/main" val="313363598"/>
                    </a:ext>
                  </a:extLst>
                </a:gridCol>
                <a:gridCol w="1281426">
                  <a:extLst>
                    <a:ext uri="{9D8B030D-6E8A-4147-A177-3AD203B41FA5}">
                      <a16:colId xmlns:a16="http://schemas.microsoft.com/office/drawing/2014/main" val="3691271512"/>
                    </a:ext>
                  </a:extLst>
                </a:gridCol>
                <a:gridCol w="2349279">
                  <a:extLst>
                    <a:ext uri="{9D8B030D-6E8A-4147-A177-3AD203B41FA5}">
                      <a16:colId xmlns:a16="http://schemas.microsoft.com/office/drawing/2014/main" val="3788432779"/>
                    </a:ext>
                  </a:extLst>
                </a:gridCol>
              </a:tblGrid>
              <a:tr h="529582">
                <a:tc>
                  <a:txBody>
                    <a:bodyPr/>
                    <a:lstStyle/>
                    <a:p>
                      <a:pPr algn="l" rtl="0" fontAlgn="ctr"/>
                      <a:r>
                        <a:rPr lang="en-US" sz="800" b="0" i="0" u="none" strike="noStrike">
                          <a:solidFill>
                            <a:srgbClr val="0070C0"/>
                          </a:solidFill>
                          <a:effectLst/>
                          <a:latin typeface="Segoe UI Semibold" panose="020B0702040204020203" pitchFamily="34" charset="0"/>
                        </a:rPr>
                        <a:t>Service tier</a:t>
                      </a:r>
                    </a:p>
                  </a:txBody>
                  <a:tcPr marL="4904" marR="4904" marT="4904" marB="0" anchor="ctr">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marL="623888" indent="0" algn="l" rtl="0" fontAlgn="ctr"/>
                      <a:r>
                        <a:rPr lang="en-US" sz="1100" b="1" i="0" u="none" strike="noStrike">
                          <a:solidFill>
                            <a:schemeClr val="tx2"/>
                          </a:solidFill>
                          <a:effectLst/>
                          <a:latin typeface="Segoe UI Semibold" panose="020B0702040204020203" pitchFamily="34" charset="0"/>
                        </a:rPr>
                        <a:t>General purpose</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gridSpan="2">
                  <a:txBody>
                    <a:bodyPr/>
                    <a:lstStyle/>
                    <a:p>
                      <a:pPr marL="465138" indent="42863" algn="l" rtl="0" fontAlgn="ctr"/>
                      <a:r>
                        <a:rPr lang="en-US" sz="1100" b="1" i="0" u="none" strike="noStrike">
                          <a:solidFill>
                            <a:schemeClr val="tx2"/>
                          </a:solidFill>
                          <a:effectLst/>
                          <a:latin typeface="Segoe UI Semibold" panose="020B0702040204020203" pitchFamily="34" charset="0"/>
                        </a:rPr>
                        <a:t>  Business critical</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a:txBody>
                    <a:bodyPr/>
                    <a:lstStyle/>
                    <a:p>
                      <a:pPr marL="520700" indent="-12700" algn="l" rtl="0" fontAlgn="ctr"/>
                      <a:r>
                        <a:rPr lang="en-US" sz="1100" b="1" i="0" u="none" strike="noStrike">
                          <a:solidFill>
                            <a:schemeClr val="tx2"/>
                          </a:solidFill>
                          <a:effectLst/>
                          <a:latin typeface="Segoe UI Semibold" panose="020B0702040204020203" pitchFamily="34" charset="0"/>
                        </a:rPr>
                        <a:t> Hyperscale</a:t>
                      </a:r>
                    </a:p>
                  </a:txBody>
                  <a:tcPr marL="4904" marR="4904" marT="4904" marB="0" anchor="ctr">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133034153"/>
                  </a:ext>
                </a:extLst>
              </a:tr>
              <a:tr h="514602">
                <a:tc>
                  <a:txBody>
                    <a:bodyPr/>
                    <a:lstStyle/>
                    <a:p>
                      <a:pPr algn="l" rtl="0" fontAlgn="ctr"/>
                      <a:r>
                        <a:rPr lang="en-US" sz="800" b="0" i="0" u="none" strike="noStrike">
                          <a:solidFill>
                            <a:srgbClr val="0070C0"/>
                          </a:solidFill>
                          <a:effectLst/>
                          <a:latin typeface="Segoe UI Semibold" panose="020B0702040204020203" pitchFamily="34" charset="0"/>
                        </a:rPr>
                        <a:t>Best for</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Most </a:t>
                      </a:r>
                      <a:r>
                        <a:rPr lang="en-US" sz="800" b="0" i="0" u="none" strike="noStrike">
                          <a:solidFill>
                            <a:srgbClr val="000000"/>
                          </a:solidFill>
                          <a:effectLst/>
                          <a:latin typeface="Segoe UI Semibold" panose="020B0702040204020203" pitchFamily="34" charset="0"/>
                          <a:cs typeface="Segoe UI Semibold" panose="020B0702040204020203" pitchFamily="34" charset="0"/>
                        </a:rPr>
                        <a:t>budget-oriented</a:t>
                      </a:r>
                      <a:r>
                        <a:rPr lang="en-US" sz="800" b="0" i="0" u="none" strike="noStrike">
                          <a:solidFill>
                            <a:srgbClr val="000000"/>
                          </a:solidFill>
                          <a:effectLst/>
                          <a:latin typeface="Segoe UI" panose="020B0502040204020203" pitchFamily="34" charset="0"/>
                        </a:rPr>
                        <a:t> workloads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Critical business applications with </a:t>
                      </a:r>
                      <a:r>
                        <a:rPr lang="en-US" sz="800" b="0" i="0" u="none" strike="noStrike">
                          <a:solidFill>
                            <a:srgbClr val="000000"/>
                          </a:solidFill>
                          <a:effectLst/>
                          <a:latin typeface="+mj-lt"/>
                        </a:rPr>
                        <a:t>high IO requirements</a:t>
                      </a:r>
                      <a:r>
                        <a:rPr lang="en-US" sz="800" b="0" i="0" u="none" strike="noStrike">
                          <a:solidFill>
                            <a:srgbClr val="000000"/>
                          </a:solidFill>
                          <a:effectLst/>
                          <a:latin typeface="Segoe UI" panose="020B0502040204020203" pitchFamily="34" charset="0"/>
                        </a:rPr>
                        <a:t>. </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mj-lt"/>
                        </a:rPr>
                        <a:t>OLTP and HTAP workloads </a:t>
                      </a:r>
                      <a:r>
                        <a:rPr lang="en-US" sz="800" b="0" i="0" u="none" strike="noStrike">
                          <a:solidFill>
                            <a:srgbClr val="000000"/>
                          </a:solidFill>
                          <a:effectLst/>
                          <a:latin typeface="Segoe UI" panose="020B0502040204020203" pitchFamily="34" charset="0"/>
                        </a:rPr>
                        <a:t>with highly scalable storage and read-scale requirements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94917143"/>
                  </a:ext>
                </a:extLst>
              </a:tr>
              <a:tr h="501658">
                <a:tc>
                  <a:txBody>
                    <a:bodyPr/>
                    <a:lstStyle/>
                    <a:p>
                      <a:pPr algn="l" rtl="0" fontAlgn="ctr"/>
                      <a:r>
                        <a:rPr lang="en-US" sz="800" b="0" i="0" u="none" strike="noStrike">
                          <a:solidFill>
                            <a:srgbClr val="0070C0"/>
                          </a:solidFill>
                          <a:effectLst/>
                          <a:latin typeface="Segoe UI Semibold" panose="020B0702040204020203" pitchFamily="34" charset="0"/>
                        </a:rPr>
                        <a:t>Deployment option</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extLst>
                  <a:ext uri="{0D108BD9-81ED-4DB2-BD59-A6C34878D82A}">
                    <a16:rowId xmlns:a16="http://schemas.microsoft.com/office/drawing/2014/main" val="3686480113"/>
                  </a:ext>
                </a:extLst>
              </a:tr>
              <a:tr h="462981">
                <a:tc>
                  <a:txBody>
                    <a:bodyPr/>
                    <a:lstStyle/>
                    <a:p>
                      <a:pPr algn="l" rtl="0" fontAlgn="ctr"/>
                      <a:r>
                        <a:rPr lang="en-US" sz="800" b="0" i="0" u="none" strike="noStrike">
                          <a:solidFill>
                            <a:srgbClr val="0070C0"/>
                          </a:solidFill>
                          <a:effectLst/>
                          <a:latin typeface="Segoe UI Semibold" panose="020B0702040204020203" pitchFamily="34" charset="0"/>
                        </a:rPr>
                        <a:t>Compute tiers</a:t>
                      </a:r>
                    </a:p>
                  </a:txBody>
                  <a:tcPr marL="4904" marR="4904" marT="4904" marB="0">
                    <a:lnL w="12700" cap="flat" cmpd="sng" algn="ctr">
                      <a:no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dirty="0">
                          <a:solidFill>
                            <a:srgbClr val="000000"/>
                          </a:solidFill>
                          <a:effectLst/>
                          <a:latin typeface="Segoe UI" panose="020B0502040204020203" pitchFamily="34" charset="0"/>
                        </a:rPr>
                        <a:t>Gen4: 1 to 24 vCore</a:t>
                      </a:r>
                      <a:br>
                        <a:rPr lang="en-US" sz="700" b="0" i="0" u="none" strike="noStrike" dirty="0">
                          <a:solidFill>
                            <a:srgbClr val="000000"/>
                          </a:solidFill>
                          <a:effectLst/>
                          <a:latin typeface="Segoe UI" panose="020B0502040204020203" pitchFamily="34" charset="0"/>
                        </a:rPr>
                      </a:br>
                      <a:r>
                        <a:rPr lang="en-US" sz="700" b="0" i="0" u="none" strike="noStrike" dirty="0">
                          <a:solidFill>
                            <a:srgbClr val="000000"/>
                          </a:solidFill>
                          <a:effectLst/>
                          <a:latin typeface="Segoe UI" panose="020B0502040204020203" pitchFamily="34" charset="0"/>
                        </a:rPr>
                        <a:t>Gen5: 2 to 80 vCore</a:t>
                      </a:r>
                    </a:p>
                    <a:p>
                      <a:pPr algn="l" rtl="0" fontAlgn="ctr"/>
                      <a:r>
                        <a:rPr lang="en-US" sz="700" b="0" i="0" u="none" strike="noStrike" dirty="0">
                          <a:solidFill>
                            <a:srgbClr val="000000"/>
                          </a:solidFill>
                          <a:effectLst/>
                          <a:latin typeface="Segoe UI" panose="020B0502040204020203" pitchFamily="34" charset="0"/>
                        </a:rPr>
                        <a:t>Serverless: 1 to 16 vCore</a:t>
                      </a:r>
                    </a:p>
                  </a:txBody>
                  <a:tcPr marL="34268" marR="4904" marT="4904" marB="0">
                    <a:lnL>
                      <a:noFill/>
                    </a:lnL>
                    <a:lnR>
                      <a:noFill/>
                    </a:lnR>
                    <a:lnT>
                      <a:noFill/>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a:t>
                      </a:r>
                      <a:r>
                        <a:rPr lang="en-US" sz="700" b="0" i="0" u="none" strike="noStrike" err="1">
                          <a:solidFill>
                            <a:srgbClr val="000000"/>
                          </a:solidFill>
                          <a:effectLst/>
                          <a:latin typeface="Segoe UI" panose="020B0502040204020203" pitchFamily="34" charset="0"/>
                        </a:rPr>
                        <a:t>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a:t>
                      </a:r>
                      <a:r>
                        <a:rPr lang="en-US" sz="700" b="0" i="0" u="none" strike="noStrike" err="1">
                          <a:solidFill>
                            <a:srgbClr val="000000"/>
                          </a:solidFill>
                          <a:effectLst/>
                          <a:latin typeface="Segoe UI" panose="020B0502040204020203" pitchFamily="34" charset="0"/>
                        </a:rPr>
                        <a:t>vCore</a:t>
                      </a:r>
                      <a:endParaRPr lang="en-US" sz="7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02543038"/>
                  </a:ext>
                </a:extLst>
              </a:tr>
              <a:tr h="266815">
                <a:tc rowSpan="2">
                  <a:txBody>
                    <a:bodyPr/>
                    <a:lstStyle/>
                    <a:p>
                      <a:pPr algn="l" rtl="0" fontAlgn="ctr"/>
                      <a:r>
                        <a:rPr lang="en-US" sz="800" b="0" i="0" u="none" strike="noStrike">
                          <a:solidFill>
                            <a:srgbClr val="0070C0"/>
                          </a:solidFill>
                          <a:effectLst/>
                          <a:latin typeface="Segoe UI Semibold" panose="020B0702040204020203" pitchFamily="34" charset="0"/>
                        </a:rPr>
                        <a:t>Storage</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Remote SSD based Premium storage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 Cache, remote Page servers with local SSD ( RBPEX)</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57634762"/>
                  </a:ext>
                </a:extLst>
              </a:tr>
              <a:tr h="428119">
                <a:tc v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8TB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Scale from 10GB to 100TB of storage in 1GB increments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5220347"/>
                  </a:ext>
                </a:extLst>
              </a:tr>
              <a:tr h="308253">
                <a:tc>
                  <a:txBody>
                    <a:bodyPr/>
                    <a:lstStyle/>
                    <a:p>
                      <a:pPr algn="l" rtl="0" fontAlgn="ctr"/>
                      <a:r>
                        <a:rPr lang="en-US" sz="800" b="0" i="0" u="none" strike="noStrike">
                          <a:solidFill>
                            <a:srgbClr val="0070C0"/>
                          </a:solidFill>
                          <a:effectLst/>
                          <a:latin typeface="Segoe UI Semibold" panose="020B0702040204020203" pitchFamily="34" charset="0"/>
                        </a:rPr>
                        <a:t>In-Memory</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06186239"/>
                  </a:ext>
                </a:extLst>
              </a:tr>
              <a:tr h="397592">
                <a:tc>
                  <a:txBody>
                    <a:bodyPr/>
                    <a:lstStyle/>
                    <a:p>
                      <a:pPr algn="l" rtl="0" fontAlgn="ctr"/>
                      <a:r>
                        <a:rPr lang="en-US" sz="800" b="0" i="0" u="none" strike="noStrike">
                          <a:solidFill>
                            <a:srgbClr val="0070C0"/>
                          </a:solidFill>
                          <a:effectLst/>
                          <a:latin typeface="Segoe UI Semibold" panose="020B0702040204020203" pitchFamily="34" charset="0"/>
                        </a:rPr>
                        <a:t>Read-write IO</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7000 IOPS 5-10ms for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200K IOPS</a:t>
                      </a:r>
                    </a:p>
                    <a:p>
                      <a:pPr algn="l" rtl="0" fontAlgn="ctr"/>
                      <a:r>
                        <a:rPr lang="en-US" sz="800" b="0" i="0" u="none" strike="noStrike">
                          <a:solidFill>
                            <a:srgbClr val="000000"/>
                          </a:solidFill>
                          <a:effectLst/>
                          <a:latin typeface="Segoe UI" panose="020B0502040204020203" pitchFamily="34" charset="0"/>
                        </a:rPr>
                        <a:t>1-2ms for all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RBPEX: 200K IOPS,1-2ms for hot data access</a:t>
                      </a:r>
                    </a:p>
                    <a:p>
                      <a:pPr algn="l" rtl="0" fontAlgn="ctr"/>
                      <a:r>
                        <a:rPr lang="en-US" sz="800" b="0" i="0" u="none" strike="noStrike">
                          <a:solidFill>
                            <a:srgbClr val="000000"/>
                          </a:solidFill>
                          <a:effectLst/>
                          <a:latin typeface="Segoe UI" panose="020B0502040204020203" pitchFamily="34" charset="0"/>
                        </a:rPr>
                        <a:t>Remote reads: &gt;2ms </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5908718"/>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Log throughput</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1.875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30MB/sec)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6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96MB/sec)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a:solidFill>
                            <a:srgbClr val="000000"/>
                          </a:solidFill>
                          <a:effectLst/>
                          <a:latin typeface="Segoe UI" panose="020B0502040204020203" pitchFamily="34" charset="0"/>
                        </a:rPr>
                        <a:t>100MBPS</a:t>
                      </a:r>
                    </a:p>
                    <a:p>
                      <a:pPr algn="l" rtl="0" fontAlgn="ctr"/>
                      <a:endParaRPr lang="en-US" sz="8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9552429"/>
                  </a:ext>
                </a:extLst>
              </a:tr>
              <a:tr h="305238">
                <a:tc>
                  <a:txBody>
                    <a:bodyPr/>
                    <a:lstStyle/>
                    <a:p>
                      <a:pPr algn="l" rtl="0" fontAlgn="ctr"/>
                      <a:r>
                        <a:rPr lang="en-US" sz="800" b="0" i="0" u="none" strike="noStrike">
                          <a:solidFill>
                            <a:srgbClr val="0070C0"/>
                          </a:solidFill>
                          <a:effectLst/>
                          <a:latin typeface="Segoe UI Semibold" panose="020B0702040204020203" pitchFamily="34" charset="0"/>
                        </a:rPr>
                        <a:t>Read Replicas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0 read replicas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it-IT" sz="800" b="0" i="0" u="none" strike="noStrike">
                          <a:solidFill>
                            <a:srgbClr val="000000"/>
                          </a:solidFill>
                          <a:effectLst/>
                          <a:latin typeface="Segoe UI" panose="020B0502040204020203" pitchFamily="34" charset="0"/>
                        </a:rPr>
                        <a:t>3 replicas, 1 read-scale replica, </a:t>
                      </a:r>
                      <a:br>
                        <a:rPr lang="it-IT" sz="800" b="0" i="0" u="none" strike="noStrike">
                          <a:solidFill>
                            <a:srgbClr val="000000"/>
                          </a:solidFill>
                          <a:effectLst/>
                          <a:latin typeface="Segoe UI" panose="020B0502040204020203" pitchFamily="34" charset="0"/>
                        </a:rPr>
                      </a:br>
                      <a:r>
                        <a:rPr lang="it-IT" sz="800" b="0" i="0" u="none" strike="noStrike">
                          <a:solidFill>
                            <a:srgbClr val="000000"/>
                          </a:solidFill>
                          <a:effectLst/>
                          <a:latin typeface="Segoe UI" panose="020B0502040204020203" pitchFamily="34" charset="0"/>
                        </a:rPr>
                        <a:t>zone-redundant HA</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Primary read/write replica + </a:t>
                      </a:r>
                      <a:br>
                        <a:rPr lang="en-US" sz="800" b="0" i="0" u="none" strike="noStrike">
                          <a:solidFill>
                            <a:srgbClr val="000000"/>
                          </a:solidFill>
                          <a:effectLst/>
                          <a:latin typeface="Segoe UI" panose="020B0502040204020203" pitchFamily="34" charset="0"/>
                        </a:rPr>
                      </a:br>
                      <a:r>
                        <a:rPr lang="en-US" sz="800" b="0" i="0" u="none" strike="noStrike">
                          <a:solidFill>
                            <a:srgbClr val="000000"/>
                          </a:solidFill>
                          <a:effectLst/>
                          <a:latin typeface="Segoe UI" panose="020B0502040204020203" pitchFamily="34" charset="0"/>
                        </a:rPr>
                        <a:t>up to 4 read replicas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4845074"/>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Backups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dirty="0">
                          <a:solidFill>
                            <a:srgbClr val="000000"/>
                          </a:solidFill>
                          <a:effectLst/>
                          <a:latin typeface="Segoe UI" panose="020B0502040204020203" pitchFamily="34" charset="0"/>
                        </a:rPr>
                        <a:t>LRS, ZRS, RA-GRS, 7 days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0398857"/>
                  </a:ext>
                </a:extLst>
              </a:tr>
            </a:tbl>
          </a:graphicData>
        </a:graphic>
      </p:graphicFrame>
    </p:spTree>
    <p:extLst>
      <p:ext uri="{BB962C8B-B14F-4D97-AF65-F5344CB8AC3E}">
        <p14:creationId xmlns:p14="http://schemas.microsoft.com/office/powerpoint/2010/main" val="178347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3304321-4E22-4DFD-A2EB-373D02F00210}"/>
              </a:ext>
            </a:extLst>
          </p:cNvPr>
          <p:cNvGraphicFramePr/>
          <p:nvPr/>
        </p:nvGraphicFramePr>
        <p:xfrm>
          <a:off x="397566" y="1706388"/>
          <a:ext cx="3937837" cy="257521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B686AD2-C464-49C4-96E8-076B19D0D81E}"/>
              </a:ext>
            </a:extLst>
          </p:cNvPr>
          <p:cNvSpPr>
            <a:spLocks noGrp="1"/>
          </p:cNvSpPr>
          <p:nvPr>
            <p:ph type="title"/>
          </p:nvPr>
        </p:nvSpPr>
        <p:spPr>
          <a:xfrm>
            <a:off x="312745" y="244336"/>
            <a:ext cx="8678855" cy="614029"/>
          </a:xfrm>
        </p:spPr>
        <p:txBody>
          <a:bodyPr>
            <a:noAutofit/>
          </a:bodyPr>
          <a:lstStyle/>
          <a:p>
            <a:r>
              <a:rPr lang="en-US" sz="3200" b="1" dirty="0">
                <a:latin typeface="Segoe UI Semibold" panose="020B0502040204020203" pitchFamily="34" charset="0"/>
                <a:cs typeface="Segoe UI Semibold" panose="020B0502040204020203" pitchFamily="34" charset="0"/>
              </a:rPr>
              <a:t>SQL Database price-performance leadership</a:t>
            </a:r>
          </a:p>
        </p:txBody>
      </p:sp>
      <p:sp>
        <p:nvSpPr>
          <p:cNvPr id="64" name="Rectangle 63">
            <a:extLst>
              <a:ext uri="{FF2B5EF4-FFF2-40B4-BE49-F238E27FC236}">
                <a16:creationId xmlns:a16="http://schemas.microsoft.com/office/drawing/2014/main" id="{90045CB8-7526-41CC-989B-49A445EA6859}"/>
              </a:ext>
            </a:extLst>
          </p:cNvPr>
          <p:cNvSpPr/>
          <p:nvPr/>
        </p:nvSpPr>
        <p:spPr>
          <a:xfrm>
            <a:off x="312744" y="798398"/>
            <a:ext cx="8518512" cy="546303"/>
          </a:xfrm>
          <a:prstGeom prst="rect">
            <a:avLst/>
          </a:prstGeom>
        </p:spPr>
        <p:txBody>
          <a:bodyPr wrap="square" anchor="ctr">
            <a:spAutoFit/>
          </a:bodyPr>
          <a:lstStyle/>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Price-performance comparison</a:t>
            </a:r>
            <a:r>
              <a:rPr lang="en-US" sz="1500" b="1" baseline="30000">
                <a:solidFill>
                  <a:srgbClr val="0078D7"/>
                </a:solidFill>
                <a:latin typeface="Segoe UI Semibold" panose="020B0502040204020203" pitchFamily="34" charset="0"/>
                <a:cs typeface="Segoe UI Semibold" panose="020B0502040204020203" pitchFamily="34" charset="0"/>
              </a:rPr>
              <a:t>1</a:t>
            </a:r>
          </a:p>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(Azure SQL Database </a:t>
            </a:r>
            <a:r>
              <a:rPr lang="en-US" sz="1500">
                <a:solidFill>
                  <a:srgbClr val="0078D7"/>
                </a:solidFill>
                <a:latin typeface="Segoe UI Semibold" panose="020B0502040204020203" pitchFamily="34" charset="0"/>
                <a:cs typeface="Segoe UI Semibold" panose="020B0502040204020203" pitchFamily="34" charset="0"/>
              </a:rPr>
              <a:t>BC_Gen5_80 </a:t>
            </a:r>
            <a:r>
              <a:rPr lang="en-US" sz="1500" b="1">
                <a:solidFill>
                  <a:srgbClr val="0078D7"/>
                </a:solidFill>
                <a:latin typeface="Segoe UI Semibold" panose="020B0502040204020203" pitchFamily="34" charset="0"/>
                <a:cs typeface="Segoe UI Semibold" panose="020B0502040204020203" pitchFamily="34" charset="0"/>
              </a:rPr>
              <a:t>vs SQL Server on </a:t>
            </a:r>
            <a:r>
              <a:rPr lang="en-US" sz="1500">
                <a:solidFill>
                  <a:srgbClr val="0078D7"/>
                </a:solidFill>
                <a:latin typeface="Segoe UI Semibold" panose="020B0502040204020203" pitchFamily="34" charset="0"/>
                <a:cs typeface="Segoe UI Semibold" panose="020B0502040204020203" pitchFamily="34" charset="0"/>
              </a:rPr>
              <a:t>AWS RDS db.r4.16xlarge</a:t>
            </a:r>
            <a:r>
              <a:rPr lang="en-US" sz="1500" b="1">
                <a:solidFill>
                  <a:srgbClr val="0078D7"/>
                </a:solidFill>
                <a:latin typeface="Segoe UI Semibold" panose="020B0502040204020203" pitchFamily="34" charset="0"/>
                <a:cs typeface="Segoe UI Semibold" panose="020B0502040204020203" pitchFamily="34" charset="0"/>
              </a:rPr>
              <a:t>)</a:t>
            </a:r>
          </a:p>
        </p:txBody>
      </p:sp>
      <p:sp>
        <p:nvSpPr>
          <p:cNvPr id="70" name="Rectangle 69">
            <a:extLst>
              <a:ext uri="{FF2B5EF4-FFF2-40B4-BE49-F238E27FC236}">
                <a16:creationId xmlns:a16="http://schemas.microsoft.com/office/drawing/2014/main" id="{0A8F2E66-912E-4E5A-8A22-0CC1C069A714}"/>
              </a:ext>
            </a:extLst>
          </p:cNvPr>
          <p:cNvSpPr/>
          <p:nvPr/>
        </p:nvSpPr>
        <p:spPr bwMode="auto">
          <a:xfrm>
            <a:off x="312744" y="759418"/>
            <a:ext cx="8518512" cy="3630279"/>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eaLnBrk="1" hangingPunct="1">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a:extLst>
              <a:ext uri="{FF2B5EF4-FFF2-40B4-BE49-F238E27FC236}">
                <a16:creationId xmlns:a16="http://schemas.microsoft.com/office/drawing/2014/main" id="{42AB4433-3B4A-400B-AD20-E635916B2745}"/>
              </a:ext>
            </a:extLst>
          </p:cNvPr>
          <p:cNvSpPr/>
          <p:nvPr/>
        </p:nvSpPr>
        <p:spPr>
          <a:xfrm>
            <a:off x="1755111" y="1411680"/>
            <a:ext cx="2415707"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License-included for both services</a:t>
            </a:r>
          </a:p>
        </p:txBody>
      </p:sp>
      <p:sp>
        <p:nvSpPr>
          <p:cNvPr id="114" name="Rectangle 113">
            <a:extLst>
              <a:ext uri="{FF2B5EF4-FFF2-40B4-BE49-F238E27FC236}">
                <a16:creationId xmlns:a16="http://schemas.microsoft.com/office/drawing/2014/main" id="{9D672F39-3D07-49BB-AB31-9C56BA60104E}"/>
              </a:ext>
            </a:extLst>
          </p:cNvPr>
          <p:cNvSpPr/>
          <p:nvPr/>
        </p:nvSpPr>
        <p:spPr>
          <a:xfrm>
            <a:off x="1877857" y="2252857"/>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40% saving</a:t>
            </a:r>
          </a:p>
        </p:txBody>
      </p:sp>
      <p:sp>
        <p:nvSpPr>
          <p:cNvPr id="121" name="Rectangle 120">
            <a:extLst>
              <a:ext uri="{FF2B5EF4-FFF2-40B4-BE49-F238E27FC236}">
                <a16:creationId xmlns:a16="http://schemas.microsoft.com/office/drawing/2014/main" id="{0171C2EE-3BA7-467C-9720-F581A06CEFC6}"/>
              </a:ext>
            </a:extLst>
          </p:cNvPr>
          <p:cNvSpPr/>
          <p:nvPr/>
        </p:nvSpPr>
        <p:spPr>
          <a:xfrm>
            <a:off x="148425" y="4442722"/>
            <a:ext cx="8918575" cy="611706"/>
          </a:xfrm>
          <a:prstGeom prst="rect">
            <a:avLst/>
          </a:prstGeom>
        </p:spPr>
        <p:txBody>
          <a:bodyPr wrap="square" anchor="t">
            <a:spAutoFit/>
          </a:bodyPr>
          <a:lstStyle/>
          <a:p>
            <a:pPr defTabSz="685800" eaLnBrk="1" fontAlgn="auto" hangingPunct="1">
              <a:spcBef>
                <a:spcPts val="0"/>
              </a:spcBef>
              <a:spcAft>
                <a:spcPts val="0"/>
              </a:spcAft>
            </a:pPr>
            <a:r>
              <a:rPr lang="en-US" sz="675" baseline="30000">
                <a:solidFill>
                  <a:prstClr val="black"/>
                </a:solidFill>
                <a:latin typeface="Calibri" panose="020F0502020204030204"/>
              </a:rPr>
              <a:t>1</a:t>
            </a:r>
            <a:r>
              <a:rPr lang="en-US" sz="675">
                <a:solidFill>
                  <a:prstClr val="black"/>
                </a:solidFill>
                <a:latin typeface="Calibri" panose="020F0502020204030204"/>
              </a:rPr>
              <a:t>Price-performance claim based on data from a study commissioned by Microsoft and conducted by </a:t>
            </a:r>
            <a:r>
              <a:rPr lang="en-US" sz="675" err="1">
                <a:solidFill>
                  <a:prstClr val="black"/>
                </a:solidFill>
                <a:latin typeface="Calibri" panose="020F0502020204030204"/>
              </a:rPr>
              <a:t>GigaOM</a:t>
            </a:r>
            <a:r>
              <a:rPr lang="en-US" sz="675">
                <a:solidFill>
                  <a:prstClr val="black"/>
                </a:solidFill>
                <a:latin typeface="Calibri" panose="020F0502020204030204"/>
              </a:rPr>
              <a:t> in August 2019. The study compared price performance between a single, 80 vCore, Gen 5 Azure SQL Database on the business critical service tier and the db.r4.16xlarge offering for SQL Server on AWS RDS. Benchmark data is taken from a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derived from a recognized industry standard, TPC Benchmark™ E (TPC-E), and is based on a mixture of read-only and update intensive transactions that simulate activities found in complex OLTP application environments. Price-performance is calculated by </a:t>
            </a:r>
            <a:r>
              <a:rPr lang="en-US" sz="675" err="1">
                <a:solidFill>
                  <a:prstClr val="black"/>
                </a:solidFill>
                <a:latin typeface="Calibri" panose="020F0502020204030204"/>
              </a:rPr>
              <a:t>GigaOm</a:t>
            </a:r>
            <a:r>
              <a:rPr lang="en-US" sz="675">
                <a:solidFill>
                  <a:prstClr val="black"/>
                </a:solidFill>
                <a:latin typeface="Calibri" panose="020F0502020204030204"/>
              </a:rPr>
              <a:t> as the cost of running the cloud platform continuously for three years divided by transactions per second throughput. Prices are based on publicly available US pricing in East US for Azure SQL Database and US East (Ohio) for AWS RDS as of August 2019. Price-performance results are based upon the configurations detailed in the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Actual results and prices may vary based on configuration and region.</a:t>
            </a:r>
          </a:p>
        </p:txBody>
      </p:sp>
      <p:sp>
        <p:nvSpPr>
          <p:cNvPr id="122" name="Rectangle 121">
            <a:extLst>
              <a:ext uri="{FF2B5EF4-FFF2-40B4-BE49-F238E27FC236}">
                <a16:creationId xmlns:a16="http://schemas.microsoft.com/office/drawing/2014/main" id="{6B4336F9-55CD-4AFA-BB28-E11C4173103F}"/>
              </a:ext>
            </a:extLst>
          </p:cNvPr>
          <p:cNvSpPr/>
          <p:nvPr/>
        </p:nvSpPr>
        <p:spPr>
          <a:xfrm>
            <a:off x="4690270" y="1449376"/>
            <a:ext cx="3904389"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Azure (AHB + 3-yr RI) vs AWS RDS w/ 3-yr RI</a:t>
            </a:r>
          </a:p>
        </p:txBody>
      </p:sp>
      <p:graphicFrame>
        <p:nvGraphicFramePr>
          <p:cNvPr id="78" name="Chart 77">
            <a:extLst>
              <a:ext uri="{FF2B5EF4-FFF2-40B4-BE49-F238E27FC236}">
                <a16:creationId xmlns:a16="http://schemas.microsoft.com/office/drawing/2014/main" id="{C1EC28F1-3B21-4913-BC17-405356ED785E}"/>
              </a:ext>
            </a:extLst>
          </p:cNvPr>
          <p:cNvGraphicFramePr/>
          <p:nvPr/>
        </p:nvGraphicFramePr>
        <p:xfrm>
          <a:off x="4572001" y="1706388"/>
          <a:ext cx="4171949" cy="2575216"/>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a:extLst>
              <a:ext uri="{FF2B5EF4-FFF2-40B4-BE49-F238E27FC236}">
                <a16:creationId xmlns:a16="http://schemas.microsoft.com/office/drawing/2014/main" id="{FC43035B-BE9E-4010-A813-9FF2CA9F211F}"/>
              </a:ext>
            </a:extLst>
          </p:cNvPr>
          <p:cNvSpPr/>
          <p:nvPr/>
        </p:nvSpPr>
        <p:spPr>
          <a:xfrm>
            <a:off x="6181532" y="3281029"/>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86% saving</a:t>
            </a:r>
          </a:p>
        </p:txBody>
      </p:sp>
      <p:sp>
        <p:nvSpPr>
          <p:cNvPr id="7" name="TextBox 6">
            <a:extLst>
              <a:ext uri="{FF2B5EF4-FFF2-40B4-BE49-F238E27FC236}">
                <a16:creationId xmlns:a16="http://schemas.microsoft.com/office/drawing/2014/main" id="{5C8EED65-B4CF-416A-B8F4-716235C9E5C3}"/>
              </a:ext>
            </a:extLst>
          </p:cNvPr>
          <p:cNvSpPr txBox="1"/>
          <p:nvPr/>
        </p:nvSpPr>
        <p:spPr>
          <a:xfrm>
            <a:off x="7184633" y="4117168"/>
            <a:ext cx="1151632" cy="346249"/>
          </a:xfrm>
          <a:prstGeom prst="rect">
            <a:avLst/>
          </a:prstGeom>
          <a:noFill/>
        </p:spPr>
        <p:txBody>
          <a:bodyPr wrap="square" lIns="137160" tIns="109728" rIns="137160" bIns="109728" rtlCol="0">
            <a:spAutoFit/>
          </a:bodyPr>
          <a:lstStyle/>
          <a:p>
            <a:pPr defTabSz="685800" eaLnBrk="1" fontAlgn="auto" hangingPunct="1">
              <a:lnSpc>
                <a:spcPct val="90000"/>
              </a:lnSpc>
              <a:spcBef>
                <a:spcPts val="0"/>
              </a:spcBef>
              <a:spcAft>
                <a:spcPts val="450"/>
              </a:spcAft>
            </a:pPr>
            <a:r>
              <a:rPr lang="en-US" sz="900">
                <a:gradFill>
                  <a:gsLst>
                    <a:gs pos="2917">
                      <a:prstClr val="black"/>
                    </a:gs>
                    <a:gs pos="30000">
                      <a:prstClr val="black"/>
                    </a:gs>
                  </a:gsLst>
                  <a:lin ang="5400000" scaled="0"/>
                </a:gradFill>
                <a:latin typeface="Calibri" panose="020F0502020204030204"/>
              </a:rPr>
              <a:t>Source: GigaOm</a:t>
            </a:r>
          </a:p>
        </p:txBody>
      </p:sp>
    </p:spTree>
    <p:extLst>
      <p:ext uri="{BB962C8B-B14F-4D97-AF65-F5344CB8AC3E}">
        <p14:creationId xmlns:p14="http://schemas.microsoft.com/office/powerpoint/2010/main" val="395383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0A2-776C-478E-8EE8-29A4EC0FE3AC}"/>
              </a:ext>
            </a:extLst>
          </p:cNvPr>
          <p:cNvSpPr>
            <a:spLocks noGrp="1"/>
          </p:cNvSpPr>
          <p:nvPr>
            <p:ph type="title"/>
          </p:nvPr>
        </p:nvSpPr>
        <p:spPr>
          <a:xfrm>
            <a:off x="248307" y="85242"/>
            <a:ext cx="8616724" cy="482084"/>
          </a:xfrm>
        </p:spPr>
        <p:txBody>
          <a:bodyPr/>
          <a:lstStyle/>
          <a:p>
            <a:r>
              <a:rPr lang="en-US" sz="2600" b="1">
                <a:latin typeface="Segoe UI Semibold" panose="020B0502040204020203" pitchFamily="34" charset="0"/>
                <a:cs typeface="Segoe UI Semibold" panose="020B0502040204020203" pitchFamily="34" charset="0"/>
              </a:rPr>
              <a:t>Azure SQL Database Availability SLAs</a:t>
            </a:r>
          </a:p>
        </p:txBody>
      </p:sp>
      <p:graphicFrame>
        <p:nvGraphicFramePr>
          <p:cNvPr id="5" name="Content Placeholder 4">
            <a:extLst>
              <a:ext uri="{FF2B5EF4-FFF2-40B4-BE49-F238E27FC236}">
                <a16:creationId xmlns:a16="http://schemas.microsoft.com/office/drawing/2014/main" id="{11CD0A89-4433-46B9-9AD7-09900AF05726}"/>
              </a:ext>
            </a:extLst>
          </p:cNvPr>
          <p:cNvGraphicFramePr>
            <a:graphicFrameLocks noGrp="1"/>
          </p:cNvGraphicFramePr>
          <p:nvPr>
            <p:ph idx="1"/>
          </p:nvPr>
        </p:nvGraphicFramePr>
        <p:xfrm>
          <a:off x="2603716" y="588937"/>
          <a:ext cx="6419627" cy="3937017"/>
        </p:xfrm>
        <a:graphic>
          <a:graphicData uri="http://schemas.openxmlformats.org/drawingml/2006/table">
            <a:tbl>
              <a:tblPr firstRow="1" bandRow="1">
                <a:tableStyleId>{7DF18680-E054-41AD-8BC1-D1AEF772440D}</a:tableStyleId>
              </a:tblPr>
              <a:tblGrid>
                <a:gridCol w="1406205">
                  <a:extLst>
                    <a:ext uri="{9D8B030D-6E8A-4147-A177-3AD203B41FA5}">
                      <a16:colId xmlns:a16="http://schemas.microsoft.com/office/drawing/2014/main" val="1497556919"/>
                    </a:ext>
                  </a:extLst>
                </a:gridCol>
                <a:gridCol w="1406205">
                  <a:extLst>
                    <a:ext uri="{9D8B030D-6E8A-4147-A177-3AD203B41FA5}">
                      <a16:colId xmlns:a16="http://schemas.microsoft.com/office/drawing/2014/main" val="1622594926"/>
                    </a:ext>
                  </a:extLst>
                </a:gridCol>
                <a:gridCol w="1406205">
                  <a:extLst>
                    <a:ext uri="{9D8B030D-6E8A-4147-A177-3AD203B41FA5}">
                      <a16:colId xmlns:a16="http://schemas.microsoft.com/office/drawing/2014/main" val="1217006937"/>
                    </a:ext>
                  </a:extLst>
                </a:gridCol>
                <a:gridCol w="1277037">
                  <a:extLst>
                    <a:ext uri="{9D8B030D-6E8A-4147-A177-3AD203B41FA5}">
                      <a16:colId xmlns:a16="http://schemas.microsoft.com/office/drawing/2014/main" val="431958156"/>
                    </a:ext>
                  </a:extLst>
                </a:gridCol>
                <a:gridCol w="923975">
                  <a:extLst>
                    <a:ext uri="{9D8B030D-6E8A-4147-A177-3AD203B41FA5}">
                      <a16:colId xmlns:a16="http://schemas.microsoft.com/office/drawing/2014/main" val="2746732280"/>
                    </a:ext>
                  </a:extLst>
                </a:gridCol>
              </a:tblGrid>
              <a:tr h="818292">
                <a:tc gridSpan="2">
                  <a:txBody>
                    <a:bodyPr/>
                    <a:lstStyle/>
                    <a:p>
                      <a:pPr marL="0" marR="0">
                        <a:spcBef>
                          <a:spcPts val="900"/>
                        </a:spcBef>
                        <a:spcAft>
                          <a:spcPts val="900"/>
                        </a:spcAft>
                      </a:pPr>
                      <a:r>
                        <a:rPr lang="en-US" sz="1400" cap="all">
                          <a:effectLst/>
                        </a:rPr>
                        <a:t>SLA category</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cap="all">
                          <a:effectLst/>
                        </a:rPr>
                        <a:t>service tier</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err="1">
                          <a:effectLst/>
                        </a:rPr>
                        <a:t>sla</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a:effectLst/>
                        </a:rPr>
                        <a:t>Maximum service credit</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extLst>
                  <a:ext uri="{0D108BD9-81ED-4DB2-BD59-A6C34878D82A}">
                    <a16:rowId xmlns:a16="http://schemas.microsoft.com/office/drawing/2014/main" val="3735513911"/>
                  </a:ext>
                </a:extLst>
              </a:tr>
              <a:tr h="434340">
                <a:tc rowSpan="5" gridSpan="2">
                  <a:txBody>
                    <a:bodyPr/>
                    <a:lstStyle/>
                    <a:p>
                      <a:pPr marL="0" marR="0">
                        <a:spcBef>
                          <a:spcPts val="900"/>
                        </a:spcBef>
                        <a:spcAft>
                          <a:spcPts val="900"/>
                        </a:spcAft>
                      </a:pPr>
                      <a:r>
                        <a:rPr lang="en-US" sz="1400">
                          <a:effectLst/>
                        </a:rPr>
                        <a:t>Availability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rowSpan="5"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Hyperscale w/ 0 replicas</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353430454"/>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1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50721856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2+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1770431033"/>
                  </a:ext>
                </a:extLst>
              </a:tr>
              <a:tr h="426479">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General purpose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388799714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Business critical (zone redundant) </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057235358"/>
                  </a:ext>
                </a:extLst>
              </a:tr>
              <a:tr h="469697">
                <a:tc rowSpan="2">
                  <a:txBody>
                    <a:bodyPr/>
                    <a:lstStyle/>
                    <a:p>
                      <a:pPr marL="0" marR="0">
                        <a:spcBef>
                          <a:spcPts val="900"/>
                        </a:spcBef>
                        <a:spcAft>
                          <a:spcPts val="900"/>
                        </a:spcAft>
                      </a:pPr>
                      <a:r>
                        <a:rPr lang="en-US" sz="1400">
                          <a:effectLst/>
                        </a:rPr>
                        <a:t>Business continuity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400">
                          <a:effectLst/>
                        </a:rPr>
                        <a:t>Recovery point objective (RPO)</a:t>
                      </a:r>
                      <a:endParaRPr lang="en-US" sz="1400" dirty="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All</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5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4053334637"/>
                  </a:ext>
                </a:extLst>
              </a:tr>
              <a:tr h="485189">
                <a:tc v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Recovery Time Objective (RTO)</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Single database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30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1989302744"/>
                  </a:ext>
                </a:extLst>
              </a:tr>
            </a:tbl>
          </a:graphicData>
        </a:graphic>
      </p:graphicFrame>
      <p:sp>
        <p:nvSpPr>
          <p:cNvPr id="6" name="Content Placeholder 2">
            <a:extLst>
              <a:ext uri="{FF2B5EF4-FFF2-40B4-BE49-F238E27FC236}">
                <a16:creationId xmlns:a16="http://schemas.microsoft.com/office/drawing/2014/main" id="{FE07D3D1-D98D-4C95-9831-7D875470FA13}"/>
              </a:ext>
            </a:extLst>
          </p:cNvPr>
          <p:cNvSpPr txBox="1">
            <a:spLocks/>
          </p:cNvSpPr>
          <p:nvPr/>
        </p:nvSpPr>
        <p:spPr>
          <a:xfrm>
            <a:off x="248308" y="674176"/>
            <a:ext cx="2277917" cy="40609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Bef>
                <a:spcPts val="750"/>
              </a:spcBef>
              <a:spcAft>
                <a:spcPts val="0"/>
              </a:spcAft>
              <a:buNone/>
            </a:pPr>
            <a:r>
              <a:rPr lang="en-US" sz="1500">
                <a:solidFill>
                  <a:prstClr val="black"/>
                </a:solidFill>
                <a:latin typeface="Calibri" panose="020F0502020204030204"/>
              </a:rPr>
              <a:t>Highest availability SLA in the industry, leveraging availability zones</a:t>
            </a:r>
          </a:p>
          <a:p>
            <a:pPr marL="0" indent="0" defTabSz="685800" fontAlgn="auto">
              <a:spcBef>
                <a:spcPts val="750"/>
              </a:spcBef>
              <a:spcAft>
                <a:spcPts val="0"/>
              </a:spcAft>
              <a:buNone/>
            </a:pPr>
            <a:r>
              <a:rPr lang="en-US" sz="1500">
                <a:solidFill>
                  <a:prstClr val="black"/>
                </a:solidFill>
                <a:latin typeface="Calibri" panose="020F0502020204030204"/>
              </a:rPr>
              <a:t>Differentiated SLA for Hyperscale based on # of replicas</a:t>
            </a:r>
          </a:p>
          <a:p>
            <a:pPr marL="0" indent="0" defTabSz="685800" fontAlgn="auto">
              <a:spcBef>
                <a:spcPts val="750"/>
              </a:spcBef>
              <a:spcAft>
                <a:spcPts val="0"/>
              </a:spcAft>
              <a:buNone/>
            </a:pPr>
            <a:r>
              <a:rPr lang="en-US" sz="1500">
                <a:solidFill>
                  <a:prstClr val="black"/>
                </a:solidFill>
                <a:latin typeface="Calibri" panose="020F0502020204030204"/>
              </a:rPr>
              <a:t>Only business continuity SLA in the industry, </a:t>
            </a:r>
            <a:r>
              <a:rPr lang="en-US" sz="1500" i="1">
                <a:solidFill>
                  <a:prstClr val="black"/>
                </a:solidFill>
                <a:latin typeface="Calibri" panose="020F0502020204030204"/>
              </a:rPr>
              <a:t>RTO &amp; RPO, 100% service credit</a:t>
            </a:r>
            <a:endParaRPr lang="en-US" sz="1500">
              <a:solidFill>
                <a:prstClr val="black"/>
              </a:solidFill>
              <a:latin typeface="Calibri" panose="020F0502020204030204"/>
            </a:endParaRPr>
          </a:p>
          <a:p>
            <a:pPr marL="0" indent="0" defTabSz="685800" fontAlgn="auto">
              <a:spcBef>
                <a:spcPts val="750"/>
              </a:spcBef>
              <a:spcAft>
                <a:spcPts val="0"/>
              </a:spcAft>
              <a:buNone/>
            </a:pPr>
            <a:r>
              <a:rPr lang="en-US" sz="1500">
                <a:solidFill>
                  <a:prstClr val="black"/>
                </a:solidFill>
                <a:latin typeface="Calibri" panose="020F0502020204030204"/>
              </a:rPr>
              <a:t>Database uptime in a region + guaranteed recovery during disasters = mission critical fault resilience </a:t>
            </a: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0" indent="0" defTabSz="685800" fontAlgn="auto">
              <a:spcBef>
                <a:spcPts val="750"/>
              </a:spcBef>
              <a:spcAft>
                <a:spcPts val="0"/>
              </a:spcAft>
              <a:buNone/>
            </a:pPr>
            <a:endParaRPr lang="en-US" sz="1600">
              <a:solidFill>
                <a:prstClr val="black"/>
              </a:solidFill>
              <a:latin typeface="Calibri" panose="020F0502020204030204"/>
            </a:endParaRPr>
          </a:p>
          <a:p>
            <a:pPr marL="171450" indent="-171450" defTabSz="685800" fontAlgn="auto">
              <a:spcBef>
                <a:spcPts val="750"/>
              </a:spcBef>
              <a:spcAft>
                <a:spcPts val="0"/>
              </a:spcAft>
            </a:pPr>
            <a:endParaRPr lang="en-US" sz="1600">
              <a:solidFill>
                <a:prstClr val="black"/>
              </a:solidFill>
              <a:latin typeface="Calibri" panose="020F0502020204030204"/>
            </a:endParaRPr>
          </a:p>
        </p:txBody>
      </p:sp>
      <p:sp>
        <p:nvSpPr>
          <p:cNvPr id="7" name="TextBox 6">
            <a:extLst>
              <a:ext uri="{FF2B5EF4-FFF2-40B4-BE49-F238E27FC236}">
                <a16:creationId xmlns:a16="http://schemas.microsoft.com/office/drawing/2014/main" id="{4F930976-EFA7-4765-B30A-9423256BA2B3}"/>
              </a:ext>
            </a:extLst>
          </p:cNvPr>
          <p:cNvSpPr txBox="1"/>
          <p:nvPr/>
        </p:nvSpPr>
        <p:spPr>
          <a:xfrm>
            <a:off x="248308" y="4841986"/>
            <a:ext cx="8151655" cy="507831"/>
          </a:xfrm>
          <a:prstGeom prst="rect">
            <a:avLst/>
          </a:prstGeom>
          <a:noFill/>
        </p:spPr>
        <p:txBody>
          <a:bodyPr wrap="none" rtlCol="0">
            <a:spAutoFit/>
          </a:bodyPr>
          <a:lstStyle/>
          <a:p>
            <a:pPr defTabSz="685800" eaLnBrk="1" fontAlgn="auto" hangingPunct="1">
              <a:spcBef>
                <a:spcPts val="0"/>
              </a:spcBef>
              <a:spcAft>
                <a:spcPts val="0"/>
              </a:spcAft>
            </a:pPr>
            <a:r>
              <a:rPr lang="en-US" sz="1350">
                <a:solidFill>
                  <a:prstClr val="black"/>
                </a:solidFill>
                <a:latin typeface="Calibri" panose="020F0502020204030204"/>
              </a:rPr>
              <a:t>For more info see </a:t>
            </a:r>
            <a:r>
              <a:rPr lang="en-US" sz="1350">
                <a:solidFill>
                  <a:prstClr val="black"/>
                </a:solidFill>
                <a:latin typeface="Calibri" panose="020F0502020204030204"/>
                <a:hlinkClick r:id="rId3"/>
              </a:rPr>
              <a:t>https://azure.microsoft.com/en-us/blog/understanding-and-leveraging-azure-sql-database-sla/</a:t>
            </a:r>
            <a:endParaRPr lang="en-US" sz="1350">
              <a:solidFill>
                <a:prstClr val="black"/>
              </a:solidFill>
              <a:latin typeface="Calibri" panose="020F0502020204030204"/>
            </a:endParaRPr>
          </a:p>
          <a:p>
            <a:pPr defTabSz="685800" eaLnBrk="1" fontAlgn="auto" hangingPunct="1">
              <a:spcBef>
                <a:spcPts val="0"/>
              </a:spcBef>
              <a:spcAft>
                <a:spcPts val="0"/>
              </a:spcAft>
            </a:pPr>
            <a:endParaRPr lang="en-US" sz="1350">
              <a:solidFill>
                <a:prstClr val="black"/>
              </a:solidFill>
              <a:latin typeface="Calibri" panose="020F0502020204030204"/>
            </a:endParaRPr>
          </a:p>
        </p:txBody>
      </p:sp>
    </p:spTree>
    <p:extLst>
      <p:ext uri="{BB962C8B-B14F-4D97-AF65-F5344CB8AC3E}">
        <p14:creationId xmlns:p14="http://schemas.microsoft.com/office/powerpoint/2010/main" val="51807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Performance tuning in </a:t>
            </a:r>
            <a:br>
              <a:rPr lang="en-US" sz="3600" b="1" dirty="0">
                <a:latin typeface="Segoe UI Semibold" panose="020B0502040204020203" pitchFamily="34" charset="0"/>
                <a:cs typeface="Segoe UI Semibold" panose="020B0502040204020203" pitchFamily="34" charset="0"/>
              </a:rPr>
            </a:br>
            <a:r>
              <a:rPr lang="en-US" sz="3600" b="1" dirty="0">
                <a:latin typeface="Segoe UI Semibold" panose="020B0502040204020203" pitchFamily="34" charset="0"/>
                <a:cs typeface="Segoe UI Semibold" panose="020B0502040204020203" pitchFamily="34" charset="0"/>
              </a:rPr>
              <a:t>Azure SQL DB</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247291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First decisions: initial sizing</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pPr marL="457189" indent="-457189">
              <a:buFont typeface="Wingdings" panose="05000000000000000000" pitchFamily="2" charset="2"/>
              <a:buChar char="ü"/>
            </a:pPr>
            <a:r>
              <a:rPr lang="en-US"/>
              <a:t>Initially choose based on existing resources used on-prem</a:t>
            </a:r>
          </a:p>
          <a:p>
            <a:pPr marL="457189" indent="-457189">
              <a:buFont typeface="Wingdings" panose="05000000000000000000" pitchFamily="2" charset="2"/>
              <a:buChar char="ü"/>
            </a:pPr>
            <a:r>
              <a:rPr lang="en-US"/>
              <a:t>You can scale up or down accordingly</a:t>
            </a:r>
          </a:p>
          <a:p>
            <a:pPr marL="457189" indent="-457189">
              <a:buFont typeface="Wingdings" panose="05000000000000000000" pitchFamily="2" charset="2"/>
              <a:buChar char="ü"/>
            </a:pPr>
            <a:r>
              <a:rPr lang="en-US"/>
              <a:t>Whenever possible, test ahead of time using representative workloads and data distributions</a:t>
            </a:r>
          </a:p>
          <a:p>
            <a:pPr marL="457189" indent="-457189">
              <a:buFont typeface="Wingdings" panose="05000000000000000000" pitchFamily="2" charset="2"/>
              <a:buChar char="ü"/>
            </a:pPr>
            <a:r>
              <a:rPr lang="en-US"/>
              <a:t>Stay at your current database compatibility level until you are ready – we will support you</a:t>
            </a:r>
          </a:p>
          <a:p>
            <a:pPr marL="457189" indent="-457189">
              <a:buFont typeface="Wingdings" panose="05000000000000000000" pitchFamily="2" charset="2"/>
              <a:buChar char="ü"/>
            </a:pPr>
            <a:r>
              <a:rPr lang="en-US"/>
              <a:t>As you would in SQL Server, use a performance monitoring and tuning methodology to assess resource utilization vs. headroom</a:t>
            </a:r>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4772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Performance tuning in the cloud</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Some things are the same – and some are different </a:t>
            </a:r>
            <a:r>
              <a:rPr lang="en-US" i="1" dirty="0"/>
              <a:t>but not difficult to pick up</a:t>
            </a:r>
          </a:p>
          <a:p>
            <a:endParaRPr lang="en-US" i="1" dirty="0"/>
          </a:p>
          <a:p>
            <a:r>
              <a:rPr lang="en-US" dirty="0"/>
              <a:t>A few SQL DB-specific factors:</a:t>
            </a:r>
          </a:p>
          <a:p>
            <a:pPr marL="342892" indent="-342892">
              <a:buFont typeface="Arial" panose="020B0604020202020204" pitchFamily="34" charset="0"/>
              <a:buChar char="•"/>
            </a:pPr>
            <a:r>
              <a:rPr lang="en-US" sz="2000" dirty="0"/>
              <a:t>All tiers have necessary limits to achieve the balance between perf and availability</a:t>
            </a:r>
            <a:r>
              <a:rPr lang="en-US" sz="1600" dirty="0"/>
              <a:t> (</a:t>
            </a:r>
            <a:r>
              <a:rPr lang="en-US" sz="1600" dirty="0">
                <a:hlinkClick r:id="rId3"/>
              </a:rPr>
              <a:t>Single DB Limits</a:t>
            </a:r>
            <a:r>
              <a:rPr lang="en-US" sz="1600" dirty="0"/>
              <a:t>  and </a:t>
            </a:r>
            <a:r>
              <a:rPr lang="en-US" sz="1600" dirty="0">
                <a:hlinkClick r:id="rId4"/>
              </a:rPr>
              <a:t>Elastic Pool Limits</a:t>
            </a:r>
            <a:r>
              <a:rPr lang="en-US" sz="1600" dirty="0"/>
              <a:t>).</a:t>
            </a:r>
          </a:p>
          <a:p>
            <a:pPr marL="342892" indent="-342892">
              <a:buFont typeface="Arial" panose="020B0604020202020204" pitchFamily="34" charset="0"/>
              <a:buChar char="•"/>
            </a:pPr>
            <a:r>
              <a:rPr lang="en-US" sz="2000" dirty="0"/>
              <a:t>Full recovery model</a:t>
            </a:r>
          </a:p>
          <a:p>
            <a:pPr marL="342892" indent="-342892">
              <a:buFont typeface="Arial" panose="020B0604020202020204" pitchFamily="34" charset="0"/>
              <a:buChar char="•"/>
            </a:pPr>
            <a:r>
              <a:rPr lang="en-US" sz="2000" dirty="0"/>
              <a:t>Business Critical has HADR replicas</a:t>
            </a:r>
          </a:p>
        </p:txBody>
      </p:sp>
    </p:spTree>
    <p:extLst>
      <p:ext uri="{BB962C8B-B14F-4D97-AF65-F5344CB8AC3E}">
        <p14:creationId xmlns:p14="http://schemas.microsoft.com/office/powerpoint/2010/main" val="35655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Tools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fontScale="92500" lnSpcReduction="10000"/>
          </a:bodyPr>
          <a:lstStyle/>
          <a:p>
            <a:r>
              <a:rPr lang="en-US" sz="1400" b="1" dirty="0">
                <a:hlinkClick r:id="rId3"/>
              </a:rPr>
              <a:t>Query Store</a:t>
            </a:r>
            <a:endParaRPr lang="en-US" sz="1400" b="1" dirty="0"/>
          </a:p>
          <a:p>
            <a:r>
              <a:rPr lang="en-US" sz="1400" dirty="0"/>
              <a:t>	Identify top resource consuming queries</a:t>
            </a:r>
          </a:p>
          <a:p>
            <a:r>
              <a:rPr lang="en-US" sz="1400" dirty="0"/>
              <a:t>	Identify top waits and regressions.</a:t>
            </a:r>
          </a:p>
          <a:p>
            <a:r>
              <a:rPr lang="en-US" sz="1400" b="1" dirty="0">
                <a:hlinkClick r:id="rId4"/>
              </a:rPr>
              <a:t>DMVs</a:t>
            </a:r>
            <a:r>
              <a:rPr lang="en-US" sz="1400" b="1" dirty="0"/>
              <a:t>,  </a:t>
            </a:r>
            <a:r>
              <a:rPr lang="en-US" sz="1400" b="1" dirty="0">
                <a:hlinkClick r:id="rId5"/>
              </a:rPr>
              <a:t>Extended Events</a:t>
            </a:r>
            <a:endParaRPr lang="en-US" sz="1400" b="1" dirty="0"/>
          </a:p>
          <a:p>
            <a:r>
              <a:rPr lang="en-US" sz="1400" dirty="0"/>
              <a:t>	Similar experience and benefits as you’ll find in SQL Server</a:t>
            </a:r>
            <a:endParaRPr lang="en-US" sz="1400" dirty="0">
              <a:hlinkClick r:id="rId6"/>
            </a:endParaRPr>
          </a:p>
          <a:p>
            <a:r>
              <a:rPr lang="en-US" sz="1400" b="1" dirty="0">
                <a:hlinkClick r:id="rId6"/>
              </a:rPr>
              <a:t>Azure SQL Analytics</a:t>
            </a:r>
            <a:endParaRPr lang="en-US" sz="1400" b="1" dirty="0"/>
          </a:p>
          <a:p>
            <a:r>
              <a:rPr lang="en-US" sz="1400" dirty="0"/>
              <a:t>	Cloud monitoring across single, pooled, and Managed instance databases</a:t>
            </a:r>
          </a:p>
          <a:p>
            <a:r>
              <a:rPr lang="en-US" sz="1400" b="1" dirty="0">
                <a:hlinkClick r:id="rId7"/>
              </a:rPr>
              <a:t>Intelligent Insights</a:t>
            </a:r>
            <a:endParaRPr lang="en-US" sz="1400" b="1" dirty="0"/>
          </a:p>
          <a:p>
            <a:r>
              <a:rPr lang="en-US" sz="1400" dirty="0"/>
              <a:t>	Detects performance bottlenecks and patterns</a:t>
            </a:r>
          </a:p>
          <a:p>
            <a:r>
              <a:rPr lang="en-US" sz="1400" b="1" dirty="0">
                <a:hlinkClick r:id="rId8"/>
              </a:rPr>
              <a:t>Database Advisor</a:t>
            </a:r>
            <a:endParaRPr lang="en-US" sz="1400" b="1" dirty="0"/>
          </a:p>
          <a:p>
            <a:r>
              <a:rPr lang="en-US" sz="1400" dirty="0"/>
              <a:t>	Index recommendations</a:t>
            </a:r>
          </a:p>
          <a:p>
            <a:r>
              <a:rPr lang="en-US" sz="1400" dirty="0"/>
              <a:t>	Ability to apply recommendations and monitor</a:t>
            </a:r>
          </a:p>
          <a:p>
            <a:r>
              <a:rPr lang="en-US" sz="1400" b="1" dirty="0">
                <a:hlinkClick r:id="rId9"/>
              </a:rPr>
              <a:t>SQL Database automatic tuning</a:t>
            </a:r>
            <a:endParaRPr lang="en-US" sz="1400" b="1" dirty="0"/>
          </a:p>
          <a:p>
            <a:r>
              <a:rPr lang="en-US" sz="1400" dirty="0"/>
              <a:t>	Monitors queries,  applies recommendations</a:t>
            </a:r>
          </a:p>
          <a:p>
            <a:r>
              <a:rPr lang="en-US" sz="1400" dirty="0"/>
              <a:t>	Monitors regressions, self correction (FORCE_LAST_GOOD_PLAN)</a:t>
            </a:r>
          </a:p>
          <a:p>
            <a:endParaRPr lang="en-US" dirty="0"/>
          </a:p>
        </p:txBody>
      </p:sp>
    </p:spTree>
    <p:extLst>
      <p:ext uri="{BB962C8B-B14F-4D97-AF65-F5344CB8AC3E}">
        <p14:creationId xmlns:p14="http://schemas.microsoft.com/office/powerpoint/2010/main" val="273543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3EF57D-3214-4AE7-8136-0D5ADAF59347}"/>
              </a:ext>
            </a:extLst>
          </p:cNvPr>
          <p:cNvSpPr/>
          <p:nvPr/>
        </p:nvSpPr>
        <p:spPr bwMode="auto">
          <a:xfrm>
            <a:off x="1725931" y="3107854"/>
            <a:ext cx="5343525" cy="156701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37" eaLnBrk="1" hangingPunct="1"/>
            <a:endPar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75452"/>
            <a:ext cx="8481212" cy="614029"/>
          </a:xfrm>
        </p:spPr>
        <p:txBody>
          <a:bodyPr/>
          <a:lstStyle/>
          <a:p>
            <a:r>
              <a:rPr lang="en-US"/>
              <a:t>Other monitoring options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6" y="1051965"/>
            <a:ext cx="8518511" cy="1692964"/>
          </a:xfrm>
        </p:spPr>
        <p:txBody>
          <a:bodyPr/>
          <a:lstStyle/>
          <a:p>
            <a:r>
              <a:rPr lang="en-US" sz="2000" dirty="0"/>
              <a:t>Third party tools </a:t>
            </a:r>
          </a:p>
          <a:p>
            <a:r>
              <a:rPr lang="en-US" sz="2000" b="1" dirty="0">
                <a:hlinkClick r:id="rId3"/>
              </a:rPr>
              <a:t>Query performance insight library</a:t>
            </a:r>
            <a:endParaRPr lang="en-US" sz="2000" b="1" dirty="0"/>
          </a:p>
          <a:p>
            <a:r>
              <a:rPr lang="en-US" sz="2000" b="1" dirty="0">
                <a:hlinkClick r:id="rId4"/>
              </a:rPr>
              <a:t>Near-</a:t>
            </a:r>
            <a:r>
              <a:rPr lang="en-US" sz="2000" b="1" dirty="0" err="1">
                <a:hlinkClick r:id="rId4"/>
              </a:rPr>
              <a:t>realtime</a:t>
            </a:r>
            <a:r>
              <a:rPr lang="en-US" sz="2000" b="1" dirty="0">
                <a:hlinkClick r:id="rId4"/>
              </a:rPr>
              <a:t> monitoring for Azure SQL</a:t>
            </a:r>
            <a:r>
              <a:rPr lang="en-US" sz="2000" b="1" dirty="0"/>
              <a:t> </a:t>
            </a:r>
            <a:r>
              <a:rPr lang="en-US" sz="2000" dirty="0"/>
              <a:t>using OSS </a:t>
            </a:r>
            <a:r>
              <a:rPr lang="en-US" sz="2000" b="1" dirty="0" err="1">
                <a:hlinkClick r:id="rId5"/>
              </a:rPr>
              <a:t>telegraf</a:t>
            </a:r>
            <a:endParaRPr lang="en-US" sz="2000" b="1" dirty="0"/>
          </a:p>
          <a:p>
            <a:pPr lvl="1"/>
            <a:r>
              <a:rPr lang="en-US" dirty="0"/>
              <a:t>Can monitor </a:t>
            </a:r>
            <a:r>
              <a:rPr lang="en-US" b="1" dirty="0">
                <a:hlinkClick r:id="rId6"/>
              </a:rPr>
              <a:t>Managed instances</a:t>
            </a:r>
            <a:r>
              <a:rPr lang="en-US" dirty="0"/>
              <a:t>, Azure SQL DB, On-premises SQL Server</a:t>
            </a:r>
          </a:p>
          <a:p>
            <a:endParaRPr lang="en-US" sz="2000" dirty="0"/>
          </a:p>
        </p:txBody>
      </p:sp>
      <p:pic>
        <p:nvPicPr>
          <p:cNvPr id="5" name="Graphic 4">
            <a:extLst>
              <a:ext uri="{FF2B5EF4-FFF2-40B4-BE49-F238E27FC236}">
                <a16:creationId xmlns:a16="http://schemas.microsoft.com/office/drawing/2014/main" id="{A6638608-A149-49A9-A658-23D53F1673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2893989"/>
            <a:ext cx="672460" cy="672460"/>
          </a:xfrm>
          <a:prstGeom prst="rect">
            <a:avLst/>
          </a:prstGeom>
        </p:spPr>
      </p:pic>
      <p:pic>
        <p:nvPicPr>
          <p:cNvPr id="6" name="Graphic 5">
            <a:extLst>
              <a:ext uri="{FF2B5EF4-FFF2-40B4-BE49-F238E27FC236}">
                <a16:creationId xmlns:a16="http://schemas.microsoft.com/office/drawing/2014/main" id="{39409BD1-A155-4F03-8455-14DD2C915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4191294"/>
            <a:ext cx="672460" cy="672460"/>
          </a:xfrm>
          <a:prstGeom prst="rect">
            <a:avLst/>
          </a:prstGeom>
        </p:spPr>
      </p:pic>
      <p:pic>
        <p:nvPicPr>
          <p:cNvPr id="2050" name="Picture 2" descr="See the source image">
            <a:extLst>
              <a:ext uri="{FF2B5EF4-FFF2-40B4-BE49-F238E27FC236}">
                <a16:creationId xmlns:a16="http://schemas.microsoft.com/office/drawing/2014/main" id="{321106E0-A712-49C3-ACE3-5DA6AB772C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9490" y="3503489"/>
            <a:ext cx="775745" cy="775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08F3E8-E519-4D9A-8A87-B20C3EAE16E2}"/>
              </a:ext>
            </a:extLst>
          </p:cNvPr>
          <p:cNvSpPr/>
          <p:nvPr/>
        </p:nvSpPr>
        <p:spPr bwMode="auto">
          <a:xfrm>
            <a:off x="2396579" y="3528959"/>
            <a:ext cx="1000125" cy="724805"/>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rPr>
              <a:t>Telegraf</a:t>
            </a:r>
            <a:endParaRPr lang="en-US" sz="150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F8CD3CFE-3363-4E04-9698-D747505B923F}"/>
              </a:ext>
            </a:extLst>
          </p:cNvPr>
          <p:cNvCxnSpPr>
            <a:cxnSpLocks/>
            <a:stCxn id="5" idx="3"/>
            <a:endCxn id="2" idx="0"/>
          </p:cNvCxnSpPr>
          <p:nvPr/>
        </p:nvCxnSpPr>
        <p:spPr>
          <a:xfrm>
            <a:off x="985511" y="3230220"/>
            <a:ext cx="1911129" cy="298739"/>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195E4E9-D096-469C-94AF-40BF04E019D6}"/>
              </a:ext>
            </a:extLst>
          </p:cNvPr>
          <p:cNvCxnSpPr>
            <a:cxnSpLocks/>
            <a:stCxn id="6" idx="3"/>
            <a:endCxn id="2" idx="2"/>
          </p:cNvCxnSpPr>
          <p:nvPr/>
        </p:nvCxnSpPr>
        <p:spPr>
          <a:xfrm flipV="1">
            <a:off x="985511" y="4253765"/>
            <a:ext cx="1911129" cy="273761"/>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82167B7-A9B8-42E6-A566-EB4F615066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86948" y="2859229"/>
            <a:ext cx="552660" cy="552660"/>
          </a:xfrm>
          <a:prstGeom prst="rect">
            <a:avLst/>
          </a:prstGeom>
        </p:spPr>
      </p:pic>
      <p:cxnSp>
        <p:nvCxnSpPr>
          <p:cNvPr id="17" name="Straight Connector 16">
            <a:extLst>
              <a:ext uri="{FF2B5EF4-FFF2-40B4-BE49-F238E27FC236}">
                <a16:creationId xmlns:a16="http://schemas.microsoft.com/office/drawing/2014/main" id="{0A4FA648-7795-4E8F-91E4-49409EB832BA}"/>
              </a:ext>
            </a:extLst>
          </p:cNvPr>
          <p:cNvCxnSpPr>
            <a:stCxn id="5" idx="2"/>
            <a:endCxn id="6" idx="0"/>
          </p:cNvCxnSpPr>
          <p:nvPr/>
        </p:nvCxnSpPr>
        <p:spPr>
          <a:xfrm>
            <a:off x="649282" y="3566450"/>
            <a:ext cx="0" cy="6248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60A0AB2-E3C3-4A89-9ABE-612BB4482FB7}"/>
              </a:ext>
            </a:extLst>
          </p:cNvPr>
          <p:cNvSpPr txBox="1"/>
          <p:nvPr/>
        </p:nvSpPr>
        <p:spPr>
          <a:xfrm>
            <a:off x="3686176" y="3135560"/>
            <a:ext cx="2260355"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Monitoring VM</a:t>
            </a:r>
          </a:p>
        </p:txBody>
      </p:sp>
      <p:sp>
        <p:nvSpPr>
          <p:cNvPr id="23" name="globe_2" title="Icon of a sphere made of lines">
            <a:extLst>
              <a:ext uri="{FF2B5EF4-FFF2-40B4-BE49-F238E27FC236}">
                <a16:creationId xmlns:a16="http://schemas.microsoft.com/office/drawing/2014/main" id="{AD7D6B6C-3CAC-4985-8A6F-634F6C1FE7FB}"/>
              </a:ext>
            </a:extLst>
          </p:cNvPr>
          <p:cNvSpPr>
            <a:spLocks noChangeAspect="1" noEditPoints="1"/>
          </p:cNvSpPr>
          <p:nvPr/>
        </p:nvSpPr>
        <p:spPr bwMode="auto">
          <a:xfrm>
            <a:off x="7785262" y="3499451"/>
            <a:ext cx="736613" cy="736613"/>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pPr>
            <a:endParaRPr lang="en-US" sz="675">
              <a:gradFill>
                <a:gsLst>
                  <a:gs pos="0">
                    <a:srgbClr val="505050"/>
                  </a:gs>
                  <a:gs pos="100000">
                    <a:srgbClr val="505050"/>
                  </a:gs>
                </a:gsLst>
              </a:gradFill>
              <a:latin typeface="Calibri" panose="020F0502020204030204"/>
            </a:endParaRPr>
          </a:p>
        </p:txBody>
      </p:sp>
      <p:cxnSp>
        <p:nvCxnSpPr>
          <p:cNvPr id="21" name="Straight Arrow Connector 20">
            <a:extLst>
              <a:ext uri="{FF2B5EF4-FFF2-40B4-BE49-F238E27FC236}">
                <a16:creationId xmlns:a16="http://schemas.microsoft.com/office/drawing/2014/main" id="{A1C19EC7-DDF5-4CD1-B049-21E556DC0DF9}"/>
              </a:ext>
            </a:extLst>
          </p:cNvPr>
          <p:cNvCxnSpPr>
            <a:cxnSpLocks/>
            <a:endCxn id="44" idx="1"/>
          </p:cNvCxnSpPr>
          <p:nvPr/>
        </p:nvCxnSpPr>
        <p:spPr>
          <a:xfrm>
            <a:off x="3402861" y="3891360"/>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3411B5-8A37-4710-8501-1D7D537AA1BB}"/>
              </a:ext>
            </a:extLst>
          </p:cNvPr>
          <p:cNvCxnSpPr>
            <a:cxnSpLocks/>
            <a:stCxn id="44" idx="3"/>
            <a:endCxn id="2050" idx="1"/>
          </p:cNvCxnSpPr>
          <p:nvPr/>
        </p:nvCxnSpPr>
        <p:spPr>
          <a:xfrm>
            <a:off x="5305265" y="3891360"/>
            <a:ext cx="554225"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See the source image">
            <a:extLst>
              <a:ext uri="{FF2B5EF4-FFF2-40B4-BE49-F238E27FC236}">
                <a16:creationId xmlns:a16="http://schemas.microsoft.com/office/drawing/2014/main" id="{13DE1A27-71B4-4EA0-8F20-5A2B6B549ECA}"/>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531" t="18317" r="18570" b="17027"/>
          <a:stretch/>
        </p:blipFill>
        <p:spPr bwMode="auto">
          <a:xfrm>
            <a:off x="4105114" y="3657045"/>
            <a:ext cx="1200151" cy="46863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7CFD24C7-8F84-4973-B0DC-2C488AEDD96A}"/>
              </a:ext>
            </a:extLst>
          </p:cNvPr>
          <p:cNvCxnSpPr>
            <a:cxnSpLocks/>
            <a:endCxn id="23" idx="0"/>
          </p:cNvCxnSpPr>
          <p:nvPr/>
        </p:nvCxnSpPr>
        <p:spPr>
          <a:xfrm>
            <a:off x="6686948" y="3867757"/>
            <a:ext cx="1098312" cy="110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2DD6716-04CD-48B6-A24A-A2ED63335AD6}"/>
              </a:ext>
            </a:extLst>
          </p:cNvPr>
          <p:cNvSpPr txBox="1"/>
          <p:nvPr/>
        </p:nvSpPr>
        <p:spPr>
          <a:xfrm>
            <a:off x="7809874" y="4308121"/>
            <a:ext cx="809786"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Browser</a:t>
            </a:r>
          </a:p>
        </p:txBody>
      </p:sp>
      <p:sp>
        <p:nvSpPr>
          <p:cNvPr id="22" name="Rectangle 21">
            <a:extLst>
              <a:ext uri="{FF2B5EF4-FFF2-40B4-BE49-F238E27FC236}">
                <a16:creationId xmlns:a16="http://schemas.microsoft.com/office/drawing/2014/main" id="{2277FEEA-DA68-4B05-90BA-23622935EB82}"/>
              </a:ext>
            </a:extLst>
          </p:cNvPr>
          <p:cNvSpPr/>
          <p:nvPr/>
        </p:nvSpPr>
        <p:spPr bwMode="auto">
          <a:xfrm>
            <a:off x="2396578" y="3545301"/>
            <a:ext cx="1000125" cy="724805"/>
          </a:xfrm>
          <a:prstGeom prst="rect">
            <a:avLst/>
          </a:prstGeom>
          <a:solidFill>
            <a:schemeClr val="bg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b="1" err="1">
                <a:solidFill>
                  <a:prstClr val="black"/>
                </a:solidFill>
                <a:latin typeface="Calibri" panose="020F0502020204030204"/>
                <a:ea typeface="Segoe UI" pitchFamily="34" charset="0"/>
                <a:cs typeface="Segoe UI" pitchFamily="34" charset="0"/>
              </a:rPr>
              <a:t>Telegraf</a:t>
            </a:r>
            <a:endParaRPr lang="en-US" sz="1500" b="1">
              <a:solidFill>
                <a:prstClr val="black"/>
              </a:solidFill>
              <a:latin typeface="Calibri" panose="020F0502020204030204"/>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A12B7E94-7C2E-448A-943A-B2F99ACFEFC3}"/>
              </a:ext>
            </a:extLst>
          </p:cNvPr>
          <p:cNvCxnSpPr>
            <a:cxnSpLocks/>
          </p:cNvCxnSpPr>
          <p:nvPr/>
        </p:nvCxnSpPr>
        <p:spPr>
          <a:xfrm>
            <a:off x="3402860" y="3907702"/>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3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31393" y="132431"/>
            <a:ext cx="8481212" cy="614029"/>
          </a:xfrm>
        </p:spPr>
        <p:txBody>
          <a:bodyPr/>
          <a:lstStyle/>
          <a:p>
            <a:r>
              <a:rPr lang="en-US"/>
              <a:t>Performance tuning in Azure SQL DB</a:t>
            </a:r>
          </a:p>
        </p:txBody>
      </p:sp>
      <p:graphicFrame>
        <p:nvGraphicFramePr>
          <p:cNvPr id="4" name="Content Placeholder 3">
            <a:extLst>
              <a:ext uri="{FF2B5EF4-FFF2-40B4-BE49-F238E27FC236}">
                <a16:creationId xmlns:a16="http://schemas.microsoft.com/office/drawing/2014/main" id="{D2AA3B10-3262-47D1-A759-BD427A316818}"/>
              </a:ext>
            </a:extLst>
          </p:cNvPr>
          <p:cNvGraphicFramePr>
            <a:graphicFrameLocks noGrp="1"/>
          </p:cNvGraphicFramePr>
          <p:nvPr>
            <p:ph idx="1"/>
          </p:nvPr>
        </p:nvGraphicFramePr>
        <p:xfrm>
          <a:off x="199916" y="1460208"/>
          <a:ext cx="8744169" cy="255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10">
            <a:extLst>
              <a:ext uri="{FF2B5EF4-FFF2-40B4-BE49-F238E27FC236}">
                <a16:creationId xmlns:a16="http://schemas.microsoft.com/office/drawing/2014/main" id="{26DF03E3-820A-4AD5-AD5F-00590F6448E9}"/>
              </a:ext>
            </a:extLst>
          </p:cNvPr>
          <p:cNvSpPr/>
          <p:nvPr/>
        </p:nvSpPr>
        <p:spPr>
          <a:xfrm>
            <a:off x="143774" y="897594"/>
            <a:ext cx="3317883" cy="822961"/>
          </a:xfrm>
          <a:prstGeom prst="cloudCallout">
            <a:avLst>
              <a:gd name="adj1" fmla="val 36617"/>
              <a:gd name="adj2" fmla="val 54994"/>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chemeClr val="accent1"/>
                </a:solidFill>
                <a:latin typeface="Calibri" panose="020F0502020204030204"/>
              </a:rPr>
              <a:t>Sys.dm_db_resource_stats</a:t>
            </a:r>
            <a:r>
              <a:rPr lang="en-US" sz="1200" dirty="0">
                <a:solidFill>
                  <a:schemeClr val="accent1"/>
                </a:solidFill>
                <a:latin typeface="Calibri" panose="020F0502020204030204"/>
              </a:rPr>
              <a:t>  </a:t>
            </a:r>
          </a:p>
          <a:p>
            <a:pPr algn="ctr" defTabSz="685800" eaLnBrk="1" fontAlgn="auto" hangingPunct="1">
              <a:spcBef>
                <a:spcPts val="0"/>
              </a:spcBef>
              <a:spcAft>
                <a:spcPts val="0"/>
              </a:spcAft>
            </a:pPr>
            <a:r>
              <a:rPr lang="en-US" sz="1200" dirty="0">
                <a:solidFill>
                  <a:schemeClr val="accent1"/>
                </a:solidFill>
                <a:latin typeface="Calibri" panose="020F0502020204030204"/>
              </a:rPr>
              <a:t> Portal/</a:t>
            </a:r>
            <a:r>
              <a:rPr lang="en-US" sz="1200" dirty="0" err="1">
                <a:solidFill>
                  <a:schemeClr val="accent1"/>
                </a:solidFill>
                <a:latin typeface="Calibri" panose="020F0502020204030204"/>
              </a:rPr>
              <a:t>Powershell</a:t>
            </a:r>
            <a:r>
              <a:rPr lang="en-US" sz="1200" dirty="0">
                <a:solidFill>
                  <a:schemeClr val="accent1"/>
                </a:solidFill>
                <a:latin typeface="Calibri" panose="020F0502020204030204"/>
              </a:rPr>
              <a:t>/Alerts</a:t>
            </a:r>
          </a:p>
        </p:txBody>
      </p:sp>
      <p:sp>
        <p:nvSpPr>
          <p:cNvPr id="6" name="Cloud Callout 11">
            <a:extLst>
              <a:ext uri="{FF2B5EF4-FFF2-40B4-BE49-F238E27FC236}">
                <a16:creationId xmlns:a16="http://schemas.microsoft.com/office/drawing/2014/main" id="{C3D2DD15-E549-46A1-9504-F0607A719481}"/>
              </a:ext>
            </a:extLst>
          </p:cNvPr>
          <p:cNvSpPr/>
          <p:nvPr/>
        </p:nvSpPr>
        <p:spPr>
          <a:xfrm>
            <a:off x="373055" y="4130767"/>
            <a:ext cx="3543853" cy="946202"/>
          </a:xfrm>
          <a:prstGeom prst="cloudCallout">
            <a:avLst>
              <a:gd name="adj1" fmla="val -23399"/>
              <a:gd name="adj2" fmla="val -65081"/>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a:solidFill>
                  <a:srgbClr val="289E52"/>
                </a:solidFill>
                <a:latin typeface="Calibri" panose="020F0502020204030204"/>
              </a:rPr>
              <a:t>Query Store</a:t>
            </a:r>
          </a:p>
          <a:p>
            <a:pPr algn="ctr" defTabSz="685800" eaLnBrk="1" fontAlgn="auto" hangingPunct="1">
              <a:spcBef>
                <a:spcPts val="0"/>
              </a:spcBef>
              <a:spcAft>
                <a:spcPts val="0"/>
              </a:spcAft>
            </a:pPr>
            <a:r>
              <a:rPr lang="en-US" sz="1200" dirty="0" err="1">
                <a:solidFill>
                  <a:srgbClr val="289E52"/>
                </a:solidFill>
                <a:latin typeface="Calibri" panose="020F0502020204030204"/>
              </a:rPr>
              <a:t>dm_exec_query_stats</a:t>
            </a:r>
            <a:r>
              <a:rPr lang="en-US" sz="1200" dirty="0">
                <a:solidFill>
                  <a:srgbClr val="289E52"/>
                </a:solidFill>
                <a:latin typeface="Calibri" panose="020F0502020204030204"/>
              </a:rPr>
              <a:t>, </a:t>
            </a:r>
            <a:r>
              <a:rPr lang="en-US" sz="1200" dirty="0" err="1">
                <a:solidFill>
                  <a:srgbClr val="289E52"/>
                </a:solidFill>
                <a:latin typeface="Calibri" panose="020F0502020204030204"/>
              </a:rPr>
              <a:t>dm_exec_procedure_stats</a:t>
            </a:r>
            <a:endParaRPr lang="en-US" sz="1200" dirty="0">
              <a:solidFill>
                <a:srgbClr val="289E52"/>
              </a:solidFill>
              <a:latin typeface="Calibri" panose="020F0502020204030204"/>
            </a:endParaRPr>
          </a:p>
        </p:txBody>
      </p:sp>
      <p:sp>
        <p:nvSpPr>
          <p:cNvPr id="7" name="Cloud Callout 9">
            <a:extLst>
              <a:ext uri="{FF2B5EF4-FFF2-40B4-BE49-F238E27FC236}">
                <a16:creationId xmlns:a16="http://schemas.microsoft.com/office/drawing/2014/main" id="{76D5B8B7-530C-474E-B49C-F9CA0F09FF9C}"/>
              </a:ext>
            </a:extLst>
          </p:cNvPr>
          <p:cNvSpPr/>
          <p:nvPr/>
        </p:nvSpPr>
        <p:spPr>
          <a:xfrm>
            <a:off x="6019800" y="1159573"/>
            <a:ext cx="2771336" cy="822961"/>
          </a:xfrm>
          <a:prstGeom prst="cloudCallout">
            <a:avLst>
              <a:gd name="adj1" fmla="val -42643"/>
              <a:gd name="adj2" fmla="val 98998"/>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rgbClr val="C00000"/>
                </a:solidFill>
                <a:latin typeface="Calibri" panose="020F0502020204030204"/>
              </a:rPr>
              <a:t>Sys.dm_db_wait_stats</a:t>
            </a:r>
            <a:r>
              <a:rPr lang="en-US" sz="1200" dirty="0">
                <a:solidFill>
                  <a:srgbClr val="C00000"/>
                </a:solidFill>
                <a:latin typeface="Calibri" panose="020F0502020204030204"/>
              </a:rPr>
              <a:t> , </a:t>
            </a:r>
            <a:r>
              <a:rPr lang="en-US" sz="1200" dirty="0" err="1">
                <a:solidFill>
                  <a:srgbClr val="C00000"/>
                </a:solidFill>
                <a:latin typeface="Calibri" panose="020F0502020204030204"/>
              </a:rPr>
              <a:t>sys.dm_exec_requests</a:t>
            </a:r>
            <a:endParaRPr lang="en-US" sz="1200" dirty="0">
              <a:solidFill>
                <a:srgbClr val="C00000"/>
              </a:solidFill>
              <a:latin typeface="Calibri" panose="020F0502020204030204"/>
            </a:endParaRPr>
          </a:p>
          <a:p>
            <a:pPr algn="ctr" defTabSz="685800" eaLnBrk="1" fontAlgn="auto" hangingPunct="1">
              <a:spcBef>
                <a:spcPts val="0"/>
              </a:spcBef>
              <a:spcAft>
                <a:spcPts val="0"/>
              </a:spcAft>
            </a:pPr>
            <a:r>
              <a:rPr lang="en-US" sz="1200" dirty="0">
                <a:solidFill>
                  <a:srgbClr val="C00000"/>
                </a:solidFill>
                <a:latin typeface="Calibri" panose="020F0502020204030204"/>
              </a:rPr>
              <a:t>Query Store!</a:t>
            </a:r>
          </a:p>
        </p:txBody>
      </p:sp>
    </p:spTree>
    <p:extLst>
      <p:ext uri="{BB962C8B-B14F-4D97-AF65-F5344CB8AC3E}">
        <p14:creationId xmlns:p14="http://schemas.microsoft.com/office/powerpoint/2010/main" val="1676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5A8E2B6-7B73-47C2-8A02-5107C50606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00F81C-3E8D-44FF-90E0-68CB987D140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5316AE-2F6F-48FA-9A67-523282DFDDF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5C8605-7DB7-4C47-B958-57B57E3D36B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EF63477-A9F3-47E3-95A3-5BD54C456EA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3EEB13-C233-46E7-974A-49D4B29625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8B9A36-3C6E-4C4C-8B68-CEC8196F88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6BD1C3C-2474-4160-A4F7-E146DD3494B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F65320F-95F0-4BFD-AFE5-715F25F79DD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356EC0D6-1069-4CA2-8FCF-BB7075276F4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74200049-54A9-45AB-B219-D7CE4A83F4A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91564CA-7123-451E-B93F-1C85CEEADDC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FE14ABF1-0E34-4C58-A16A-5331FF58423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7254047-520C-40D1-918B-82F650FBAC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graphicEl>
                                              <a:dgm id="{F3A51CCE-1904-4485-BE2A-A2783B1BF92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15014C79-1F7C-42A4-A93A-7A62752781C8}"/>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DDDC76E8-0E70-4EF6-9D84-4BE36B3DE5F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43A1DE50-366D-429F-A3C9-18261AB159A1}"/>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5602C6F-FAB2-4BF6-B4E2-7DCC4440415E}"/>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3A086693-E963-4C5F-BED6-215CA0BFA7B4}"/>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23788AA6-CBA5-48FE-9515-8E170E1FF8D3}"/>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C2B387B4-7EE6-4145-89D6-4BCA26D6A40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39054EBA-3BFF-489B-B41C-7208BDBE7356}"/>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476E2A09-3B33-4819-B98D-F3E2457FF999}"/>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graphicEl>
                                              <a:dgm id="{EC7FC534-D789-43E1-AA66-517009B0984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18C83D20-B9DE-411E-801C-CF6CF1E71B9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F213BCB6-BD7A-4285-AE19-1FE68F0BCEA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068DF909-EACB-4006-A703-4477687394BA}"/>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3A3C99EC-84D2-4209-B687-AD163C0D8368}"/>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0C56B6C9-13B1-485A-B611-354C588F6FEB}"/>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5AF1C0E3-E27C-41D5-9014-E12DC37110B3}"/>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06789856-0072-4044-B884-6D0FB86A08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1055A5"/>
                </a:solidFill>
                <a:effectLst/>
                <a:latin typeface="Calibri"/>
              </a:rPr>
              <a:t>SQLintersection</a:t>
            </a:r>
            <a:br>
              <a:rPr lang="en-US" dirty="0">
                <a:solidFill>
                  <a:srgbClr val="1055A5"/>
                </a:solidFill>
                <a:effectLst/>
                <a:latin typeface="Calibri"/>
              </a:rPr>
            </a:br>
            <a:r>
              <a:rPr lang="en-US" sz="2000" dirty="0">
                <a:solidFill>
                  <a:srgbClr val="6699D1"/>
                </a:solidFill>
                <a:effectLst/>
                <a:latin typeface="Calibri"/>
                <a:cs typeface="Mangal" pitchFamily="18" charset="0"/>
              </a:rPr>
              <a:t>Session: Tuesday, 2:15-3:15PM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t>Azure SQL Database: Maximizing Cloud Performance and Availability</a:t>
            </a:r>
            <a:endParaRPr lang="en-US" dirty="0">
              <a:effectLst/>
            </a:endParaRPr>
          </a:p>
        </p:txBody>
      </p:sp>
      <p:sp>
        <p:nvSpPr>
          <p:cNvPr id="5" name="Subtitle 4"/>
          <p:cNvSpPr>
            <a:spLocks noGrp="1"/>
          </p:cNvSpPr>
          <p:nvPr>
            <p:ph type="subTitle" idx="1"/>
          </p:nvPr>
        </p:nvSpPr>
        <p:spPr/>
        <p:txBody>
          <a:bodyPr/>
          <a:lstStyle/>
          <a:p>
            <a:r>
              <a:rPr lang="en-US" dirty="0"/>
              <a:t>Anna Hoffman (Thomas)</a:t>
            </a:r>
          </a:p>
          <a:p>
            <a:r>
              <a:rPr lang="en-US" dirty="0"/>
              <a:t>Data &amp; Applied Scientist</a:t>
            </a:r>
          </a:p>
          <a:p>
            <a:r>
              <a:rPr lang="en-US" dirty="0">
                <a:hlinkClick r:id="rId3"/>
              </a:rPr>
              <a:t>antho@microsoft.com</a:t>
            </a:r>
            <a:endParaRPr lang="en-US" dirty="0"/>
          </a:p>
          <a:p>
            <a:r>
              <a:rPr lang="en-US" dirty="0"/>
              <a:t>twitter: @AnalyticAnna</a:t>
            </a:r>
          </a:p>
          <a:p>
            <a:endParaRPr lang="en-US" dirty="0"/>
          </a:p>
          <a:p>
            <a:endParaRPr lang="en-US" dirty="0"/>
          </a:p>
          <a:p>
            <a:endParaRPr lang="en-US" dirty="0"/>
          </a:p>
          <a:p>
            <a:r>
              <a:rPr lang="en-US" dirty="0"/>
              <a:t>Adapted with help from Joe Sack and Denzil Ribeiro</a:t>
            </a:r>
          </a:p>
        </p:txBody>
      </p:sp>
      <p:pic>
        <p:nvPicPr>
          <p:cNvPr id="1026" name="Picture 2" descr="See the source image">
            <a:extLst>
              <a:ext uri="{FF2B5EF4-FFF2-40B4-BE49-F238E27FC236}">
                <a16:creationId xmlns:a16="http://schemas.microsoft.com/office/drawing/2014/main" id="{7C336101-7CEB-413C-91E9-C8A46D8B3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13"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249856"/>
            <a:ext cx="8481212" cy="614029"/>
          </a:xfrm>
        </p:spPr>
        <p:txBody>
          <a:bodyPr/>
          <a:lstStyle/>
          <a:p>
            <a:r>
              <a:rPr lang="en-US" dirty="0"/>
              <a:t>Data loading tips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863885"/>
            <a:ext cx="8481212" cy="3534665"/>
          </a:xfrm>
        </p:spPr>
        <p:txBody>
          <a:bodyPr>
            <a:normAutofit fontScale="92500" lnSpcReduction="20000"/>
          </a:bodyPr>
          <a:lstStyle/>
          <a:p>
            <a:pPr marL="0" lvl="1" indent="0">
              <a:buNone/>
            </a:pPr>
            <a:r>
              <a:rPr lang="en-US" dirty="0">
                <a:latin typeface="+mn-lt"/>
              </a:rPr>
              <a:t>SQLDB is Full recovery model</a:t>
            </a:r>
          </a:p>
          <a:p>
            <a:pPr lvl="1"/>
            <a:r>
              <a:rPr lang="en-US" sz="1600" dirty="0"/>
              <a:t>On Heaps still use TABLOCK (#locks acquired)</a:t>
            </a:r>
          </a:p>
          <a:p>
            <a:pPr lvl="1"/>
            <a:r>
              <a:rPr lang="en-US" sz="1600" dirty="0"/>
              <a:t>On </a:t>
            </a:r>
            <a:r>
              <a:rPr lang="en-US" sz="1600" dirty="0" err="1"/>
              <a:t>Columnstore</a:t>
            </a:r>
            <a:r>
              <a:rPr lang="en-US" sz="1600" dirty="0"/>
              <a:t> tables batch size &gt; 102,400 </a:t>
            </a:r>
          </a:p>
          <a:p>
            <a:pPr marL="514337" indent="-457189"/>
            <a:r>
              <a:rPr lang="en-US" sz="2000" dirty="0"/>
              <a:t>Partitioning very large tables is important</a:t>
            </a:r>
          </a:p>
          <a:p>
            <a:pPr lvl="1">
              <a:lnSpc>
                <a:spcPct val="100000"/>
              </a:lnSpc>
            </a:pPr>
            <a:r>
              <a:rPr lang="en-US" sz="1600" dirty="0"/>
              <a:t>Flexibility on smaller index rebuilds.</a:t>
            </a:r>
          </a:p>
          <a:p>
            <a:pPr lvl="1">
              <a:lnSpc>
                <a:spcPct val="100000"/>
              </a:lnSpc>
            </a:pPr>
            <a:r>
              <a:rPr lang="en-US" sz="1600" dirty="0"/>
              <a:t>Load into staging table</a:t>
            </a:r>
          </a:p>
          <a:p>
            <a:pPr lvl="1">
              <a:lnSpc>
                <a:spcPct val="100000"/>
              </a:lnSpc>
            </a:pPr>
            <a:r>
              <a:rPr lang="en-US" sz="1600" dirty="0"/>
              <a:t>Build aligned indexes</a:t>
            </a:r>
          </a:p>
          <a:p>
            <a:pPr lvl="1">
              <a:lnSpc>
                <a:spcPct val="100000"/>
              </a:lnSpc>
            </a:pPr>
            <a:r>
              <a:rPr lang="en-US" sz="1600" dirty="0"/>
              <a:t>Switch into partitioned table.</a:t>
            </a:r>
          </a:p>
          <a:p>
            <a:r>
              <a:rPr lang="en-US" sz="2000" dirty="0"/>
              <a:t>Load data in parallel improves throughput</a:t>
            </a:r>
          </a:p>
          <a:p>
            <a:pPr lvl="1"/>
            <a:r>
              <a:rPr lang="en-US" sz="1600" dirty="0"/>
              <a:t>Lower #parallel loads on </a:t>
            </a:r>
            <a:r>
              <a:rPr lang="en-US" sz="1600" dirty="0" err="1"/>
              <a:t>Columnstore</a:t>
            </a:r>
            <a:r>
              <a:rPr lang="en-US" sz="1600" dirty="0"/>
              <a:t> due to memory grants.</a:t>
            </a:r>
          </a:p>
          <a:p>
            <a:r>
              <a:rPr lang="en-US" sz="2000" dirty="0"/>
              <a:t>Use compute (ADF/ Spark) offloads the “read” of the files to a compute engine rather than SQL DB.</a:t>
            </a:r>
          </a:p>
          <a:p>
            <a:r>
              <a:rPr lang="en-US" sz="2000" dirty="0"/>
              <a:t>For large data warehouse loads (&gt;100MB/sec), consider Azure SQL DW.</a:t>
            </a:r>
          </a:p>
          <a:p>
            <a:endParaRPr lang="en-US" dirty="0"/>
          </a:p>
        </p:txBody>
      </p:sp>
    </p:spTree>
    <p:extLst>
      <p:ext uri="{BB962C8B-B14F-4D97-AF65-F5344CB8AC3E}">
        <p14:creationId xmlns:p14="http://schemas.microsoft.com/office/powerpoint/2010/main" val="21985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Log rate governance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Required for replicas to be in sync</a:t>
            </a:r>
          </a:p>
          <a:p>
            <a:r>
              <a:rPr lang="en-US"/>
              <a:t>Backups of transaction logs can sustain recoverability SLAs</a:t>
            </a:r>
          </a:p>
          <a:p>
            <a:r>
              <a:rPr lang="en-US"/>
              <a:t>Applied to Log generation itself not at storage layer</a:t>
            </a:r>
          </a:p>
          <a:p>
            <a:r>
              <a:rPr lang="en-US"/>
              <a:t>Surfaced as </a:t>
            </a:r>
            <a:r>
              <a:rPr lang="en-US">
                <a:hlinkClick r:id="rId3"/>
              </a:rPr>
              <a:t>waits</a:t>
            </a:r>
            <a:endParaRPr lang="en-US"/>
          </a:p>
        </p:txBody>
      </p:sp>
      <p:pic>
        <p:nvPicPr>
          <p:cNvPr id="4" name="Picture 3">
            <a:extLst>
              <a:ext uri="{FF2B5EF4-FFF2-40B4-BE49-F238E27FC236}">
                <a16:creationId xmlns:a16="http://schemas.microsoft.com/office/drawing/2014/main" id="{21EE2729-E568-47CF-BB18-D1158AB62941}"/>
              </a:ext>
            </a:extLst>
          </p:cNvPr>
          <p:cNvPicPr>
            <a:picLocks noChangeAspect="1"/>
          </p:cNvPicPr>
          <p:nvPr/>
        </p:nvPicPr>
        <p:blipFill>
          <a:blip r:embed="rId4"/>
          <a:stretch>
            <a:fillRect/>
          </a:stretch>
        </p:blipFill>
        <p:spPr>
          <a:xfrm>
            <a:off x="312743" y="2862944"/>
            <a:ext cx="6761139" cy="2111523"/>
          </a:xfrm>
          <a:prstGeom prst="rect">
            <a:avLst/>
          </a:prstGeom>
        </p:spPr>
      </p:pic>
    </p:spTree>
    <p:extLst>
      <p:ext uri="{BB962C8B-B14F-4D97-AF65-F5344CB8AC3E}">
        <p14:creationId xmlns:p14="http://schemas.microsoft.com/office/powerpoint/2010/main" val="403315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Governance limit data loading</a:t>
            </a:r>
          </a:p>
        </p:txBody>
      </p:sp>
    </p:spTree>
    <p:extLst>
      <p:ext uri="{BB962C8B-B14F-4D97-AF65-F5344CB8AC3E}">
        <p14:creationId xmlns:p14="http://schemas.microsoft.com/office/powerpoint/2010/main" val="151450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152401" y="437937"/>
            <a:ext cx="8481212" cy="614029"/>
          </a:xfrm>
        </p:spPr>
        <p:txBody>
          <a:bodyPr/>
          <a:lstStyle/>
          <a:p>
            <a:r>
              <a:rPr lang="en-US" dirty="0"/>
              <a:t>Networking general recommendations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sz="2200"/>
              <a:t>Collocate App &amp; SQL in same region</a:t>
            </a:r>
          </a:p>
          <a:p>
            <a:r>
              <a:rPr lang="en-US" sz="2200"/>
              <a:t>Use </a:t>
            </a:r>
            <a:r>
              <a:rPr lang="en-US" sz="2200">
                <a:hlinkClick r:id="rId3"/>
              </a:rPr>
              <a:t>Accelerated Networking </a:t>
            </a:r>
            <a:r>
              <a:rPr lang="en-US" sz="2200"/>
              <a:t>on App VM when possible</a:t>
            </a:r>
          </a:p>
          <a:p>
            <a:r>
              <a:rPr lang="en-US" sz="2200"/>
              <a:t>Networking tools : </a:t>
            </a:r>
            <a:r>
              <a:rPr lang="en-US" sz="2200" err="1">
                <a:hlinkClick r:id="rId4"/>
              </a:rPr>
              <a:t>psping</a:t>
            </a:r>
            <a:r>
              <a:rPr lang="en-US" sz="2200"/>
              <a:t>, </a:t>
            </a:r>
            <a:r>
              <a:rPr lang="en-US" sz="2200">
                <a:hlinkClick r:id="rId5"/>
              </a:rPr>
              <a:t>Latte for Windows</a:t>
            </a:r>
            <a:r>
              <a:rPr lang="en-US" sz="2200"/>
              <a:t> , </a:t>
            </a:r>
            <a:r>
              <a:rPr lang="en-US" sz="2200" err="1">
                <a:hlinkClick r:id="rId6"/>
              </a:rPr>
              <a:t>Sockperf</a:t>
            </a:r>
            <a:r>
              <a:rPr lang="en-US" sz="2200">
                <a:hlinkClick r:id="rId6"/>
              </a:rPr>
              <a:t> for Linux</a:t>
            </a:r>
            <a:endParaRPr lang="en-US" sz="2200"/>
          </a:p>
          <a:p>
            <a:r>
              <a:rPr lang="en-US" sz="2200"/>
              <a:t>If possible, </a:t>
            </a:r>
            <a:r>
              <a:rPr lang="en-US" sz="2200">
                <a:hlinkClick r:id="rId7"/>
              </a:rPr>
              <a:t>batch data </a:t>
            </a:r>
            <a:r>
              <a:rPr lang="en-US" sz="2200"/>
              <a:t>together </a:t>
            </a:r>
          </a:p>
          <a:p>
            <a:pPr lvl="1"/>
            <a:r>
              <a:rPr lang="en-US"/>
              <a:t>Using TVPs</a:t>
            </a:r>
          </a:p>
          <a:p>
            <a:pPr lvl="1"/>
            <a:r>
              <a:rPr lang="en-US"/>
              <a:t>Using Multi-row parameterized statements</a:t>
            </a:r>
          </a:p>
          <a:p>
            <a:pPr lvl="1"/>
            <a:r>
              <a:rPr lang="en-US"/>
              <a:t>Using SQLBulkCopy</a:t>
            </a:r>
          </a:p>
          <a:p>
            <a:r>
              <a:rPr lang="en-US" sz="2200"/>
              <a:t>Where applicable use SET NOCOUNT ON</a:t>
            </a:r>
          </a:p>
          <a:p>
            <a:r>
              <a:rPr lang="en-US" sz="2200"/>
              <a:t>Recent versions of drivers and tools are recommended</a:t>
            </a:r>
          </a:p>
        </p:txBody>
      </p:sp>
    </p:spTree>
    <p:extLst>
      <p:ext uri="{BB962C8B-B14F-4D97-AF65-F5344CB8AC3E}">
        <p14:creationId xmlns:p14="http://schemas.microsoft.com/office/powerpoint/2010/main" val="399861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3BF805-7B61-46A6-A332-3AA4F3359C2D}"/>
              </a:ext>
            </a:extLst>
          </p:cNvPr>
          <p:cNvSpPr>
            <a:spLocks noGrp="1"/>
          </p:cNvSpPr>
          <p:nvPr>
            <p:ph type="title"/>
          </p:nvPr>
        </p:nvSpPr>
        <p:spPr>
          <a:xfrm>
            <a:off x="8275" y="32589"/>
            <a:ext cx="8431205" cy="614029"/>
          </a:xfrm>
        </p:spPr>
        <p:txBody>
          <a:bodyPr/>
          <a:lstStyle/>
          <a:p>
            <a:r>
              <a:rPr lang="en-US" sz="3600" b="1" dirty="0">
                <a:latin typeface="Segoe UI Semibold" panose="020B0502040204020203" pitchFamily="34" charset="0"/>
                <a:cs typeface="Segoe UI Semibold" panose="020B0502040204020203" pitchFamily="34" charset="0"/>
              </a:rPr>
              <a:t>SQL Database Connectivity Architecture</a:t>
            </a:r>
          </a:p>
        </p:txBody>
      </p:sp>
      <p:grpSp>
        <p:nvGrpSpPr>
          <p:cNvPr id="10" name="Group 9">
            <a:extLst>
              <a:ext uri="{FF2B5EF4-FFF2-40B4-BE49-F238E27FC236}">
                <a16:creationId xmlns:a16="http://schemas.microsoft.com/office/drawing/2014/main" id="{A149856A-2CA1-43ED-8186-10BB56F5DCEB}"/>
              </a:ext>
            </a:extLst>
          </p:cNvPr>
          <p:cNvGrpSpPr/>
          <p:nvPr/>
        </p:nvGrpSpPr>
        <p:grpSpPr>
          <a:xfrm>
            <a:off x="5847457" y="1181400"/>
            <a:ext cx="2752790" cy="1787149"/>
            <a:chOff x="7348202" y="924567"/>
            <a:chExt cx="3670387" cy="2382865"/>
          </a:xfrm>
          <a:solidFill>
            <a:schemeClr val="bg1">
              <a:lumMod val="60000"/>
              <a:lumOff val="40000"/>
            </a:schemeClr>
          </a:solidFill>
        </p:grpSpPr>
        <p:sp>
          <p:nvSpPr>
            <p:cNvPr id="11" name="Rectangle 10">
              <a:extLst>
                <a:ext uri="{FF2B5EF4-FFF2-40B4-BE49-F238E27FC236}">
                  <a16:creationId xmlns:a16="http://schemas.microsoft.com/office/drawing/2014/main" id="{9542D2F2-FDCB-44FC-8B16-65E3D96938D3}"/>
                </a:ext>
              </a:extLst>
            </p:cNvPr>
            <p:cNvSpPr/>
            <p:nvPr/>
          </p:nvSpPr>
          <p:spPr>
            <a:xfrm>
              <a:off x="7348202" y="924567"/>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12" name="Group 11">
              <a:extLst>
                <a:ext uri="{FF2B5EF4-FFF2-40B4-BE49-F238E27FC236}">
                  <a16:creationId xmlns:a16="http://schemas.microsoft.com/office/drawing/2014/main" id="{A745C8D7-8555-4C17-92CE-34EFE7737F01}"/>
                </a:ext>
              </a:extLst>
            </p:cNvPr>
            <p:cNvGrpSpPr/>
            <p:nvPr/>
          </p:nvGrpSpPr>
          <p:grpSpPr>
            <a:xfrm>
              <a:off x="7504736" y="1090071"/>
              <a:ext cx="1601928" cy="931317"/>
              <a:chOff x="6252534" y="423892"/>
              <a:chExt cx="1601928" cy="931317"/>
            </a:xfrm>
            <a:grpFill/>
          </p:grpSpPr>
          <p:sp>
            <p:nvSpPr>
              <p:cNvPr id="24" name="Rectangle 23">
                <a:extLst>
                  <a:ext uri="{FF2B5EF4-FFF2-40B4-BE49-F238E27FC236}">
                    <a16:creationId xmlns:a16="http://schemas.microsoft.com/office/drawing/2014/main" id="{3EE7105D-41BF-4134-A6AD-1CBE862B632B}"/>
                  </a:ext>
                </a:extLst>
              </p:cNvPr>
              <p:cNvSpPr/>
              <p:nvPr/>
            </p:nvSpPr>
            <p:spPr>
              <a:xfrm>
                <a:off x="6252534"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5" name="Picture 24">
                <a:extLst>
                  <a:ext uri="{FF2B5EF4-FFF2-40B4-BE49-F238E27FC236}">
                    <a16:creationId xmlns:a16="http://schemas.microsoft.com/office/drawing/2014/main" id="{A30F5368-9016-4A05-84D1-A4C4EFF3B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34" y="498441"/>
                <a:ext cx="525642" cy="525642"/>
              </a:xfrm>
              <a:prstGeom prst="rect">
                <a:avLst/>
              </a:prstGeom>
              <a:grpFill/>
            </p:spPr>
          </p:pic>
          <p:pic>
            <p:nvPicPr>
              <p:cNvPr id="26" name="Picture 25">
                <a:extLst>
                  <a:ext uri="{FF2B5EF4-FFF2-40B4-BE49-F238E27FC236}">
                    <a16:creationId xmlns:a16="http://schemas.microsoft.com/office/drawing/2014/main" id="{3D561211-A4D4-40DF-A941-378EE5E34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176" y="498441"/>
                <a:ext cx="525642" cy="525642"/>
              </a:xfrm>
              <a:prstGeom prst="rect">
                <a:avLst/>
              </a:prstGeom>
              <a:grpFill/>
            </p:spPr>
          </p:pic>
          <p:pic>
            <p:nvPicPr>
              <p:cNvPr id="27" name="Picture 26">
                <a:extLst>
                  <a:ext uri="{FF2B5EF4-FFF2-40B4-BE49-F238E27FC236}">
                    <a16:creationId xmlns:a16="http://schemas.microsoft.com/office/drawing/2014/main" id="{824BDBB3-F8BE-4AD8-8E65-F4EFD47C9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319" y="498441"/>
                <a:ext cx="525642" cy="525642"/>
              </a:xfrm>
              <a:prstGeom prst="rect">
                <a:avLst/>
              </a:prstGeom>
              <a:grpFill/>
            </p:spPr>
          </p:pic>
        </p:grpSp>
        <p:grpSp>
          <p:nvGrpSpPr>
            <p:cNvPr id="13" name="Group 12">
              <a:extLst>
                <a:ext uri="{FF2B5EF4-FFF2-40B4-BE49-F238E27FC236}">
                  <a16:creationId xmlns:a16="http://schemas.microsoft.com/office/drawing/2014/main" id="{9827E200-A58F-4A76-A802-9D903D1F7FF7}"/>
                </a:ext>
              </a:extLst>
            </p:cNvPr>
            <p:cNvGrpSpPr/>
            <p:nvPr/>
          </p:nvGrpSpPr>
          <p:grpSpPr>
            <a:xfrm>
              <a:off x="9261662" y="1090071"/>
              <a:ext cx="1601928" cy="931317"/>
              <a:chOff x="8009460" y="1532572"/>
              <a:chExt cx="1601928" cy="931317"/>
            </a:xfrm>
            <a:grpFill/>
          </p:grpSpPr>
          <p:sp>
            <p:nvSpPr>
              <p:cNvPr id="22" name="Rectangle 21">
                <a:extLst>
                  <a:ext uri="{FF2B5EF4-FFF2-40B4-BE49-F238E27FC236}">
                    <a16:creationId xmlns:a16="http://schemas.microsoft.com/office/drawing/2014/main" id="{CDBDB950-8A9B-40DA-85FB-3D08CC4E1D30}"/>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3" name="Picture 22">
                <a:extLst>
                  <a:ext uri="{FF2B5EF4-FFF2-40B4-BE49-F238E27FC236}">
                    <a16:creationId xmlns:a16="http://schemas.microsoft.com/office/drawing/2014/main" id="{8405D680-4062-4553-BF91-6AA0C62C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14" name="Group 13">
              <a:extLst>
                <a:ext uri="{FF2B5EF4-FFF2-40B4-BE49-F238E27FC236}">
                  <a16:creationId xmlns:a16="http://schemas.microsoft.com/office/drawing/2014/main" id="{61CF0D01-BDED-4DCC-8485-A89495ED4B07}"/>
                </a:ext>
              </a:extLst>
            </p:cNvPr>
            <p:cNvGrpSpPr/>
            <p:nvPr/>
          </p:nvGrpSpPr>
          <p:grpSpPr>
            <a:xfrm>
              <a:off x="9261662" y="2198751"/>
              <a:ext cx="1601928" cy="931317"/>
              <a:chOff x="8009460" y="423892"/>
              <a:chExt cx="1601928" cy="931317"/>
            </a:xfrm>
            <a:grpFill/>
          </p:grpSpPr>
          <p:sp>
            <p:nvSpPr>
              <p:cNvPr id="19" name="Rectangle 18">
                <a:extLst>
                  <a:ext uri="{FF2B5EF4-FFF2-40B4-BE49-F238E27FC236}">
                    <a16:creationId xmlns:a16="http://schemas.microsoft.com/office/drawing/2014/main" id="{3217DE4D-3B47-49AE-82EB-EC7A396BBA7D}"/>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0" name="Picture 19">
                <a:extLst>
                  <a:ext uri="{FF2B5EF4-FFF2-40B4-BE49-F238E27FC236}">
                    <a16:creationId xmlns:a16="http://schemas.microsoft.com/office/drawing/2014/main" id="{E404033E-060E-46AA-8FDB-524213397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21" name="Picture 20">
                <a:extLst>
                  <a:ext uri="{FF2B5EF4-FFF2-40B4-BE49-F238E27FC236}">
                    <a16:creationId xmlns:a16="http://schemas.microsoft.com/office/drawing/2014/main" id="{4C72AB4A-D444-4E84-A71C-5B9A4AADF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15" name="Group 14">
              <a:extLst>
                <a:ext uri="{FF2B5EF4-FFF2-40B4-BE49-F238E27FC236}">
                  <a16:creationId xmlns:a16="http://schemas.microsoft.com/office/drawing/2014/main" id="{161FC80F-1422-4DB4-85CD-B867BC547D6C}"/>
                </a:ext>
              </a:extLst>
            </p:cNvPr>
            <p:cNvGrpSpPr/>
            <p:nvPr/>
          </p:nvGrpSpPr>
          <p:grpSpPr>
            <a:xfrm>
              <a:off x="7504736" y="2186892"/>
              <a:ext cx="1601928" cy="931317"/>
              <a:chOff x="8009460" y="423892"/>
              <a:chExt cx="1601928" cy="931317"/>
            </a:xfrm>
            <a:grpFill/>
          </p:grpSpPr>
          <p:sp>
            <p:nvSpPr>
              <p:cNvPr id="16" name="Rectangle 15">
                <a:extLst>
                  <a:ext uri="{FF2B5EF4-FFF2-40B4-BE49-F238E27FC236}">
                    <a16:creationId xmlns:a16="http://schemas.microsoft.com/office/drawing/2014/main" id="{5EAE0E7B-87A4-4AC1-BB8E-98E9EF41E1C7}"/>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17" name="Picture 16">
                <a:extLst>
                  <a:ext uri="{FF2B5EF4-FFF2-40B4-BE49-F238E27FC236}">
                    <a16:creationId xmlns:a16="http://schemas.microsoft.com/office/drawing/2014/main" id="{7F67303A-2CA4-4E6D-BF60-5F749ADD47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18" name="Picture 17">
                <a:extLst>
                  <a:ext uri="{FF2B5EF4-FFF2-40B4-BE49-F238E27FC236}">
                    <a16:creationId xmlns:a16="http://schemas.microsoft.com/office/drawing/2014/main" id="{5A921E7F-A6DB-4635-B32F-AACC1EC8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grpSp>
        <p:nvGrpSpPr>
          <p:cNvPr id="28" name="Group 27">
            <a:extLst>
              <a:ext uri="{FF2B5EF4-FFF2-40B4-BE49-F238E27FC236}">
                <a16:creationId xmlns:a16="http://schemas.microsoft.com/office/drawing/2014/main" id="{CD1E8438-4C81-4E59-B499-FDEEE7FE44A3}"/>
              </a:ext>
            </a:extLst>
          </p:cNvPr>
          <p:cNvGrpSpPr/>
          <p:nvPr/>
        </p:nvGrpSpPr>
        <p:grpSpPr>
          <a:xfrm>
            <a:off x="5869195" y="3230219"/>
            <a:ext cx="2752790" cy="1787149"/>
            <a:chOff x="7348202" y="3691494"/>
            <a:chExt cx="3670387" cy="2382865"/>
          </a:xfrm>
          <a:solidFill>
            <a:schemeClr val="bg1">
              <a:lumMod val="40000"/>
              <a:lumOff val="60000"/>
            </a:schemeClr>
          </a:solidFill>
        </p:grpSpPr>
        <p:sp>
          <p:nvSpPr>
            <p:cNvPr id="29" name="Rectangle 28">
              <a:extLst>
                <a:ext uri="{FF2B5EF4-FFF2-40B4-BE49-F238E27FC236}">
                  <a16:creationId xmlns:a16="http://schemas.microsoft.com/office/drawing/2014/main" id="{52A5BCB2-6772-423D-AC82-D7316E3D6287}"/>
                </a:ext>
              </a:extLst>
            </p:cNvPr>
            <p:cNvSpPr/>
            <p:nvPr/>
          </p:nvSpPr>
          <p:spPr>
            <a:xfrm>
              <a:off x="7348202" y="3691494"/>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30" name="Group 29">
              <a:extLst>
                <a:ext uri="{FF2B5EF4-FFF2-40B4-BE49-F238E27FC236}">
                  <a16:creationId xmlns:a16="http://schemas.microsoft.com/office/drawing/2014/main" id="{7446B52F-EE2F-49B3-A773-496FA22EE670}"/>
                </a:ext>
              </a:extLst>
            </p:cNvPr>
            <p:cNvGrpSpPr/>
            <p:nvPr/>
          </p:nvGrpSpPr>
          <p:grpSpPr>
            <a:xfrm>
              <a:off x="9261662" y="4953818"/>
              <a:ext cx="1601928" cy="931317"/>
              <a:chOff x="6284237" y="423892"/>
              <a:chExt cx="1601928" cy="931317"/>
            </a:xfrm>
            <a:grpFill/>
          </p:grpSpPr>
          <p:sp>
            <p:nvSpPr>
              <p:cNvPr id="41" name="Rectangle 40">
                <a:extLst>
                  <a:ext uri="{FF2B5EF4-FFF2-40B4-BE49-F238E27FC236}">
                    <a16:creationId xmlns:a16="http://schemas.microsoft.com/office/drawing/2014/main" id="{C5923705-98A3-4FF9-967C-04ED844731EA}"/>
                  </a:ext>
                </a:extLst>
              </p:cNvPr>
              <p:cNvSpPr/>
              <p:nvPr/>
            </p:nvSpPr>
            <p:spPr>
              <a:xfrm>
                <a:off x="6284237"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2" name="Picture 41">
                <a:extLst>
                  <a:ext uri="{FF2B5EF4-FFF2-40B4-BE49-F238E27FC236}">
                    <a16:creationId xmlns:a16="http://schemas.microsoft.com/office/drawing/2014/main" id="{9B8CA072-3E31-4942-B268-94BE10425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237" y="498441"/>
                <a:ext cx="525642" cy="525642"/>
              </a:xfrm>
              <a:prstGeom prst="rect">
                <a:avLst/>
              </a:prstGeom>
              <a:grpFill/>
            </p:spPr>
          </p:pic>
          <p:pic>
            <p:nvPicPr>
              <p:cNvPr id="43" name="Picture 42">
                <a:extLst>
                  <a:ext uri="{FF2B5EF4-FFF2-40B4-BE49-F238E27FC236}">
                    <a16:creationId xmlns:a16="http://schemas.microsoft.com/office/drawing/2014/main" id="{52E33A54-BC79-4774-A5CA-F3E2C5C31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9879" y="498441"/>
                <a:ext cx="525642" cy="525642"/>
              </a:xfrm>
              <a:prstGeom prst="rect">
                <a:avLst/>
              </a:prstGeom>
              <a:grpFill/>
            </p:spPr>
          </p:pic>
          <p:pic>
            <p:nvPicPr>
              <p:cNvPr id="44" name="Picture 43">
                <a:extLst>
                  <a:ext uri="{FF2B5EF4-FFF2-40B4-BE49-F238E27FC236}">
                    <a16:creationId xmlns:a16="http://schemas.microsoft.com/office/drawing/2014/main" id="{D0AFBBDE-E166-4D77-BCBB-4AD7CFCBD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022" y="498441"/>
                <a:ext cx="525642" cy="525642"/>
              </a:xfrm>
              <a:prstGeom prst="rect">
                <a:avLst/>
              </a:prstGeom>
              <a:grpFill/>
            </p:spPr>
          </p:pic>
        </p:grpSp>
        <p:grpSp>
          <p:nvGrpSpPr>
            <p:cNvPr id="31" name="Group 30">
              <a:extLst>
                <a:ext uri="{FF2B5EF4-FFF2-40B4-BE49-F238E27FC236}">
                  <a16:creationId xmlns:a16="http://schemas.microsoft.com/office/drawing/2014/main" id="{E4305413-1166-4909-919F-A63F43CBE23E}"/>
                </a:ext>
              </a:extLst>
            </p:cNvPr>
            <p:cNvGrpSpPr/>
            <p:nvPr/>
          </p:nvGrpSpPr>
          <p:grpSpPr>
            <a:xfrm>
              <a:off x="9261662" y="3856998"/>
              <a:ext cx="1601928" cy="931317"/>
              <a:chOff x="8009460" y="1532572"/>
              <a:chExt cx="1601928" cy="931317"/>
            </a:xfrm>
            <a:grpFill/>
          </p:grpSpPr>
          <p:sp>
            <p:nvSpPr>
              <p:cNvPr id="39" name="Rectangle 38">
                <a:extLst>
                  <a:ext uri="{FF2B5EF4-FFF2-40B4-BE49-F238E27FC236}">
                    <a16:creationId xmlns:a16="http://schemas.microsoft.com/office/drawing/2014/main" id="{DA80C193-B832-4558-993A-36E89AA7A564}"/>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0" name="Picture 39">
                <a:extLst>
                  <a:ext uri="{FF2B5EF4-FFF2-40B4-BE49-F238E27FC236}">
                    <a16:creationId xmlns:a16="http://schemas.microsoft.com/office/drawing/2014/main" id="{6964A13B-634E-4136-80E3-86A33D43E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32" name="Group 31">
              <a:extLst>
                <a:ext uri="{FF2B5EF4-FFF2-40B4-BE49-F238E27FC236}">
                  <a16:creationId xmlns:a16="http://schemas.microsoft.com/office/drawing/2014/main" id="{8FC4B613-BCA8-4730-803E-60115CC87568}"/>
                </a:ext>
              </a:extLst>
            </p:cNvPr>
            <p:cNvGrpSpPr/>
            <p:nvPr/>
          </p:nvGrpSpPr>
          <p:grpSpPr>
            <a:xfrm>
              <a:off x="7504736" y="4953819"/>
              <a:ext cx="1601928" cy="931317"/>
              <a:chOff x="8009460" y="423892"/>
              <a:chExt cx="1601928" cy="931317"/>
            </a:xfrm>
            <a:grpFill/>
          </p:grpSpPr>
          <p:sp>
            <p:nvSpPr>
              <p:cNvPr id="36" name="Rectangle 35">
                <a:extLst>
                  <a:ext uri="{FF2B5EF4-FFF2-40B4-BE49-F238E27FC236}">
                    <a16:creationId xmlns:a16="http://schemas.microsoft.com/office/drawing/2014/main" id="{17E16FBA-8D47-4CB1-91EC-72FE3BB06900}"/>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7" name="Picture 36">
                <a:extLst>
                  <a:ext uri="{FF2B5EF4-FFF2-40B4-BE49-F238E27FC236}">
                    <a16:creationId xmlns:a16="http://schemas.microsoft.com/office/drawing/2014/main" id="{AC2383DC-A01E-40DA-82B0-05E37B3DF4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38" name="Picture 37">
                <a:extLst>
                  <a:ext uri="{FF2B5EF4-FFF2-40B4-BE49-F238E27FC236}">
                    <a16:creationId xmlns:a16="http://schemas.microsoft.com/office/drawing/2014/main" id="{31A76A82-5A16-4967-99EE-2B9F14F4B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33" name="Group 32">
              <a:extLst>
                <a:ext uri="{FF2B5EF4-FFF2-40B4-BE49-F238E27FC236}">
                  <a16:creationId xmlns:a16="http://schemas.microsoft.com/office/drawing/2014/main" id="{1ABA86CA-249A-4D70-B20A-DDAAB723A2A9}"/>
                </a:ext>
              </a:extLst>
            </p:cNvPr>
            <p:cNvGrpSpPr/>
            <p:nvPr/>
          </p:nvGrpSpPr>
          <p:grpSpPr>
            <a:xfrm>
              <a:off x="7496062" y="3857005"/>
              <a:ext cx="1601928" cy="931317"/>
              <a:chOff x="8009460" y="1532572"/>
              <a:chExt cx="1601928" cy="931317"/>
            </a:xfrm>
            <a:grpFill/>
          </p:grpSpPr>
          <p:sp>
            <p:nvSpPr>
              <p:cNvPr id="34" name="Rectangle 33">
                <a:extLst>
                  <a:ext uri="{FF2B5EF4-FFF2-40B4-BE49-F238E27FC236}">
                    <a16:creationId xmlns:a16="http://schemas.microsoft.com/office/drawing/2014/main" id="{92A9274F-E4FA-4FE9-B218-94FC5546FB67}"/>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5" name="Picture 34">
                <a:extLst>
                  <a:ext uri="{FF2B5EF4-FFF2-40B4-BE49-F238E27FC236}">
                    <a16:creationId xmlns:a16="http://schemas.microsoft.com/office/drawing/2014/main" id="{3AE3C852-D9ED-4A9D-97C8-013CCB8F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cxnSp>
        <p:nvCxnSpPr>
          <p:cNvPr id="47" name="Connector: Elbow 46">
            <a:extLst>
              <a:ext uri="{FF2B5EF4-FFF2-40B4-BE49-F238E27FC236}">
                <a16:creationId xmlns:a16="http://schemas.microsoft.com/office/drawing/2014/main" id="{80EF248F-9A25-4DA4-9ED3-F5075ECBABD3}"/>
              </a:ext>
            </a:extLst>
          </p:cNvPr>
          <p:cNvCxnSpPr>
            <a:cxnSpLocks/>
            <a:stCxn id="8" idx="3"/>
          </p:cNvCxnSpPr>
          <p:nvPr/>
        </p:nvCxnSpPr>
        <p:spPr>
          <a:xfrm flipV="1">
            <a:off x="4153554" y="1794636"/>
            <a:ext cx="3221458" cy="1425030"/>
          </a:xfrm>
          <a:prstGeom prst="bentConnector3">
            <a:avLst>
              <a:gd name="adj1" fmla="val 5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690F5F8-49C7-40E7-BFD1-1BB91517E42C}"/>
              </a:ext>
            </a:extLst>
          </p:cNvPr>
          <p:cNvGrpSpPr/>
          <p:nvPr/>
        </p:nvGrpSpPr>
        <p:grpSpPr>
          <a:xfrm>
            <a:off x="1591189" y="3103933"/>
            <a:ext cx="1988011" cy="276999"/>
            <a:chOff x="2121584" y="4149856"/>
            <a:chExt cx="2650681" cy="369331"/>
          </a:xfrm>
        </p:grpSpPr>
        <p:cxnSp>
          <p:nvCxnSpPr>
            <p:cNvPr id="46" name="Straight Connector 45">
              <a:extLst>
                <a:ext uri="{FF2B5EF4-FFF2-40B4-BE49-F238E27FC236}">
                  <a16:creationId xmlns:a16="http://schemas.microsoft.com/office/drawing/2014/main" id="{1B257DC9-BD86-42CA-8FDE-8B1070F2E290}"/>
                </a:ext>
              </a:extLst>
            </p:cNvPr>
            <p:cNvCxnSpPr>
              <a:cxnSpLocks/>
            </p:cNvCxnSpPr>
            <p:nvPr/>
          </p:nvCxnSpPr>
          <p:spPr>
            <a:xfrm flipV="1">
              <a:off x="2121584" y="4415376"/>
              <a:ext cx="2650681" cy="21218"/>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8A60B2-7C2C-4D3A-9A33-6F1FC398EC7B}"/>
                </a:ext>
              </a:extLst>
            </p:cNvPr>
            <p:cNvSpPr txBox="1"/>
            <p:nvPr/>
          </p:nvSpPr>
          <p:spPr>
            <a:xfrm>
              <a:off x="2132180" y="4149856"/>
              <a:ext cx="1488612" cy="369331"/>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proxy </a:t>
              </a:r>
              <a:r>
                <a:rPr lang="en-US" sz="1200" b="1">
                  <a:solidFill>
                    <a:prstClr val="black"/>
                  </a:solidFill>
                  <a:latin typeface="Calibri" panose="020F0502020204030204"/>
                </a:rPr>
                <a:t>(default)</a:t>
              </a:r>
              <a:endParaRPr lang="en-US" sz="1350" b="1">
                <a:solidFill>
                  <a:prstClr val="black"/>
                </a:solidFill>
                <a:latin typeface="Calibri" panose="020F0502020204030204"/>
              </a:endParaRPr>
            </a:p>
          </p:txBody>
        </p:sp>
      </p:grpSp>
      <p:cxnSp>
        <p:nvCxnSpPr>
          <p:cNvPr id="50" name="Connector: Elbow 49">
            <a:extLst>
              <a:ext uri="{FF2B5EF4-FFF2-40B4-BE49-F238E27FC236}">
                <a16:creationId xmlns:a16="http://schemas.microsoft.com/office/drawing/2014/main" id="{5A4EC314-FCB0-4EE6-9E39-F57B963FD0EA}"/>
              </a:ext>
            </a:extLst>
          </p:cNvPr>
          <p:cNvCxnSpPr>
            <a:cxnSpLocks/>
          </p:cNvCxnSpPr>
          <p:nvPr/>
        </p:nvCxnSpPr>
        <p:spPr>
          <a:xfrm rot="16200000" flipH="1">
            <a:off x="2444018" y="2694807"/>
            <a:ext cx="167094" cy="2236290"/>
          </a:xfrm>
          <a:prstGeom prst="bentConnector2">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542445C-0C49-4393-851B-0CE82A7CAF19}"/>
              </a:ext>
            </a:extLst>
          </p:cNvPr>
          <p:cNvSpPr txBox="1"/>
          <p:nvPr/>
        </p:nvSpPr>
        <p:spPr>
          <a:xfrm>
            <a:off x="1420124" y="3672371"/>
            <a:ext cx="1374800" cy="276999"/>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(1) redirect-find-</a:t>
            </a:r>
            <a:r>
              <a:rPr lang="en-US" sz="1200" err="1">
                <a:solidFill>
                  <a:prstClr val="black"/>
                </a:solidFill>
                <a:latin typeface="Calibri" panose="020F0502020204030204"/>
              </a:rPr>
              <a:t>db</a:t>
            </a:r>
            <a:endParaRPr lang="en-US" sz="1350">
              <a:solidFill>
                <a:prstClr val="black"/>
              </a:solidFill>
              <a:latin typeface="Calibri" panose="020F0502020204030204"/>
            </a:endParaRPr>
          </a:p>
        </p:txBody>
      </p:sp>
      <p:grpSp>
        <p:nvGrpSpPr>
          <p:cNvPr id="60" name="Group 59">
            <a:extLst>
              <a:ext uri="{FF2B5EF4-FFF2-40B4-BE49-F238E27FC236}">
                <a16:creationId xmlns:a16="http://schemas.microsoft.com/office/drawing/2014/main" id="{527B64D5-A2D2-4119-A832-3DC88874E380}"/>
              </a:ext>
            </a:extLst>
          </p:cNvPr>
          <p:cNvGrpSpPr/>
          <p:nvPr/>
        </p:nvGrpSpPr>
        <p:grpSpPr>
          <a:xfrm>
            <a:off x="1218871" y="3718946"/>
            <a:ext cx="4853681" cy="1011165"/>
            <a:chOff x="1625159" y="4958589"/>
            <a:chExt cx="6471575" cy="1348218"/>
          </a:xfrm>
        </p:grpSpPr>
        <p:cxnSp>
          <p:nvCxnSpPr>
            <p:cNvPr id="51" name="Connector: Elbow 50">
              <a:extLst>
                <a:ext uri="{FF2B5EF4-FFF2-40B4-BE49-F238E27FC236}">
                  <a16:creationId xmlns:a16="http://schemas.microsoft.com/office/drawing/2014/main" id="{445B7420-9E3F-4A33-BA41-416713F5745F}"/>
                </a:ext>
              </a:extLst>
            </p:cNvPr>
            <p:cNvCxnSpPr>
              <a:cxnSpLocks/>
            </p:cNvCxnSpPr>
            <p:nvPr/>
          </p:nvCxnSpPr>
          <p:spPr>
            <a:xfrm rot="10800000">
              <a:off x="1625159" y="4958589"/>
              <a:ext cx="6471575" cy="949992"/>
            </a:xfrm>
            <a:prstGeom prst="bentConnector2">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F1C7C04-DC3D-4AFA-A28F-B102EB3EC32E}"/>
                </a:ext>
              </a:extLst>
            </p:cNvPr>
            <p:cNvSpPr txBox="1"/>
            <p:nvPr/>
          </p:nvSpPr>
          <p:spPr>
            <a:xfrm>
              <a:off x="1834528" y="5937475"/>
              <a:ext cx="1714401" cy="369332"/>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(2) redirect-query</a:t>
              </a:r>
              <a:endParaRPr lang="en-US" sz="1350">
                <a:solidFill>
                  <a:prstClr val="black"/>
                </a:solidFill>
                <a:latin typeface="Calibri" panose="020F0502020204030204"/>
              </a:endParaRPr>
            </a:p>
          </p:txBody>
        </p:sp>
      </p:grpSp>
      <p:pic>
        <p:nvPicPr>
          <p:cNvPr id="55" name="Picture 54">
            <a:extLst>
              <a:ext uri="{FF2B5EF4-FFF2-40B4-BE49-F238E27FC236}">
                <a16:creationId xmlns:a16="http://schemas.microsoft.com/office/drawing/2014/main" id="{5E9B5AA4-FC32-4439-98B9-E52DDA80E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92" y="3158779"/>
            <a:ext cx="585218" cy="585218"/>
          </a:xfrm>
          <a:prstGeom prst="rect">
            <a:avLst/>
          </a:prstGeom>
        </p:spPr>
      </p:pic>
      <p:sp>
        <p:nvSpPr>
          <p:cNvPr id="71" name="TextBox 70">
            <a:extLst>
              <a:ext uri="{FF2B5EF4-FFF2-40B4-BE49-F238E27FC236}">
                <a16:creationId xmlns:a16="http://schemas.microsoft.com/office/drawing/2014/main" id="{60F783DD-A2EB-460E-B718-DD6B0C2F587E}"/>
              </a:ext>
            </a:extLst>
          </p:cNvPr>
          <p:cNvSpPr txBox="1"/>
          <p:nvPr/>
        </p:nvSpPr>
        <p:spPr>
          <a:xfrm>
            <a:off x="-32435" y="2468823"/>
            <a:ext cx="3259245"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westus1-a.control.database.windows.net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104.42.238.205,</a:t>
            </a:r>
            <a:r>
              <a:rPr lang="en-US" sz="1200" b="1">
                <a:solidFill>
                  <a:prstClr val="black"/>
                </a:solidFill>
                <a:latin typeface="Courier New" panose="02070309020205020404" pitchFamily="49" charset="0"/>
                <a:cs typeface="Courier New" panose="02070309020205020404" pitchFamily="49" charset="0"/>
              </a:rPr>
              <a:t>1433</a:t>
            </a:r>
          </a:p>
        </p:txBody>
      </p:sp>
      <p:sp>
        <p:nvSpPr>
          <p:cNvPr id="73" name="TextBox 72">
            <a:extLst>
              <a:ext uri="{FF2B5EF4-FFF2-40B4-BE49-F238E27FC236}">
                <a16:creationId xmlns:a16="http://schemas.microsoft.com/office/drawing/2014/main" id="{8FDEA48C-FB29-434C-8978-DE3A20D21CE3}"/>
              </a:ext>
            </a:extLst>
          </p:cNvPr>
          <p:cNvSpPr txBox="1"/>
          <p:nvPr/>
        </p:nvSpPr>
        <p:spPr>
          <a:xfrm>
            <a:off x="2830498" y="4473449"/>
            <a:ext cx="3626822"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..westus1-a.worker.database.windows.net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13.123.237.158, </a:t>
            </a:r>
            <a:r>
              <a:rPr lang="en-US" sz="1200">
                <a:solidFill>
                  <a:prstClr val="black"/>
                </a:solidFill>
                <a:latin typeface="Courier New" panose="02070309020205020404" pitchFamily="49" charset="0"/>
                <a:cs typeface="Courier New" panose="02070309020205020404" pitchFamily="49" charset="0"/>
              </a:rPr>
              <a:t>[</a:t>
            </a:r>
            <a:r>
              <a:rPr lang="en-US" sz="1200" b="1">
                <a:solidFill>
                  <a:prstClr val="black"/>
                </a:solidFill>
                <a:latin typeface="Courier New" panose="02070309020205020404" pitchFamily="49" charset="0"/>
                <a:cs typeface="Courier New" panose="02070309020205020404" pitchFamily="49" charset="0"/>
              </a:rPr>
              <a:t>11000 -11999]</a:t>
            </a:r>
          </a:p>
        </p:txBody>
      </p:sp>
      <p:sp>
        <p:nvSpPr>
          <p:cNvPr id="57" name="TextBox 56">
            <a:extLst>
              <a:ext uri="{FF2B5EF4-FFF2-40B4-BE49-F238E27FC236}">
                <a16:creationId xmlns:a16="http://schemas.microsoft.com/office/drawing/2014/main" id="{EE519221-EF26-4D4B-B398-72CD7173BAF0}"/>
              </a:ext>
            </a:extLst>
          </p:cNvPr>
          <p:cNvSpPr txBox="1"/>
          <p:nvPr/>
        </p:nvSpPr>
        <p:spPr>
          <a:xfrm>
            <a:off x="-36052" y="2171719"/>
            <a:ext cx="3466225" cy="300082"/>
          </a:xfrm>
          <a:prstGeom prst="rect">
            <a:avLst/>
          </a:prstGeom>
          <a:noFill/>
        </p:spPr>
        <p:txBody>
          <a:bodyPr wrap="square" rtlCol="0">
            <a:spAutoFit/>
          </a:bodyPr>
          <a:lstStyle/>
          <a:p>
            <a:pPr defTabSz="685800" eaLnBrk="1" fontAlgn="auto" hangingPunct="1">
              <a:spcBef>
                <a:spcPts val="0"/>
              </a:spcBef>
              <a:spcAft>
                <a:spcPts val="0"/>
              </a:spcAft>
            </a:pPr>
            <a:r>
              <a:rPr lang="en-US" sz="1350">
                <a:solidFill>
                  <a:prstClr val="black"/>
                </a:solidFill>
                <a:latin typeface="Courier New" panose="02070309020205020404" pitchFamily="49" charset="0"/>
                <a:cs typeface="Courier New" panose="02070309020205020404" pitchFamily="49" charset="0"/>
              </a:rPr>
              <a:t>mysqldbsrv.database.windows.net</a:t>
            </a:r>
          </a:p>
        </p:txBody>
      </p:sp>
      <p:grpSp>
        <p:nvGrpSpPr>
          <p:cNvPr id="48" name="Group 47">
            <a:extLst>
              <a:ext uri="{FF2B5EF4-FFF2-40B4-BE49-F238E27FC236}">
                <a16:creationId xmlns:a16="http://schemas.microsoft.com/office/drawing/2014/main" id="{F002C0B6-9B5B-461A-A1CF-BC629F1757BC}"/>
              </a:ext>
            </a:extLst>
          </p:cNvPr>
          <p:cNvGrpSpPr/>
          <p:nvPr/>
        </p:nvGrpSpPr>
        <p:grpSpPr>
          <a:xfrm>
            <a:off x="3482532" y="2250489"/>
            <a:ext cx="1373341" cy="2050843"/>
            <a:chOff x="3464992" y="2253316"/>
            <a:chExt cx="1373341" cy="2050843"/>
          </a:xfrm>
        </p:grpSpPr>
        <p:grpSp>
          <p:nvGrpSpPr>
            <p:cNvPr id="72" name="Group 71">
              <a:extLst>
                <a:ext uri="{FF2B5EF4-FFF2-40B4-BE49-F238E27FC236}">
                  <a16:creationId xmlns:a16="http://schemas.microsoft.com/office/drawing/2014/main" id="{FDACE652-1CD1-4E80-A260-E067D7D142A5}"/>
                </a:ext>
              </a:extLst>
            </p:cNvPr>
            <p:cNvGrpSpPr/>
            <p:nvPr/>
          </p:nvGrpSpPr>
          <p:grpSpPr>
            <a:xfrm>
              <a:off x="3464992" y="2253316"/>
              <a:ext cx="1373341" cy="2050843"/>
              <a:chOff x="4318647" y="2281932"/>
              <a:chExt cx="922408" cy="2734457"/>
            </a:xfrm>
          </p:grpSpPr>
          <p:sp>
            <p:nvSpPr>
              <p:cNvPr id="6" name="Rectangle 5">
                <a:extLst>
                  <a:ext uri="{FF2B5EF4-FFF2-40B4-BE49-F238E27FC236}">
                    <a16:creationId xmlns:a16="http://schemas.microsoft.com/office/drawing/2014/main" id="{56F972E9-4757-4879-9FD9-A9E84EA8F6F1}"/>
                  </a:ext>
                </a:extLst>
              </p:cNvPr>
              <p:cNvSpPr/>
              <p:nvPr/>
            </p:nvSpPr>
            <p:spPr>
              <a:xfrm>
                <a:off x="4318647" y="2281932"/>
                <a:ext cx="922408" cy="2734457"/>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r>
                  <a:rPr lang="en-US" sz="1000" b="1">
                    <a:solidFill>
                      <a:srgbClr val="FF0000"/>
                    </a:solidFill>
                    <a:latin typeface="Courier New" panose="02070309020205020404" pitchFamily="49" charset="0"/>
                    <a:cs typeface="Courier New" panose="02070309020205020404" pitchFamily="49" charset="0"/>
                  </a:rPr>
                  <a:t>104.42.238.205</a:t>
                </a:r>
              </a:p>
            </p:txBody>
          </p:sp>
          <p:sp>
            <p:nvSpPr>
              <p:cNvPr id="7" name="Rectangle 6">
                <a:extLst>
                  <a:ext uri="{FF2B5EF4-FFF2-40B4-BE49-F238E27FC236}">
                    <a16:creationId xmlns:a16="http://schemas.microsoft.com/office/drawing/2014/main" id="{63AB7D41-3674-4048-AAC2-A705BBF5CCE8}"/>
                  </a:ext>
                </a:extLst>
              </p:cNvPr>
              <p:cNvSpPr/>
              <p:nvPr/>
            </p:nvSpPr>
            <p:spPr>
              <a:xfrm>
                <a:off x="4402350" y="2424680"/>
                <a:ext cx="366992"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8" name="Rectangle 7">
                <a:extLst>
                  <a:ext uri="{FF2B5EF4-FFF2-40B4-BE49-F238E27FC236}">
                    <a16:creationId xmlns:a16="http://schemas.microsoft.com/office/drawing/2014/main" id="{13291A8A-E530-4C98-AFE8-D96602DFC4AB}"/>
                  </a:ext>
                </a:extLst>
              </p:cNvPr>
              <p:cNvSpPr/>
              <p:nvPr/>
            </p:nvSpPr>
            <p:spPr>
              <a:xfrm>
                <a:off x="4415476" y="326384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9" name="Rectangle 8">
                <a:extLst>
                  <a:ext uri="{FF2B5EF4-FFF2-40B4-BE49-F238E27FC236}">
                    <a16:creationId xmlns:a16="http://schemas.microsoft.com/office/drawing/2014/main" id="{4FEA3E49-ACBA-4800-A204-3C23C2A3ADF7}"/>
                  </a:ext>
                </a:extLst>
              </p:cNvPr>
              <p:cNvSpPr/>
              <p:nvPr/>
            </p:nvSpPr>
            <p:spPr>
              <a:xfrm>
                <a:off x="4415476" y="409353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sp>
          <p:nvSpPr>
            <p:cNvPr id="62" name="Rectangle 61">
              <a:extLst>
                <a:ext uri="{FF2B5EF4-FFF2-40B4-BE49-F238E27FC236}">
                  <a16:creationId xmlns:a16="http://schemas.microsoft.com/office/drawing/2014/main" id="{C1735414-1569-4BEE-9903-77BD98111FE4}"/>
                </a:ext>
              </a:extLst>
            </p:cNvPr>
            <p:cNvSpPr/>
            <p:nvPr/>
          </p:nvSpPr>
          <p:spPr>
            <a:xfrm>
              <a:off x="4226877" y="2366549"/>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3" name="Rectangle 62">
              <a:extLst>
                <a:ext uri="{FF2B5EF4-FFF2-40B4-BE49-F238E27FC236}">
                  <a16:creationId xmlns:a16="http://schemas.microsoft.com/office/drawing/2014/main" id="{13ADE2FF-1121-4015-A173-22B063960E50}"/>
                </a:ext>
              </a:extLst>
            </p:cNvPr>
            <p:cNvSpPr/>
            <p:nvPr/>
          </p:nvSpPr>
          <p:spPr>
            <a:xfrm>
              <a:off x="4223877" y="3612102"/>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grpSp>
        <p:nvGrpSpPr>
          <p:cNvPr id="58" name="Group 57">
            <a:extLst>
              <a:ext uri="{FF2B5EF4-FFF2-40B4-BE49-F238E27FC236}">
                <a16:creationId xmlns:a16="http://schemas.microsoft.com/office/drawing/2014/main" id="{DD8236D8-616D-4A8B-B8A4-91E561027898}"/>
              </a:ext>
            </a:extLst>
          </p:cNvPr>
          <p:cNvGrpSpPr/>
          <p:nvPr/>
        </p:nvGrpSpPr>
        <p:grpSpPr>
          <a:xfrm>
            <a:off x="3430175" y="1151471"/>
            <a:ext cx="1408158" cy="824003"/>
            <a:chOff x="3430175" y="1151470"/>
            <a:chExt cx="1408158" cy="824003"/>
          </a:xfrm>
        </p:grpSpPr>
        <p:sp>
          <p:nvSpPr>
            <p:cNvPr id="56" name="Rectangle 55">
              <a:extLst>
                <a:ext uri="{FF2B5EF4-FFF2-40B4-BE49-F238E27FC236}">
                  <a16:creationId xmlns:a16="http://schemas.microsoft.com/office/drawing/2014/main" id="{EA0DA7CB-08E1-429E-A6CE-FC60451F0520}"/>
                </a:ext>
              </a:extLst>
            </p:cNvPr>
            <p:cNvSpPr/>
            <p:nvPr/>
          </p:nvSpPr>
          <p:spPr>
            <a:xfrm>
              <a:off x="3430175" y="1151470"/>
              <a:ext cx="1408158" cy="824003"/>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050">
                <a:solidFill>
                  <a:prstClr val="white"/>
                </a:solidFill>
                <a:latin typeface="Calibri" panose="020F0502020204030204"/>
              </a:endParaRPr>
            </a:p>
            <a:p>
              <a:pPr algn="ctr" defTabSz="685800" eaLnBrk="1" fontAlgn="auto" hangingPunct="1">
                <a:spcBef>
                  <a:spcPts val="0"/>
                </a:spcBef>
                <a:spcAft>
                  <a:spcPts val="0"/>
                </a:spcAft>
              </a:pPr>
              <a:r>
                <a:rPr lang="en-US" sz="1050" b="1">
                  <a:solidFill>
                    <a:srgbClr val="FF0000"/>
                  </a:solidFill>
                  <a:latin typeface="Courier New" panose="02070309020205020404" pitchFamily="49" charset="0"/>
                  <a:cs typeface="Courier New" panose="02070309020205020404" pitchFamily="49" charset="0"/>
                </a:rPr>
                <a:t>23.99.34.75</a:t>
              </a:r>
              <a:endParaRPr lang="en-US" sz="1350">
                <a:solidFill>
                  <a:srgbClr val="FF0000"/>
                </a:solidFill>
                <a:latin typeface="Calibri" panose="020F0502020204030204"/>
              </a:endParaRPr>
            </a:p>
          </p:txBody>
        </p:sp>
        <p:sp>
          <p:nvSpPr>
            <p:cNvPr id="65" name="Rectangle 64">
              <a:extLst>
                <a:ext uri="{FF2B5EF4-FFF2-40B4-BE49-F238E27FC236}">
                  <a16:creationId xmlns:a16="http://schemas.microsoft.com/office/drawing/2014/main" id="{81533960-AF88-440B-AD85-D3A7603D1D89}"/>
                </a:ext>
              </a:extLst>
            </p:cNvPr>
            <p:cNvSpPr/>
            <p:nvPr/>
          </p:nvSpPr>
          <p:spPr>
            <a:xfrm>
              <a:off x="3587853" y="1256687"/>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6" name="Rectangle 65">
              <a:extLst>
                <a:ext uri="{FF2B5EF4-FFF2-40B4-BE49-F238E27FC236}">
                  <a16:creationId xmlns:a16="http://schemas.microsoft.com/office/drawing/2014/main" id="{9C033A14-7EC2-495D-8183-1A7E621550D1}"/>
                </a:ext>
              </a:extLst>
            </p:cNvPr>
            <p:cNvSpPr/>
            <p:nvPr/>
          </p:nvSpPr>
          <p:spPr>
            <a:xfrm>
              <a:off x="4213093" y="1254506"/>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b="1">
                <a:solidFill>
                  <a:prstClr val="black">
                    <a:lumMod val="95000"/>
                    <a:lumOff val="5000"/>
                  </a:prstClr>
                </a:solidFill>
                <a:latin typeface="Calibri" panose="020F0502020204030204"/>
              </a:endParaRPr>
            </a:p>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sp>
        <p:nvSpPr>
          <p:cNvPr id="45" name="Rectangle 44">
            <a:extLst>
              <a:ext uri="{FF2B5EF4-FFF2-40B4-BE49-F238E27FC236}">
                <a16:creationId xmlns:a16="http://schemas.microsoft.com/office/drawing/2014/main" id="{BD8CE8DC-D532-4FDE-8B0E-29D0D3B7F652}"/>
              </a:ext>
            </a:extLst>
          </p:cNvPr>
          <p:cNvSpPr/>
          <p:nvPr/>
        </p:nvSpPr>
        <p:spPr>
          <a:xfrm>
            <a:off x="2848177" y="750958"/>
            <a:ext cx="5982189" cy="432462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a:solidFill>
                <a:prstClr val="white"/>
              </a:solidFill>
              <a:latin typeface="Calibri" panose="020F0502020204030204"/>
            </a:endParaRPr>
          </a:p>
        </p:txBody>
      </p:sp>
      <p:cxnSp>
        <p:nvCxnSpPr>
          <p:cNvPr id="67" name="Connector: Elbow 66">
            <a:extLst>
              <a:ext uri="{FF2B5EF4-FFF2-40B4-BE49-F238E27FC236}">
                <a16:creationId xmlns:a16="http://schemas.microsoft.com/office/drawing/2014/main" id="{6728CC66-F24E-427B-BA10-6789892C0A5D}"/>
              </a:ext>
            </a:extLst>
          </p:cNvPr>
          <p:cNvCxnSpPr>
            <a:cxnSpLocks/>
          </p:cNvCxnSpPr>
          <p:nvPr/>
        </p:nvCxnSpPr>
        <p:spPr>
          <a:xfrm>
            <a:off x="1305771" y="3736701"/>
            <a:ext cx="2303387" cy="324499"/>
          </a:xfrm>
          <a:prstGeom prst="bentConnector3">
            <a:avLst>
              <a:gd name="adj1" fmla="val 119"/>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72C5B-A33F-4484-949A-ED6BFC1EEF71}"/>
              </a:ext>
            </a:extLst>
          </p:cNvPr>
          <p:cNvSpPr txBox="1"/>
          <p:nvPr/>
        </p:nvSpPr>
        <p:spPr>
          <a:xfrm>
            <a:off x="2867858" y="781232"/>
            <a:ext cx="1266396"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srgbClr val="ED7D31">
                    <a:lumMod val="50000"/>
                  </a:srgbClr>
                </a:solidFill>
                <a:latin typeface="Calibri" panose="020F0502020204030204"/>
              </a:rPr>
              <a:t>WEST US</a:t>
            </a:r>
          </a:p>
        </p:txBody>
      </p:sp>
    </p:spTree>
    <p:extLst>
      <p:ext uri="{BB962C8B-B14F-4D97-AF65-F5344CB8AC3E}">
        <p14:creationId xmlns:p14="http://schemas.microsoft.com/office/powerpoint/2010/main" val="7957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arn(inVertical)">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arn(inVertical)">
                                      <p:cBhvr>
                                        <p:cTn id="23" dur="5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par>
                                <p:cTn id="37" presetID="16" presetClass="entr" presetSubtype="21"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par>
                                <p:cTn id="40" presetID="16" presetClass="entr" presetSubtype="21"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barn(inVertical)">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1" grpId="0"/>
      <p:bldP spid="73"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Proxy vs Redirect</a:t>
            </a:r>
          </a:p>
        </p:txBody>
      </p:sp>
    </p:spTree>
    <p:extLst>
      <p:ext uri="{BB962C8B-B14F-4D97-AF65-F5344CB8AC3E}">
        <p14:creationId xmlns:p14="http://schemas.microsoft.com/office/powerpoint/2010/main" val="247456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pSp>
        <p:nvGrpSpPr>
          <p:cNvPr id="5" name="Group 4">
            <a:extLst>
              <a:ext uri="{FF2B5EF4-FFF2-40B4-BE49-F238E27FC236}">
                <a16:creationId xmlns:a16="http://schemas.microsoft.com/office/drawing/2014/main" id="{7E02E7B7-6344-403E-A479-6A4251391AB1}"/>
              </a:ext>
            </a:extLst>
          </p:cNvPr>
          <p:cNvGrpSpPr/>
          <p:nvPr/>
        </p:nvGrpSpPr>
        <p:grpSpPr>
          <a:xfrm>
            <a:off x="6338158" y="1665994"/>
            <a:ext cx="2634392" cy="3264466"/>
            <a:chOff x="6453758" y="2376218"/>
            <a:chExt cx="1662866" cy="2437028"/>
          </a:xfrm>
        </p:grpSpPr>
        <p:sp>
          <p:nvSpPr>
            <p:cNvPr id="6" name="Rectangle 5">
              <a:extLst>
                <a:ext uri="{FF2B5EF4-FFF2-40B4-BE49-F238E27FC236}">
                  <a16:creationId xmlns:a16="http://schemas.microsoft.com/office/drawing/2014/main" id="{C10FF475-10BE-417A-9EE9-F7D1CB6A1AB4}"/>
                </a:ext>
              </a:extLst>
            </p:cNvPr>
            <p:cNvSpPr/>
            <p:nvPr/>
          </p:nvSpPr>
          <p:spPr>
            <a:xfrm>
              <a:off x="6453758" y="3108385"/>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1</a:t>
              </a:r>
            </a:p>
          </p:txBody>
        </p:sp>
        <p:sp>
          <p:nvSpPr>
            <p:cNvPr id="7" name="Rectangle 6">
              <a:extLst>
                <a:ext uri="{FF2B5EF4-FFF2-40B4-BE49-F238E27FC236}">
                  <a16:creationId xmlns:a16="http://schemas.microsoft.com/office/drawing/2014/main" id="{C1557613-B2C0-44C6-94E5-A5C248FD8AF6}"/>
                </a:ext>
              </a:extLst>
            </p:cNvPr>
            <p:cNvSpPr/>
            <p:nvPr/>
          </p:nvSpPr>
          <p:spPr>
            <a:xfrm>
              <a:off x="6453758" y="2960129"/>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1</a:t>
              </a:r>
            </a:p>
          </p:txBody>
        </p:sp>
        <p:cxnSp>
          <p:nvCxnSpPr>
            <p:cNvPr id="8" name="Straight Arrow Connector 7">
              <a:extLst>
                <a:ext uri="{FF2B5EF4-FFF2-40B4-BE49-F238E27FC236}">
                  <a16:creationId xmlns:a16="http://schemas.microsoft.com/office/drawing/2014/main" id="{042953FC-4D15-4558-81CF-5B78D1573847}"/>
                </a:ext>
              </a:extLst>
            </p:cNvPr>
            <p:cNvCxnSpPr>
              <a:cxnSpLocks/>
            </p:cNvCxnSpPr>
            <p:nvPr/>
          </p:nvCxnSpPr>
          <p:spPr>
            <a:xfrm>
              <a:off x="6453758" y="2802128"/>
              <a:ext cx="886156" cy="0"/>
            </a:xfrm>
            <a:prstGeom prst="straightConnector1">
              <a:avLst/>
            </a:prstGeom>
            <a:ln>
              <a:solidFill>
                <a:srgbClr val="27BEC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E6A772-3042-42AC-BD35-E47B5F507933}"/>
                </a:ext>
              </a:extLst>
            </p:cNvPr>
            <p:cNvSpPr txBox="1"/>
            <p:nvPr/>
          </p:nvSpPr>
          <p:spPr>
            <a:xfrm>
              <a:off x="6665843" y="2608212"/>
              <a:ext cx="33410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1.1 TB</a:t>
              </a:r>
            </a:p>
          </p:txBody>
        </p:sp>
        <p:cxnSp>
          <p:nvCxnSpPr>
            <p:cNvPr id="10" name="Straight Arrow Connector 9">
              <a:extLst>
                <a:ext uri="{FF2B5EF4-FFF2-40B4-BE49-F238E27FC236}">
                  <a16:creationId xmlns:a16="http://schemas.microsoft.com/office/drawing/2014/main" id="{5E66655D-71C5-426D-AFD5-A52283431001}"/>
                </a:ext>
              </a:extLst>
            </p:cNvPr>
            <p:cNvCxnSpPr>
              <a:cxnSpLocks/>
            </p:cNvCxnSpPr>
            <p:nvPr/>
          </p:nvCxnSpPr>
          <p:spPr>
            <a:xfrm>
              <a:off x="6453758" y="2577897"/>
              <a:ext cx="1662866" cy="0"/>
            </a:xfrm>
            <a:prstGeom prst="straightConnector1">
              <a:avLst/>
            </a:prstGeom>
            <a:ln>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DD79D7-CCB4-48D3-AD38-75937004EECC}"/>
                </a:ext>
              </a:extLst>
            </p:cNvPr>
            <p:cNvSpPr txBox="1"/>
            <p:nvPr/>
          </p:nvSpPr>
          <p:spPr>
            <a:xfrm>
              <a:off x="7127830" y="2376218"/>
              <a:ext cx="26833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2 TB</a:t>
              </a:r>
            </a:p>
          </p:txBody>
        </p:sp>
        <p:sp>
          <p:nvSpPr>
            <p:cNvPr id="13" name="Rectangle 12">
              <a:extLst>
                <a:ext uri="{FF2B5EF4-FFF2-40B4-BE49-F238E27FC236}">
                  <a16:creationId xmlns:a16="http://schemas.microsoft.com/office/drawing/2014/main" id="{D014CA7C-F474-40ED-8233-F386BFAF5811}"/>
                </a:ext>
              </a:extLst>
            </p:cNvPr>
            <p:cNvSpPr/>
            <p:nvPr/>
          </p:nvSpPr>
          <p:spPr>
            <a:xfrm>
              <a:off x="6453758" y="3404923"/>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2</a:t>
              </a:r>
            </a:p>
          </p:txBody>
        </p:sp>
        <p:sp>
          <p:nvSpPr>
            <p:cNvPr id="14" name="Rectangle 13">
              <a:extLst>
                <a:ext uri="{FF2B5EF4-FFF2-40B4-BE49-F238E27FC236}">
                  <a16:creationId xmlns:a16="http://schemas.microsoft.com/office/drawing/2014/main" id="{DB63707F-CCCF-4037-98AE-79DF86D6DFA7}"/>
                </a:ext>
              </a:extLst>
            </p:cNvPr>
            <p:cNvSpPr/>
            <p:nvPr/>
          </p:nvSpPr>
          <p:spPr>
            <a:xfrm>
              <a:off x="6453758" y="3256667"/>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2</a:t>
              </a:r>
            </a:p>
          </p:txBody>
        </p:sp>
        <p:sp>
          <p:nvSpPr>
            <p:cNvPr id="15" name="Rectangle 14">
              <a:extLst>
                <a:ext uri="{FF2B5EF4-FFF2-40B4-BE49-F238E27FC236}">
                  <a16:creationId xmlns:a16="http://schemas.microsoft.com/office/drawing/2014/main" id="{72521E70-2C1A-47DB-BDA6-A600687A7A88}"/>
                </a:ext>
              </a:extLst>
            </p:cNvPr>
            <p:cNvSpPr/>
            <p:nvPr/>
          </p:nvSpPr>
          <p:spPr>
            <a:xfrm>
              <a:off x="6453758" y="3699287"/>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3</a:t>
              </a:r>
            </a:p>
          </p:txBody>
        </p:sp>
        <p:sp>
          <p:nvSpPr>
            <p:cNvPr id="16" name="Rectangle 15">
              <a:extLst>
                <a:ext uri="{FF2B5EF4-FFF2-40B4-BE49-F238E27FC236}">
                  <a16:creationId xmlns:a16="http://schemas.microsoft.com/office/drawing/2014/main" id="{A87C82CD-ABF4-42C1-BF5C-FBBDD83CEE8A}"/>
                </a:ext>
              </a:extLst>
            </p:cNvPr>
            <p:cNvSpPr/>
            <p:nvPr/>
          </p:nvSpPr>
          <p:spPr>
            <a:xfrm>
              <a:off x="6453758" y="3551031"/>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3</a:t>
              </a:r>
            </a:p>
          </p:txBody>
        </p:sp>
        <p:sp>
          <p:nvSpPr>
            <p:cNvPr id="17" name="Rectangle 16">
              <a:extLst>
                <a:ext uri="{FF2B5EF4-FFF2-40B4-BE49-F238E27FC236}">
                  <a16:creationId xmlns:a16="http://schemas.microsoft.com/office/drawing/2014/main" id="{0CE740D0-DF68-4D07-9225-7B223A0614A7}"/>
                </a:ext>
              </a:extLst>
            </p:cNvPr>
            <p:cNvSpPr/>
            <p:nvPr/>
          </p:nvSpPr>
          <p:spPr>
            <a:xfrm>
              <a:off x="6453758" y="4287989"/>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blob</a:t>
              </a:r>
            </a:p>
          </p:txBody>
        </p:sp>
        <p:sp>
          <p:nvSpPr>
            <p:cNvPr id="18" name="Rectangle 17">
              <a:extLst>
                <a:ext uri="{FF2B5EF4-FFF2-40B4-BE49-F238E27FC236}">
                  <a16:creationId xmlns:a16="http://schemas.microsoft.com/office/drawing/2014/main" id="{16F3295E-8DE6-4533-924A-9BA2BCB2ABE7}"/>
                </a:ext>
              </a:extLst>
            </p:cNvPr>
            <p:cNvSpPr/>
            <p:nvPr/>
          </p:nvSpPr>
          <p:spPr>
            <a:xfrm>
              <a:off x="6453758" y="4139733"/>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file</a:t>
              </a:r>
            </a:p>
          </p:txBody>
        </p:sp>
        <p:sp>
          <p:nvSpPr>
            <p:cNvPr id="19" name="TextBox 18">
              <a:extLst>
                <a:ext uri="{FF2B5EF4-FFF2-40B4-BE49-F238E27FC236}">
                  <a16:creationId xmlns:a16="http://schemas.microsoft.com/office/drawing/2014/main" id="{1939DD3D-5983-4E60-B44C-166EFDEA0DA9}"/>
                </a:ext>
              </a:extLst>
            </p:cNvPr>
            <p:cNvSpPr txBox="1"/>
            <p:nvPr/>
          </p:nvSpPr>
          <p:spPr>
            <a:xfrm>
              <a:off x="6578525" y="4468790"/>
              <a:ext cx="1123343" cy="344456"/>
            </a:xfrm>
            <a:prstGeom prst="rect">
              <a:avLst/>
            </a:prstGeom>
            <a:noFill/>
          </p:spPr>
          <p:txBody>
            <a:bodyPr wrap="none" rtlCol="0">
              <a:spAutoFit/>
            </a:bodyPr>
            <a:lstStyle/>
            <a:p>
              <a:pPr defTabSz="685800" eaLnBrk="1" fontAlgn="auto" hangingPunct="1">
                <a:spcBef>
                  <a:spcPts val="0"/>
                </a:spcBef>
                <a:spcAft>
                  <a:spcPts val="0"/>
                </a:spcAft>
              </a:pPr>
              <a:r>
                <a:rPr lang="en-US" sz="1199">
                  <a:solidFill>
                    <a:srgbClr val="27BEC7"/>
                  </a:solidFill>
                  <a:latin typeface="Calibri" panose="020F0502020204030204"/>
                </a:rPr>
                <a:t>Database file size: 5.5 TB</a:t>
              </a:r>
            </a:p>
            <a:p>
              <a:pPr defTabSz="685800" eaLnBrk="1" fontAlgn="auto" hangingPunct="1">
                <a:spcBef>
                  <a:spcPts val="0"/>
                </a:spcBef>
                <a:spcAft>
                  <a:spcPts val="0"/>
                </a:spcAft>
              </a:pPr>
              <a:r>
                <a:rPr lang="en-US" sz="1199">
                  <a:solidFill>
                    <a:srgbClr val="ED7D31">
                      <a:lumMod val="60000"/>
                      <a:lumOff val="40000"/>
                    </a:srgbClr>
                  </a:solidFill>
                  <a:latin typeface="Calibri" panose="020F0502020204030204"/>
                </a:rPr>
                <a:t>Database blob size: 10 TB</a:t>
              </a:r>
            </a:p>
          </p:txBody>
        </p:sp>
        <p:sp>
          <p:nvSpPr>
            <p:cNvPr id="20" name="Rectangle 19">
              <a:extLst>
                <a:ext uri="{FF2B5EF4-FFF2-40B4-BE49-F238E27FC236}">
                  <a16:creationId xmlns:a16="http://schemas.microsoft.com/office/drawing/2014/main" id="{C0A5FFD3-249E-4BB9-9322-63384DF406C0}"/>
                </a:ext>
              </a:extLst>
            </p:cNvPr>
            <p:cNvSpPr/>
            <p:nvPr/>
          </p:nvSpPr>
          <p:spPr>
            <a:xfrm>
              <a:off x="6453758" y="3996581"/>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4</a:t>
              </a:r>
            </a:p>
          </p:txBody>
        </p:sp>
        <p:sp>
          <p:nvSpPr>
            <p:cNvPr id="21" name="Rectangle 20">
              <a:extLst>
                <a:ext uri="{FF2B5EF4-FFF2-40B4-BE49-F238E27FC236}">
                  <a16:creationId xmlns:a16="http://schemas.microsoft.com/office/drawing/2014/main" id="{D644199C-3A4B-4D62-B7D3-5C458D28D7C1}"/>
                </a:ext>
              </a:extLst>
            </p:cNvPr>
            <p:cNvSpPr/>
            <p:nvPr/>
          </p:nvSpPr>
          <p:spPr>
            <a:xfrm>
              <a:off x="6453758" y="3848325"/>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4</a:t>
              </a:r>
            </a:p>
          </p:txBody>
        </p:sp>
      </p:gr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nvGraphicFramePr>
        <p:xfrm>
          <a:off x="4912359" y="208902"/>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4274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extLst>
              <p:ext uri="{D42A27DB-BD31-4B8C-83A1-F6EECF244321}">
                <p14:modId xmlns:p14="http://schemas.microsoft.com/office/powerpoint/2010/main" val="1103555923"/>
              </p:ext>
            </p:extLst>
          </p:nvPr>
        </p:nvGraphicFramePr>
        <p:xfrm>
          <a:off x="4912360" y="1123950"/>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dirty="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9649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IO Considerations</a:t>
            </a:r>
          </a:p>
        </p:txBody>
      </p:sp>
    </p:spTree>
    <p:extLst>
      <p:ext uri="{BB962C8B-B14F-4D97-AF65-F5344CB8AC3E}">
        <p14:creationId xmlns:p14="http://schemas.microsoft.com/office/powerpoint/2010/main" val="4036579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High data or log IO usage (above 80) from resource stats:</a:t>
            </a:r>
          </a:p>
          <a:p>
            <a:pPr marL="295268" lvl="2" indent="0">
              <a:buNone/>
            </a:pPr>
            <a:r>
              <a:rPr lang="en-US"/>
              <a:t>SELECT </a:t>
            </a:r>
            <a:r>
              <a:rPr lang="en-US" err="1"/>
              <a:t>end_time</a:t>
            </a:r>
            <a:r>
              <a:rPr lang="en-US"/>
              <a:t>, </a:t>
            </a:r>
            <a:r>
              <a:rPr lang="en-US" err="1"/>
              <a:t>avg_data_io_percent</a:t>
            </a:r>
            <a:r>
              <a:rPr lang="en-US"/>
              <a:t>, </a:t>
            </a:r>
            <a:r>
              <a:rPr lang="en-US" err="1"/>
              <a:t>avg_log_write_percent</a:t>
            </a:r>
            <a:endParaRPr lang="en-US"/>
          </a:p>
          <a:p>
            <a:pPr marL="295268" lvl="2" indent="0">
              <a:buNone/>
            </a:pPr>
            <a:r>
              <a:rPr lang="en-US"/>
              <a:t>FROM </a:t>
            </a:r>
            <a:r>
              <a:rPr lang="en-US" err="1"/>
              <a:t>sys.dm_db_resource_stats</a:t>
            </a:r>
            <a:endParaRPr lang="en-US"/>
          </a:p>
          <a:p>
            <a:pPr marL="295268" lvl="2" indent="0">
              <a:buNone/>
            </a:pPr>
            <a:r>
              <a:rPr lang="en-US"/>
              <a:t>ORDER BY </a:t>
            </a:r>
            <a:r>
              <a:rPr lang="en-US" err="1"/>
              <a:t>end_time</a:t>
            </a:r>
            <a:r>
              <a:rPr lang="en-US"/>
              <a:t> DESC;</a:t>
            </a:r>
          </a:p>
          <a:p>
            <a:r>
              <a:rPr lang="en-US"/>
              <a:t>PAGEIOLATCH_* for data file IO issues</a:t>
            </a:r>
          </a:p>
          <a:p>
            <a:r>
              <a:rPr lang="en-US" sz="1800" i="1"/>
              <a:t>Note that the wait type name has “IO” in it.  If there is no “IO” in the page latch wait name, it points to a different type of problem (for example, tempdb contention).</a:t>
            </a:r>
            <a:endParaRPr lang="en-US"/>
          </a:p>
          <a:p>
            <a:r>
              <a:rPr lang="en-US"/>
              <a:t>WRITE_LOG for transaction log IO issues</a:t>
            </a:r>
          </a:p>
          <a:p>
            <a:r>
              <a:rPr lang="en-US"/>
              <a:t>Governor-related wait types (mentioned earlier)</a:t>
            </a:r>
          </a:p>
          <a:p>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123835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5F722-B96D-444E-9508-6966F8587D58}"/>
              </a:ext>
            </a:extLst>
          </p:cNvPr>
          <p:cNvSpPr>
            <a:spLocks noGrp="1"/>
          </p:cNvSpPr>
          <p:nvPr>
            <p:ph type="title"/>
          </p:nvPr>
        </p:nvSpPr>
        <p:spPr/>
        <p:txBody>
          <a:bodyPr/>
          <a:lstStyle/>
          <a:p>
            <a:r>
              <a:rPr lang="en-US" sz="3000"/>
              <a:t>Objectives</a:t>
            </a:r>
          </a:p>
        </p:txBody>
      </p:sp>
      <p:sp>
        <p:nvSpPr>
          <p:cNvPr id="8" name="Text Placeholder 7">
            <a:extLst>
              <a:ext uri="{FF2B5EF4-FFF2-40B4-BE49-F238E27FC236}">
                <a16:creationId xmlns:a16="http://schemas.microsoft.com/office/drawing/2014/main" id="{CA85E818-613B-8549-BC43-9DC01928F56C}"/>
              </a:ext>
            </a:extLst>
          </p:cNvPr>
          <p:cNvSpPr>
            <a:spLocks noGrp="1"/>
          </p:cNvSpPr>
          <p:nvPr>
            <p:ph type="body" sz="quarter" idx="10"/>
          </p:nvPr>
        </p:nvSpPr>
        <p:spPr/>
        <p:txBody>
          <a:bodyPr/>
          <a:lstStyle/>
          <a:p>
            <a:r>
              <a:rPr lang="en-US"/>
              <a:t>Make optimal choices for performance and availability in Azure SQL Database </a:t>
            </a:r>
          </a:p>
          <a:p>
            <a:r>
              <a:rPr lang="en-US"/>
              <a:t>Map your SQL Server performance tuning skills to Azure SQL Database</a:t>
            </a:r>
          </a:p>
          <a:p>
            <a:r>
              <a:rPr lang="en-US"/>
              <a:t>Recognize real-world troubleshooting patterns</a:t>
            </a:r>
          </a:p>
        </p:txBody>
      </p:sp>
    </p:spTree>
    <p:extLst>
      <p:ext uri="{BB962C8B-B14F-4D97-AF65-F5344CB8AC3E}">
        <p14:creationId xmlns:p14="http://schemas.microsoft.com/office/powerpoint/2010/main" val="71831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Troubleshooting 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2200"/>
              <a:t>If the IO limit has been reached, two common options:</a:t>
            </a:r>
            <a:endParaRPr lang="en-US" sz="2200" b="1"/>
          </a:p>
          <a:p>
            <a:r>
              <a:rPr lang="en-US" sz="2200" b="1"/>
              <a:t>Option 1: </a:t>
            </a:r>
          </a:p>
          <a:p>
            <a:r>
              <a:rPr lang="en-US" sz="2200" b="1"/>
              <a:t>	</a:t>
            </a:r>
            <a:r>
              <a:rPr lang="en-US" sz="2200"/>
              <a:t>Identify and tune the queries consuming the most IO</a:t>
            </a:r>
          </a:p>
          <a:p>
            <a:r>
              <a:rPr lang="en-US" sz="2200"/>
              <a:t>	Query Store is your friend here</a:t>
            </a:r>
          </a:p>
          <a:p>
            <a:r>
              <a:rPr lang="en-US" sz="2200"/>
              <a:t>	DMVs, and other tools mentioned earlier</a:t>
            </a:r>
          </a:p>
          <a:p>
            <a:r>
              <a:rPr lang="en-US" sz="2200"/>
              <a:t>	Common techniques – proper indexes, querying only data 	you must use, partitioning, adding predicates</a:t>
            </a:r>
          </a:p>
          <a:p>
            <a:r>
              <a:rPr lang="en-US" sz="2200" b="1"/>
              <a:t>Option 2: </a:t>
            </a:r>
            <a:endParaRPr lang="en-US" sz="2200"/>
          </a:p>
          <a:p>
            <a:r>
              <a:rPr lang="en-US" sz="2200"/>
              <a:t>	Upgrade the SLO</a:t>
            </a:r>
          </a:p>
          <a:p>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926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Common perf patterns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17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Memory</a:t>
            </a:r>
            <a:r>
              <a:rPr lang="en-US" sz="2200"/>
              <a:t> </a:t>
            </a:r>
            <a:r>
              <a:rPr lang="en-US"/>
              <a:t>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r>
              <a:rPr lang="en-US"/>
              <a:t>Slow performance, and piling up of requests waiting for their grant (usually large)</a:t>
            </a:r>
          </a:p>
          <a:p>
            <a:r>
              <a:rPr lang="en-US"/>
              <a:t>Top wait type is RESOURCE_SEMAPHORE + low CPU</a:t>
            </a:r>
          </a:p>
          <a:p>
            <a:r>
              <a:rPr lang="en-US"/>
              <a:t>Verified by:</a:t>
            </a:r>
          </a:p>
          <a:p>
            <a:pPr marL="685783" lvl="1"/>
            <a:r>
              <a:rPr lang="en-US"/>
              <a:t>	</a:t>
            </a:r>
            <a:r>
              <a:rPr lang="en-US" err="1"/>
              <a:t>sys.dm_exec_query_memory_grants</a:t>
            </a:r>
            <a:r>
              <a:rPr lang="en-US"/>
              <a:t> (right now)</a:t>
            </a:r>
          </a:p>
          <a:p>
            <a:pPr marL="685783" lvl="1"/>
            <a:r>
              <a:rPr lang="en-US"/>
              <a:t>	</a:t>
            </a:r>
            <a:r>
              <a:rPr lang="en-US" err="1"/>
              <a:t>sys.dm_db_wait_stats</a:t>
            </a:r>
            <a:r>
              <a:rPr lang="en-US"/>
              <a:t>,  </a:t>
            </a:r>
            <a:r>
              <a:rPr lang="en-US" err="1"/>
              <a:t>sys.dm_exec_session_wait_stats</a:t>
            </a:r>
            <a:r>
              <a:rPr lang="en-US"/>
              <a:t>   </a:t>
            </a:r>
          </a:p>
          <a:p>
            <a:pPr marL="685783" lvl="1"/>
            <a:r>
              <a:rPr lang="en-US"/>
              <a:t>	Query Store – wait category “Memory”</a:t>
            </a:r>
          </a:p>
          <a:p>
            <a:endParaRPr lang="en-US"/>
          </a:p>
          <a:p>
            <a:endParaRPr lang="en-US"/>
          </a:p>
        </p:txBody>
      </p:sp>
    </p:spTree>
    <p:extLst>
      <p:ext uri="{BB962C8B-B14F-4D97-AF65-F5344CB8AC3E}">
        <p14:creationId xmlns:p14="http://schemas.microsoft.com/office/powerpoint/2010/main" val="200363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sz="2800"/>
              <a:t>Troubleshooting Memory 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pPr marL="342892" indent="-342892">
              <a:buFont typeface="Wingdings" panose="05000000000000000000" pitchFamily="2" charset="2"/>
              <a:buChar char="ü"/>
            </a:pPr>
            <a:r>
              <a:rPr lang="en-US"/>
              <a:t>Optimize or remove queries with the highest memory usage</a:t>
            </a:r>
          </a:p>
          <a:p>
            <a:pPr marL="342892" indent="-342892">
              <a:buFont typeface="Wingdings" panose="05000000000000000000" pitchFamily="2" charset="2"/>
              <a:buChar char="ü"/>
            </a:pPr>
            <a:r>
              <a:rPr lang="en-US"/>
              <a:t>Avoid querying data that you don't plan to use</a:t>
            </a:r>
          </a:p>
          <a:p>
            <a:pPr marL="342892" indent="-342892">
              <a:buFont typeface="Wingdings" panose="05000000000000000000" pitchFamily="2" charset="2"/>
              <a:buChar char="ü"/>
            </a:pPr>
            <a:r>
              <a:rPr lang="en-US"/>
              <a:t>Can there be a WHERE clause in your queries? </a:t>
            </a:r>
            <a:r>
              <a:rPr lang="en-US">
                <a:sym typeface="Wingdings" panose="05000000000000000000" pitchFamily="2" charset="2"/>
              </a:rPr>
              <a:t></a:t>
            </a:r>
            <a:endParaRPr lang="en-US"/>
          </a:p>
          <a:p>
            <a:pPr marL="342892" indent="-342892">
              <a:buFont typeface="Wingdings" panose="05000000000000000000" pitchFamily="2" charset="2"/>
              <a:buChar char="ü"/>
            </a:pPr>
            <a:r>
              <a:rPr lang="en-US"/>
              <a:t>Look for seek vs. scan opportunities</a:t>
            </a:r>
          </a:p>
          <a:p>
            <a:pPr marL="342892" indent="-342892">
              <a:buFont typeface="Wingdings" panose="05000000000000000000" pitchFamily="2" charset="2"/>
              <a:buChar char="ü"/>
            </a:pPr>
            <a:r>
              <a:rPr lang="en-US"/>
              <a:t>OPTION MAX_GRANT_PERCENT</a:t>
            </a:r>
          </a:p>
          <a:p>
            <a:pPr marL="342892" indent="-342892">
              <a:buFont typeface="Wingdings" panose="05000000000000000000" pitchFamily="2" charset="2"/>
              <a:buChar char="ü"/>
            </a:pPr>
            <a:r>
              <a:rPr lang="en-US"/>
              <a:t>Workload distribution across multiple databases </a:t>
            </a:r>
          </a:p>
          <a:p>
            <a:pPr marL="342892" indent="-342892">
              <a:buFont typeface="Wingdings" panose="05000000000000000000" pitchFamily="2" charset="2"/>
              <a:buChar char="ü"/>
            </a:pPr>
            <a:r>
              <a:rPr lang="en-US"/>
              <a:t>Increasing tier for more memory resources</a:t>
            </a:r>
          </a:p>
          <a:p>
            <a:endParaRPr lang="en-US"/>
          </a:p>
          <a:p>
            <a:endParaRPr lang="en-US"/>
          </a:p>
          <a:p>
            <a:endParaRPr lang="en-US"/>
          </a:p>
        </p:txBody>
      </p:sp>
    </p:spTree>
    <p:extLst>
      <p:ext uri="{BB962C8B-B14F-4D97-AF65-F5344CB8AC3E}">
        <p14:creationId xmlns:p14="http://schemas.microsoft.com/office/powerpoint/2010/main" val="1327633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High CPU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Start with Azure portal, </a:t>
            </a:r>
            <a:r>
              <a:rPr lang="en-US" b="1" dirty="0" err="1"/>
              <a:t>sys.dm_db_resource_stats</a:t>
            </a:r>
            <a:r>
              <a:rPr lang="en-US" b="1" dirty="0"/>
              <a:t> </a:t>
            </a:r>
            <a:r>
              <a:rPr lang="en-US" dirty="0"/>
              <a:t>or </a:t>
            </a:r>
            <a:r>
              <a:rPr lang="en-US" b="1" dirty="0" err="1"/>
              <a:t>sys.resource_stats</a:t>
            </a:r>
            <a:r>
              <a:rPr lang="en-US" b="1" dirty="0"/>
              <a:t> </a:t>
            </a:r>
            <a:r>
              <a:rPr lang="en-US" dirty="0"/>
              <a:t>to measure CPU utilization. </a:t>
            </a:r>
          </a:p>
          <a:p>
            <a:r>
              <a:rPr lang="en-US" dirty="0"/>
              <a:t>If CPU consumption is above </a:t>
            </a:r>
            <a:r>
              <a:rPr lang="en-US" b="1" dirty="0"/>
              <a:t>80%</a:t>
            </a:r>
            <a:r>
              <a:rPr lang="en-US" dirty="0"/>
              <a:t> for extended periods of time, consider the following:</a:t>
            </a:r>
          </a:p>
          <a:p>
            <a:pPr marL="800080" lvl="1" indent="-457189">
              <a:buFont typeface="Wingdings" panose="05000000000000000000" pitchFamily="2" charset="2"/>
              <a:buChar char="ü"/>
            </a:pPr>
            <a:r>
              <a:rPr lang="en-US" dirty="0"/>
              <a:t>Have there been any recent code changes? </a:t>
            </a:r>
          </a:p>
          <a:p>
            <a:pPr marL="800080" lvl="1" indent="-457189">
              <a:buFont typeface="Wingdings" panose="05000000000000000000" pitchFamily="2" charset="2"/>
              <a:buChar char="ü"/>
            </a:pPr>
            <a:r>
              <a:rPr lang="en-US" dirty="0"/>
              <a:t>Who are the CPU consumers?</a:t>
            </a:r>
          </a:p>
          <a:p>
            <a:pPr marL="1095347" lvl="2" indent="-457189">
              <a:buFont typeface="Wingdings" panose="05000000000000000000" pitchFamily="2" charset="2"/>
              <a:buChar char="ü"/>
            </a:pPr>
            <a:r>
              <a:rPr lang="en-US" dirty="0"/>
              <a:t>Right now? </a:t>
            </a:r>
            <a:r>
              <a:rPr lang="en-US" b="1" dirty="0" err="1"/>
              <a:t>sys.dm_exec_requests</a:t>
            </a:r>
            <a:endParaRPr lang="en-US" b="1" dirty="0"/>
          </a:p>
          <a:p>
            <a:pPr marL="1095347" lvl="2" indent="-457189">
              <a:buFont typeface="Wingdings" panose="05000000000000000000" pitchFamily="2" charset="2"/>
              <a:buChar char="ü"/>
            </a:pPr>
            <a:r>
              <a:rPr lang="en-US" dirty="0"/>
              <a:t>In the past? </a:t>
            </a:r>
            <a:r>
              <a:rPr lang="en-US" b="1" dirty="0"/>
              <a:t>Query Store </a:t>
            </a:r>
            <a:r>
              <a:rPr lang="en-US" dirty="0"/>
              <a:t>catalog views</a:t>
            </a:r>
          </a:p>
          <a:p>
            <a:r>
              <a:rPr lang="en-US" dirty="0"/>
              <a:t>Bad plan? High compile activity due to improper parameterization?</a:t>
            </a:r>
          </a:p>
          <a:p>
            <a:pPr marL="1095347" lvl="2" indent="-457189">
              <a:buFont typeface="Wingdings" panose="05000000000000000000" pitchFamily="2" charset="2"/>
              <a:buChar char="ü"/>
            </a:pPr>
            <a:endParaRPr lang="en-US" dirty="0"/>
          </a:p>
          <a:p>
            <a:pPr marL="800080" lvl="1" indent="-457189">
              <a:buFont typeface="Wingdings" panose="05000000000000000000" pitchFamily="2" charset="2"/>
              <a:buChar char="ü"/>
            </a:pPr>
            <a:endParaRPr lang="en-US" dirty="0"/>
          </a:p>
          <a:p>
            <a:pPr marL="457189" indent="-457189">
              <a:buFont typeface="Wingdings" panose="05000000000000000000" pitchFamily="2" charset="2"/>
              <a:buChar char="ü"/>
            </a:pPr>
            <a:endParaRPr lang="en-US" dirty="0"/>
          </a:p>
          <a:p>
            <a:pPr marL="457189" indent="-457189">
              <a:buFont typeface="Wingdings" panose="05000000000000000000" pitchFamily="2" charset="2"/>
              <a:buChar char="ü"/>
            </a:pPr>
            <a:endParaRPr lang="en-US" dirty="0"/>
          </a:p>
          <a:p>
            <a:pPr marL="457189" indent="-457189">
              <a:buFont typeface="+mj-lt"/>
              <a:buAutoNum type="arabicPeriod"/>
            </a:pPr>
            <a:endParaRPr lang="en-US" dirty="0"/>
          </a:p>
        </p:txBody>
      </p:sp>
    </p:spTree>
    <p:extLst>
      <p:ext uri="{BB962C8B-B14F-4D97-AF65-F5344CB8AC3E}">
        <p14:creationId xmlns:p14="http://schemas.microsoft.com/office/powerpoint/2010/main" val="399610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High CPU</a:t>
            </a:r>
          </a:p>
        </p:txBody>
      </p:sp>
    </p:spTree>
    <p:extLst>
      <p:ext uri="{BB962C8B-B14F-4D97-AF65-F5344CB8AC3E}">
        <p14:creationId xmlns:p14="http://schemas.microsoft.com/office/powerpoint/2010/main" val="406509141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Compute utilization</a:t>
            </a:r>
          </a:p>
        </p:txBody>
      </p:sp>
      <p:pic>
        <p:nvPicPr>
          <p:cNvPr id="5" name="Picture 4">
            <a:extLst>
              <a:ext uri="{FF2B5EF4-FFF2-40B4-BE49-F238E27FC236}">
                <a16:creationId xmlns:a16="http://schemas.microsoft.com/office/drawing/2014/main" id="{BC22D6D4-B1D6-4042-B511-6A66FEC18012}"/>
              </a:ext>
            </a:extLst>
          </p:cNvPr>
          <p:cNvPicPr>
            <a:picLocks noChangeAspect="1"/>
          </p:cNvPicPr>
          <p:nvPr/>
        </p:nvPicPr>
        <p:blipFill>
          <a:blip r:embed="rId3"/>
          <a:stretch>
            <a:fillRect/>
          </a:stretch>
        </p:blipFill>
        <p:spPr>
          <a:xfrm>
            <a:off x="0" y="1214188"/>
            <a:ext cx="9144000" cy="3242067"/>
          </a:xfrm>
          <a:prstGeom prst="rect">
            <a:avLst/>
          </a:prstGeom>
        </p:spPr>
      </p:pic>
    </p:spTree>
    <p:extLst>
      <p:ext uri="{BB962C8B-B14F-4D97-AF65-F5344CB8AC3E}">
        <p14:creationId xmlns:p14="http://schemas.microsoft.com/office/powerpoint/2010/main" val="255068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Notifications</a:t>
            </a:r>
          </a:p>
        </p:txBody>
      </p:sp>
      <p:pic>
        <p:nvPicPr>
          <p:cNvPr id="3" name="Picture 2">
            <a:extLst>
              <a:ext uri="{FF2B5EF4-FFF2-40B4-BE49-F238E27FC236}">
                <a16:creationId xmlns:a16="http://schemas.microsoft.com/office/drawing/2014/main" id="{87FAD8C2-BEA0-455B-86B5-4D768F4FF6E7}"/>
              </a:ext>
            </a:extLst>
          </p:cNvPr>
          <p:cNvPicPr>
            <a:picLocks noChangeAspect="1"/>
          </p:cNvPicPr>
          <p:nvPr/>
        </p:nvPicPr>
        <p:blipFill>
          <a:blip r:embed="rId3"/>
          <a:stretch>
            <a:fillRect/>
          </a:stretch>
        </p:blipFill>
        <p:spPr>
          <a:xfrm>
            <a:off x="769822" y="1910973"/>
            <a:ext cx="3802179" cy="1845913"/>
          </a:xfrm>
          <a:prstGeom prst="rect">
            <a:avLst/>
          </a:prstGeom>
        </p:spPr>
      </p:pic>
      <p:sp>
        <p:nvSpPr>
          <p:cNvPr id="5" name="Arrow: Right 4">
            <a:extLst>
              <a:ext uri="{FF2B5EF4-FFF2-40B4-BE49-F238E27FC236}">
                <a16:creationId xmlns:a16="http://schemas.microsoft.com/office/drawing/2014/main" id="{EBD35941-E07A-4429-8FBC-F503C124E6A1}"/>
              </a:ext>
            </a:extLst>
          </p:cNvPr>
          <p:cNvSpPr/>
          <p:nvPr/>
        </p:nvSpPr>
        <p:spPr>
          <a:xfrm>
            <a:off x="4679921" y="2571751"/>
            <a:ext cx="3609975" cy="11630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78" eaLnBrk="1" fontAlgn="auto" hangingPunct="1">
              <a:spcBef>
                <a:spcPts val="0"/>
              </a:spcBef>
              <a:spcAft>
                <a:spcPts val="0"/>
              </a:spcAft>
              <a:defRPr/>
            </a:pPr>
            <a:r>
              <a:rPr lang="en-US">
                <a:solidFill>
                  <a:srgbClr val="AFAFAF"/>
                </a:solidFill>
                <a:latin typeface="Segoe UI"/>
              </a:rPr>
              <a:t>Takes you to Query Performance Insight</a:t>
            </a:r>
          </a:p>
        </p:txBody>
      </p:sp>
    </p:spTree>
    <p:extLst>
      <p:ext uri="{BB962C8B-B14F-4D97-AF65-F5344CB8AC3E}">
        <p14:creationId xmlns:p14="http://schemas.microsoft.com/office/powerpoint/2010/main" val="2893293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a:xfrm>
            <a:off x="331395" y="209551"/>
            <a:ext cx="8481212" cy="614029"/>
          </a:xfrm>
        </p:spPr>
        <p:txBody>
          <a:bodyPr/>
          <a:lstStyle/>
          <a:p>
            <a:r>
              <a:rPr lang="en-US" dirty="0"/>
              <a:t>Query Performance Insight</a:t>
            </a:r>
          </a:p>
        </p:txBody>
      </p:sp>
      <p:pic>
        <p:nvPicPr>
          <p:cNvPr id="4" name="Picture 3">
            <a:extLst>
              <a:ext uri="{FF2B5EF4-FFF2-40B4-BE49-F238E27FC236}">
                <a16:creationId xmlns:a16="http://schemas.microsoft.com/office/drawing/2014/main" id="{69109B03-DA05-4A8E-8384-3A68A9B38FBE}"/>
              </a:ext>
            </a:extLst>
          </p:cNvPr>
          <p:cNvPicPr>
            <a:picLocks noChangeAspect="1"/>
          </p:cNvPicPr>
          <p:nvPr/>
        </p:nvPicPr>
        <p:blipFill>
          <a:blip r:embed="rId3"/>
          <a:stretch>
            <a:fillRect/>
          </a:stretch>
        </p:blipFill>
        <p:spPr>
          <a:xfrm>
            <a:off x="609601" y="914525"/>
            <a:ext cx="7701326" cy="4047480"/>
          </a:xfrm>
          <a:prstGeom prst="rect">
            <a:avLst/>
          </a:prstGeom>
        </p:spPr>
      </p:pic>
    </p:spTree>
    <p:extLst>
      <p:ext uri="{BB962C8B-B14F-4D97-AF65-F5344CB8AC3E}">
        <p14:creationId xmlns:p14="http://schemas.microsoft.com/office/powerpoint/2010/main" val="524451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899B9-FF7E-4E2F-948A-8843CBAF00F1}"/>
              </a:ext>
            </a:extLst>
          </p:cNvPr>
          <p:cNvPicPr>
            <a:picLocks noChangeAspect="1"/>
          </p:cNvPicPr>
          <p:nvPr/>
        </p:nvPicPr>
        <p:blipFill>
          <a:blip r:embed="rId3"/>
          <a:stretch>
            <a:fillRect/>
          </a:stretch>
        </p:blipFill>
        <p:spPr>
          <a:xfrm>
            <a:off x="533401" y="895350"/>
            <a:ext cx="7836303" cy="3816546"/>
          </a:xfrm>
          <a:prstGeom prst="rect">
            <a:avLst/>
          </a:prstGeom>
        </p:spPr>
      </p:pic>
      <p:sp>
        <p:nvSpPr>
          <p:cNvPr id="5" name="Title 1">
            <a:extLst>
              <a:ext uri="{FF2B5EF4-FFF2-40B4-BE49-F238E27FC236}">
                <a16:creationId xmlns:a16="http://schemas.microsoft.com/office/drawing/2014/main" id="{1C9D1104-1CCA-4720-8F1A-BC35837B704C}"/>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Diagnose and solve problems</a:t>
            </a:r>
          </a:p>
        </p:txBody>
      </p:sp>
    </p:spTree>
    <p:extLst>
      <p:ext uri="{BB962C8B-B14F-4D97-AF65-F5344CB8AC3E}">
        <p14:creationId xmlns:p14="http://schemas.microsoft.com/office/powerpoint/2010/main" val="348910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First principles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a:xfrm>
            <a:off x="623888" y="3441600"/>
            <a:ext cx="7886700" cy="1125140"/>
          </a:xfrm>
        </p:spPr>
        <p:txBody>
          <a:bodyPr/>
          <a:lstStyle/>
          <a:p>
            <a:endParaRPr lang="en-US"/>
          </a:p>
        </p:txBody>
      </p:sp>
    </p:spTree>
    <p:extLst>
      <p:ext uri="{BB962C8B-B14F-4D97-AF65-F5344CB8AC3E}">
        <p14:creationId xmlns:p14="http://schemas.microsoft.com/office/powerpoint/2010/main" val="1153003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F71CB-2C9F-4D4E-861D-2CFDC2EFF8C8}"/>
              </a:ext>
            </a:extLst>
          </p:cNvPr>
          <p:cNvPicPr>
            <a:picLocks noChangeAspect="1"/>
          </p:cNvPicPr>
          <p:nvPr/>
        </p:nvPicPr>
        <p:blipFill>
          <a:blip r:embed="rId3"/>
          <a:stretch>
            <a:fillRect/>
          </a:stretch>
        </p:blipFill>
        <p:spPr>
          <a:xfrm>
            <a:off x="133872" y="1051966"/>
            <a:ext cx="8876257" cy="3458042"/>
          </a:xfrm>
          <a:prstGeom prst="rect">
            <a:avLst/>
          </a:prstGeom>
        </p:spPr>
      </p:pic>
      <p:sp>
        <p:nvSpPr>
          <p:cNvPr id="4" name="Title 1">
            <a:extLst>
              <a:ext uri="{FF2B5EF4-FFF2-40B4-BE49-F238E27FC236}">
                <a16:creationId xmlns:a16="http://schemas.microsoft.com/office/drawing/2014/main" id="{45E6DCA9-D44D-4FCA-A0A7-BD863F5E0815}"/>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Automated Troubleshooter</a:t>
            </a:r>
          </a:p>
        </p:txBody>
      </p:sp>
    </p:spTree>
    <p:extLst>
      <p:ext uri="{BB962C8B-B14F-4D97-AF65-F5344CB8AC3E}">
        <p14:creationId xmlns:p14="http://schemas.microsoft.com/office/powerpoint/2010/main" val="1517014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rchitecture">
            <a:extLst>
              <a:ext uri="{FF2B5EF4-FFF2-40B4-BE49-F238E27FC236}">
                <a16:creationId xmlns:a16="http://schemas.microsoft.com/office/drawing/2014/main" id="{1CFAC8B8-94F5-430F-845D-C1F10907BD9E}"/>
              </a:ext>
            </a:extLst>
          </p:cNvPr>
          <p:cNvSpPr>
            <a:spLocks noChangeAspect="1" noChangeArrowheads="1"/>
          </p:cNvSpPr>
          <p:nvPr/>
        </p:nvSpPr>
        <p:spPr bwMode="auto">
          <a:xfrm>
            <a:off x="4572000" y="2571750"/>
            <a:ext cx="2634712" cy="2634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sp>
        <p:nvSpPr>
          <p:cNvPr id="7" name="AutoShape 6" descr="Architecture">
            <a:extLst>
              <a:ext uri="{FF2B5EF4-FFF2-40B4-BE49-F238E27FC236}">
                <a16:creationId xmlns:a16="http://schemas.microsoft.com/office/drawing/2014/main" id="{AA775C3E-9C02-4B02-AEC6-45BEE13FA34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pic>
        <p:nvPicPr>
          <p:cNvPr id="8" name="Picture 7">
            <a:extLst>
              <a:ext uri="{FF2B5EF4-FFF2-40B4-BE49-F238E27FC236}">
                <a16:creationId xmlns:a16="http://schemas.microsoft.com/office/drawing/2014/main" id="{E6EF1195-4B87-4C57-AEC3-5C6B4C307F34}"/>
              </a:ext>
            </a:extLst>
          </p:cNvPr>
          <p:cNvPicPr>
            <a:picLocks noChangeAspect="1"/>
          </p:cNvPicPr>
          <p:nvPr/>
        </p:nvPicPr>
        <p:blipFill>
          <a:blip r:embed="rId3"/>
          <a:stretch>
            <a:fillRect/>
          </a:stretch>
        </p:blipFill>
        <p:spPr>
          <a:xfrm>
            <a:off x="1485425" y="1051966"/>
            <a:ext cx="6045363" cy="4032485"/>
          </a:xfrm>
          <a:prstGeom prst="rect">
            <a:avLst/>
          </a:prstGeom>
        </p:spPr>
      </p:pic>
      <p:sp>
        <p:nvSpPr>
          <p:cNvPr id="9" name="Title 1">
            <a:extLst>
              <a:ext uri="{FF2B5EF4-FFF2-40B4-BE49-F238E27FC236}">
                <a16:creationId xmlns:a16="http://schemas.microsoft.com/office/drawing/2014/main" id="{28535364-18CD-442D-B161-A646E31281AE}"/>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Monitoring and Analysis at Scale</a:t>
            </a:r>
          </a:p>
        </p:txBody>
      </p:sp>
    </p:spTree>
    <p:extLst>
      <p:ext uri="{BB962C8B-B14F-4D97-AF65-F5344CB8AC3E}">
        <p14:creationId xmlns:p14="http://schemas.microsoft.com/office/powerpoint/2010/main" val="2106561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FB906-C3B0-4B44-8A39-FB3C98D0A907}"/>
              </a:ext>
            </a:extLst>
          </p:cNvPr>
          <p:cNvPicPr>
            <a:picLocks noChangeAspect="1"/>
          </p:cNvPicPr>
          <p:nvPr/>
        </p:nvPicPr>
        <p:blipFill>
          <a:blip r:embed="rId3"/>
          <a:stretch>
            <a:fillRect/>
          </a:stretch>
        </p:blipFill>
        <p:spPr>
          <a:xfrm>
            <a:off x="350044" y="1016374"/>
            <a:ext cx="8113363" cy="3689190"/>
          </a:xfrm>
          <a:prstGeom prst="rect">
            <a:avLst/>
          </a:prstGeom>
        </p:spPr>
      </p:pic>
      <p:sp>
        <p:nvSpPr>
          <p:cNvPr id="4" name="Title 1">
            <a:extLst>
              <a:ext uri="{FF2B5EF4-FFF2-40B4-BE49-F238E27FC236}">
                <a16:creationId xmlns:a16="http://schemas.microsoft.com/office/drawing/2014/main" id="{CA7E0B89-194E-4F17-9766-34C4D7723267}"/>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Azure SQL Analytics</a:t>
            </a:r>
          </a:p>
        </p:txBody>
      </p:sp>
    </p:spTree>
    <p:extLst>
      <p:ext uri="{BB962C8B-B14F-4D97-AF65-F5344CB8AC3E}">
        <p14:creationId xmlns:p14="http://schemas.microsoft.com/office/powerpoint/2010/main" val="854489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563F7A-5D94-4EE1-802F-501FE8FBD0E2}"/>
              </a:ext>
            </a:extLst>
          </p:cNvPr>
          <p:cNvSpPr>
            <a:spLocks noGrp="1"/>
          </p:cNvSpPr>
          <p:nvPr>
            <p:ph type="body" sz="quarter" idx="21"/>
          </p:nvPr>
        </p:nvSpPr>
        <p:spPr>
          <a:xfrm>
            <a:off x="312745" y="1051967"/>
            <a:ext cx="8481212" cy="1780822"/>
          </a:xfrm>
        </p:spPr>
        <p:txBody>
          <a:bodyPr>
            <a:normAutofit fontScale="70000" lnSpcReduction="20000"/>
          </a:bodyPr>
          <a:lstStyle/>
          <a:p>
            <a:pPr marL="342892" indent="-342892">
              <a:buFont typeface="Arial" panose="020B0604020202020204" pitchFamily="34" charset="0"/>
              <a:buChar char="•"/>
            </a:pPr>
            <a:r>
              <a:rPr lang="en-US" dirty="0"/>
              <a:t>Built-in intelligence that continuously monitors database usage</a:t>
            </a:r>
          </a:p>
          <a:p>
            <a:pPr marL="342892" indent="-342892">
              <a:buFont typeface="Arial" panose="020B0604020202020204" pitchFamily="34" charset="0"/>
              <a:buChar char="•"/>
            </a:pPr>
            <a:r>
              <a:rPr lang="en-US" dirty="0"/>
              <a:t>Uses advanced statistical models to detect disruptive events that cause poor performance </a:t>
            </a:r>
          </a:p>
          <a:p>
            <a:pPr marL="685783" lvl="1"/>
            <a:r>
              <a:rPr lang="en-US" dirty="0"/>
              <a:t>Current hour vs. last 7 days</a:t>
            </a:r>
          </a:p>
          <a:p>
            <a:pPr marL="342892" indent="-342892">
              <a:buFont typeface="Arial" panose="020B0604020202020204" pitchFamily="34" charset="0"/>
              <a:buChar char="•"/>
            </a:pPr>
            <a:r>
              <a:rPr lang="en-US" dirty="0"/>
              <a:t>Generates diagnostic log with intelligent assessment for disruptive events</a:t>
            </a:r>
          </a:p>
          <a:p>
            <a:pPr marL="342892" indent="-342892">
              <a:buFont typeface="Arial" panose="020B0604020202020204" pitchFamily="34" charset="0"/>
              <a:buChar char="•"/>
            </a:pPr>
            <a:r>
              <a:rPr lang="en-US" dirty="0"/>
              <a:t>Performs root cause analysis and provides remediation where possible for performance improvements</a:t>
            </a:r>
          </a:p>
          <a:p>
            <a:endParaRPr lang="en-US" dirty="0"/>
          </a:p>
        </p:txBody>
      </p:sp>
      <p:sp>
        <p:nvSpPr>
          <p:cNvPr id="4" name="Title 1">
            <a:extLst>
              <a:ext uri="{FF2B5EF4-FFF2-40B4-BE49-F238E27FC236}">
                <a16:creationId xmlns:a16="http://schemas.microsoft.com/office/drawing/2014/main" id="{0F8B2CDE-8FD1-45B0-B4CC-919B2C253F33}"/>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636611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332DD-2D25-4114-A3F0-5979CB0CB234}"/>
              </a:ext>
            </a:extLst>
          </p:cNvPr>
          <p:cNvPicPr>
            <a:picLocks noChangeAspect="1"/>
          </p:cNvPicPr>
          <p:nvPr/>
        </p:nvPicPr>
        <p:blipFill>
          <a:blip r:embed="rId3"/>
          <a:stretch>
            <a:fillRect/>
          </a:stretch>
        </p:blipFill>
        <p:spPr>
          <a:xfrm>
            <a:off x="110201" y="1009499"/>
            <a:ext cx="8923600" cy="4024915"/>
          </a:xfrm>
          <a:prstGeom prst="rect">
            <a:avLst/>
          </a:prstGeom>
        </p:spPr>
      </p:pic>
      <p:sp>
        <p:nvSpPr>
          <p:cNvPr id="6" name="Title 1">
            <a:extLst>
              <a:ext uri="{FF2B5EF4-FFF2-40B4-BE49-F238E27FC236}">
                <a16:creationId xmlns:a16="http://schemas.microsoft.com/office/drawing/2014/main" id="{CDD15F03-EA29-443A-861F-FD644846CD9B}"/>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295646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9C2C9DD-8964-4004-BE02-6918EDFC8F2E}"/>
              </a:ext>
            </a:extLst>
          </p:cNvPr>
          <p:cNvGraphicFramePr/>
          <p:nvPr/>
        </p:nvGraphicFramePr>
        <p:xfrm>
          <a:off x="395208" y="1216617"/>
          <a:ext cx="8307091" cy="338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3491732-3C7B-4A78-9E19-60FDA060F8F1}"/>
              </a:ext>
            </a:extLst>
          </p:cNvPr>
          <p:cNvSpPr/>
          <p:nvPr/>
        </p:nvSpPr>
        <p:spPr>
          <a:xfrm>
            <a:off x="232475" y="4603750"/>
            <a:ext cx="8857281" cy="246221"/>
          </a:xfrm>
          <a:prstGeom prst="rect">
            <a:avLst/>
          </a:prstGeom>
        </p:spPr>
        <p:txBody>
          <a:bodyPr wrap="square">
            <a:spAutoFit/>
          </a:bodyPr>
          <a:lstStyle/>
          <a:p>
            <a:pPr defTabSz="914378" eaLnBrk="1" fontAlgn="auto" hangingPunct="1">
              <a:spcBef>
                <a:spcPts val="0"/>
              </a:spcBef>
              <a:spcAft>
                <a:spcPts val="0"/>
              </a:spcAft>
              <a:defRPr/>
            </a:pPr>
            <a:r>
              <a:rPr lang="en-US" sz="1000" dirty="0">
                <a:solidFill>
                  <a:srgbClr val="000000"/>
                </a:solidFill>
                <a:latin typeface="Segoe UI"/>
                <a:hlinkClick r:id="rId8"/>
              </a:rPr>
              <a:t>https://docs.microsoft.com/en-us/azure/sql-database/sql-database-intelligent-insights-troubleshoot-performance#critical-sql-errors</a:t>
            </a:r>
            <a:endParaRPr lang="en-US" sz="1000" dirty="0">
              <a:solidFill>
                <a:srgbClr val="000000"/>
              </a:solidFill>
              <a:latin typeface="Segoe UI"/>
            </a:endParaRPr>
          </a:p>
        </p:txBody>
      </p:sp>
      <p:sp>
        <p:nvSpPr>
          <p:cNvPr id="5" name="Title 1">
            <a:extLst>
              <a:ext uri="{FF2B5EF4-FFF2-40B4-BE49-F238E27FC236}">
                <a16:creationId xmlns:a16="http://schemas.microsoft.com/office/drawing/2014/main" id="{CAFF9CCE-D2B6-4B4C-A06A-65509F590FB2}"/>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 patterns</a:t>
            </a:r>
          </a:p>
        </p:txBody>
      </p:sp>
    </p:spTree>
    <p:extLst>
      <p:ext uri="{BB962C8B-B14F-4D97-AF65-F5344CB8AC3E}">
        <p14:creationId xmlns:p14="http://schemas.microsoft.com/office/powerpoint/2010/main" val="2622542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Intelligent Database</a:t>
            </a:r>
          </a:p>
        </p:txBody>
      </p:sp>
    </p:spTree>
    <p:extLst>
      <p:ext uri="{BB962C8B-B14F-4D97-AF65-F5344CB8AC3E}">
        <p14:creationId xmlns:p14="http://schemas.microsoft.com/office/powerpoint/2010/main" val="158468887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Understand the balance of performance and by-default BCDR (governance) used in the cloud</a:t>
            </a:r>
          </a:p>
          <a:p>
            <a:endParaRPr lang="en-US" dirty="0"/>
          </a:p>
          <a:p>
            <a:r>
              <a:rPr lang="en-US" dirty="0"/>
              <a:t>As you’ve seen - many existing SQL Server techniques can be applied to Azure SQL Database as well</a:t>
            </a:r>
          </a:p>
          <a:p>
            <a:endParaRPr lang="en-US" dirty="0"/>
          </a:p>
          <a:p>
            <a:r>
              <a:rPr lang="en-US" dirty="0"/>
              <a:t>Performance tuning skills = immediate cost savings in the cloud, so it is worth the skills-investment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992B0487-EFC8-4C65-A7F2-69EDB858629F}"/>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 closing</a:t>
            </a:r>
          </a:p>
        </p:txBody>
      </p:sp>
      <p:sp>
        <p:nvSpPr>
          <p:cNvPr id="5" name="Title 3">
            <a:extLst>
              <a:ext uri="{FF2B5EF4-FFF2-40B4-BE49-F238E27FC236}">
                <a16:creationId xmlns:a16="http://schemas.microsoft.com/office/drawing/2014/main" id="{46065D01-7D04-4252-8E47-7950723E9950}"/>
              </a:ext>
            </a:extLst>
          </p:cNvPr>
          <p:cNvSpPr txBox="1">
            <a:spLocks/>
          </p:cNvSpPr>
          <p:nvPr/>
        </p:nvSpPr>
        <p:spPr bwMode="auto">
          <a:xfrm>
            <a:off x="-94849" y="4381500"/>
            <a:ext cx="9296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lang="en-US" sz="4000" kern="0" dirty="0">
                <a:solidFill>
                  <a:srgbClr val="6699D1"/>
                </a:solidFill>
                <a:latin typeface="Calibri"/>
                <a:cs typeface="Mangal" pitchFamily="18" charset="0"/>
              </a:rPr>
              <a:t>a</a:t>
            </a: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ka.ms/sqlworkshops</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t>
            </a:r>
            <a:r>
              <a:rPr kumimoji="0" lang="en-US" sz="4000" b="1" i="0" u="none" strike="noStrike" kern="0" cap="none" spc="0" normalizeH="0" noProof="0" dirty="0">
                <a:ln>
                  <a:noFill/>
                </a:ln>
                <a:effectLst/>
                <a:uLnTx/>
                <a:uFillTx/>
                <a:latin typeface="Calibri"/>
                <a:ea typeface="+mj-ea"/>
                <a:cs typeface="Mangal" pitchFamily="18" charset="0"/>
              </a:rPr>
              <a:t>&amp;</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aka.ms/</a:t>
            </a:r>
            <a:r>
              <a:rPr kumimoji="0" lang="en-US" sz="4000" b="1" i="0" u="none" strike="noStrike" kern="0" cap="none" spc="0" normalizeH="0" noProof="0" dirty="0" err="1">
                <a:ln>
                  <a:noFill/>
                </a:ln>
                <a:solidFill>
                  <a:srgbClr val="6699D1"/>
                </a:solidFill>
                <a:effectLst/>
                <a:uLnTx/>
                <a:uFillTx/>
                <a:latin typeface="Calibri"/>
                <a:ea typeface="+mj-ea"/>
                <a:cs typeface="Mangal" pitchFamily="18" charset="0"/>
              </a:rPr>
              <a:t>annalytics</a:t>
            </a:r>
            <a:endPar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endParaRPr>
          </a:p>
        </p:txBody>
      </p:sp>
    </p:spTree>
    <p:extLst>
      <p:ext uri="{BB962C8B-B14F-4D97-AF65-F5344CB8AC3E}">
        <p14:creationId xmlns:p14="http://schemas.microsoft.com/office/powerpoint/2010/main" val="1473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p:cNvSpPr txBox="1">
            <a:spLocks/>
          </p:cNvSpPr>
          <p:nvPr/>
        </p:nvSpPr>
        <p:spPr bwMode="auto">
          <a:xfrm>
            <a:off x="-2381" y="1488559"/>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Don’t forget to complete an online evaluation!</a:t>
            </a: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marL="0" marR="0" lvl="0" indent="0" algn="ctr" defTabSz="-13872816" rtl="0" eaLnBrk="1" fontAlgn="base" latinLnBrk="0" hangingPunct="1">
              <a:lnSpc>
                <a:spcPct val="90000"/>
              </a:lnSpc>
              <a:spcBef>
                <a:spcPts val="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Text" lastClr="000000"/>
              </a:solidFill>
              <a:effectLst/>
              <a:uLnTx/>
              <a:uFillTx/>
              <a:latin typeface="Calibri"/>
              <a:ea typeface="+mn-ea"/>
              <a:cs typeface="Segoe UI" pitchFamily="34" charset="0"/>
            </a:endParaRP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Your evaluation helps organizers build better conferences </a:t>
            </a:r>
            <a:b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b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1055A5"/>
                </a:solidFill>
                <a:effectLst/>
                <a:uLnTx/>
                <a:uFillTx/>
                <a:latin typeface="Calibri"/>
                <a:ea typeface="+mj-ea"/>
                <a:cs typeface="Mangal" pitchFamily="18" charset="0"/>
              </a:rPr>
              <a:t>Questions?</a:t>
            </a:r>
          </a:p>
        </p:txBody>
      </p:sp>
      <p:sp>
        <p:nvSpPr>
          <p:cNvPr id="23" name="Title 3"/>
          <p:cNvSpPr txBox="1">
            <a:spLocks/>
          </p:cNvSpPr>
          <p:nvPr/>
        </p:nvSpPr>
        <p:spPr bwMode="auto">
          <a:xfrm>
            <a:off x="1143000" y="34861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Thank you!</a:t>
            </a:r>
          </a:p>
        </p:txBody>
      </p:sp>
      <p:pic>
        <p:nvPicPr>
          <p:cNvPr id="6" name="Picture 2" descr="See the source image">
            <a:extLst>
              <a:ext uri="{FF2B5EF4-FFF2-40B4-BE49-F238E27FC236}">
                <a16:creationId xmlns:a16="http://schemas.microsoft.com/office/drawing/2014/main" id="{79C68C5A-2F52-48AF-A40A-E326DAEA9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a:extLst>
              <a:ext uri="{FF2B5EF4-FFF2-40B4-BE49-F238E27FC236}">
                <a16:creationId xmlns:a16="http://schemas.microsoft.com/office/drawing/2014/main" id="{DC39226B-30D5-48D4-AC55-AFF18FA41252}"/>
              </a:ext>
            </a:extLst>
          </p:cNvPr>
          <p:cNvSpPr>
            <a:spLocks noGrp="1"/>
          </p:cNvSpPr>
          <p:nvPr>
            <p:ph type="subTitle" idx="1"/>
          </p:nvPr>
        </p:nvSpPr>
        <p:spPr>
          <a:xfrm>
            <a:off x="2582862" y="4114800"/>
            <a:ext cx="6400800" cy="971550"/>
          </a:xfrm>
        </p:spPr>
        <p:txBody>
          <a:bodyPr/>
          <a:lstStyle/>
          <a:p>
            <a:r>
              <a:rPr lang="en-US" dirty="0">
                <a:hlinkClick r:id="rId4"/>
              </a:rPr>
              <a:t>antho@microsoft.com</a:t>
            </a:r>
            <a:endParaRPr lang="en-US" dirty="0"/>
          </a:p>
          <a:p>
            <a:r>
              <a:rPr lang="en-US" dirty="0"/>
              <a:t>twitter: @AnalyticAnna</a:t>
            </a:r>
          </a:p>
        </p:txBody>
      </p:sp>
    </p:spTree>
    <p:extLst>
      <p:ext uri="{BB962C8B-B14F-4D97-AF65-F5344CB8AC3E}">
        <p14:creationId xmlns:p14="http://schemas.microsoft.com/office/powerpoint/2010/main" val="654661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Your Name Here</a:t>
            </a:r>
          </a:p>
        </p:txBody>
      </p:sp>
      <p:sp>
        <p:nvSpPr>
          <p:cNvPr id="6" name="Text Placeholder 5"/>
          <p:cNvSpPr>
            <a:spLocks noGrp="1"/>
          </p:cNvSpPr>
          <p:nvPr>
            <p:ph type="body" idx="1"/>
          </p:nvPr>
        </p:nvSpPr>
        <p:spPr>
          <a:xfrm>
            <a:off x="457200" y="914400"/>
            <a:ext cx="8229600" cy="3200400"/>
          </a:xfrm>
        </p:spPr>
        <p:txBody>
          <a:bodyPr/>
          <a:lstStyle/>
          <a:p>
            <a:r>
              <a:rPr lang="en-US" dirty="0"/>
              <a:t>This should be a bio slide…</a:t>
            </a:r>
          </a:p>
          <a:p>
            <a:r>
              <a:rPr lang="en-US" dirty="0"/>
              <a:t>Feel free to have one, or not ;-) </a:t>
            </a:r>
          </a:p>
          <a:p>
            <a:r>
              <a:rPr lang="en-US" dirty="0"/>
              <a:t>You can change this up to suit your style</a:t>
            </a:r>
          </a:p>
          <a:p>
            <a:r>
              <a:rPr lang="en-US" dirty="0"/>
              <a:t>Feel free to REPLACE or DELETE the “your logo” images that are on slides: 1, 2, and 14</a:t>
            </a:r>
          </a:p>
          <a:p>
            <a:r>
              <a:rPr lang="en-US" dirty="0"/>
              <a:t>Only include the </a:t>
            </a:r>
            <a:r>
              <a:rPr lang="en-US" dirty="0" err="1"/>
              <a:t>SQLafterDark</a:t>
            </a:r>
            <a:r>
              <a:rPr lang="en-US" dirty="0"/>
              <a:t> slide (slide 3) for MONDAY and TUESDAY sessions; no need to include it for WEDNESDAY sessions as </a:t>
            </a:r>
            <a:r>
              <a:rPr lang="en-US" dirty="0" err="1"/>
              <a:t>SQLafterDark</a:t>
            </a:r>
            <a:r>
              <a:rPr lang="en-US" dirty="0"/>
              <a:t> will have already happened on TUE evening! THANKS!</a:t>
            </a:r>
          </a:p>
          <a:p>
            <a:r>
              <a:rPr lang="en-US" dirty="0"/>
              <a:t>If you have any questions about this template, feel free to shoot me an email: </a:t>
            </a:r>
            <a:r>
              <a:rPr lang="en-US" dirty="0" err="1"/>
              <a:t>Kimberly@S</a:t>
            </a:r>
            <a:r>
              <a:rPr lang="en-US" dirty="0"/>
              <a:t>	QLskills.com. THANKS!</a:t>
            </a:r>
          </a:p>
          <a:p>
            <a:pPr lvl="1"/>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48400" y="133350"/>
            <a:ext cx="2722592" cy="1245932"/>
          </a:xfrm>
          <a:prstGeom prst="rect">
            <a:avLst/>
          </a:prstGeom>
        </p:spPr>
      </p:pic>
    </p:spTree>
    <p:extLst>
      <p:ext uri="{BB962C8B-B14F-4D97-AF65-F5344CB8AC3E}">
        <p14:creationId xmlns:p14="http://schemas.microsoft.com/office/powerpoint/2010/main" val="42258159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dirty="0"/>
              <a:t>Why Azure SQL Database?</a:t>
            </a:r>
          </a:p>
        </p:txBody>
      </p:sp>
      <p:graphicFrame>
        <p:nvGraphicFramePr>
          <p:cNvPr id="2" name="Diagram 1">
            <a:extLst>
              <a:ext uri="{FF2B5EF4-FFF2-40B4-BE49-F238E27FC236}">
                <a16:creationId xmlns:a16="http://schemas.microsoft.com/office/drawing/2014/main" id="{47A68085-F2D6-460D-8C9A-BDCA9C0EF551}"/>
              </a:ext>
            </a:extLst>
          </p:cNvPr>
          <p:cNvGraphicFramePr/>
          <p:nvPr>
            <p:extLst>
              <p:ext uri="{D42A27DB-BD31-4B8C-83A1-F6EECF244321}">
                <p14:modId xmlns:p14="http://schemas.microsoft.com/office/powerpoint/2010/main" val="1126020727"/>
              </p:ext>
            </p:extLst>
          </p:nvPr>
        </p:nvGraphicFramePr>
        <p:xfrm>
          <a:off x="413658" y="1051965"/>
          <a:ext cx="8338457" cy="355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06103F8-80A7-4988-A427-12085EC945D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64C9F39-0D42-4E88-A2C0-2AB3CA16DC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F8A10741-2D9E-414C-9D72-3AFF03E626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3333FBA-4F0A-4D9E-8DA3-13F6A1CF3DC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C8E206E-189E-4BE8-B336-DEDAF05E79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C8ADB-725B-403A-ADC1-1398C9295B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C638C5D-D671-469B-8710-FB38463BEE3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graphicEl>
                                              <a:dgm id="{73F7D4F4-8DDC-4ACD-95CF-1E4573147BA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4239055248"/>
      </p:ext>
    </p:extLst>
  </p:cSld>
  <p:clrMapOvr>
    <a:masterClrMapping/>
  </p:clrMapOvr>
  <p:transition advClick="0">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Introduction</a:t>
            </a:r>
          </a:p>
          <a:p>
            <a:pPr lvl="1"/>
            <a:r>
              <a:rPr lang="en-US" dirty="0"/>
              <a:t>Please review this entire sample deck and all of the notes!</a:t>
            </a:r>
          </a:p>
          <a:p>
            <a:pPr lvl="1"/>
            <a:r>
              <a:rPr lang="en-US" dirty="0"/>
              <a:t>Blah</a:t>
            </a:r>
          </a:p>
          <a:p>
            <a:pPr lvl="1"/>
            <a:r>
              <a:rPr lang="en-US" dirty="0"/>
              <a:t>Blah</a:t>
            </a:r>
          </a:p>
          <a:p>
            <a:r>
              <a:rPr lang="en-US" dirty="0"/>
              <a:t>Stuff</a:t>
            </a:r>
          </a:p>
          <a:p>
            <a:pPr lvl="1"/>
            <a:r>
              <a:rPr lang="en-US" dirty="0"/>
              <a:t>More stuff</a:t>
            </a:r>
          </a:p>
          <a:p>
            <a:pPr lvl="1"/>
            <a:r>
              <a:rPr lang="en-US" dirty="0"/>
              <a:t>And more stuff</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Main Title</a:t>
            </a:r>
            <a:br>
              <a:rPr lang="en-US" dirty="0"/>
            </a:br>
            <a:r>
              <a:rPr lang="en-US" sz="2000" dirty="0">
                <a:solidFill>
                  <a:srgbClr val="6699D1"/>
                </a:solidFill>
              </a:rPr>
              <a:t>With Subtitle</a:t>
            </a:r>
            <a:endParaRPr lang="en-US" sz="2400" dirty="0">
              <a:solidFill>
                <a:srgbClr val="6699D1"/>
              </a:solidFill>
            </a:endParaRPr>
          </a:p>
        </p:txBody>
      </p:sp>
      <p:sp>
        <p:nvSpPr>
          <p:cNvPr id="6" name="Text Placeholder 5"/>
          <p:cNvSpPr>
            <a:spLocks noGrp="1"/>
          </p:cNvSpPr>
          <p:nvPr>
            <p:ph type="body" idx="1"/>
          </p:nvPr>
        </p:nvSpPr>
        <p:spPr/>
        <p:txBody>
          <a:bodyPr/>
          <a:lstStyle/>
          <a:p>
            <a:r>
              <a:rPr lang="en-US" dirty="0"/>
              <a:t>The title (28 </a:t>
            </a:r>
            <a:r>
              <a:rPr lang="en-US" dirty="0" err="1"/>
              <a:t>pt</a:t>
            </a:r>
            <a:r>
              <a:rPr lang="en-US" dirty="0"/>
              <a:t>) uses the blue that’s in the template (4</a:t>
            </a:r>
            <a:r>
              <a:rPr lang="en-US" baseline="30000" dirty="0"/>
              <a:t>th</a:t>
            </a:r>
            <a:r>
              <a:rPr lang="en-US" dirty="0"/>
              <a:t> color)</a:t>
            </a:r>
          </a:p>
          <a:p>
            <a:r>
              <a:rPr lang="en-US" dirty="0"/>
              <a:t>The subtitle is 1 size smaller (24 </a:t>
            </a:r>
            <a:r>
              <a:rPr lang="en-US" dirty="0" err="1"/>
              <a:t>pt</a:t>
            </a:r>
            <a:r>
              <a:rPr lang="en-US" dirty="0"/>
              <a:t>) and should always uses the template light blue (5</a:t>
            </a:r>
            <a:r>
              <a:rPr lang="en-US" baseline="30000" dirty="0"/>
              <a:t>th</a:t>
            </a:r>
            <a:r>
              <a:rPr lang="en-US" dirty="0"/>
              <a:t> color) from the top row of the color chooser</a:t>
            </a:r>
          </a:p>
          <a:p>
            <a:r>
              <a:rPr lang="en-US" dirty="0"/>
              <a:t>Text here is 20 </a:t>
            </a:r>
            <a:r>
              <a:rPr lang="en-US" dirty="0" err="1"/>
              <a:t>pt</a:t>
            </a:r>
            <a:endParaRPr lang="en-US" dirty="0"/>
          </a:p>
          <a:p>
            <a:pPr lvl="1"/>
            <a:r>
              <a:rPr lang="en-US" dirty="0"/>
              <a:t>18 </a:t>
            </a:r>
            <a:r>
              <a:rPr lang="en-US" dirty="0" err="1"/>
              <a:t>pt</a:t>
            </a:r>
            <a:endParaRPr lang="en-US" dirty="0"/>
          </a:p>
          <a:p>
            <a:pPr lvl="2"/>
            <a:r>
              <a:rPr lang="en-US" dirty="0"/>
              <a:t>16 </a:t>
            </a:r>
            <a:r>
              <a:rPr lang="en-US" dirty="0" err="1"/>
              <a:t>pt</a:t>
            </a:r>
            <a:endParaRPr lang="en-US" dirty="0"/>
          </a:p>
          <a:p>
            <a:pPr lvl="3"/>
            <a:r>
              <a:rPr lang="en-US" dirty="0"/>
              <a:t>14 </a:t>
            </a:r>
            <a:r>
              <a:rPr lang="en-US" dirty="0" err="1"/>
              <a:t>pt</a:t>
            </a:r>
            <a:r>
              <a:rPr lang="en-US" dirty="0"/>
              <a:t> (but try not to have too many rows of this size)</a:t>
            </a:r>
          </a:p>
        </p:txBody>
      </p:sp>
    </p:spTree>
    <p:extLst>
      <p:ext uri="{BB962C8B-B14F-4D97-AF65-F5344CB8AC3E}">
        <p14:creationId xmlns:p14="http://schemas.microsoft.com/office/powerpoint/2010/main" val="310740752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Graphics And Shading</a:t>
            </a:r>
          </a:p>
        </p:txBody>
      </p:sp>
      <p:sp>
        <p:nvSpPr>
          <p:cNvPr id="2" name="Text Placeholder 1"/>
          <p:cNvSpPr>
            <a:spLocks noGrp="1"/>
          </p:cNvSpPr>
          <p:nvPr>
            <p:ph type="body" idx="1"/>
          </p:nvPr>
        </p:nvSpPr>
        <p:spPr/>
        <p:txBody>
          <a:bodyPr/>
          <a:lstStyle/>
          <a:p>
            <a:r>
              <a:rPr lang="en-US" altLang="en-US" dirty="0"/>
              <a:t>Gradient fills work really well but use your best judgment on colors</a:t>
            </a:r>
          </a:p>
          <a:p>
            <a:r>
              <a:rPr lang="en-US" altLang="en-US" dirty="0"/>
              <a:t>Use a black 3/4pt outlines for shapes and arrows and black image text</a:t>
            </a:r>
          </a:p>
          <a:p>
            <a:r>
              <a:rPr lang="en-US" altLang="en-US" dirty="0"/>
              <a:t>Use this “content” slide without the background image so it’s less cluttered</a:t>
            </a:r>
          </a:p>
          <a:p>
            <a:r>
              <a:rPr lang="en-US" altLang="en-US" dirty="0"/>
              <a:t>Use the slide with the background image for text-only slides</a:t>
            </a:r>
          </a:p>
          <a:p>
            <a:endParaRPr lang="en-US" dirty="0"/>
          </a:p>
        </p:txBody>
      </p:sp>
      <p:sp>
        <p:nvSpPr>
          <p:cNvPr id="11" name="Can 10"/>
          <p:cNvSpPr/>
          <p:nvPr/>
        </p:nvSpPr>
        <p:spPr bwMode="auto">
          <a:xfrm>
            <a:off x="1219201" y="3028950"/>
            <a:ext cx="1203158" cy="762000"/>
          </a:xfrm>
          <a:prstGeom prst="can">
            <a:avLst/>
          </a:prstGeom>
          <a:gradFill>
            <a:gsLst>
              <a:gs pos="0">
                <a:schemeClr val="accent3">
                  <a:lumMod val="50000"/>
                </a:schemeClr>
              </a:gs>
              <a:gs pos="50000">
                <a:schemeClr val="accent3">
                  <a:lumMod val="60000"/>
                  <a:lumOff val="40000"/>
                </a:schemeClr>
              </a:gs>
              <a:gs pos="100000">
                <a:schemeClr val="accent3">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18" name="Can 17"/>
          <p:cNvSpPr/>
          <p:nvPr/>
        </p:nvSpPr>
        <p:spPr bwMode="auto">
          <a:xfrm>
            <a:off x="3675648" y="3028950"/>
            <a:ext cx="1143000" cy="762000"/>
          </a:xfrm>
          <a:prstGeom prst="can">
            <a:avLst/>
          </a:prstGeom>
          <a:gradFill>
            <a:gsLst>
              <a:gs pos="0">
                <a:srgbClr val="144595"/>
              </a:gs>
              <a:gs pos="50000">
                <a:schemeClr val="accent1">
                  <a:lumMod val="60000"/>
                  <a:lumOff val="40000"/>
                </a:schemeClr>
              </a:gs>
              <a:gs pos="100000">
                <a:schemeClr val="bg1"/>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19" name="Can 18"/>
          <p:cNvSpPr/>
          <p:nvPr/>
        </p:nvSpPr>
        <p:spPr bwMode="auto">
          <a:xfrm>
            <a:off x="6071937" y="3028950"/>
            <a:ext cx="1143000" cy="762000"/>
          </a:xfrm>
          <a:prstGeom prst="can">
            <a:avLst/>
          </a:prstGeom>
          <a:gradFill>
            <a:gsLst>
              <a:gs pos="0">
                <a:schemeClr val="accent5">
                  <a:lumMod val="50000"/>
                </a:schemeClr>
              </a:gs>
              <a:gs pos="50000">
                <a:schemeClr val="accent5">
                  <a:lumMod val="60000"/>
                  <a:lumOff val="40000"/>
                </a:schemeClr>
              </a:gs>
              <a:gs pos="100000">
                <a:schemeClr val="accent5">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33CCCC"/>
              </a:solidFill>
              <a:latin typeface="Cambria" pitchFamily="18" charset="0"/>
            </a:endParaRPr>
          </a:p>
        </p:txBody>
      </p:sp>
      <p:sp>
        <p:nvSpPr>
          <p:cNvPr id="20" name="Can 19"/>
          <p:cNvSpPr/>
          <p:nvPr/>
        </p:nvSpPr>
        <p:spPr bwMode="auto">
          <a:xfrm>
            <a:off x="2185738" y="3674059"/>
            <a:ext cx="1203158" cy="762000"/>
          </a:xfrm>
          <a:prstGeom prst="can">
            <a:avLst/>
          </a:prstGeom>
          <a:gradFill>
            <a:gsLst>
              <a:gs pos="0">
                <a:schemeClr val="accent2">
                  <a:lumMod val="50000"/>
                </a:schemeClr>
              </a:gs>
              <a:gs pos="50000">
                <a:schemeClr val="accent2">
                  <a:lumMod val="60000"/>
                  <a:lumOff val="40000"/>
                </a:schemeClr>
              </a:gs>
              <a:gs pos="100000">
                <a:schemeClr val="accent2">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21" name="Can 20"/>
          <p:cNvSpPr/>
          <p:nvPr/>
        </p:nvSpPr>
        <p:spPr bwMode="auto">
          <a:xfrm>
            <a:off x="4451524" y="3674059"/>
            <a:ext cx="1143000" cy="762000"/>
          </a:xfrm>
          <a:prstGeom prst="can">
            <a:avLst/>
          </a:prstGeom>
          <a:gradFill>
            <a:gsLst>
              <a:gs pos="0">
                <a:schemeClr val="accent6">
                  <a:lumMod val="50000"/>
                </a:schemeClr>
              </a:gs>
              <a:gs pos="50000">
                <a:schemeClr val="accent6">
                  <a:lumMod val="60000"/>
                  <a:lumOff val="40000"/>
                </a:schemeClr>
              </a:gs>
              <a:gs pos="100000">
                <a:schemeClr val="accent6">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22" name="Can 21"/>
          <p:cNvSpPr/>
          <p:nvPr/>
        </p:nvSpPr>
        <p:spPr bwMode="auto">
          <a:xfrm>
            <a:off x="6657153" y="3674059"/>
            <a:ext cx="1143000" cy="762000"/>
          </a:xfrm>
          <a:prstGeom prst="can">
            <a:avLst/>
          </a:prstGeom>
          <a:gradFill>
            <a:gsLst>
              <a:gs pos="0">
                <a:schemeClr val="accent4">
                  <a:lumMod val="50000"/>
                </a:schemeClr>
              </a:gs>
              <a:gs pos="50000">
                <a:schemeClr val="accent4">
                  <a:lumMod val="60000"/>
                  <a:lumOff val="40000"/>
                </a:schemeClr>
              </a:gs>
              <a:gs pos="100000">
                <a:schemeClr val="accent4">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FFFFCC"/>
              </a:solidFill>
              <a:latin typeface="Cambria" pitchFamily="18" charset="0"/>
            </a:endParaRPr>
          </a:p>
        </p:txBody>
      </p:sp>
    </p:spTree>
    <p:extLst>
      <p:ext uri="{BB962C8B-B14F-4D97-AF65-F5344CB8AC3E}">
        <p14:creationId xmlns:p14="http://schemas.microsoft.com/office/powerpoint/2010/main" val="397459614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Slide With Code</a:t>
            </a:r>
          </a:p>
        </p:txBody>
      </p:sp>
      <p:sp>
        <p:nvSpPr>
          <p:cNvPr id="5" name="Text Placeholder 4"/>
          <p:cNvSpPr>
            <a:spLocks noGrp="1"/>
          </p:cNvSpPr>
          <p:nvPr>
            <p:ph type="body" sz="quarter" idx="10"/>
          </p:nvPr>
        </p:nvSpPr>
        <p:spPr>
          <a:xfrm>
            <a:off x="609600" y="1200150"/>
            <a:ext cx="7848600" cy="2971800"/>
          </a:xfrm>
          <a:solidFill>
            <a:schemeClr val="tx2">
              <a:lumMod val="20000"/>
              <a:lumOff val="80000"/>
              <a:alpha val="29000"/>
            </a:schemeClr>
          </a:solidFill>
        </p:spPr>
        <p:txBody>
          <a:bodyPr/>
          <a:lstStyle/>
          <a:p>
            <a:pPr marL="0" indent="0">
              <a:spcAft>
                <a:spcPts val="300"/>
              </a:spcAft>
            </a:pPr>
            <a:r>
              <a:rPr lang="en-US" dirty="0">
                <a:latin typeface="Consolas" panose="020B0609020204030204" pitchFamily="49" charset="0"/>
                <a:cs typeface="Consolas" panose="020B0609020204030204" pitchFamily="49" charset="0"/>
              </a:rPr>
              <a:t>* Code should be in this box with the light blue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background (or, gray if you prefer)…</a:t>
            </a:r>
          </a:p>
          <a:p>
            <a:pPr marL="0" indent="0">
              <a:spcAft>
                <a:spcPts val="300"/>
              </a:spcAft>
            </a:pPr>
            <a:r>
              <a:rPr lang="en-US" dirty="0">
                <a:latin typeface="Consolas" panose="020B0609020204030204" pitchFamily="49" charset="0"/>
                <a:cs typeface="Consolas" panose="020B0609020204030204" pitchFamily="49" charset="0"/>
              </a:rPr>
              <a:t>* You don’t need to use this everywhere but if you have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 lot of code, this is good.</a:t>
            </a:r>
          </a:p>
          <a:p>
            <a:pPr marL="0" indent="0">
              <a:spcBef>
                <a:spcPct val="20000"/>
              </a:spcBef>
              <a:spcAft>
                <a:spcPts val="300"/>
              </a:spcAft>
            </a:pPr>
            <a:r>
              <a:rPr lang="en-US" altLang="en-US" sz="1800" dirty="0">
                <a:solidFill>
                  <a:prstClr val="black"/>
                </a:solidFill>
                <a:latin typeface="Consolas" pitchFamily="49" charset="0"/>
              </a:rPr>
              <a:t>* Consolas is a good font (any fixed-width font is fine) </a:t>
            </a:r>
          </a:p>
          <a:p>
            <a:pPr marL="0" indent="0">
              <a:spcBef>
                <a:spcPct val="20000"/>
              </a:spcBef>
              <a:spcAft>
                <a:spcPts val="300"/>
              </a:spcAft>
            </a:pPr>
            <a:r>
              <a:rPr lang="en-US" altLang="en-US" sz="1800" dirty="0">
                <a:solidFill>
                  <a:prstClr val="black"/>
                </a:solidFill>
                <a:latin typeface="Consolas" pitchFamily="49" charset="0"/>
              </a:rPr>
              <a:t>* Regardless, please be consistent with code examples</a:t>
            </a:r>
          </a:p>
          <a:p>
            <a:pPr>
              <a:spcBef>
                <a:spcPct val="20000"/>
              </a:spcBef>
              <a:spcAft>
                <a:spcPts val="300"/>
              </a:spcAft>
            </a:pPr>
            <a:r>
              <a:rPr lang="en-US" altLang="en-US" sz="1800" dirty="0">
                <a:solidFill>
                  <a:prstClr val="black"/>
                </a:solidFill>
                <a:latin typeface="Consolas" pitchFamily="49" charset="0"/>
              </a:rPr>
              <a:t>* Finally, the size of this box can be larger / smaller – just use your best judgement! Thanks!</a:t>
            </a:r>
          </a:p>
          <a:p>
            <a:pPr marL="0" indent="0"/>
            <a:endParaRPr lang="en-US" dirty="0">
              <a:latin typeface="Lucida Console" panose="020B0609040504020204" pitchFamily="49" charset="0"/>
            </a:endParaRPr>
          </a:p>
        </p:txBody>
      </p:sp>
    </p:spTree>
    <p:extLst>
      <p:ext uri="{BB962C8B-B14F-4D97-AF65-F5344CB8AC3E}">
        <p14:creationId xmlns:p14="http://schemas.microsoft.com/office/powerpoint/2010/main" val="11900265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Demo Slide</a:t>
            </a:r>
            <a:br>
              <a:rPr lang="en-US" dirty="0"/>
            </a:br>
            <a:r>
              <a:rPr lang="en-US" sz="2000" dirty="0">
                <a:solidFill>
                  <a:schemeClr val="accent1"/>
                </a:solidFill>
              </a:rPr>
              <a:t>Please play your entire deck to understand the animations!</a:t>
            </a:r>
            <a:endParaRPr lang="en-US" sz="2400" dirty="0">
              <a:solidFill>
                <a:schemeClr val="accent1"/>
              </a:solidFill>
            </a:endParaRPr>
          </a:p>
        </p:txBody>
      </p:sp>
      <p:sp>
        <p:nvSpPr>
          <p:cNvPr id="6" name="Text Placeholder 5"/>
          <p:cNvSpPr>
            <a:spLocks noGrp="1"/>
          </p:cNvSpPr>
          <p:nvPr>
            <p:ph type="body" idx="1"/>
          </p:nvPr>
        </p:nvSpPr>
        <p:spPr/>
        <p:txBody>
          <a:bodyPr/>
          <a:lstStyle/>
          <a:p>
            <a:r>
              <a:rPr lang="en-US" dirty="0"/>
              <a:t>All of the content on the demo slide is animated</a:t>
            </a:r>
          </a:p>
          <a:p>
            <a:r>
              <a:rPr lang="en-US" dirty="0"/>
              <a:t>It runs automatically – you do not need to click through it</a:t>
            </a:r>
          </a:p>
          <a:p>
            <a:r>
              <a:rPr lang="en-US" dirty="0"/>
              <a:t>It’s timed so that the demo bar wipes left to right and then the logo and the word Demo appear</a:t>
            </a:r>
          </a:p>
          <a:p>
            <a:r>
              <a:rPr lang="en-US" dirty="0"/>
              <a:t>Then, with a minor delay, the name and subtitle of the demo will appear</a:t>
            </a:r>
          </a:p>
          <a:p>
            <a:pPr lvl="1"/>
            <a:r>
              <a:rPr lang="en-US" dirty="0"/>
              <a:t>If you plan to discus the demo for a minute before going to the demo, you might choose to change the demo/subtitle to “on click”</a:t>
            </a:r>
          </a:p>
          <a:p>
            <a:r>
              <a:rPr lang="en-US" dirty="0">
                <a:solidFill>
                  <a:srgbClr val="C00000"/>
                </a:solidFill>
              </a:rPr>
              <a:t>Be sure to PLAY the entire deck to understand the animations!</a:t>
            </a:r>
          </a:p>
          <a:p>
            <a:pPr>
              <a:buNone/>
            </a:pPr>
            <a:endParaRPr lang="en-US" dirty="0"/>
          </a:p>
        </p:txBody>
      </p:sp>
    </p:spTree>
    <p:extLst>
      <p:ext uri="{BB962C8B-B14F-4D97-AF65-F5344CB8AC3E}">
        <p14:creationId xmlns:p14="http://schemas.microsoft.com/office/powerpoint/2010/main" val="69086785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0" y="1504951"/>
            <a:ext cx="9144000" cy="693751"/>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3500"/>
                      </a14:imgEffect>
                    </a14:imgLayer>
                  </a14:imgProps>
                </a:ext>
              </a:extLst>
            </a:blip>
            <a:srcRect/>
            <a:stretch>
              <a:fillRect t="-100000"/>
            </a:stretch>
          </a:blipFill>
          <a:ln w="9525" algn="ctr">
            <a:noFill/>
            <a:miter lim="800000"/>
            <a:headEnd/>
            <a:tailEnd/>
          </a:ln>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5" name="Text Placeholder 4"/>
          <p:cNvSpPr>
            <a:spLocks noGrp="1"/>
          </p:cNvSpPr>
          <p:nvPr>
            <p:ph type="body" idx="4294967295"/>
          </p:nvPr>
        </p:nvSpPr>
        <p:spPr>
          <a:xfrm>
            <a:off x="457200" y="3086100"/>
            <a:ext cx="8229600" cy="1314450"/>
          </a:xfrm>
        </p:spPr>
        <p:txBody>
          <a:bodyPr/>
          <a:lstStyle/>
          <a:p>
            <a:pPr marL="0" indent="0" algn="r">
              <a:buNone/>
            </a:pPr>
            <a:r>
              <a:rPr lang="en-US" dirty="0"/>
              <a:t>Demo Title</a:t>
            </a:r>
          </a:p>
          <a:p>
            <a:pPr marL="0" lvl="1" indent="0" algn="r">
              <a:buNone/>
            </a:pPr>
            <a:r>
              <a:rPr lang="en-US" dirty="0"/>
              <a:t>	Subtitle</a:t>
            </a:r>
          </a:p>
        </p:txBody>
      </p:sp>
      <p:sp>
        <p:nvSpPr>
          <p:cNvPr id="6" name="Title 5"/>
          <p:cNvSpPr>
            <a:spLocks noGrp="1"/>
          </p:cNvSpPr>
          <p:nvPr>
            <p:ph type="title"/>
          </p:nvPr>
        </p:nvSpPr>
        <p:spPr>
          <a:xfrm>
            <a:off x="381000" y="1581150"/>
            <a:ext cx="8229600" cy="571500"/>
          </a:xfrm>
        </p:spPr>
        <p:txBody>
          <a:bodyPr/>
          <a:lstStyle/>
          <a:p>
            <a:pPr algn="l"/>
            <a:r>
              <a:rPr lang="en-US" dirty="0"/>
              <a:t>Demo</a:t>
            </a:r>
          </a:p>
        </p:txBody>
      </p:sp>
    </p:spTree>
    <p:extLst>
      <p:ext uri="{BB962C8B-B14F-4D97-AF65-F5344CB8AC3E}">
        <p14:creationId xmlns:p14="http://schemas.microsoft.com/office/powerpoint/2010/main" val="18847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Final Comments</a:t>
            </a:r>
          </a:p>
        </p:txBody>
      </p:sp>
      <p:sp>
        <p:nvSpPr>
          <p:cNvPr id="6" name="Text Placeholder 5"/>
          <p:cNvSpPr>
            <a:spLocks noGrp="1"/>
          </p:cNvSpPr>
          <p:nvPr>
            <p:ph type="body" idx="1"/>
          </p:nvPr>
        </p:nvSpPr>
        <p:spPr>
          <a:xfrm>
            <a:off x="457200" y="914400"/>
            <a:ext cx="8229600" cy="3486150"/>
          </a:xfrm>
        </p:spPr>
        <p:txBody>
          <a:bodyPr>
            <a:normAutofit lnSpcReduction="10000"/>
          </a:bodyPr>
          <a:lstStyle/>
          <a:p>
            <a:r>
              <a:rPr lang="en-US" dirty="0"/>
              <a:t>You should always have a review slide that “mirrors” the Overview slide</a:t>
            </a:r>
          </a:p>
          <a:p>
            <a:r>
              <a:rPr lang="en-US" dirty="0"/>
              <a:t>If you want to have references that you describe in detail, then we suggest you use a:</a:t>
            </a:r>
          </a:p>
          <a:p>
            <a:pPr lvl="1"/>
            <a:r>
              <a:rPr lang="en-US" dirty="0"/>
              <a:t>References slide (or more than one)</a:t>
            </a:r>
          </a:p>
          <a:p>
            <a:pPr lvl="1"/>
            <a:r>
              <a:rPr lang="en-US" dirty="0"/>
              <a:t>Then, 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Otherwise, use:</a:t>
            </a:r>
          </a:p>
          <a:p>
            <a:pPr lvl="1"/>
            <a:r>
              <a:rPr lang="en-US" dirty="0"/>
              <a:t>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You can change this up to suit your style (maybe references after review) but always have a review slide and the </a:t>
            </a:r>
            <a:r>
              <a:rPr lang="en-US" b="0" dirty="0"/>
              <a:t>Questions? </a:t>
            </a:r>
            <a:r>
              <a:rPr lang="en-US" dirty="0"/>
              <a:t>/</a:t>
            </a:r>
            <a:r>
              <a:rPr lang="en-US" b="0" dirty="0"/>
              <a:t> Thank You!</a:t>
            </a:r>
            <a:r>
              <a:rPr lang="en-US" dirty="0"/>
              <a:t> slide</a:t>
            </a:r>
          </a:p>
          <a:p>
            <a:pPr lvl="1"/>
            <a:endParaRPr lang="en-US" dirty="0"/>
          </a:p>
        </p:txBody>
      </p:sp>
    </p:spTree>
    <p:extLst>
      <p:ext uri="{BB962C8B-B14F-4D97-AF65-F5344CB8AC3E}">
        <p14:creationId xmlns:p14="http://schemas.microsoft.com/office/powerpoint/2010/main" val="120256877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Text Placeholder 4"/>
          <p:cNvSpPr>
            <a:spLocks noGrp="1"/>
          </p:cNvSpPr>
          <p:nvPr>
            <p:ph type="body" idx="4294967295"/>
          </p:nvPr>
        </p:nvSpPr>
        <p:spPr>
          <a:xfrm>
            <a:off x="457200" y="1028700"/>
            <a:ext cx="8229600" cy="3257550"/>
          </a:xfrm>
        </p:spPr>
        <p:txBody>
          <a:bodyPr/>
          <a:lstStyle/>
          <a:p>
            <a:endParaRPr lang="en-US"/>
          </a:p>
        </p:txBody>
      </p:sp>
    </p:spTree>
    <p:extLst>
      <p:ext uri="{BB962C8B-B14F-4D97-AF65-F5344CB8AC3E}">
        <p14:creationId xmlns:p14="http://schemas.microsoft.com/office/powerpoint/2010/main" val="252816065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idx="1"/>
          </p:nvPr>
        </p:nvSpPr>
        <p:spPr/>
        <p:txBody>
          <a:bodyPr/>
          <a:lstStyle/>
          <a:p>
            <a:r>
              <a:rPr lang="en-US" dirty="0"/>
              <a:t>Overview</a:t>
            </a:r>
          </a:p>
          <a:p>
            <a:pPr lvl="1"/>
            <a:r>
              <a:rPr lang="en-US" dirty="0"/>
              <a:t>Blah</a:t>
            </a:r>
          </a:p>
          <a:p>
            <a:pPr lvl="1"/>
            <a:r>
              <a:rPr lang="en-US" dirty="0"/>
              <a:t>Blah</a:t>
            </a:r>
          </a:p>
          <a:p>
            <a:r>
              <a:rPr lang="en-US" dirty="0"/>
              <a:t>Stuff</a:t>
            </a:r>
          </a:p>
          <a:p>
            <a:pPr lvl="1"/>
            <a:r>
              <a:rPr lang="en-US" dirty="0"/>
              <a:t>More stuff</a:t>
            </a:r>
          </a:p>
        </p:txBody>
      </p:sp>
    </p:spTree>
    <p:extLst>
      <p:ext uri="{BB962C8B-B14F-4D97-AF65-F5344CB8AC3E}">
        <p14:creationId xmlns:p14="http://schemas.microsoft.com/office/powerpoint/2010/main" val="3986541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3369726" y="1018532"/>
            <a:ext cx="2449989" cy="443198"/>
          </a:xfrm>
          <a:prstGeom prst="rect">
            <a:avLst/>
          </a:prstGeom>
        </p:spPr>
        <p:txBody>
          <a:bodyPr wrap="square" lIns="68570">
            <a:spAutoFit/>
          </a:bodyPr>
          <a:lstStyle/>
          <a:p>
            <a:pPr algn="ctr" defTabSz="685481" eaLnBrk="1" hangingPunct="1">
              <a:lnSpc>
                <a:spcPct val="95000"/>
              </a:lnSpc>
              <a:defRPr/>
            </a:pPr>
            <a:r>
              <a:rPr lang="en-US" b="1" kern="0" dirty="0">
                <a:solidFill>
                  <a:srgbClr val="0078D7"/>
                </a:solidFill>
                <a:latin typeface="Segoe UI Semibold"/>
                <a:cs typeface="Segoe UI Semibold" panose="020B0502040204020203" pitchFamily="34" charset="0"/>
              </a:rPr>
              <a:t>Managed instances</a:t>
            </a:r>
            <a:endParaRPr lang="en-US" sz="2400" kern="0" dirty="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4462" y="240007"/>
            <a:ext cx="8465432" cy="415439"/>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3524789" y="3838981"/>
            <a:ext cx="2139864" cy="253906"/>
          </a:xfrm>
        </p:spPr>
        <p:txBody>
          <a:bodyPr vert="horz" wrap="square" lIns="68570" tIns="34285" rIns="68570" bIns="34285" rtlCol="0">
            <a:spAutoFit/>
          </a:bodyPr>
          <a:lstStyle/>
          <a:p>
            <a:pPr marL="0" indent="0" algn="ctr" defTabSz="685704">
              <a:spcBef>
                <a:spcPts val="0"/>
              </a:spcBef>
              <a:spcAft>
                <a:spcPts val="600"/>
              </a:spcAft>
              <a:buSzTx/>
              <a:buNone/>
            </a:pPr>
            <a:r>
              <a:rPr lang="en-US" sz="1200" kern="0" dirty="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rPr>
              <a:t>“Managed” SQL Server</a:t>
            </a:r>
          </a:p>
        </p:txBody>
      </p:sp>
      <p:sp>
        <p:nvSpPr>
          <p:cNvPr id="85" name="Rectangle 84">
            <a:extLst>
              <a:ext uri="{FF2B5EF4-FFF2-40B4-BE49-F238E27FC236}">
                <a16:creationId xmlns:a16="http://schemas.microsoft.com/office/drawing/2014/main" id="{CDAD9DB7-3ECE-4141-B0C5-5152B51D3E24}"/>
              </a:ext>
            </a:extLst>
          </p:cNvPr>
          <p:cNvSpPr/>
          <p:nvPr/>
        </p:nvSpPr>
        <p:spPr>
          <a:xfrm>
            <a:off x="734475" y="1106248"/>
            <a:ext cx="2449990" cy="355482"/>
          </a:xfrm>
          <a:prstGeom prst="rect">
            <a:avLst/>
          </a:prstGeom>
        </p:spPr>
        <p:txBody>
          <a:bodyPr wrap="square" lIns="68570">
            <a:spAutoFit/>
          </a:bodyPr>
          <a:lstStyle/>
          <a:p>
            <a:pPr algn="ctr" defTabSz="685481" eaLnBrk="1" hangingPunct="1">
              <a:lnSpc>
                <a:spcPct val="95000"/>
              </a:lnSpc>
              <a:defRPr/>
            </a:pPr>
            <a:r>
              <a:rPr lang="en-US"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1079245" y="3838981"/>
            <a:ext cx="1760454" cy="253906"/>
          </a:xfrm>
          <a:prstGeom prst="rect">
            <a:avLst/>
          </a:prstGeom>
        </p:spPr>
        <p:txBody>
          <a:bodyPr wrap="square" lIns="68570" tIns="34285" rIns="68570" bIns="34285" anchor="t">
            <a:spAutoFit/>
          </a:bodyPr>
          <a:lstStyle/>
          <a:p>
            <a:pPr algn="ctr" defTabSz="685704" eaLnBrk="1" fontAlgn="auto" hangingPunct="1">
              <a:spcBef>
                <a:spcPts val="0"/>
              </a:spcBef>
              <a:spcAft>
                <a:spcPts val="600"/>
              </a:spcAft>
              <a:defRPr/>
            </a:pPr>
            <a:r>
              <a:rPr lang="en-US" sz="1200" kern="0" dirty="0">
                <a:gradFill>
                  <a:gsLst>
                    <a:gs pos="1770">
                      <a:srgbClr val="1A1A1A"/>
                    </a:gs>
                    <a:gs pos="16000">
                      <a:srgbClr val="1A1A1A"/>
                    </a:gs>
                  </a:gsLst>
                  <a:lin ang="0" scaled="0"/>
                </a:gradFill>
                <a:latin typeface="Segoe UI Semilight" panose="020B0402040204020203" pitchFamily="34" charset="0"/>
                <a:cs typeface="Segoe UI Semilight" panose="020B0402040204020203" pitchFamily="34" charset="0"/>
              </a:rPr>
              <a:t>OS and SQL Server</a:t>
            </a:r>
          </a:p>
        </p:txBody>
      </p:sp>
      <p:grpSp>
        <p:nvGrpSpPr>
          <p:cNvPr id="81" name="Group 80">
            <a:extLst>
              <a:ext uri="{FF2B5EF4-FFF2-40B4-BE49-F238E27FC236}">
                <a16:creationId xmlns:a16="http://schemas.microsoft.com/office/drawing/2014/main" id="{D12FB73A-9A57-4A24-850F-0A6B2AC46E83}"/>
              </a:ext>
            </a:extLst>
          </p:cNvPr>
          <p:cNvGrpSpPr/>
          <p:nvPr/>
        </p:nvGrpSpPr>
        <p:grpSpPr>
          <a:xfrm>
            <a:off x="1543302" y="2304898"/>
            <a:ext cx="296481" cy="242767"/>
            <a:chOff x="6053699" y="2956449"/>
            <a:chExt cx="279256" cy="230611"/>
          </a:xfrm>
          <a:solidFill>
            <a:srgbClr val="4CB1FF"/>
          </a:solidFill>
        </p:grpSpPr>
        <p:cxnSp>
          <p:nvCxnSpPr>
            <p:cNvPr id="83" name="Straight Connector 82">
              <a:extLst>
                <a:ext uri="{FF2B5EF4-FFF2-40B4-BE49-F238E27FC236}">
                  <a16:creationId xmlns:a16="http://schemas.microsoft.com/office/drawing/2014/main" id="{04249A11-13BE-46B9-8D34-88915C9EF7FE}"/>
                </a:ext>
              </a:extLst>
            </p:cNvPr>
            <p:cNvCxnSpPr>
              <a:cxnSpLocks/>
            </p:cNvCxnSpPr>
            <p:nvPr/>
          </p:nvCxnSpPr>
          <p:spPr>
            <a:xfrm>
              <a:off x="6053699"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6193327"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55FF4E0-A579-432B-81FD-77A661B305D6}"/>
                </a:ext>
              </a:extLst>
            </p:cNvPr>
            <p:cNvCxnSpPr>
              <a:cxnSpLocks/>
            </p:cNvCxnSpPr>
            <p:nvPr/>
          </p:nvCxnSpPr>
          <p:spPr>
            <a:xfrm flipV="1">
              <a:off x="6193327" y="3033446"/>
              <a:ext cx="0" cy="153614"/>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384872" y="1018532"/>
            <a:ext cx="2205015" cy="443198"/>
          </a:xfrm>
          <a:prstGeom prst="rect">
            <a:avLst/>
          </a:prstGeom>
        </p:spPr>
        <p:txBody>
          <a:bodyPr wrap="square" lIns="68570">
            <a:spAutoFit/>
          </a:bodyPr>
          <a:lstStyle/>
          <a:p>
            <a:pPr algn="ctr" defTabSz="685481" eaLnBrk="1" hangingPunct="1">
              <a:lnSpc>
                <a:spcPct val="95000"/>
              </a:lnSpc>
              <a:defRPr/>
            </a:pPr>
            <a:r>
              <a:rPr lang="en-US" b="1" kern="0" dirty="0">
                <a:solidFill>
                  <a:srgbClr val="0078D7"/>
                </a:solidFill>
                <a:latin typeface="Segoe UI Semibold"/>
                <a:cs typeface="Segoe UI Semibold" panose="020B0502040204020203" pitchFamily="34" charset="0"/>
              </a:rPr>
              <a:t>Databases</a:t>
            </a:r>
            <a:endParaRPr lang="en-US" sz="2400" kern="0" dirty="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6352302" y="3838982"/>
            <a:ext cx="2270163" cy="253906"/>
          </a:xfrm>
          <a:prstGeom prst="rect">
            <a:avLst/>
          </a:prstGeom>
        </p:spPr>
        <p:txBody>
          <a:bodyPr vert="horz" wrap="square" lIns="68570" tIns="34285" rIns="68570" bIns="34285"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04">
              <a:spcBef>
                <a:spcPts val="0"/>
              </a:spcBef>
              <a:spcAft>
                <a:spcPts val="600"/>
              </a:spcAft>
              <a:buSzTx/>
              <a:buNone/>
              <a:defRPr/>
            </a:pPr>
            <a:r>
              <a:rPr lang="en-US" sz="1200" kern="0" dirty="0">
                <a:gradFill>
                  <a:gsLst>
                    <a:gs pos="1770">
                      <a:srgbClr val="1A1A1A"/>
                    </a:gs>
                    <a:gs pos="16000">
                      <a:srgbClr val="1A1A1A"/>
                    </a:gs>
                  </a:gsLst>
                  <a:lin ang="0" scaled="0"/>
                </a:gradFill>
              </a:rPr>
              <a:t>Just the database</a:t>
            </a:r>
          </a:p>
        </p:txBody>
      </p:sp>
      <p:pic>
        <p:nvPicPr>
          <p:cNvPr id="45" name="Graphic 44">
            <a:extLst>
              <a:ext uri="{FF2B5EF4-FFF2-40B4-BE49-F238E27FC236}">
                <a16:creationId xmlns:a16="http://schemas.microsoft.com/office/drawing/2014/main" id="{45CE5316-7C85-486B-BA6C-2DF4C42515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9981" y="2021121"/>
            <a:ext cx="1264041" cy="1264041"/>
          </a:xfrm>
          <a:prstGeom prst="rect">
            <a:avLst/>
          </a:prstGeom>
        </p:spPr>
      </p:pic>
      <p:pic>
        <p:nvPicPr>
          <p:cNvPr id="46" name="Graphic 45">
            <a:extLst>
              <a:ext uri="{FF2B5EF4-FFF2-40B4-BE49-F238E27FC236}">
                <a16:creationId xmlns:a16="http://schemas.microsoft.com/office/drawing/2014/main" id="{722B4C08-22A1-4C68-92FF-DD7CEB848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56471" y="2021121"/>
            <a:ext cx="1261819" cy="1261819"/>
          </a:xfrm>
          <a:prstGeom prst="rect">
            <a:avLst/>
          </a:prstGeom>
        </p:spPr>
      </p:pic>
      <p:pic>
        <p:nvPicPr>
          <p:cNvPr id="47" name="Graphic 46">
            <a:extLst>
              <a:ext uri="{FF2B5EF4-FFF2-40B4-BE49-F238E27FC236}">
                <a16:creationId xmlns:a16="http://schemas.microsoft.com/office/drawing/2014/main" id="{FFA11749-93A0-4180-B7B4-654281E82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7381" y="2021121"/>
            <a:ext cx="1264182" cy="1264182"/>
          </a:xfrm>
          <a:prstGeom prst="rect">
            <a:avLst/>
          </a:prstGeom>
        </p:spPr>
      </p:pic>
    </p:spTree>
    <p:extLst>
      <p:ext uri="{BB962C8B-B14F-4D97-AF65-F5344CB8AC3E}">
        <p14:creationId xmlns:p14="http://schemas.microsoft.com/office/powerpoint/2010/main" val="3493332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85" grpId="0"/>
      <p:bldP spid="39" grpId="0"/>
      <p:bldP spid="36"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2330"/>
            <a:ext cx="2722592" cy="1245932"/>
          </a:xfrm>
          <a:prstGeom prst="rect">
            <a:avLst/>
          </a:prstGeom>
        </p:spPr>
      </p:pic>
      <p:sp>
        <p:nvSpPr>
          <p:cNvPr id="21" name="Text Placeholder 1"/>
          <p:cNvSpPr txBox="1">
            <a:spLocks/>
          </p:cNvSpPr>
          <p:nvPr/>
        </p:nvSpPr>
        <p:spPr bwMode="auto">
          <a:xfrm>
            <a:off x="0" y="1225146"/>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sz="4000" kern="0" dirty="0">
                <a:solidFill>
                  <a:srgbClr val="1055A5"/>
                </a:solidFill>
                <a:cs typeface="Mangal" pitchFamily="18" charset="0"/>
              </a:rPr>
              <a:t>Questions?</a:t>
            </a:r>
          </a:p>
        </p:txBody>
      </p:sp>
      <p:sp>
        <p:nvSpPr>
          <p:cNvPr id="23" name="Title 3"/>
          <p:cNvSpPr txBox="1">
            <a:spLocks/>
          </p:cNvSpPr>
          <p:nvPr/>
        </p:nvSpPr>
        <p:spPr bwMode="auto">
          <a:xfrm>
            <a:off x="1143000" y="37147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rgbClr val="6699D1"/>
                </a:solidFill>
                <a:latin typeface="Calibri"/>
                <a:cs typeface="Mangal" pitchFamily="18" charset="0"/>
              </a:rPr>
              <a:t>Thank you!</a:t>
            </a:r>
          </a:p>
        </p:txBody>
      </p:sp>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0">
  <p:cSld>
    <p:bg>
      <p:bgPr>
        <a:solidFill>
          <a:srgbClr val="19263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70" b="28450"/>
          <a:stretch/>
        </p:blipFill>
        <p:spPr>
          <a:xfrm>
            <a:off x="76200" y="895350"/>
            <a:ext cx="6400800" cy="2971800"/>
          </a:xfrm>
          <a:prstGeom prst="roundRect">
            <a:avLst>
              <a:gd name="adj" fmla="val 8594"/>
            </a:avLst>
          </a:prstGeom>
          <a:solidFill>
            <a:srgbClr val="FFFFFF">
              <a:shade val="85000"/>
            </a:srgbClr>
          </a:solidFill>
          <a:ln>
            <a:noFill/>
          </a:ln>
          <a:effectLst>
            <a:reflection blurRad="12700" stA="18000" endPos="28000" dist="5000" dir="5400000" sy="-100000" algn="bl" rotWithShape="0"/>
          </a:effectLst>
        </p:spPr>
      </p:pic>
      <p:sp>
        <p:nvSpPr>
          <p:cNvPr id="4" name="TextBox 3"/>
          <p:cNvSpPr txBox="1"/>
          <p:nvPr/>
        </p:nvSpPr>
        <p:spPr bwMode="auto">
          <a:xfrm>
            <a:off x="131134" y="31899"/>
            <a:ext cx="3859891" cy="830958"/>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4800" i="0" u="none" strike="noStrike" kern="1200" cap="none" spc="-20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Save the Date!</a:t>
            </a:r>
          </a:p>
        </p:txBody>
      </p:sp>
      <p:sp>
        <p:nvSpPr>
          <p:cNvPr id="5" name="TextBox 4"/>
          <p:cNvSpPr txBox="1"/>
          <p:nvPr/>
        </p:nvSpPr>
        <p:spPr bwMode="auto">
          <a:xfrm>
            <a:off x="6434954" y="912771"/>
            <a:ext cx="2702266" cy="1723510"/>
          </a:xfrm>
          <a:prstGeom prst="rect">
            <a:avLst/>
          </a:prstGeom>
          <a:noFill/>
          <a:ln w="9525">
            <a:noFill/>
            <a:miter lim="800000"/>
            <a:headEnd/>
            <a:tailEnd/>
          </a:ln>
        </p:spPr>
        <p:txBody>
          <a:bodyPr wrap="none" lIns="91402" tIns="45701" rIns="91402" bIns="45701" rtlCol="0">
            <a:spAutoFit/>
          </a:bodyPr>
          <a:lstStyle/>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2020</a:t>
            </a:r>
            <a:endParaRPr kumimoji="0" lang="en-US" sz="36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endParaRP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Week of April 6</a:t>
            </a: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DAD9D5"/>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We’re back in Orlando!</a:t>
            </a:r>
          </a:p>
        </p:txBody>
      </p:sp>
      <p:sp>
        <p:nvSpPr>
          <p:cNvPr id="6" name="TextBox 5"/>
          <p:cNvSpPr txBox="1"/>
          <p:nvPr/>
        </p:nvSpPr>
        <p:spPr bwMode="auto">
          <a:xfrm>
            <a:off x="4868421" y="185787"/>
            <a:ext cx="4123180" cy="523220"/>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100" normalizeH="0" baseline="0" noProof="0" dirty="0">
                <a:ln>
                  <a:noFill/>
                </a:ln>
                <a:solidFill>
                  <a:srgbClr val="C2C0B9"/>
                </a:solidFill>
                <a:effectLst>
                  <a:outerShdw blurRad="63500" sx="102000" sy="102000" algn="ctr" rotWithShape="0">
                    <a:prstClr val="black">
                      <a:alpha val="40000"/>
                    </a:prstClr>
                  </a:outerShdw>
                </a:effectLst>
                <a:uLnTx/>
                <a:uFillTx/>
                <a:latin typeface="Segoe UI Semibold" panose="020B0702040204020203" pitchFamily="34" charset="0"/>
                <a:ea typeface="+mn-ea"/>
                <a:cs typeface="+mn-cs"/>
              </a:rPr>
              <a:t>www.SQLintersection.com</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51870" y="3149874"/>
            <a:ext cx="1668435" cy="579879"/>
          </a:xfrm>
          <a:prstGeom prst="rect">
            <a:avLst/>
          </a:prstGeom>
          <a:noFill/>
          <a:effectLst>
            <a:outerShdw blurRad="50800" dist="38100" dir="5400000" algn="t" rotWithShape="0">
              <a:prstClr val="black">
                <a:alpha val="40000"/>
              </a:prstClr>
            </a:outerShdw>
          </a:effectLst>
        </p:spPr>
      </p:pic>
      <p:sp>
        <p:nvSpPr>
          <p:cNvPr id="8" name="TextBox 7"/>
          <p:cNvSpPr txBox="1"/>
          <p:nvPr/>
        </p:nvSpPr>
        <p:spPr bwMode="auto">
          <a:xfrm>
            <a:off x="567495" y="4095750"/>
            <a:ext cx="8043105" cy="954107"/>
          </a:xfrm>
          <a:prstGeom prst="rect">
            <a:avLst/>
          </a:prstGeom>
          <a:noFill/>
          <a:ln w="9525">
            <a:noFill/>
            <a:miter lim="800000"/>
            <a:headEnd/>
            <a:tailEnd/>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Leave the every day behind and enter a world of wonder and enchantment at the Walt Disney World®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Located in the heart of the most magical place on earth, the Walt Disney World Swan and Dolphin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provides a truly extraordinary backdrop for our event! Beautiful tropical landscaping, tranquil waterways,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and classic art and architecture work together to create a stunning landmark!</a:t>
            </a:r>
            <a:endParaRPr kumimoji="0" lang="en-US" sz="1400" b="0" i="0"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463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2652735" y="727874"/>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Managed instances</a:t>
            </a:r>
            <a:endParaRPr lang="en-US" kern="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3858" y="239675"/>
            <a:ext cx="8466632" cy="415498"/>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2381969" y="1035304"/>
            <a:ext cx="2681700" cy="869469"/>
          </a:xfrm>
        </p:spPr>
        <p:txBody>
          <a:bodyPr vert="horz" wrap="square" lIns="68580" tIns="34290" rIns="68580" bIns="34290" rtlCol="0">
            <a:spAutoFit/>
          </a:bodyPr>
          <a:lstStyle/>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Best for most lift-and-shift migrations to the cloud</a:t>
            </a:r>
          </a:p>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 </a:t>
            </a:r>
          </a:p>
          <a:p>
            <a:pPr marL="0" indent="0" algn="ctr" defTabSz="685783">
              <a:spcBef>
                <a:spcPts val="0"/>
              </a:spcBef>
              <a:spcAft>
                <a:spcPts val="600"/>
              </a:spcAft>
              <a:buSzTx/>
              <a:buNone/>
            </a:pPr>
            <a:endParaRPr lang="en-US" sz="105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55604" y="727875"/>
            <a:ext cx="2092665" cy="841128"/>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68580" tIns="34290" rIns="68580" bIns="34290" anchor="t">
              <a:spAutoFit/>
            </a:bodyPr>
            <a:lstStyle/>
            <a:p>
              <a:pPr algn="ctr" defTabSz="685783" eaLnBrk="1" fontAlgn="auto" hangingPunct="1">
                <a:spcBef>
                  <a:spcPts val="0"/>
                </a:spcBef>
                <a:spcAft>
                  <a:spcPts val="600"/>
                </a:spcAft>
                <a:defRPr/>
              </a:pPr>
              <a:r>
                <a:rPr lang="en-US" sz="1050" kern="0">
                  <a:gradFill>
                    <a:gsLst>
                      <a:gs pos="1770">
                        <a:srgbClr val="1A1A1A"/>
                      </a:gs>
                      <a:gs pos="16000">
                        <a:srgbClr val="1A1A1A"/>
                      </a:gs>
                    </a:gsLst>
                    <a:lin ang="0" scaled="0"/>
                  </a:gradFill>
                  <a:latin typeface="Segoe UI Semibold"/>
                </a:rPr>
                <a:t>Best for migrations and applications requiring OS-level access</a:t>
              </a:r>
              <a:endParaRPr lang="en-US" sz="1050" kern="0">
                <a:gradFill>
                  <a:gsLst>
                    <a:gs pos="1770">
                      <a:srgbClr val="1A1A1A"/>
                    </a:gs>
                    <a:gs pos="16000">
                      <a:srgbClr val="1A1A1A"/>
                    </a:gs>
                  </a:gsLst>
                  <a:lin ang="0" scaled="0"/>
                </a:gradFill>
                <a:latin typeface="Segoe UI Semibold"/>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237740" y="727875"/>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Databases</a:t>
            </a:r>
            <a:endParaRPr lang="en-US" kern="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5586385" y="1026367"/>
            <a:ext cx="3432488" cy="392415"/>
          </a:xfrm>
          <a:prstGeom prst="rect">
            <a:avLst/>
          </a:prstGeom>
        </p:spPr>
        <p:txBody>
          <a:bodyPr vert="horz" wrap="square" lIns="68580" tIns="34290" rIns="68580" bIns="3429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83">
              <a:spcBef>
                <a:spcPts val="0"/>
              </a:spcBef>
              <a:spcAft>
                <a:spcPts val="600"/>
              </a:spcAft>
              <a:buSzTx/>
              <a:buNone/>
              <a:defRPr/>
            </a:pPr>
            <a:r>
              <a:rPr lang="en-US" sz="1050" kern="0">
                <a:gradFill>
                  <a:gsLst>
                    <a:gs pos="1770">
                      <a:srgbClr val="1A1A1A"/>
                    </a:gs>
                    <a:gs pos="16000">
                      <a:srgbClr val="1A1A1A"/>
                    </a:gs>
                  </a:gsLst>
                  <a:lin ang="0" scaled="0"/>
                </a:gradFill>
                <a:latin typeface="Segoe UI Semibold"/>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4603235" y="3197688"/>
            <a:ext cx="1887141" cy="115073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endParaRPr lang="en-US" sz="1050" kern="0">
              <a:solidFill>
                <a:prstClr val="black">
                  <a:hueOff val="0"/>
                  <a:satOff val="0"/>
                  <a:lumOff val="0"/>
                  <a:alphaOff val="0"/>
                </a:prstClr>
              </a:solidFill>
              <a:latin typeface="Segoe UI"/>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004617" y="2766067"/>
            <a:ext cx="1613410" cy="1905847"/>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surface area (vast majority)</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Native virtual network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50899" y="2766067"/>
            <a:ext cx="1808354" cy="1905847"/>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and OS server access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Expansive SQL And OS version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3723401" y="2757352"/>
            <a:ext cx="1775011" cy="1905847"/>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Pre-provision compute resources for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Enables cost-efficient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Ability to host smaller instances (2Vcore)</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7318091" y="2757351"/>
            <a:ext cx="1775011" cy="1914563"/>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Resource sharing between multiple databases to price optimize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Simplified performance management for multiple databases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5605173" y="2766067"/>
            <a:ext cx="1613410" cy="1905847"/>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Hyperscale storage (up to 100TB)</a:t>
              </a:r>
            </a:p>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Serverless compute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7265" y="1714978"/>
            <a:ext cx="873368" cy="873368"/>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490" y="1714978"/>
            <a:ext cx="873368" cy="873368"/>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328" y="1716014"/>
            <a:ext cx="873367" cy="873367"/>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912" y="1711653"/>
            <a:ext cx="873367" cy="873367"/>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214" y="1714978"/>
            <a:ext cx="873369" cy="873369"/>
          </a:xfrm>
          <a:prstGeom prst="rect">
            <a:avLst/>
          </a:prstGeom>
        </p:spPr>
      </p:pic>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DTU-based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extLst>
              <p:ext uri="{D42A27DB-BD31-4B8C-83A1-F6EECF244321}">
                <p14:modId xmlns:p14="http://schemas.microsoft.com/office/powerpoint/2010/main" val="2733065856"/>
              </p:ext>
            </p:extLst>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7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vCore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extLst>
              <p:ext uri="{D42A27DB-BD31-4B8C-83A1-F6EECF244321}">
                <p14:modId xmlns:p14="http://schemas.microsoft.com/office/powerpoint/2010/main" val="914432080"/>
              </p:ext>
            </p:extLst>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EBCD9EB-7E00-487F-80BB-9FB83A0E131F}"/>
              </a:ext>
            </a:extLst>
          </p:cNvPr>
          <p:cNvSpPr txBox="1"/>
          <p:nvPr/>
        </p:nvSpPr>
        <p:spPr>
          <a:xfrm>
            <a:off x="5860420" y="1925419"/>
            <a:ext cx="2971800" cy="646331"/>
          </a:xfrm>
          <a:prstGeom prst="rect">
            <a:avLst/>
          </a:prstGeom>
          <a:noFill/>
          <a:ln>
            <a:noFill/>
          </a:ln>
          <a:effectLst/>
        </p:spPr>
        <p:txBody>
          <a:bodyPr spcFirstLastPara="0" vert="horz" wrap="square" lIns="80010" tIns="80010" rIns="80010" bIns="80010" numCol="1" spcCol="1270" anchor="t" anchorCtr="0">
            <a:noAutofit/>
          </a:bodyPr>
          <a:lstStyle>
            <a:lvl1pPr>
              <a:defRPr b="1"/>
            </a:lvl1pPr>
          </a:lstStyle>
          <a:p>
            <a:r>
              <a:rPr lang="en-US" b="0" dirty="0">
                <a:solidFill>
                  <a:schemeClr val="accent1"/>
                </a:solidFill>
              </a:rPr>
              <a:t>Provisioned vs. Serverless</a:t>
            </a:r>
          </a:p>
        </p:txBody>
      </p:sp>
    </p:spTree>
    <p:extLst>
      <p:ext uri="{BB962C8B-B14F-4D97-AF65-F5344CB8AC3E}">
        <p14:creationId xmlns:p14="http://schemas.microsoft.com/office/powerpoint/2010/main" val="16451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4.xml><?xml version="1.0" encoding="utf-8"?>
<a:theme xmlns:a="http://schemas.openxmlformats.org/drawingml/2006/main" name="3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9cca9bff1e76581c6c3a239b002a237e">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badc01998770ca9dfb792c6e05e8707d"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2D498799-B0FC-4B7A-8396-BFC34D805990}">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2214097-DCEB-44DB-A214-D8EDFBA2A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8332</TotalTime>
  <Words>10223</Words>
  <Application>Microsoft Office PowerPoint</Application>
  <PresentationFormat>On-screen Show (16:9)</PresentationFormat>
  <Paragraphs>832</Paragraphs>
  <Slides>61</Slides>
  <Notes>50</Notes>
  <HiddenSlides>19</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61</vt:i4>
      </vt:variant>
    </vt:vector>
  </HeadingPairs>
  <TitlesOfParts>
    <vt:vector size="81" baseType="lpstr">
      <vt:lpstr>&amp;quot</vt:lpstr>
      <vt:lpstr>Arial</vt:lpstr>
      <vt:lpstr>Calibri</vt:lpstr>
      <vt:lpstr>Calibri Light</vt:lpstr>
      <vt:lpstr>Cambria</vt:lpstr>
      <vt:lpstr>Consolas</vt:lpstr>
      <vt:lpstr>Courier New</vt:lpstr>
      <vt:lpstr>Lucida Console</vt:lpstr>
      <vt:lpstr>Myriad Pro</vt:lpstr>
      <vt:lpstr>Segoe UI</vt:lpstr>
      <vt:lpstr>Segoe UI Semibold</vt:lpstr>
      <vt:lpstr>Segoe UI Semilight</vt:lpstr>
      <vt:lpstr>Tekton Pro</vt:lpstr>
      <vt:lpstr>Times New Roman</vt:lpstr>
      <vt:lpstr>Verdana</vt:lpstr>
      <vt:lpstr>Wingdings</vt:lpstr>
      <vt:lpstr>SQLintersection</vt:lpstr>
      <vt:lpstr>Office Theme</vt:lpstr>
      <vt:lpstr>9-51052_Microsoft_Ready_Template_Light</vt:lpstr>
      <vt:lpstr>3_9-51052_Microsoft_Ready_Template_Light</vt:lpstr>
      <vt:lpstr>Reminder: Intersect with Speakers and Attendees</vt:lpstr>
      <vt:lpstr>SQLintersection Session: Tuesday, 2:15-3:15PM  Azure SQL Database: Maximizing Cloud Performance and Availability</vt:lpstr>
      <vt:lpstr>Objectives</vt:lpstr>
      <vt:lpstr>First principles</vt:lpstr>
      <vt:lpstr>Why Azure SQL Database?</vt:lpstr>
      <vt:lpstr>Azure SQL  </vt:lpstr>
      <vt:lpstr>Azure SQL  </vt:lpstr>
      <vt:lpstr>DTU-based purchasing option and service tiers</vt:lpstr>
      <vt:lpstr>vCore purchasing option and service tiers</vt:lpstr>
      <vt:lpstr>Demo</vt:lpstr>
      <vt:lpstr>Azure SQL: vCore Service Tiers</vt:lpstr>
      <vt:lpstr>SQL Database price-performance leadership</vt:lpstr>
      <vt:lpstr>Azure SQL Database Availability SLAs</vt:lpstr>
      <vt:lpstr>Performance tuning in  Azure SQL DB</vt:lpstr>
      <vt:lpstr>First decisions: initial sizing</vt:lpstr>
      <vt:lpstr>Performance tuning in the cloud</vt:lpstr>
      <vt:lpstr>Tools</vt:lpstr>
      <vt:lpstr>Other monitoring options</vt:lpstr>
      <vt:lpstr>Performance tuning in Azure SQL DB</vt:lpstr>
      <vt:lpstr>Data loading tips</vt:lpstr>
      <vt:lpstr>Log rate governance</vt:lpstr>
      <vt:lpstr>Demo</vt:lpstr>
      <vt:lpstr>Networking general recommendations</vt:lpstr>
      <vt:lpstr>SQL Database Connectivity Architecture</vt:lpstr>
      <vt:lpstr>Demo</vt:lpstr>
      <vt:lpstr>Storage</vt:lpstr>
      <vt:lpstr>Storage</vt:lpstr>
      <vt:lpstr>Demo</vt:lpstr>
      <vt:lpstr>IO contention</vt:lpstr>
      <vt:lpstr>Troubleshooting IO contention</vt:lpstr>
      <vt:lpstr>Common perf patterns</vt:lpstr>
      <vt:lpstr>Memory Grant contention</vt:lpstr>
      <vt:lpstr>Troubleshooting Memory Grant contention</vt:lpstr>
      <vt:lpstr>High CPU contention</vt:lpstr>
      <vt:lpstr>Demo</vt:lpstr>
      <vt:lpstr>Portal: Overview, Compute utilization</vt:lpstr>
      <vt:lpstr>Portal: Overview Notifications</vt:lpstr>
      <vt:lpstr>Query Performance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Speaker: Your Name Here</vt:lpstr>
      <vt:lpstr>Reminder: Intersect with Speakers and Attendees</vt:lpstr>
      <vt:lpstr>Overview</vt:lpstr>
      <vt:lpstr>Main Title With Subtitle</vt:lpstr>
      <vt:lpstr>Graphics And Shading</vt:lpstr>
      <vt:lpstr>Slide With Code</vt:lpstr>
      <vt:lpstr>Demo Slide Please play your entire deck to understand the animations!</vt:lpstr>
      <vt:lpstr>Demo</vt:lpstr>
      <vt:lpstr>Final Comments</vt:lpstr>
      <vt:lpstr>References</vt:lpstr>
      <vt:lpstr>Review</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Anna Hoffman</cp:lastModifiedBy>
  <cp:revision>81</cp:revision>
  <cp:lastPrinted>2012-12-21T20:05:00Z</cp:lastPrinted>
  <dcterms:created xsi:type="dcterms:W3CDTF">2014-10-22T19:18:01Z</dcterms:created>
  <dcterms:modified xsi:type="dcterms:W3CDTF">2019-11-19T23:24:17Z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antho@microsoft.com</vt:lpwstr>
  </property>
  <property fmtid="{D5CDD505-2E9C-101B-9397-08002B2CF9AE}" pid="6" name="MSIP_Label_f42aa342-8706-4288-bd11-ebb85995028c_SetDate">
    <vt:lpwstr>2019-11-08T23:56:51.8113651Z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b54ec1f8-ed69-4014-9ee5-e8d29b8e75c0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