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4.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5.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6.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7.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heme/themeOverride8.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45" r:id="rId4"/>
    <p:sldMasterId id="2147484767" r:id="rId5"/>
    <p:sldMasterId id="2147484798" r:id="rId6"/>
    <p:sldMasterId id="2147484822" r:id="rId7"/>
    <p:sldMasterId id="2147484846" r:id="rId8"/>
  </p:sldMasterIdLst>
  <p:notesMasterIdLst>
    <p:notesMasterId r:id="rId52"/>
  </p:notesMasterIdLst>
  <p:handoutMasterIdLst>
    <p:handoutMasterId r:id="rId53"/>
  </p:handoutMasterIdLst>
  <p:sldIdLst>
    <p:sldId id="1861" r:id="rId9"/>
    <p:sldId id="4681" r:id="rId10"/>
    <p:sldId id="4682" r:id="rId11"/>
    <p:sldId id="4509" r:id="rId12"/>
    <p:sldId id="4684" r:id="rId13"/>
    <p:sldId id="10139" r:id="rId14"/>
    <p:sldId id="10140" r:id="rId15"/>
    <p:sldId id="10141" r:id="rId16"/>
    <p:sldId id="10138" r:id="rId17"/>
    <p:sldId id="10127" r:id="rId18"/>
    <p:sldId id="10136" r:id="rId19"/>
    <p:sldId id="10131" r:id="rId20"/>
    <p:sldId id="10137" r:id="rId21"/>
    <p:sldId id="10113" r:id="rId22"/>
    <p:sldId id="10142" r:id="rId23"/>
    <p:sldId id="10145" r:id="rId24"/>
    <p:sldId id="10144" r:id="rId25"/>
    <p:sldId id="10146" r:id="rId26"/>
    <p:sldId id="10114" r:id="rId27"/>
    <p:sldId id="10147" r:id="rId28"/>
    <p:sldId id="10133" r:id="rId29"/>
    <p:sldId id="10155" r:id="rId30"/>
    <p:sldId id="10151" r:id="rId31"/>
    <p:sldId id="10115" r:id="rId32"/>
    <p:sldId id="10148" r:id="rId33"/>
    <p:sldId id="10134" r:id="rId34"/>
    <p:sldId id="10152" r:id="rId35"/>
    <p:sldId id="10116" r:id="rId36"/>
    <p:sldId id="10149" r:id="rId37"/>
    <p:sldId id="10130" r:id="rId38"/>
    <p:sldId id="10128" r:id="rId39"/>
    <p:sldId id="10153" r:id="rId40"/>
    <p:sldId id="10117" r:id="rId41"/>
    <p:sldId id="10150" r:id="rId42"/>
    <p:sldId id="10154" r:id="rId43"/>
    <p:sldId id="10118" r:id="rId44"/>
    <p:sldId id="10129" r:id="rId45"/>
    <p:sldId id="10119" r:id="rId46"/>
    <p:sldId id="4677" r:id="rId47"/>
    <p:sldId id="10122" r:id="rId48"/>
    <p:sldId id="10123" r:id="rId49"/>
    <p:sldId id="10135" r:id="rId50"/>
    <p:sldId id="10132" r:id="rId51"/>
  </p:sldIdLst>
  <p:sldSz cx="12192000" cy="6858000"/>
  <p:notesSz cx="6858000" cy="25146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C6FC0CE-0262-4AEB-BC8B-3242091A1070}">
          <p14:sldIdLst>
            <p14:sldId id="1861"/>
            <p14:sldId id="4681"/>
            <p14:sldId id="4682"/>
            <p14:sldId id="4509"/>
          </p14:sldIdLst>
        </p14:section>
        <p14:section name="TDSP Intro" id="{5E010F9E-C77A-49AE-8090-1765903F96F3}">
          <p14:sldIdLst>
            <p14:sldId id="4684"/>
            <p14:sldId id="10139"/>
            <p14:sldId id="10140"/>
            <p14:sldId id="10141"/>
            <p14:sldId id="10138"/>
            <p14:sldId id="10127"/>
            <p14:sldId id="10136"/>
            <p14:sldId id="10131"/>
            <p14:sldId id="10137"/>
          </p14:sldIdLst>
        </p14:section>
        <p14:section name="Business Understanding" id="{07087DF1-7168-4F75-A227-B8C30D262823}">
          <p14:sldIdLst>
            <p14:sldId id="10113"/>
            <p14:sldId id="10142"/>
            <p14:sldId id="10145"/>
            <p14:sldId id="10144"/>
            <p14:sldId id="10146"/>
          </p14:sldIdLst>
        </p14:section>
        <p14:section name="Data Acquisiton and Understanding" id="{9CD14135-4C24-4454-875A-020592AA3D47}">
          <p14:sldIdLst>
            <p14:sldId id="10114"/>
            <p14:sldId id="10147"/>
            <p14:sldId id="10133"/>
            <p14:sldId id="10155"/>
            <p14:sldId id="10151"/>
          </p14:sldIdLst>
        </p14:section>
        <p14:section name="Modeling" id="{B61C7C74-32F0-4524-90AE-9F9F106656E1}">
          <p14:sldIdLst>
            <p14:sldId id="10115"/>
            <p14:sldId id="10148"/>
            <p14:sldId id="10134"/>
            <p14:sldId id="10152"/>
          </p14:sldIdLst>
        </p14:section>
        <p14:section name="Deployment" id="{29D7E758-32A7-4EBE-A006-1B07AD3EB022}">
          <p14:sldIdLst>
            <p14:sldId id="10116"/>
            <p14:sldId id="10149"/>
            <p14:sldId id="10130"/>
            <p14:sldId id="10128"/>
            <p14:sldId id="10153"/>
          </p14:sldIdLst>
        </p14:section>
        <p14:section name="Customer Acceptance" id="{46E9BF62-BBA1-4501-8B38-499DEAAF4FCE}">
          <p14:sldIdLst>
            <p14:sldId id="10117"/>
            <p14:sldId id="10150"/>
            <p14:sldId id="10154"/>
          </p14:sldIdLst>
        </p14:section>
        <p14:section name="Where to learn more" id="{3BA5FF7D-4BDE-405E-8626-5CD3F0F48978}">
          <p14:sldIdLst>
            <p14:sldId id="10118"/>
            <p14:sldId id="10129"/>
            <p14:sldId id="10119"/>
            <p14:sldId id="4677"/>
          </p14:sldIdLst>
        </p14:section>
        <p14:section name="Appendix" id="{E58E5665-26AA-461F-AA87-C9B3C65D16A6}">
          <p14:sldIdLst>
            <p14:sldId id="10122"/>
            <p14:sldId id="10123"/>
            <p14:sldId id="10135"/>
            <p14:sldId id="101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1638"/>
    <a:srgbClr val="107C10"/>
    <a:srgbClr val="0078D7"/>
    <a:srgbClr val="50E6FF"/>
    <a:srgbClr val="757575"/>
    <a:srgbClr val="737373"/>
    <a:srgbClr val="E81123"/>
    <a:srgbClr val="E6E6E6"/>
    <a:srgbClr val="BDBDBD"/>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46" autoAdjust="0"/>
    <p:restoredTop sz="95893" autoAdjust="0"/>
  </p:normalViewPr>
  <p:slideViewPr>
    <p:cSldViewPr snapToGrid="0">
      <p:cViewPr varScale="1">
        <p:scale>
          <a:sx n="99" d="100"/>
          <a:sy n="99" d="100"/>
        </p:scale>
        <p:origin x="48" y="4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2/28/2019 10:35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2/28/2019 2:06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Anna Thomas. I’m a data and applied scientist slash PM on the engineering team for SQL Server</a:t>
            </a:r>
          </a:p>
          <a:p>
            <a:r>
              <a:rPr lang="en-US" dirty="0"/>
              <a:t>So, just a little background on me, about 3 months ago, I moved over from AI Engineering, where I was developing models, but more often than not I was in the space of Conversational AI. So, bots, natural language processing, and really just enhancing applications with AI or ML.</a:t>
            </a:r>
          </a:p>
          <a:p>
            <a:r>
              <a:rPr lang="en-US" dirty="0"/>
              <a:t>So anyway, I came over from AI Engineering, I’m now in the SQL Server engineering team. So I am very new to SQL. And I don’t want to front like I’m not, because I know all of you in the room are probably experts. Can I actually do a poll? How many of you have been working with SQL for 5 years? 10? 15? 20? More than that??</a:t>
            </a:r>
          </a:p>
          <a:p>
            <a:r>
              <a:rPr lang="en-US" dirty="0"/>
              <a:t>OK so I will not pretend to be the SQL expert here. What I will promise you though, is if I do not know the answer to your question, I should be able to find it – right, someone in SQL Server engineering should hopefully have the answer, so if you email me, I will get you to the answer.</a:t>
            </a:r>
          </a:p>
          <a:p>
            <a:endParaRPr lang="en-US" dirty="0"/>
          </a:p>
          <a:p>
            <a:r>
              <a:rPr lang="en-US" dirty="0"/>
              <a:t>Talk about my background and how it’s a bit weird</a:t>
            </a:r>
          </a:p>
          <a:p>
            <a:r>
              <a:rPr lang="en-US" dirty="0"/>
              <a:t>New to SQL Server</a:t>
            </a:r>
          </a:p>
          <a:p>
            <a:endParaRPr lang="en-US" dirty="0"/>
          </a:p>
          <a:p>
            <a:r>
              <a:rPr lang="en-US" dirty="0"/>
              <a:t>Perhaps start with a poll for how long people have been working with SQL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1008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we’ll walk through each of the TDSP steps, focusing on how it applies to SQL ML Services. From a high level, you can see it’s quite similar. After we understand the objectives, we explore and understand the data, then we train our model, then we deploy it, and finally we share and consume it. And as we get more data we repeat the process.</a:t>
            </a:r>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2/28/2019 2:06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604145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While we’re talking about SQL ML overall, I wanted to touch on a few other things briefly.</a:t>
            </a:r>
          </a:p>
          <a:p>
            <a:endParaRPr lang="en-US" dirty="0"/>
          </a:p>
          <a:p>
            <a:r>
              <a:rPr lang="en-US" dirty="0"/>
              <a:t>ML services is supported in the same way on Linux. Today, my SQL Server instance is actually running on Linux</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2/28/2019 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715419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We’ll talk about this more later, but ML Services runs outside of the engine. It uses a process called ‘launchpad’ to do in-database analytics in satellite programs</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2/28/2019 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452335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rtl="0" fontAlgn="ctr"/>
            <a:r>
              <a:rPr lang="en-US" sz="900" dirty="0"/>
              <a:t>Ability to create and train models over partitioned data</a:t>
            </a:r>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2/28/2019 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669348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you’ve gotten a ‘primer’ for the TDSP and SQL ML Services, let’s put them together</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2/28/2019 2:06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5067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900" dirty="0"/>
              <a:t>The first phase in the TDSP is Business understanding. Here, we want to</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understand and identify the business problems. We want to formulate questions that define the business goals that the data science techniques can target.</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b="0" i="0" u="none" strike="noStrike" kern="1200" dirty="0">
                <a:solidFill>
                  <a:schemeClr val="tx1"/>
                </a:solidFill>
                <a:effectLst/>
                <a:latin typeface="Segoe UI Light" pitchFamily="34" charset="0"/>
                <a:ea typeface="+mn-ea"/>
                <a:cs typeface="+mn-cs"/>
              </a:rPr>
              <a:t>We also want to find the relevant data that helps you answer the questions that define the objectives of the project.</a:t>
            </a:r>
          </a:p>
          <a:p>
            <a:pPr marL="0" indent="0">
              <a:buFont typeface="Arial" panose="020B0604020202020204" pitchFamily="34" charset="0"/>
              <a:buNone/>
            </a:pPr>
            <a:endParaRPr lang="en-US" sz="900" dirty="0"/>
          </a:p>
          <a:p>
            <a:pPr marL="0" indent="0">
              <a:buFont typeface="Arial" panose="020B0604020202020204" pitchFamily="34" charset="0"/>
              <a:buNone/>
            </a:pPr>
            <a:endParaRPr lang="en-US" sz="900" dirty="0"/>
          </a:p>
          <a:p>
            <a:pPr marL="0" indent="0">
              <a:buFont typeface="Arial" panose="020B0604020202020204" pitchFamily="34" charset="0"/>
              <a:buNone/>
            </a:pPr>
            <a:endParaRPr lang="en-US" sz="900" dirty="0"/>
          </a:p>
          <a:p>
            <a:pPr marL="285750" indent="-285750">
              <a:buFont typeface="Arial" panose="020B0604020202020204" pitchFamily="34" charset="0"/>
              <a:buChar char="•"/>
            </a:pPr>
            <a:r>
              <a:rPr lang="en-US" sz="900" dirty="0"/>
              <a:t>Specify the key variables that are to serve as the model targets and whose related metrics are used determine the success of the project.</a:t>
            </a:r>
          </a:p>
          <a:p>
            <a:pPr marL="498732" marR="0" lvl="1" indent="-2857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b="0" i="0" u="none" strike="noStrike" kern="1200" dirty="0">
                <a:solidFill>
                  <a:schemeClr val="tx1"/>
                </a:solidFill>
                <a:effectLst/>
                <a:latin typeface="Segoe UI Light" pitchFamily="34" charset="0"/>
                <a:ea typeface="+mn-ea"/>
                <a:cs typeface="+mn-cs"/>
              </a:rPr>
              <a:t>Define objectives: Work with your customer and other stakeholders to understand and identify the business problems. Formulate questions that define the business goals that the data science techniques can target.</a:t>
            </a:r>
            <a:endParaRPr lang="en-US" sz="900" dirty="0"/>
          </a:p>
          <a:p>
            <a:pPr marL="285750" indent="-285750">
              <a:buFont typeface="Arial" panose="020B0604020202020204" pitchFamily="34" charset="0"/>
              <a:buChar char="•"/>
            </a:pPr>
            <a:r>
              <a:rPr lang="en-US" sz="900" dirty="0"/>
              <a:t>Identify the relevant data sources that the business has access to or needs to obtain.</a:t>
            </a:r>
          </a:p>
          <a:p>
            <a:pPr marL="498732" lvl="1" indent="-285750">
              <a:buFont typeface="Arial" panose="020B0604020202020204" pitchFamily="34" charset="0"/>
              <a:buChar char="•"/>
            </a:pPr>
            <a:r>
              <a:rPr lang="en-US" sz="882" b="0" i="0" u="none" strike="noStrike" kern="1200" dirty="0">
                <a:solidFill>
                  <a:schemeClr val="tx1"/>
                </a:solidFill>
                <a:effectLst/>
                <a:latin typeface="Segoe UI Light" pitchFamily="34" charset="0"/>
                <a:ea typeface="+mn-ea"/>
                <a:cs typeface="+mn-cs"/>
              </a:rPr>
              <a:t>Identify data sources: Find the relevant data that helps you answer the questions that define the objectives of the project.</a:t>
            </a:r>
          </a:p>
          <a:p>
            <a:endParaRPr lang="en-US" dirty="0"/>
          </a:p>
          <a:p>
            <a:pPr marL="498732" lvl="1" indent="-285750">
              <a:buFont typeface="Arial" panose="020B0604020202020204" pitchFamily="34" charset="0"/>
              <a:buChar char="•"/>
            </a:pPr>
            <a:endParaRPr lang="en-US" sz="900"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771741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the example use case I want to work through in the session. As I read it, think about key words you think will influence our project. *Read example*. *Ask audience*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791182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are some things that stand out to me. Any ideas on the questions we want to answer?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891432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we want to answer is “What is the quality of this wine”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162727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Once we have an idea of the business problem and what we want to do, it’s time to explore the data and determine if it could potentially answer the question</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2/28/2019 2:06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85127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that sound ok with everyone? OK let’s get started.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27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Ingest the data into the target analytic environment.</a:t>
            </a:r>
          </a:p>
          <a:p>
            <a:r>
              <a:rPr lang="en-US" sz="882" b="0" i="0" u="none" strike="noStrike" kern="1200" dirty="0">
                <a:solidFill>
                  <a:schemeClr val="tx1"/>
                </a:solidFill>
                <a:effectLst/>
                <a:latin typeface="Segoe UI Light" pitchFamily="34" charset="0"/>
                <a:ea typeface="+mn-ea"/>
                <a:cs typeface="+mn-cs"/>
              </a:rPr>
              <a:t>Explore the data to determine if the data quality is adequate to answer the question.</a:t>
            </a:r>
          </a:p>
          <a:p>
            <a:r>
              <a:rPr lang="en-US" sz="882" b="0" i="0" u="none" strike="noStrike" kern="1200" dirty="0">
                <a:solidFill>
                  <a:schemeClr val="tx1"/>
                </a:solidFill>
                <a:effectLst/>
                <a:latin typeface="Segoe UI Light" pitchFamily="34" charset="0"/>
                <a:ea typeface="+mn-ea"/>
                <a:cs typeface="+mn-cs"/>
              </a:rPr>
              <a:t>Set up a data pipeline to score new or regularly refreshed data.</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ETL vs ELT</a:t>
            </a:r>
          </a:p>
          <a:p>
            <a:endParaRPr lang="en-US" sz="882" b="1" i="0" u="none" strike="noStrike" kern="1200" dirty="0">
              <a:solidFill>
                <a:schemeClr val="tx1"/>
              </a:solidFill>
              <a:effectLst/>
              <a:latin typeface="Segoe UI Light" pitchFamily="34" charset="0"/>
              <a:ea typeface="+mn-ea"/>
              <a:cs typeface="+mn-cs"/>
            </a:endParaRPr>
          </a:p>
          <a:p>
            <a:endParaRPr lang="en-US" sz="882" b="1" i="0" u="none" strike="noStrike" kern="1200" dirty="0">
              <a:solidFill>
                <a:schemeClr val="tx1"/>
              </a:solidFill>
              <a:effectLst/>
              <a:latin typeface="Segoe UI Light" pitchFamily="34" charset="0"/>
              <a:ea typeface="+mn-ea"/>
              <a:cs typeface="+mn-cs"/>
            </a:endParaRPr>
          </a:p>
          <a:p>
            <a:endParaRPr lang="en-US" sz="882" b="1" i="0" u="none" strike="noStrike" kern="1200" dirty="0">
              <a:solidFill>
                <a:schemeClr val="tx1"/>
              </a:solidFill>
              <a:effectLst/>
              <a:latin typeface="Segoe UI Light" pitchFamily="34" charset="0"/>
              <a:ea typeface="+mn-ea"/>
              <a:cs typeface="+mn-cs"/>
            </a:endParaRPr>
          </a:p>
          <a:p>
            <a:r>
              <a:rPr lang="en-US" sz="882" b="1" i="0" u="none" strike="noStrike" kern="1200" dirty="0">
                <a:solidFill>
                  <a:schemeClr val="tx1"/>
                </a:solidFill>
                <a:effectLst/>
                <a:latin typeface="Segoe UI Light" pitchFamily="34" charset="0"/>
                <a:ea typeface="+mn-ea"/>
                <a:cs typeface="+mn-cs"/>
              </a:rPr>
              <a:t>Goals for Data Acquisition and Understanding</a:t>
            </a:r>
          </a:p>
          <a:p>
            <a:r>
              <a:rPr lang="en-US" sz="882" b="0" i="0" u="none" strike="noStrike" kern="1200" dirty="0">
                <a:solidFill>
                  <a:schemeClr val="tx1"/>
                </a:solidFill>
                <a:effectLst/>
                <a:latin typeface="Segoe UI Light" pitchFamily="34" charset="0"/>
                <a:ea typeface="+mn-ea"/>
                <a:cs typeface="+mn-cs"/>
              </a:rPr>
              <a:t>Produce a clean, high-quality data set whose relationship to the target variables is understood. Locate the data set in the appropriate analytics environment so you are ready to model.</a:t>
            </a:r>
          </a:p>
          <a:p>
            <a:r>
              <a:rPr lang="en-US" sz="882" b="0" i="0" u="none" strike="noStrike" kern="1200" dirty="0">
                <a:solidFill>
                  <a:schemeClr val="tx1"/>
                </a:solidFill>
                <a:effectLst/>
                <a:latin typeface="Segoe UI Light" pitchFamily="34" charset="0"/>
                <a:ea typeface="+mn-ea"/>
                <a:cs typeface="+mn-cs"/>
              </a:rPr>
              <a:t>Develop a solution architecture of the data pipeline that refreshes and scores the data regularly.</a:t>
            </a:r>
          </a:p>
          <a:p>
            <a:r>
              <a:rPr lang="en-US" sz="882" b="1" i="0" u="none" strike="noStrike" kern="1200" dirty="0">
                <a:solidFill>
                  <a:schemeClr val="tx1"/>
                </a:solidFill>
                <a:effectLst/>
                <a:latin typeface="Segoe UI Light" pitchFamily="34" charset="0"/>
                <a:ea typeface="+mn-ea"/>
                <a:cs typeface="+mn-cs"/>
              </a:rPr>
              <a:t>How to do it</a:t>
            </a:r>
          </a:p>
          <a:p>
            <a:r>
              <a:rPr lang="en-US" sz="882" b="0" i="0" u="none" strike="noStrike" kern="1200" dirty="0">
                <a:solidFill>
                  <a:schemeClr val="tx1"/>
                </a:solidFill>
                <a:effectLst/>
                <a:latin typeface="Segoe UI Light" pitchFamily="34" charset="0"/>
                <a:ea typeface="+mn-ea"/>
                <a:cs typeface="+mn-cs"/>
              </a:rPr>
              <a:t>Ingest the data into the target analytic environment.</a:t>
            </a:r>
          </a:p>
          <a:p>
            <a:r>
              <a:rPr lang="en-US" sz="882" b="0" i="0" u="none" strike="noStrike" kern="1200" dirty="0">
                <a:solidFill>
                  <a:schemeClr val="tx1"/>
                </a:solidFill>
                <a:effectLst/>
                <a:latin typeface="Segoe UI Light" pitchFamily="34" charset="0"/>
                <a:ea typeface="+mn-ea"/>
                <a:cs typeface="+mn-cs"/>
              </a:rPr>
              <a:t>Explore the data to determine if the data quality is adequate to answer the question.</a:t>
            </a:r>
          </a:p>
          <a:p>
            <a:r>
              <a:rPr lang="en-US" sz="882" b="0" i="0" u="none" strike="noStrike" kern="1200" dirty="0">
                <a:solidFill>
                  <a:schemeClr val="tx1"/>
                </a:solidFill>
                <a:effectLst/>
                <a:latin typeface="Segoe UI Light" pitchFamily="34" charset="0"/>
                <a:ea typeface="+mn-ea"/>
                <a:cs typeface="+mn-cs"/>
              </a:rPr>
              <a:t>Set up a data pipeline to score new or regularly refreshed data.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938600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900" kern="1200" dirty="0">
                <a:solidFill>
                  <a:schemeClr val="tx1"/>
                </a:solidFill>
                <a:effectLst/>
                <a:latin typeface="Segoe UI Light" pitchFamily="34" charset="0"/>
                <a:ea typeface="+mn-ea"/>
                <a:cs typeface="+mn-cs"/>
              </a:rPr>
              <a:t>SQL Server ML Services makes data exploration easy. We don’t have to select a sample, we can explore the whole dataset, because we don’t have to move it. Developers and data engineers or data scientists can work from their own and preferred environment, in the languages and tools they like, in R or Python</a:t>
            </a: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r>
              <a:rPr lang="en-US" sz="900" kern="1200" dirty="0">
                <a:solidFill>
                  <a:schemeClr val="tx1"/>
                </a:solidFill>
                <a:effectLst/>
                <a:latin typeface="Segoe UI Light" pitchFamily="34" charset="0"/>
                <a:ea typeface="+mn-ea"/>
                <a:cs typeface="+mn-cs"/>
              </a:rPr>
              <a:t>Current Data scientist workflow and problems</a:t>
            </a:r>
          </a:p>
          <a:p>
            <a:pPr lvl="1" rtl="0" fontAlgn="ctr"/>
            <a:r>
              <a:rPr lang="en-US" sz="900" kern="1200" dirty="0">
                <a:solidFill>
                  <a:schemeClr val="tx1"/>
                </a:solidFill>
                <a:effectLst/>
                <a:latin typeface="Segoe UI Light" pitchFamily="34" charset="0"/>
                <a:ea typeface="+mn-ea"/>
                <a:cs typeface="+mn-cs"/>
              </a:rPr>
              <a:t>Data movement, restricted to samples, dependency on others, different tooling environment, deployment to production, updating the current models with fresh data</a:t>
            </a:r>
          </a:p>
          <a:p>
            <a:pPr rtl="0" fontAlgn="ctr"/>
            <a:r>
              <a:rPr lang="en-US" sz="900" kern="1200" dirty="0">
                <a:solidFill>
                  <a:schemeClr val="tx1"/>
                </a:solidFill>
                <a:effectLst/>
                <a:latin typeface="Segoe UI Light" pitchFamily="34" charset="0"/>
                <a:ea typeface="+mn-ea"/>
                <a:cs typeface="+mn-cs"/>
              </a:rPr>
              <a:t>How does this environment solve this [demo]</a:t>
            </a:r>
          </a:p>
          <a:p>
            <a:pPr lvl="1" rtl="0" fontAlgn="ctr"/>
            <a:r>
              <a:rPr lang="en-US" sz="900" kern="1200" dirty="0">
                <a:solidFill>
                  <a:schemeClr val="tx1"/>
                </a:solidFill>
                <a:effectLst/>
                <a:latin typeface="Segoe UI Light" pitchFamily="34" charset="0"/>
                <a:ea typeface="+mn-ea"/>
                <a:cs typeface="+mn-cs"/>
              </a:rPr>
              <a:t>Working in their favorite IDE - Jupyter </a:t>
            </a:r>
          </a:p>
          <a:p>
            <a:pPr lvl="1" rtl="0" fontAlgn="ctr"/>
            <a:r>
              <a:rPr lang="en-US" sz="900" kern="1200" dirty="0">
                <a:solidFill>
                  <a:schemeClr val="tx1"/>
                </a:solidFill>
                <a:effectLst/>
                <a:latin typeface="Segoe UI Light" pitchFamily="34" charset="0"/>
                <a:ea typeface="+mn-ea"/>
                <a:cs typeface="+mn-cs"/>
              </a:rPr>
              <a:t>Data exploration step</a:t>
            </a:r>
          </a:p>
          <a:p>
            <a:pPr lvl="1" rtl="0" fontAlgn="ctr"/>
            <a:r>
              <a:rPr lang="en-US" sz="900" kern="1200" dirty="0">
                <a:solidFill>
                  <a:schemeClr val="tx1"/>
                </a:solidFill>
                <a:effectLst/>
                <a:latin typeface="Segoe UI Light" pitchFamily="34" charset="0"/>
                <a:ea typeface="+mn-ea"/>
                <a:cs typeface="+mn-cs"/>
              </a:rPr>
              <a:t>Remote compute context training</a:t>
            </a:r>
          </a:p>
          <a:p>
            <a:pPr lvl="1" rtl="0" fontAlgn="ctr"/>
            <a:r>
              <a:rPr lang="en-US" sz="900" kern="1200" dirty="0">
                <a:solidFill>
                  <a:schemeClr val="tx1"/>
                </a:solidFill>
                <a:effectLst/>
                <a:latin typeface="Segoe UI Light" pitchFamily="34" charset="0"/>
                <a:ea typeface="+mn-ea"/>
                <a:cs typeface="+mn-cs"/>
              </a:rPr>
              <a:t>Visualization</a:t>
            </a:r>
          </a:p>
          <a:p>
            <a:pPr lvl="1" rtl="0" fontAlgn="ctr"/>
            <a:r>
              <a:rPr lang="en-US" sz="900" kern="1200" dirty="0">
                <a:solidFill>
                  <a:schemeClr val="tx1"/>
                </a:solidFill>
                <a:effectLst/>
                <a:latin typeface="Segoe UI Light" pitchFamily="34" charset="0"/>
                <a:ea typeface="+mn-ea"/>
                <a:cs typeface="+mn-cs"/>
              </a:rPr>
              <a:t>Model creation, evaluation, selection etc.</a:t>
            </a:r>
          </a:p>
          <a:p>
            <a:pPr lvl="1" rtl="0" fontAlgn="ctr"/>
            <a:r>
              <a:rPr lang="en-US" sz="900" kern="1200" dirty="0">
                <a:solidFill>
                  <a:schemeClr val="tx1"/>
                </a:solidFill>
                <a:effectLst/>
                <a:latin typeface="Segoe UI Light" pitchFamily="34" charset="0"/>
                <a:ea typeface="+mn-ea"/>
                <a:cs typeface="+mn-cs"/>
              </a:rPr>
              <a:t>Ready for operationalization</a:t>
            </a:r>
          </a:p>
          <a:p>
            <a:pPr lvl="1" rtl="0" fontAlgn="ctr"/>
            <a:r>
              <a:rPr lang="en-US" sz="900" kern="1200" dirty="0">
                <a:solidFill>
                  <a:schemeClr val="tx1"/>
                </a:solidFill>
                <a:effectLst/>
                <a:latin typeface="Segoe UI Light" pitchFamily="34" charset="0"/>
                <a:ea typeface="+mn-ea"/>
                <a:cs typeface="+mn-cs"/>
              </a:rPr>
              <a:t>Reinforce that none of it required any data movement</a:t>
            </a:r>
          </a:p>
          <a:p>
            <a:pPr lvl="1" rtl="0" fontAlgn="ctr"/>
            <a:r>
              <a:rPr lang="en-US" sz="900" kern="1200" dirty="0">
                <a:solidFill>
                  <a:schemeClr val="tx1"/>
                </a:solidFill>
                <a:effectLst/>
                <a:latin typeface="Segoe UI Light" pitchFamily="34" charset="0"/>
                <a:ea typeface="+mn-ea"/>
                <a:cs typeface="+mn-cs"/>
              </a:rPr>
              <a:t>Use SQLML </a:t>
            </a:r>
            <a:r>
              <a:rPr lang="en-US" sz="900" kern="1200" dirty="0" err="1">
                <a:solidFill>
                  <a:schemeClr val="tx1"/>
                </a:solidFill>
                <a:effectLst/>
                <a:latin typeface="Segoe UI Light" pitchFamily="34" charset="0"/>
                <a:ea typeface="+mn-ea"/>
                <a:cs typeface="+mn-cs"/>
              </a:rPr>
              <a:t>Utils</a:t>
            </a:r>
            <a:r>
              <a:rPr lang="en-US" sz="900" kern="1200" dirty="0">
                <a:solidFill>
                  <a:schemeClr val="tx1"/>
                </a:solidFill>
                <a:effectLst/>
                <a:latin typeface="Segoe UI Light" pitchFamily="34" charset="0"/>
                <a:ea typeface="+mn-ea"/>
                <a:cs typeface="+mn-cs"/>
              </a:rPr>
              <a:t> to create </a:t>
            </a:r>
            <a:r>
              <a:rPr lang="en-US" sz="900" kern="1200" dirty="0" err="1">
                <a:solidFill>
                  <a:schemeClr val="tx1"/>
                </a:solidFill>
                <a:effectLst/>
                <a:latin typeface="Segoe UI Light" pitchFamily="34" charset="0"/>
                <a:ea typeface="+mn-ea"/>
                <a:cs typeface="+mn-cs"/>
              </a:rPr>
              <a:t>sprocs</a:t>
            </a:r>
            <a:r>
              <a:rPr lang="en-US" sz="900" kern="1200" dirty="0">
                <a:solidFill>
                  <a:schemeClr val="tx1"/>
                </a:solidFill>
                <a:effectLst/>
                <a:latin typeface="Segoe UI Light" pitchFamily="34" charset="0"/>
                <a:ea typeface="+mn-ea"/>
                <a:cs typeface="+mn-cs"/>
              </a:rPr>
              <a:t> </a:t>
            </a:r>
          </a:p>
          <a:p>
            <a:pPr rtl="0" fontAlgn="ctr"/>
            <a:r>
              <a:rPr lang="en-US" sz="900" kern="1200" dirty="0">
                <a:solidFill>
                  <a:schemeClr val="tx1"/>
                </a:solidFill>
                <a:effectLst/>
                <a:latin typeface="Segoe UI Light" pitchFamily="34" charset="0"/>
                <a:ea typeface="+mn-ea"/>
                <a:cs typeface="+mn-cs"/>
              </a:rPr>
              <a:t>Switch to Data Studio/SSMS, show the </a:t>
            </a:r>
            <a:r>
              <a:rPr lang="en-US" sz="900" kern="1200" dirty="0" err="1">
                <a:solidFill>
                  <a:schemeClr val="tx1"/>
                </a:solidFill>
                <a:effectLst/>
                <a:latin typeface="Segoe UI Light" pitchFamily="34" charset="0"/>
                <a:ea typeface="+mn-ea"/>
                <a:cs typeface="+mn-cs"/>
              </a:rPr>
              <a:t>sproc</a:t>
            </a:r>
            <a:r>
              <a:rPr lang="en-US" sz="900" kern="1200" dirty="0">
                <a:solidFill>
                  <a:schemeClr val="tx1"/>
                </a:solidFill>
                <a:effectLst/>
                <a:latin typeface="Segoe UI Light" pitchFamily="34" charset="0"/>
                <a:ea typeface="+mn-ea"/>
                <a:cs typeface="+mn-cs"/>
              </a:rPr>
              <a:t> just created</a:t>
            </a:r>
          </a:p>
          <a:p>
            <a:pPr lvl="1" rtl="0" fontAlgn="ctr"/>
            <a:r>
              <a:rPr lang="en-US" sz="900" kern="1200" dirty="0">
                <a:solidFill>
                  <a:schemeClr val="tx1"/>
                </a:solidFill>
                <a:effectLst/>
                <a:latin typeface="Segoe UI Light" pitchFamily="34" charset="0"/>
                <a:ea typeface="+mn-ea"/>
                <a:cs typeface="+mn-cs"/>
              </a:rPr>
              <a:t>Show the plumbing and how the mapping happens</a:t>
            </a:r>
          </a:p>
          <a:p>
            <a:pPr lvl="1" rtl="0" fontAlgn="ctr"/>
            <a:r>
              <a:rPr lang="en-US" sz="900" kern="1200" dirty="0">
                <a:solidFill>
                  <a:schemeClr val="tx1"/>
                </a:solidFill>
                <a:effectLst/>
                <a:latin typeface="Segoe UI Light" pitchFamily="34" charset="0"/>
                <a:ea typeface="+mn-ea"/>
                <a:cs typeface="+mn-cs"/>
              </a:rPr>
              <a:t>Show the tables - training data, models, scored results etc.</a:t>
            </a:r>
          </a:p>
          <a:p>
            <a:pPr lvl="1" rtl="0" fontAlgn="ctr"/>
            <a:r>
              <a:rPr lang="en-US" sz="900" kern="1200" dirty="0">
                <a:solidFill>
                  <a:schemeClr val="tx1"/>
                </a:solidFill>
                <a:effectLst/>
                <a:latin typeface="Segoe UI Light" pitchFamily="34" charset="0"/>
                <a:ea typeface="+mn-ea"/>
                <a:cs typeface="+mn-cs"/>
              </a:rPr>
              <a:t>Show the scoring </a:t>
            </a:r>
            <a:r>
              <a:rPr lang="en-US" sz="900" kern="1200" dirty="0" err="1">
                <a:solidFill>
                  <a:schemeClr val="tx1"/>
                </a:solidFill>
                <a:effectLst/>
                <a:latin typeface="Segoe UI Light" pitchFamily="34" charset="0"/>
                <a:ea typeface="+mn-ea"/>
                <a:cs typeface="+mn-cs"/>
              </a:rPr>
              <a:t>sproc</a:t>
            </a:r>
            <a:endParaRPr lang="en-US" sz="900" kern="1200" dirty="0">
              <a:solidFill>
                <a:schemeClr val="tx1"/>
              </a:solidFill>
              <a:effectLst/>
              <a:latin typeface="Segoe UI Light" pitchFamily="34" charset="0"/>
              <a:ea typeface="+mn-ea"/>
              <a:cs typeface="+mn-cs"/>
            </a:endParaRPr>
          </a:p>
          <a:p>
            <a:pPr lvl="1" rtl="0" fontAlgn="ctr"/>
            <a:r>
              <a:rPr lang="en-US" sz="900" kern="1200" dirty="0">
                <a:solidFill>
                  <a:schemeClr val="tx1"/>
                </a:solidFill>
                <a:effectLst/>
                <a:latin typeface="Segoe UI Light" pitchFamily="34" charset="0"/>
                <a:ea typeface="+mn-ea"/>
                <a:cs typeface="+mn-cs"/>
              </a:rPr>
              <a:t>Show the scored data </a:t>
            </a:r>
          </a:p>
          <a:p>
            <a:pPr rtl="0" fontAlgn="ctr"/>
            <a:r>
              <a:rPr lang="en-US" sz="900" kern="1200" dirty="0">
                <a:solidFill>
                  <a:schemeClr val="tx1"/>
                </a:solidFill>
                <a:effectLst/>
                <a:latin typeface="Segoe UI Light" pitchFamily="34" charset="0"/>
                <a:ea typeface="+mn-ea"/>
                <a:cs typeface="+mn-cs"/>
              </a:rPr>
              <a:t>Show the PowerBI dashboard connecting to the scored data</a:t>
            </a:r>
          </a:p>
          <a:p>
            <a:pPr lvl="1" rtl="0" fontAlgn="ctr"/>
            <a:r>
              <a:rPr lang="en-US" sz="900" kern="1200" dirty="0">
                <a:solidFill>
                  <a:schemeClr val="tx1"/>
                </a:solidFill>
                <a:effectLst/>
                <a:latin typeface="Segoe UI Light" pitchFamily="34" charset="0"/>
                <a:ea typeface="+mn-ea"/>
                <a:cs typeface="+mn-cs"/>
              </a:rPr>
              <a:t>Drive the point about existing reports/apps getting smarter by leveraging ML models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83293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900" kern="1200" dirty="0">
                <a:solidFill>
                  <a:schemeClr val="tx1"/>
                </a:solidFill>
                <a:effectLst/>
                <a:latin typeface="Segoe UI Light" pitchFamily="34" charset="0"/>
                <a:ea typeface="+mn-ea"/>
                <a:cs typeface="+mn-cs"/>
              </a:rPr>
              <a:t>Anyone used the </a:t>
            </a:r>
            <a:r>
              <a:rPr lang="en-US" sz="900" kern="1200" dirty="0" err="1">
                <a:solidFill>
                  <a:schemeClr val="tx1"/>
                </a:solidFill>
                <a:effectLst/>
                <a:latin typeface="Segoe UI Light" pitchFamily="34" charset="0"/>
                <a:ea typeface="+mn-ea"/>
                <a:cs typeface="+mn-cs"/>
              </a:rPr>
              <a:t>revoscale</a:t>
            </a:r>
            <a:r>
              <a:rPr lang="en-US" sz="900" kern="1200" dirty="0">
                <a:solidFill>
                  <a:schemeClr val="tx1"/>
                </a:solidFill>
                <a:effectLst/>
                <a:latin typeface="Segoe UI Light" pitchFamily="34" charset="0"/>
                <a:ea typeface="+mn-ea"/>
                <a:cs typeface="+mn-cs"/>
              </a:rPr>
              <a:t> packages before?</a:t>
            </a:r>
          </a:p>
          <a:p>
            <a:pPr rtl="0" fontAlgn="ctr"/>
            <a:r>
              <a:rPr lang="en-US" sz="900" kern="1200" dirty="0">
                <a:solidFill>
                  <a:schemeClr val="tx1"/>
                </a:solidFill>
                <a:effectLst/>
                <a:latin typeface="Segoe UI Light" pitchFamily="34" charset="0"/>
                <a:ea typeface="+mn-ea"/>
                <a:cs typeface="+mn-cs"/>
              </a:rPr>
              <a:t>These are proprietary functions for doing analysis at scale.</a:t>
            </a:r>
          </a:p>
          <a:p>
            <a:pPr rtl="0" fontAlgn="ctr"/>
            <a:r>
              <a:rPr lang="en-US" sz="900" kern="1200" dirty="0">
                <a:solidFill>
                  <a:schemeClr val="tx1"/>
                </a:solidFill>
                <a:effectLst/>
                <a:latin typeface="Segoe UI Light" pitchFamily="34" charset="0"/>
                <a:ea typeface="+mn-ea"/>
                <a:cs typeface="+mn-cs"/>
              </a:rPr>
              <a:t>I say at scale because the core engine can perform these tasks in parallel and on distributed file systems</a:t>
            </a:r>
          </a:p>
          <a:p>
            <a:pPr rtl="0" fontAlgn="ctr"/>
            <a:r>
              <a:rPr lang="en-US" sz="900" kern="1200" dirty="0">
                <a:solidFill>
                  <a:schemeClr val="tx1"/>
                </a:solidFill>
                <a:effectLst/>
                <a:latin typeface="Segoe UI Light" pitchFamily="34" charset="0"/>
                <a:ea typeface="+mn-ea"/>
                <a:cs typeface="+mn-cs"/>
              </a:rPr>
              <a:t>It’s not just for SQL, but you have to use it for in database analytics, and I’ll show you how.</a:t>
            </a: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endParaRPr lang="en-US" sz="900" kern="1200" dirty="0">
              <a:solidFill>
                <a:schemeClr val="tx1"/>
              </a:solidFill>
              <a:effectLst/>
              <a:latin typeface="Segoe UI Light" pitchFamily="34" charset="0"/>
              <a:ea typeface="+mn-ea"/>
              <a:cs typeface="+mn-cs"/>
            </a:endParaRPr>
          </a:p>
          <a:p>
            <a:pPr rtl="0" fontAlgn="ctr"/>
            <a:r>
              <a:rPr lang="en-US" sz="900" kern="1200" dirty="0">
                <a:solidFill>
                  <a:schemeClr val="tx1"/>
                </a:solidFill>
                <a:effectLst/>
                <a:latin typeface="Segoe UI Light" pitchFamily="34" charset="0"/>
                <a:ea typeface="+mn-ea"/>
                <a:cs typeface="+mn-cs"/>
              </a:rPr>
              <a:t>Current Data scientist workflow and problems</a:t>
            </a:r>
          </a:p>
          <a:p>
            <a:pPr lvl="1" rtl="0" fontAlgn="ctr"/>
            <a:r>
              <a:rPr lang="en-US" sz="900" kern="1200" dirty="0">
                <a:solidFill>
                  <a:schemeClr val="tx1"/>
                </a:solidFill>
                <a:effectLst/>
                <a:latin typeface="Segoe UI Light" pitchFamily="34" charset="0"/>
                <a:ea typeface="+mn-ea"/>
                <a:cs typeface="+mn-cs"/>
              </a:rPr>
              <a:t>Data movement, restricted to samples, dependency on others, different tooling environment, deployment to production, updating the current models with fresh data</a:t>
            </a:r>
          </a:p>
          <a:p>
            <a:pPr rtl="0" fontAlgn="ctr"/>
            <a:r>
              <a:rPr lang="en-US" sz="900" kern="1200" dirty="0">
                <a:solidFill>
                  <a:schemeClr val="tx1"/>
                </a:solidFill>
                <a:effectLst/>
                <a:latin typeface="Segoe UI Light" pitchFamily="34" charset="0"/>
                <a:ea typeface="+mn-ea"/>
                <a:cs typeface="+mn-cs"/>
              </a:rPr>
              <a:t>How does this environment solve this [demo]</a:t>
            </a:r>
          </a:p>
          <a:p>
            <a:pPr lvl="1" rtl="0" fontAlgn="ctr"/>
            <a:r>
              <a:rPr lang="en-US" sz="900" kern="1200" dirty="0">
                <a:solidFill>
                  <a:schemeClr val="tx1"/>
                </a:solidFill>
                <a:effectLst/>
                <a:latin typeface="Segoe UI Light" pitchFamily="34" charset="0"/>
                <a:ea typeface="+mn-ea"/>
                <a:cs typeface="+mn-cs"/>
              </a:rPr>
              <a:t>Working in their favorite IDE - Jupyter </a:t>
            </a:r>
          </a:p>
          <a:p>
            <a:pPr lvl="1" rtl="0" fontAlgn="ctr"/>
            <a:r>
              <a:rPr lang="en-US" sz="900" kern="1200" dirty="0">
                <a:solidFill>
                  <a:schemeClr val="tx1"/>
                </a:solidFill>
                <a:effectLst/>
                <a:latin typeface="Segoe UI Light" pitchFamily="34" charset="0"/>
                <a:ea typeface="+mn-ea"/>
                <a:cs typeface="+mn-cs"/>
              </a:rPr>
              <a:t>Data exploration step</a:t>
            </a:r>
          </a:p>
          <a:p>
            <a:pPr lvl="1" rtl="0" fontAlgn="ctr"/>
            <a:r>
              <a:rPr lang="en-US" sz="900" kern="1200" dirty="0">
                <a:solidFill>
                  <a:schemeClr val="tx1"/>
                </a:solidFill>
                <a:effectLst/>
                <a:latin typeface="Segoe UI Light" pitchFamily="34" charset="0"/>
                <a:ea typeface="+mn-ea"/>
                <a:cs typeface="+mn-cs"/>
              </a:rPr>
              <a:t>Remote compute context training</a:t>
            </a:r>
          </a:p>
          <a:p>
            <a:pPr lvl="1" rtl="0" fontAlgn="ctr"/>
            <a:r>
              <a:rPr lang="en-US" sz="900" kern="1200" dirty="0">
                <a:solidFill>
                  <a:schemeClr val="tx1"/>
                </a:solidFill>
                <a:effectLst/>
                <a:latin typeface="Segoe UI Light" pitchFamily="34" charset="0"/>
                <a:ea typeface="+mn-ea"/>
                <a:cs typeface="+mn-cs"/>
              </a:rPr>
              <a:t>Visualization</a:t>
            </a:r>
          </a:p>
          <a:p>
            <a:pPr lvl="1" rtl="0" fontAlgn="ctr"/>
            <a:r>
              <a:rPr lang="en-US" sz="900" kern="1200" dirty="0">
                <a:solidFill>
                  <a:schemeClr val="tx1"/>
                </a:solidFill>
                <a:effectLst/>
                <a:latin typeface="Segoe UI Light" pitchFamily="34" charset="0"/>
                <a:ea typeface="+mn-ea"/>
                <a:cs typeface="+mn-cs"/>
              </a:rPr>
              <a:t>Model creation, evaluation, selection etc.</a:t>
            </a:r>
          </a:p>
          <a:p>
            <a:pPr lvl="1" rtl="0" fontAlgn="ctr"/>
            <a:r>
              <a:rPr lang="en-US" sz="900" kern="1200" dirty="0">
                <a:solidFill>
                  <a:schemeClr val="tx1"/>
                </a:solidFill>
                <a:effectLst/>
                <a:latin typeface="Segoe UI Light" pitchFamily="34" charset="0"/>
                <a:ea typeface="+mn-ea"/>
                <a:cs typeface="+mn-cs"/>
              </a:rPr>
              <a:t>Ready for operationalization</a:t>
            </a:r>
          </a:p>
          <a:p>
            <a:pPr lvl="1" rtl="0" fontAlgn="ctr"/>
            <a:r>
              <a:rPr lang="en-US" sz="900" kern="1200" dirty="0">
                <a:solidFill>
                  <a:schemeClr val="tx1"/>
                </a:solidFill>
                <a:effectLst/>
                <a:latin typeface="Segoe UI Light" pitchFamily="34" charset="0"/>
                <a:ea typeface="+mn-ea"/>
                <a:cs typeface="+mn-cs"/>
              </a:rPr>
              <a:t>Reinforce that none of it required any data movement</a:t>
            </a:r>
          </a:p>
          <a:p>
            <a:pPr lvl="1" rtl="0" fontAlgn="ctr"/>
            <a:r>
              <a:rPr lang="en-US" sz="900" kern="1200" dirty="0">
                <a:solidFill>
                  <a:schemeClr val="tx1"/>
                </a:solidFill>
                <a:effectLst/>
                <a:latin typeface="Segoe UI Light" pitchFamily="34" charset="0"/>
                <a:ea typeface="+mn-ea"/>
                <a:cs typeface="+mn-cs"/>
              </a:rPr>
              <a:t>Use SQLML </a:t>
            </a:r>
            <a:r>
              <a:rPr lang="en-US" sz="900" kern="1200" dirty="0" err="1">
                <a:solidFill>
                  <a:schemeClr val="tx1"/>
                </a:solidFill>
                <a:effectLst/>
                <a:latin typeface="Segoe UI Light" pitchFamily="34" charset="0"/>
                <a:ea typeface="+mn-ea"/>
                <a:cs typeface="+mn-cs"/>
              </a:rPr>
              <a:t>Utils</a:t>
            </a:r>
            <a:r>
              <a:rPr lang="en-US" sz="900" kern="1200" dirty="0">
                <a:solidFill>
                  <a:schemeClr val="tx1"/>
                </a:solidFill>
                <a:effectLst/>
                <a:latin typeface="Segoe UI Light" pitchFamily="34" charset="0"/>
                <a:ea typeface="+mn-ea"/>
                <a:cs typeface="+mn-cs"/>
              </a:rPr>
              <a:t> to create </a:t>
            </a:r>
            <a:r>
              <a:rPr lang="en-US" sz="900" kern="1200" dirty="0" err="1">
                <a:solidFill>
                  <a:schemeClr val="tx1"/>
                </a:solidFill>
                <a:effectLst/>
                <a:latin typeface="Segoe UI Light" pitchFamily="34" charset="0"/>
                <a:ea typeface="+mn-ea"/>
                <a:cs typeface="+mn-cs"/>
              </a:rPr>
              <a:t>sprocs</a:t>
            </a:r>
            <a:r>
              <a:rPr lang="en-US" sz="900" kern="1200" dirty="0">
                <a:solidFill>
                  <a:schemeClr val="tx1"/>
                </a:solidFill>
                <a:effectLst/>
                <a:latin typeface="Segoe UI Light" pitchFamily="34" charset="0"/>
                <a:ea typeface="+mn-ea"/>
                <a:cs typeface="+mn-cs"/>
              </a:rPr>
              <a:t> </a:t>
            </a:r>
          </a:p>
          <a:p>
            <a:pPr rtl="0" fontAlgn="ctr"/>
            <a:r>
              <a:rPr lang="en-US" sz="900" kern="1200" dirty="0">
                <a:solidFill>
                  <a:schemeClr val="tx1"/>
                </a:solidFill>
                <a:effectLst/>
                <a:latin typeface="Segoe UI Light" pitchFamily="34" charset="0"/>
                <a:ea typeface="+mn-ea"/>
                <a:cs typeface="+mn-cs"/>
              </a:rPr>
              <a:t>Switch to Data Studio/SSMS, show the </a:t>
            </a:r>
            <a:r>
              <a:rPr lang="en-US" sz="900" kern="1200" dirty="0" err="1">
                <a:solidFill>
                  <a:schemeClr val="tx1"/>
                </a:solidFill>
                <a:effectLst/>
                <a:latin typeface="Segoe UI Light" pitchFamily="34" charset="0"/>
                <a:ea typeface="+mn-ea"/>
                <a:cs typeface="+mn-cs"/>
              </a:rPr>
              <a:t>sproc</a:t>
            </a:r>
            <a:r>
              <a:rPr lang="en-US" sz="900" kern="1200" dirty="0">
                <a:solidFill>
                  <a:schemeClr val="tx1"/>
                </a:solidFill>
                <a:effectLst/>
                <a:latin typeface="Segoe UI Light" pitchFamily="34" charset="0"/>
                <a:ea typeface="+mn-ea"/>
                <a:cs typeface="+mn-cs"/>
              </a:rPr>
              <a:t> just created</a:t>
            </a:r>
          </a:p>
          <a:p>
            <a:pPr lvl="1" rtl="0" fontAlgn="ctr"/>
            <a:r>
              <a:rPr lang="en-US" sz="900" kern="1200" dirty="0">
                <a:solidFill>
                  <a:schemeClr val="tx1"/>
                </a:solidFill>
                <a:effectLst/>
                <a:latin typeface="Segoe UI Light" pitchFamily="34" charset="0"/>
                <a:ea typeface="+mn-ea"/>
                <a:cs typeface="+mn-cs"/>
              </a:rPr>
              <a:t>Show the plumbing and how the mapping happens</a:t>
            </a:r>
          </a:p>
          <a:p>
            <a:pPr lvl="1" rtl="0" fontAlgn="ctr"/>
            <a:r>
              <a:rPr lang="en-US" sz="900" kern="1200" dirty="0">
                <a:solidFill>
                  <a:schemeClr val="tx1"/>
                </a:solidFill>
                <a:effectLst/>
                <a:latin typeface="Segoe UI Light" pitchFamily="34" charset="0"/>
                <a:ea typeface="+mn-ea"/>
                <a:cs typeface="+mn-cs"/>
              </a:rPr>
              <a:t>Show the tables - training data, models, scored results etc.</a:t>
            </a:r>
          </a:p>
          <a:p>
            <a:pPr lvl="1" rtl="0" fontAlgn="ctr"/>
            <a:r>
              <a:rPr lang="en-US" sz="900" kern="1200" dirty="0">
                <a:solidFill>
                  <a:schemeClr val="tx1"/>
                </a:solidFill>
                <a:effectLst/>
                <a:latin typeface="Segoe UI Light" pitchFamily="34" charset="0"/>
                <a:ea typeface="+mn-ea"/>
                <a:cs typeface="+mn-cs"/>
              </a:rPr>
              <a:t>Show the scoring </a:t>
            </a:r>
            <a:r>
              <a:rPr lang="en-US" sz="900" kern="1200" dirty="0" err="1">
                <a:solidFill>
                  <a:schemeClr val="tx1"/>
                </a:solidFill>
                <a:effectLst/>
                <a:latin typeface="Segoe UI Light" pitchFamily="34" charset="0"/>
                <a:ea typeface="+mn-ea"/>
                <a:cs typeface="+mn-cs"/>
              </a:rPr>
              <a:t>sproc</a:t>
            </a:r>
            <a:endParaRPr lang="en-US" sz="900" kern="1200" dirty="0">
              <a:solidFill>
                <a:schemeClr val="tx1"/>
              </a:solidFill>
              <a:effectLst/>
              <a:latin typeface="Segoe UI Light" pitchFamily="34" charset="0"/>
              <a:ea typeface="+mn-ea"/>
              <a:cs typeface="+mn-cs"/>
            </a:endParaRPr>
          </a:p>
          <a:p>
            <a:pPr lvl="1" rtl="0" fontAlgn="ctr"/>
            <a:r>
              <a:rPr lang="en-US" sz="900" kern="1200" dirty="0">
                <a:solidFill>
                  <a:schemeClr val="tx1"/>
                </a:solidFill>
                <a:effectLst/>
                <a:latin typeface="Segoe UI Light" pitchFamily="34" charset="0"/>
                <a:ea typeface="+mn-ea"/>
                <a:cs typeface="+mn-cs"/>
              </a:rPr>
              <a:t>Show the scored data </a:t>
            </a:r>
          </a:p>
          <a:p>
            <a:pPr rtl="0" fontAlgn="ctr"/>
            <a:r>
              <a:rPr lang="en-US" sz="900" kern="1200" dirty="0">
                <a:solidFill>
                  <a:schemeClr val="tx1"/>
                </a:solidFill>
                <a:effectLst/>
                <a:latin typeface="Segoe UI Light" pitchFamily="34" charset="0"/>
                <a:ea typeface="+mn-ea"/>
                <a:cs typeface="+mn-cs"/>
              </a:rPr>
              <a:t>Show the PowerBI dashboard connecting to the scored data</a:t>
            </a:r>
          </a:p>
          <a:p>
            <a:pPr lvl="1" rtl="0" fontAlgn="ctr"/>
            <a:r>
              <a:rPr lang="en-US" sz="900" kern="1200" dirty="0">
                <a:solidFill>
                  <a:schemeClr val="tx1"/>
                </a:solidFill>
                <a:effectLst/>
                <a:latin typeface="Segoe UI Light" pitchFamily="34" charset="0"/>
                <a:ea typeface="+mn-ea"/>
                <a:cs typeface="+mn-cs"/>
              </a:rPr>
              <a:t>Drive the point about existing reports/apps getting smarter by leveraging ML models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788520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the room if they’ve worked with Jupyter / Python / R / ML Services before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790412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step in the TDSP is modeling</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2/28/2019 2:06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4326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So in the modeling phase, we’ll try to train the best model. We’ll use different algorithms, try different combinations of features, and evaluate our model. We’ll look for the best model before we deploy it.</a:t>
            </a:r>
          </a:p>
          <a:p>
            <a:endParaRPr lang="en-US" sz="882" b="1" i="0" u="none" strike="noStrike" kern="1200" dirty="0">
              <a:solidFill>
                <a:schemeClr val="tx1"/>
              </a:solidFill>
              <a:effectLst/>
              <a:latin typeface="Segoe UI Light" pitchFamily="34" charset="0"/>
              <a:ea typeface="+mn-ea"/>
              <a:cs typeface="+mn-cs"/>
            </a:endParaRPr>
          </a:p>
          <a:p>
            <a:r>
              <a:rPr lang="en-US" sz="882" b="1" i="0" u="none" strike="noStrike" kern="1200" dirty="0">
                <a:solidFill>
                  <a:schemeClr val="tx1"/>
                </a:solidFill>
                <a:effectLst/>
                <a:latin typeface="Segoe UI Light" pitchFamily="34" charset="0"/>
                <a:ea typeface="+mn-ea"/>
                <a:cs typeface="+mn-cs"/>
              </a:rPr>
              <a:t>Goals for Modeling</a:t>
            </a:r>
          </a:p>
          <a:p>
            <a:r>
              <a:rPr lang="en-US" sz="882" b="0" i="0" u="none" strike="noStrike" kern="1200" dirty="0">
                <a:solidFill>
                  <a:schemeClr val="tx1"/>
                </a:solidFill>
                <a:effectLst/>
                <a:latin typeface="Segoe UI Light" pitchFamily="34" charset="0"/>
                <a:ea typeface="+mn-ea"/>
                <a:cs typeface="+mn-cs"/>
              </a:rPr>
              <a:t>Determine the optimal data features for the machine-learning model.</a:t>
            </a:r>
          </a:p>
          <a:p>
            <a:r>
              <a:rPr lang="en-US" sz="882" b="0" i="0" u="none" strike="noStrike" kern="1200" dirty="0">
                <a:solidFill>
                  <a:schemeClr val="tx1"/>
                </a:solidFill>
                <a:effectLst/>
                <a:latin typeface="Segoe UI Light" pitchFamily="34" charset="0"/>
                <a:ea typeface="+mn-ea"/>
                <a:cs typeface="+mn-cs"/>
              </a:rPr>
              <a:t>Create an informative machine-learning model that predicts the target most accurately.</a:t>
            </a:r>
          </a:p>
          <a:p>
            <a:r>
              <a:rPr lang="en-US" sz="882" b="0" i="0" u="none" strike="noStrike" kern="1200" dirty="0">
                <a:solidFill>
                  <a:schemeClr val="tx1"/>
                </a:solidFill>
                <a:effectLst/>
                <a:latin typeface="Segoe UI Light" pitchFamily="34" charset="0"/>
                <a:ea typeface="+mn-ea"/>
                <a:cs typeface="+mn-cs"/>
              </a:rPr>
              <a:t>Create a machine-learning model that's suitable for production.</a:t>
            </a:r>
          </a:p>
          <a:p>
            <a:r>
              <a:rPr lang="en-US" sz="882" b="1" i="0" u="none" strike="noStrike" kern="1200" dirty="0">
                <a:solidFill>
                  <a:schemeClr val="tx1"/>
                </a:solidFill>
                <a:effectLst/>
                <a:latin typeface="Segoe UI Light" pitchFamily="34" charset="0"/>
                <a:ea typeface="+mn-ea"/>
                <a:cs typeface="+mn-cs"/>
              </a:rPr>
              <a:t>How to do it</a:t>
            </a:r>
          </a:p>
          <a:p>
            <a:r>
              <a:rPr lang="en-US" sz="882" b="0" i="0" u="none" strike="noStrike" kern="1200" dirty="0">
                <a:solidFill>
                  <a:schemeClr val="tx1"/>
                </a:solidFill>
                <a:effectLst/>
                <a:latin typeface="Segoe UI Light" pitchFamily="34" charset="0"/>
                <a:ea typeface="+mn-ea"/>
                <a:cs typeface="+mn-cs"/>
              </a:rPr>
              <a:t>Feature engineering: Create data features from the raw data to facilitate model training.</a:t>
            </a:r>
          </a:p>
          <a:p>
            <a:r>
              <a:rPr lang="en-US" sz="882" b="0" i="0" u="none" strike="noStrike" kern="1200" dirty="0">
                <a:solidFill>
                  <a:schemeClr val="tx1"/>
                </a:solidFill>
                <a:effectLst/>
                <a:latin typeface="Segoe UI Light" pitchFamily="34" charset="0"/>
                <a:ea typeface="+mn-ea"/>
                <a:cs typeface="+mn-cs"/>
              </a:rPr>
              <a:t>Model training: Find the model that answers the question most accurately by comparing their success metrics.</a:t>
            </a:r>
          </a:p>
          <a:p>
            <a:r>
              <a:rPr lang="en-US" sz="882" b="0" i="0" u="none" strike="noStrike" kern="1200" dirty="0">
                <a:solidFill>
                  <a:schemeClr val="tx1"/>
                </a:solidFill>
                <a:effectLst/>
                <a:latin typeface="Segoe UI Light" pitchFamily="34" charset="0"/>
                <a:ea typeface="+mn-ea"/>
                <a:cs typeface="+mn-cs"/>
              </a:rPr>
              <a:t>Determine if your model is suitable for production.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956417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again, just to remind you the difference</a:t>
            </a:r>
          </a:p>
          <a:p>
            <a:endParaRPr lang="en-US" dirty="0"/>
          </a:p>
          <a:p>
            <a:r>
              <a:rPr lang="en-US" dirty="0"/>
              <a:t>So how does modeling change when we use SQL Server ML Services?</a:t>
            </a:r>
          </a:p>
        </p:txBody>
      </p:sp>
      <p:sp>
        <p:nvSpPr>
          <p:cNvPr id="4" name="Header Placeholder 3"/>
          <p:cNvSpPr>
            <a:spLocks noGrp="1"/>
          </p:cNvSpPr>
          <p:nvPr>
            <p:ph type="hdr" sz="quarter" idx="10"/>
          </p:nvPr>
        </p:nvSpPr>
        <p:spPr/>
        <p:txBody>
          <a:bodyPr/>
          <a:lstStyle/>
          <a:p>
            <a:r>
              <a:rPr lang="en-US"/>
              <a:t>Microsoft Build 2017</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2/28/2019 2:06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990671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the room if they’ve worked with Jupyter / Python / R / ML Services before</a:t>
            </a:r>
          </a:p>
          <a:p>
            <a:r>
              <a:rPr lang="en-US" dirty="0"/>
              <a:t>Show T-SQL and Jupyter</a:t>
            </a:r>
          </a:p>
          <a:p>
            <a:endParaRPr lang="en-US" dirty="0"/>
          </a:p>
          <a:p>
            <a:r>
              <a:rPr lang="en-US" dirty="0"/>
              <a:t>Stop after train model in </a:t>
            </a:r>
            <a:r>
              <a:rPr lang="en-US" dirty="0" err="1"/>
              <a:t>tsql</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273848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a model we’re happy with we can deploy it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2/28/2019 2:06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64994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In this phase we’ll take the Trained Model and use it in SQL Server.</a:t>
            </a:r>
          </a:p>
          <a:p>
            <a:r>
              <a:rPr lang="en-US" sz="882" b="0" i="0" u="none" strike="noStrike" kern="1200" dirty="0">
                <a:solidFill>
                  <a:schemeClr val="tx1"/>
                </a:solidFill>
                <a:effectLst/>
                <a:latin typeface="Segoe UI Light" pitchFamily="34" charset="0"/>
                <a:ea typeface="+mn-ea"/>
                <a:cs typeface="+mn-cs"/>
              </a:rPr>
              <a:t>Goal for Deployment</a:t>
            </a:r>
          </a:p>
          <a:p>
            <a:r>
              <a:rPr lang="en-US" sz="882" b="0" i="0" u="none" strike="noStrike" kern="1200" dirty="0">
                <a:solidFill>
                  <a:schemeClr val="tx1"/>
                </a:solidFill>
                <a:effectLst/>
                <a:latin typeface="Segoe UI Light" pitchFamily="34" charset="0"/>
                <a:ea typeface="+mn-ea"/>
                <a:cs typeface="+mn-cs"/>
              </a:rPr>
              <a:t>Deploy models with a data pipeline to a production or production-like environment for final user acceptance</a:t>
            </a:r>
          </a:p>
          <a:p>
            <a:r>
              <a:rPr lang="en-US" sz="882" b="0" i="0" u="none" strike="noStrike" kern="1200" dirty="0">
                <a:solidFill>
                  <a:schemeClr val="tx1"/>
                </a:solidFill>
                <a:effectLst/>
                <a:latin typeface="Segoe UI Light" pitchFamily="34" charset="0"/>
                <a:ea typeface="+mn-ea"/>
                <a:cs typeface="+mn-cs"/>
              </a:rPr>
              <a:t>How to do it</a:t>
            </a:r>
          </a:p>
          <a:p>
            <a:r>
              <a:rPr lang="en-US" sz="882" b="0" i="0" u="none" strike="noStrike" kern="1200" dirty="0">
                <a:solidFill>
                  <a:schemeClr val="tx1"/>
                </a:solidFill>
                <a:effectLst/>
                <a:latin typeface="Segoe UI Light" pitchFamily="34" charset="0"/>
                <a:ea typeface="+mn-ea"/>
                <a:cs typeface="+mn-cs"/>
              </a:rPr>
              <a:t>Deploy the model and pipeline to a production or production-like environment for application consumption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85846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I want to talk about the lifecycle of Machine Learning projects, and how SQL Server ML Services fits into that.</a:t>
            </a:r>
          </a:p>
          <a:p>
            <a:r>
              <a:rPr lang="en-US" sz="900" dirty="0"/>
              <a:t> First, let’s do a quick poll. This is marked as a 200 level session. I don’t really know what that means, but based on your responses, I can try to make it valuable for you. </a:t>
            </a:r>
          </a:p>
          <a:p>
            <a:r>
              <a:rPr lang="en-US" sz="900" dirty="0"/>
              <a:t>Raise your hand if you…</a:t>
            </a:r>
          </a:p>
          <a:p>
            <a:pPr marL="171450" indent="-171450">
              <a:buFontTx/>
              <a:buChar char="-"/>
            </a:pPr>
            <a:r>
              <a:rPr lang="en-US" sz="900" dirty="0"/>
              <a:t>Are aware of ML</a:t>
            </a:r>
          </a:p>
          <a:p>
            <a:pPr marL="171450" indent="-171450">
              <a:buFontTx/>
              <a:buChar char="-"/>
            </a:pPr>
            <a:r>
              <a:rPr lang="en-US" sz="900" dirty="0"/>
              <a:t>Know what ML can be used for</a:t>
            </a:r>
          </a:p>
          <a:p>
            <a:pPr marL="171450" indent="-171450">
              <a:buFontTx/>
              <a:buChar char="-"/>
            </a:pPr>
            <a:r>
              <a:rPr lang="en-US" sz="900" dirty="0"/>
              <a:t>Have created ML models in R or Python</a:t>
            </a:r>
          </a:p>
          <a:p>
            <a:pPr marL="171450" indent="-171450">
              <a:buFontTx/>
              <a:buChar char="-"/>
            </a:pPr>
            <a:r>
              <a:rPr lang="en-US" sz="900" dirty="0"/>
              <a:t>Have deployed ML models in production environments</a:t>
            </a:r>
          </a:p>
          <a:p>
            <a:pPr marL="171450" indent="-171450">
              <a:buFontTx/>
              <a:buChar char="-"/>
            </a:pPr>
            <a:r>
              <a:rPr lang="en-US" sz="900" dirty="0"/>
              <a:t>Have used SQL ML services for Python or R workloads before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0790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966695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rtl="0" fontAlgn="ctr"/>
            <a:r>
              <a:rPr lang="en-US" sz="900" kern="1200">
                <a:solidFill>
                  <a:schemeClr val="tx1"/>
                </a:solidFill>
                <a:effectLst/>
                <a:latin typeface="Segoe UI Light" pitchFamily="34" charset="0"/>
                <a:ea typeface="+mn-ea"/>
                <a:cs typeface="+mn-cs"/>
              </a:rPr>
              <a:t>ML Services in SQL Server on Linux</a:t>
            </a:r>
          </a:p>
          <a:p>
            <a:pPr lvl="1" rtl="0" fontAlgn="ctr"/>
            <a:r>
              <a:rPr lang="en-US" sz="900" kern="1200">
                <a:solidFill>
                  <a:schemeClr val="tx1"/>
                </a:solidFill>
                <a:effectLst/>
                <a:latin typeface="Segoe UI Light" pitchFamily="34" charset="0"/>
                <a:ea typeface="+mn-ea"/>
                <a:cs typeface="+mn-cs"/>
              </a:rPr>
              <a:t>Go back to SSMS/Data Studio and run select @@version and show them that everything you saw was actually running on SQL Server on Linux</a:t>
            </a:r>
          </a:p>
          <a:p>
            <a:pPr lvl="1" rtl="0" fontAlgn="ctr"/>
            <a:r>
              <a:rPr lang="en-US" sz="900" kern="1200">
                <a:solidFill>
                  <a:schemeClr val="tx1"/>
                </a:solidFill>
                <a:effectLst/>
                <a:latin typeface="Segoe UI Light" pitchFamily="34" charset="0"/>
                <a:ea typeface="+mn-ea"/>
                <a:cs typeface="+mn-cs"/>
              </a:rPr>
              <a:t>Starting with CTP 2.0 of SQL Server 2019, you can now access ML Services on SQL Server on Linux</a:t>
            </a:r>
          </a:p>
          <a:p>
            <a:pPr lvl="1" rtl="0" fontAlgn="ctr"/>
            <a:r>
              <a:rPr lang="en-US" sz="900" kern="1200">
                <a:solidFill>
                  <a:schemeClr val="tx1"/>
                </a:solidFill>
                <a:effectLst/>
                <a:latin typeface="Segoe UI Light" pitchFamily="34" charset="0"/>
                <a:ea typeface="+mn-ea"/>
                <a:cs typeface="+mn-cs"/>
              </a:rPr>
              <a:t>Supported on all flavors of Linux where SQL Server is supported</a:t>
            </a:r>
          </a:p>
          <a:p>
            <a:pPr lvl="1" rtl="0" fontAlgn="ctr"/>
            <a:r>
              <a:rPr lang="en-US" sz="900" kern="1200">
                <a:solidFill>
                  <a:schemeClr val="tx1"/>
                </a:solidFill>
                <a:effectLst/>
                <a:latin typeface="Segoe UI Light" pitchFamily="34" charset="0"/>
                <a:ea typeface="+mn-ea"/>
                <a:cs typeface="+mn-cs"/>
              </a:rPr>
              <a:t>It is available to use now, please use and provide us the feedback.</a:t>
            </a:r>
          </a:p>
          <a:p>
            <a:pPr lvl="1" rtl="0" fontAlgn="ctr"/>
            <a:r>
              <a:rPr lang="en-US" sz="900" kern="1200">
                <a:solidFill>
                  <a:schemeClr val="tx1"/>
                </a:solidFill>
                <a:effectLst/>
                <a:latin typeface="Segoe UI Light" pitchFamily="34" charset="0"/>
                <a:ea typeface="+mn-ea"/>
                <a:cs typeface="+mn-cs"/>
              </a:rPr>
              <a:t>There are some things that we are still working on.</a:t>
            </a:r>
          </a:p>
          <a:p>
            <a:pPr lvl="2" rtl="0" fontAlgn="ctr"/>
            <a:r>
              <a:rPr lang="en-US" sz="900" kern="1200">
                <a:solidFill>
                  <a:schemeClr val="tx1"/>
                </a:solidFill>
                <a:effectLst/>
                <a:latin typeface="Segoe UI Light" pitchFamily="34" charset="0"/>
                <a:ea typeface="+mn-ea"/>
                <a:cs typeface="+mn-cs"/>
              </a:rPr>
              <a:t>List of features under development</a:t>
            </a: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2/28/2019 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6145221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the room if they’ve worked with Jupyter / Python / R / ML Services before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Show T-SQL and Jupyter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290789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2/28/2019 2:06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86433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In the final phase of the TDSP, we’ll confirm that the deployed model and pipeline meet the customer’s needs. </a:t>
            </a:r>
          </a:p>
          <a:p>
            <a:r>
              <a:rPr lang="en-US" sz="882" b="0" i="0" u="none" strike="noStrike" kern="1200" dirty="0">
                <a:solidFill>
                  <a:schemeClr val="tx1"/>
                </a:solidFill>
                <a:effectLst/>
                <a:latin typeface="Segoe UI Light" pitchFamily="34" charset="0"/>
                <a:ea typeface="+mn-ea"/>
                <a:cs typeface="+mn-cs"/>
              </a:rPr>
              <a:t>We’ll hand off the project to the entity that’s going to run the system in production</a:t>
            </a:r>
          </a:p>
          <a:p>
            <a:r>
              <a:rPr lang="en-US" sz="882" b="0" i="0" u="none" strike="noStrike" kern="1200" dirty="0">
                <a:solidFill>
                  <a:schemeClr val="tx1"/>
                </a:solidFill>
                <a:effectLst/>
                <a:latin typeface="Segoe UI Light" pitchFamily="34" charset="0"/>
                <a:ea typeface="+mn-ea"/>
                <a:cs typeface="+mn-cs"/>
              </a:rPr>
              <a:t>And we’ll develop a plan and process for retraining the model with new data</a:t>
            </a:r>
          </a:p>
          <a:p>
            <a:endParaRPr lang="en-US" sz="882" b="0" i="0" u="none" strike="noStrike" kern="1200" dirty="0">
              <a:solidFill>
                <a:schemeClr val="tx1"/>
              </a:solidFill>
              <a:effectLst/>
              <a:latin typeface="Segoe UI Light" pitchFamily="34" charset="0"/>
              <a:ea typeface="+mn-ea"/>
              <a:cs typeface="+mn-cs"/>
            </a:endParaRPr>
          </a:p>
          <a:p>
            <a:endParaRPr lang="en-US" sz="882" b="0" i="0" u="none" strike="noStrike" kern="1200" dirty="0">
              <a:solidFill>
                <a:schemeClr val="tx1"/>
              </a:solidFill>
              <a:effectLst/>
              <a:latin typeface="Segoe UI Light" pitchFamily="34" charset="0"/>
              <a:ea typeface="+mn-ea"/>
              <a:cs typeface="+mn-cs"/>
            </a:endParaRP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The final phase of the Team Data Science Process involves testing the model predictions on real-world queries to ensure that it meets all requirements. In this phase you will also document the project so that all parameters are well-known. Finally, a mechanism is evaluated to re-train the model. It’s important to remember that this is a very iterative process </a:t>
            </a:r>
          </a:p>
          <a:p>
            <a:r>
              <a:rPr lang="en-US" sz="882" b="1" i="0" u="none" strike="noStrike" kern="1200" dirty="0">
                <a:solidFill>
                  <a:schemeClr val="tx1"/>
                </a:solidFill>
                <a:effectLst/>
                <a:latin typeface="Segoe UI Light" pitchFamily="34" charset="0"/>
                <a:ea typeface="+mn-ea"/>
                <a:cs typeface="+mn-cs"/>
              </a:rPr>
              <a:t>Goals for Customer Acceptance</a:t>
            </a:r>
          </a:p>
          <a:p>
            <a:r>
              <a:rPr lang="en-US" sz="882" b="0" i="0" u="none" strike="noStrike" kern="1200" dirty="0">
                <a:solidFill>
                  <a:schemeClr val="tx1"/>
                </a:solidFill>
                <a:effectLst/>
                <a:latin typeface="Segoe UI Light" pitchFamily="34" charset="0"/>
                <a:ea typeface="+mn-ea"/>
                <a:cs typeface="+mn-cs"/>
              </a:rPr>
              <a:t>Confirm that the pipeline, the model, and their deployment in a production environment satisfy the customer's objectives</a:t>
            </a:r>
          </a:p>
          <a:p>
            <a:r>
              <a:rPr lang="en-US" sz="882" b="0" i="0" u="none" strike="noStrike" kern="1200" dirty="0">
                <a:solidFill>
                  <a:schemeClr val="tx1"/>
                </a:solidFill>
                <a:effectLst/>
                <a:latin typeface="Segoe UI Light" pitchFamily="34" charset="0"/>
                <a:ea typeface="+mn-ea"/>
                <a:cs typeface="+mn-cs"/>
              </a:rPr>
              <a:t>Create a project close out document</a:t>
            </a:r>
          </a:p>
          <a:p>
            <a:r>
              <a:rPr lang="en-US" sz="882" b="0" i="0" u="none" strike="noStrike" kern="1200" dirty="0">
                <a:solidFill>
                  <a:schemeClr val="tx1"/>
                </a:solidFill>
                <a:effectLst/>
                <a:latin typeface="Segoe UI Light" pitchFamily="34" charset="0"/>
                <a:ea typeface="+mn-ea"/>
                <a:cs typeface="+mn-cs"/>
              </a:rPr>
              <a:t>Create a path for retraining your model</a:t>
            </a:r>
          </a:p>
          <a:p>
            <a:r>
              <a:rPr lang="en-US" sz="882" b="1" i="0" u="none" strike="noStrike" kern="1200" dirty="0">
                <a:solidFill>
                  <a:schemeClr val="tx1"/>
                </a:solidFill>
                <a:effectLst/>
                <a:latin typeface="Segoe UI Light" pitchFamily="34" charset="0"/>
                <a:ea typeface="+mn-ea"/>
                <a:cs typeface="+mn-cs"/>
              </a:rPr>
              <a:t>How to do it</a:t>
            </a:r>
          </a:p>
          <a:p>
            <a:r>
              <a:rPr lang="en-US" sz="882" b="0" i="0" u="none" strike="noStrike" kern="1200" dirty="0">
                <a:solidFill>
                  <a:schemeClr val="tx1"/>
                </a:solidFill>
                <a:effectLst/>
                <a:latin typeface="Segoe UI Light" pitchFamily="34" charset="0"/>
                <a:ea typeface="+mn-ea"/>
                <a:cs typeface="+mn-cs"/>
              </a:rPr>
              <a:t>System validation: Confirm that the deployed model and pipeline meet the customer's needs.</a:t>
            </a:r>
          </a:p>
          <a:p>
            <a:r>
              <a:rPr lang="en-US" sz="882" b="0" i="0" u="none" strike="noStrike" kern="1200" dirty="0">
                <a:solidFill>
                  <a:schemeClr val="tx1"/>
                </a:solidFill>
                <a:effectLst/>
                <a:latin typeface="Segoe UI Light" pitchFamily="34" charset="0"/>
                <a:ea typeface="+mn-ea"/>
                <a:cs typeface="+mn-cs"/>
              </a:rPr>
              <a:t>Project hand-off: Hand the project off to the entity that's going to run the system in production</a:t>
            </a:r>
          </a:p>
          <a:p>
            <a:r>
              <a:rPr lang="en-US" sz="882" b="0" i="0" u="none" strike="noStrike" kern="1200" dirty="0">
                <a:solidFill>
                  <a:schemeClr val="tx1"/>
                </a:solidFill>
                <a:effectLst/>
                <a:latin typeface="Segoe UI Light" pitchFamily="34" charset="0"/>
                <a:ea typeface="+mn-ea"/>
                <a:cs typeface="+mn-cs"/>
              </a:rPr>
              <a:t>Develop a "ground truth" mechanism and feed the new labels (if applicable) back into the retraining API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905160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the room if they’ve worked with Jupyter / Python / R / ML Services before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39963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2/28/2019 2:06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77866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rtl="0" fontAlgn="ctr"/>
            <a:r>
              <a:rPr lang="en-US" sz="900"/>
              <a:t>Ability to create and train models over partitioned data</a:t>
            </a:r>
            <a:endParaRPr lang="en-US" sz="900"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2/28/2019 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5430602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15193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Now, I know, and you all know, that I’m pretty new to this whole thing. So, if I can’t answer your question, I will get you the answer. Just send me an email and I will find it</a:t>
            </a:r>
          </a:p>
          <a:p>
            <a:r>
              <a:rPr lang="en-US" sz="850" dirty="0">
                <a:latin typeface="Segoe UI Light"/>
                <a:cs typeface="Segoe UI Light"/>
              </a:rPr>
              <a:t>Thank you and enjoy the rest of the conference!</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2/28/2019 2:06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6403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Lots to cover in 50 minutes, and I want to leave time for me to attempt to answer questions, so let’s get started</a:t>
            </a:r>
          </a:p>
          <a:p>
            <a:r>
              <a:rPr lang="en-US" sz="900" dirty="0"/>
              <a:t>Intro + Intro to TDSP: 10 minutes</a:t>
            </a:r>
          </a:p>
          <a:p>
            <a:r>
              <a:rPr lang="en-US" sz="900" dirty="0"/>
              <a:t>Business understanding: 10 minutes</a:t>
            </a:r>
          </a:p>
          <a:p>
            <a:r>
              <a:rPr lang="en-US" sz="900" dirty="0"/>
              <a:t>Data acquisition + demo: 7 minutes</a:t>
            </a:r>
          </a:p>
          <a:p>
            <a:r>
              <a:rPr lang="en-US" sz="900" dirty="0"/>
              <a:t>Modeling: 7 minutes</a:t>
            </a:r>
          </a:p>
          <a:p>
            <a:r>
              <a:rPr lang="en-US" sz="900" dirty="0"/>
              <a:t>Deployment: 7 minutes</a:t>
            </a:r>
          </a:p>
          <a:p>
            <a:r>
              <a:rPr lang="en-US" sz="900" dirty="0"/>
              <a:t>Customer acceptance: 3 min</a:t>
            </a:r>
          </a:p>
          <a:p>
            <a:r>
              <a:rPr lang="en-US" sz="900" dirty="0"/>
              <a:t>Closing + QnA: 6 min</a:t>
            </a:r>
          </a:p>
          <a:p>
            <a:endParaRPr lang="en-US" sz="900" dirty="0"/>
          </a:p>
          <a:p>
            <a:endParaRPr lang="en-US" sz="900" dirty="0"/>
          </a:p>
          <a:p>
            <a:endParaRPr lang="en-US" sz="9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60749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If the discovery and architecture for the solution results in the need for a Prediction, Classification or Artificial Intelligence solution, you'll follow a Data Science process to understand the business requirements, examine the data from a customer database, create two experiments to find the best model, and deploy the completed model in a Stored Procedure that is called from a client application.</a:t>
            </a:r>
          </a:p>
          <a:p>
            <a:r>
              <a:rPr lang="en-US" sz="882" b="0" i="0" u="none" strike="noStrike" kern="1200" dirty="0">
                <a:solidFill>
                  <a:schemeClr val="tx1"/>
                </a:solidFill>
                <a:effectLst/>
                <a:latin typeface="Segoe UI Light" pitchFamily="34" charset="0"/>
                <a:ea typeface="+mn-ea"/>
                <a:cs typeface="+mn-cs"/>
              </a:rPr>
              <a:t>In this particular solution you'll set up your SQL Server environment and use a client tool to work with a database to create a predictive solution that you will deploy with a Stored Procedure.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01830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SQL Server 2019 builds on the strength of previous releases.  SQL Server has evolved from a departmental database in 2008R2 and before to a mission-critical, industry-leading database.  In recent releases, we’ve added in-memory performance, innovative security features, end-to-end mobile intelligence, built-in AI, and support of OS, including Linux.  With SQL Server 2019, we’ve invested heavily in big data…</a:t>
            </a:r>
          </a:p>
          <a:p>
            <a:endParaRPr lang="en-US" sz="9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27855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882" kern="1200">
                <a:solidFill>
                  <a:schemeClr val="tx1"/>
                </a:solidFill>
                <a:effectLst/>
                <a:latin typeface="Segoe UI Light" pitchFamily="34" charset="0"/>
                <a:ea typeface="+mn-ea"/>
                <a:cs typeface="+mn-cs"/>
              </a:rPr>
              <a:t>What is in-DB ML? 2 sentences</a:t>
            </a: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882" kern="1200">
                <a:solidFill>
                  <a:schemeClr val="tx1"/>
                </a:solidFill>
                <a:effectLst/>
                <a:latin typeface="Segoe UI Light" pitchFamily="34" charset="0"/>
                <a:ea typeface="+mn-ea"/>
                <a:cs typeface="+mn-cs"/>
              </a:rPr>
              <a:t>- Bringing data science closer to the data platform</a:t>
            </a:r>
          </a:p>
          <a:p>
            <a:pPr rtl="0" fontAlgn="ctr"/>
            <a:endParaRPr lang="en-US" sz="900" kern="1200">
              <a:solidFill>
                <a:schemeClr val="tx1"/>
              </a:solidFill>
              <a:effectLst/>
              <a:latin typeface="Segoe UI Light" pitchFamily="34" charset="0"/>
              <a:ea typeface="+mn-ea"/>
              <a:cs typeface="+mn-cs"/>
            </a:endParaRPr>
          </a:p>
          <a:p>
            <a:pPr rtl="0" fontAlgn="ctr"/>
            <a:r>
              <a:rPr lang="en-US" sz="900" kern="1200">
                <a:solidFill>
                  <a:schemeClr val="tx1"/>
                </a:solidFill>
                <a:effectLst/>
                <a:latin typeface="Segoe UI Light" pitchFamily="34" charset="0"/>
                <a:ea typeface="+mn-ea"/>
                <a:cs typeface="+mn-cs"/>
              </a:rPr>
              <a:t>Audience polling - data scientist, data developer, application developer, DBA</a:t>
            </a:r>
          </a:p>
          <a:p>
            <a:pPr lvl="1" rtl="0" fontAlgn="ctr"/>
            <a:r>
              <a:rPr lang="en-US" sz="900" kern="1200">
                <a:solidFill>
                  <a:schemeClr val="tx1"/>
                </a:solidFill>
                <a:effectLst/>
                <a:latin typeface="Segoe UI Light" pitchFamily="34" charset="0"/>
                <a:ea typeface="+mn-ea"/>
                <a:cs typeface="+mn-cs"/>
              </a:rPr>
              <a:t>There is something in it for everybody </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sz="882" kern="1200">
              <a:solidFill>
                <a:schemeClr val="tx1"/>
              </a:solidFill>
              <a:effectLst/>
              <a:latin typeface="Segoe UI Light" pitchFamily="34" charset="0"/>
              <a:ea typeface="+mn-ea"/>
              <a:cs typeface="+mn-cs"/>
            </a:endParaRPr>
          </a:p>
          <a:p>
            <a:pPr marL="0" indent="0">
              <a:buFont typeface="+mj-lt"/>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D8866A-684B-4641-8583-D1C928AE3307}"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9148449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2/28/2019 2:06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620751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heard of the TDSP? Anyone want to explain? Awesome. So I actually want to back up for a second first and talk about “Data Science”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174287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Data Science is an "umbrella" term that encompasses almost all Advanced Analytics. It combines the processes from working with data with technology, and also the scientific process.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57724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Typically, we lump the three types of analysis as Descriptive, predictive, and prescriptive</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To do predictive and prescriptive analysis, Data Science teams leverage </a:t>
            </a:r>
            <a:r>
              <a:rPr lang="en-US" sz="882" b="0" i="1" u="none" strike="noStrike" kern="1200" dirty="0">
                <a:solidFill>
                  <a:schemeClr val="tx1"/>
                </a:solidFill>
                <a:effectLst/>
                <a:latin typeface="Segoe UI Light" pitchFamily="34" charset="0"/>
                <a:ea typeface="+mn-ea"/>
                <a:cs typeface="+mn-cs"/>
              </a:rPr>
              <a:t>Machine Learning</a:t>
            </a:r>
            <a:r>
              <a:rPr lang="en-US" sz="882" b="0" i="0" u="none" strike="noStrike" kern="1200" dirty="0">
                <a:solidFill>
                  <a:schemeClr val="tx1"/>
                </a:solidFill>
                <a:effectLst/>
                <a:latin typeface="Segoe UI Light" pitchFamily="34" charset="0"/>
                <a:ea typeface="+mn-ea"/>
                <a:cs typeface="+mn-cs"/>
              </a:rPr>
              <a:t>. Machine Learning consumes large amounts of data in the form of </a:t>
            </a:r>
            <a:r>
              <a:rPr lang="en-US" sz="882" b="0" i="1" u="none" strike="noStrike" kern="1200" dirty="0">
                <a:solidFill>
                  <a:schemeClr val="tx1"/>
                </a:solidFill>
                <a:effectLst/>
                <a:latin typeface="Segoe UI Light" pitchFamily="34" charset="0"/>
                <a:ea typeface="+mn-ea"/>
                <a:cs typeface="+mn-cs"/>
              </a:rPr>
              <a:t>Features</a:t>
            </a:r>
            <a:r>
              <a:rPr lang="en-US" sz="882" b="0" i="0" u="none" strike="noStrike" kern="1200" dirty="0">
                <a:solidFill>
                  <a:schemeClr val="tx1"/>
                </a:solidFill>
                <a:effectLst/>
                <a:latin typeface="Segoe UI Light" pitchFamily="34" charset="0"/>
                <a:ea typeface="+mn-ea"/>
                <a:cs typeface="+mn-cs"/>
              </a:rPr>
              <a:t> (really just columns) and </a:t>
            </a:r>
            <a:r>
              <a:rPr lang="en-US" sz="882" b="0" i="1" u="none" strike="noStrike" kern="1200" dirty="0">
                <a:solidFill>
                  <a:schemeClr val="tx1"/>
                </a:solidFill>
                <a:effectLst/>
                <a:latin typeface="Segoe UI Light" pitchFamily="34" charset="0"/>
                <a:ea typeface="+mn-ea"/>
                <a:cs typeface="+mn-cs"/>
              </a:rPr>
              <a:t>Labels</a:t>
            </a:r>
            <a:r>
              <a:rPr lang="en-US" sz="882" b="0" i="0" u="none" strike="noStrike" kern="1200" dirty="0">
                <a:solidFill>
                  <a:schemeClr val="tx1"/>
                </a:solidFill>
                <a:effectLst/>
                <a:latin typeface="Segoe UI Light" pitchFamily="34" charset="0"/>
                <a:ea typeface="+mn-ea"/>
                <a:cs typeface="+mn-cs"/>
              </a:rPr>
              <a:t> (which is the column you’re trying to predict). For instance, the current weather, and time of day may be able to help in predicting if I will walk back to my hotel or uber tonight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38458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There are various "families" of algorithms that you can use to answer five basic types of questions. </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Machine Learning uses algorithms to create (what they call train) a </a:t>
            </a:r>
            <a:r>
              <a:rPr lang="en-US" sz="882" b="0" i="1" u="none" strike="noStrike" kern="1200" dirty="0">
                <a:solidFill>
                  <a:schemeClr val="tx1"/>
                </a:solidFill>
                <a:effectLst/>
                <a:latin typeface="Segoe UI Light" pitchFamily="34" charset="0"/>
                <a:ea typeface="+mn-ea"/>
                <a:cs typeface="+mn-cs"/>
              </a:rPr>
              <a:t>Model</a:t>
            </a:r>
            <a:r>
              <a:rPr lang="en-US" sz="882" b="0" i="0" u="none" strike="noStrike" kern="1200" dirty="0">
                <a:solidFill>
                  <a:schemeClr val="tx1"/>
                </a:solidFill>
                <a:effectLst/>
                <a:latin typeface="Segoe UI Light" pitchFamily="34" charset="0"/>
                <a:ea typeface="+mn-ea"/>
                <a:cs typeface="+mn-cs"/>
              </a:rPr>
              <a:t>. The training looks at various Features (remember those are columns) and "learns" how it affects a supplied "Label". It then selects the best path to work with data it has </a:t>
            </a:r>
            <a:r>
              <a:rPr lang="en-US" sz="882" b="0" i="1" u="none" strike="noStrike" kern="1200" dirty="0">
                <a:solidFill>
                  <a:schemeClr val="tx1"/>
                </a:solidFill>
                <a:effectLst/>
                <a:latin typeface="Segoe UI Light" pitchFamily="34" charset="0"/>
                <a:ea typeface="+mn-ea"/>
                <a:cs typeface="+mn-cs"/>
              </a:rPr>
              <a:t>not</a:t>
            </a:r>
            <a:r>
              <a:rPr lang="en-US" sz="882" b="0" i="0" u="none" strike="noStrike" kern="1200" dirty="0">
                <a:solidFill>
                  <a:schemeClr val="tx1"/>
                </a:solidFill>
                <a:effectLst/>
                <a:latin typeface="Segoe UI Light" pitchFamily="34" charset="0"/>
                <a:ea typeface="+mn-ea"/>
                <a:cs typeface="+mn-cs"/>
              </a:rPr>
              <a:t> seen. You can then send new data (Features) and the Model will return it's guess for the Label, usually along with how confident it is in the guess.</a:t>
            </a:r>
          </a:p>
          <a:p>
            <a:endParaRPr lang="en-US"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Cup example for simple classification</a:t>
            </a:r>
          </a:p>
          <a:p>
            <a:endParaRPr lang="en-US" sz="882"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760216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TDSP, and Microsoft actually considers this a product. At the link, you can find guidance on how to work through ANY machine learning project. It guides you through, they have sample documents and presentations and project plans, it’s all there for you.</a:t>
            </a:r>
          </a:p>
          <a:p>
            <a:endParaRPr lang="en-US" dirty="0"/>
          </a:p>
          <a:p>
            <a:r>
              <a:rPr lang="en-US" dirty="0"/>
              <a:t>Another thing I want to call out is that this is a Team process. You need the Data Engineers, Data Scientists, Project owners, and LT / sponsorship involved in order to be successful.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2/28/2019 2:06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64403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an office working." title="Microsoft Brand Photo">
            <a:extLst>
              <a:ext uri="{FF2B5EF4-FFF2-40B4-BE49-F238E27FC236}">
                <a16:creationId xmlns:a16="http://schemas.microsoft.com/office/drawing/2014/main" id="{31FDC4B1-0785-4203-90B0-3586BA98650F}"/>
              </a:ext>
            </a:extLst>
          </p:cNvPr>
          <p:cNvPicPr>
            <a:picLocks noChangeAspect="1"/>
          </p:cNvPicPr>
          <p:nvPr userDrawn="1"/>
        </p:nvPicPr>
        <p:blipFill rotWithShape="1">
          <a:blip r:embed="rId3"/>
          <a:srcRect l="15779" t="15162" r="28893" b="1845"/>
          <a:stretch/>
        </p:blipFill>
        <p:spPr>
          <a:xfrm>
            <a:off x="5334000" y="0"/>
            <a:ext cx="6858000" cy="6858000"/>
          </a:xfrm>
          <a:prstGeom prst="rect">
            <a:avLst/>
          </a:prstGeom>
        </p:spPr>
      </p:pic>
    </p:spTree>
    <p:extLst>
      <p:ext uri="{BB962C8B-B14F-4D97-AF65-F5344CB8AC3E}">
        <p14:creationId xmlns:p14="http://schemas.microsoft.com/office/powerpoint/2010/main" val="714284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an office working." title="Microsoft Brand Photo">
            <a:extLst>
              <a:ext uri="{FF2B5EF4-FFF2-40B4-BE49-F238E27FC236}">
                <a16:creationId xmlns:a16="http://schemas.microsoft.com/office/drawing/2014/main" id="{D112DACC-3558-4EAF-B807-7C520DCF912B}"/>
              </a:ext>
            </a:extLst>
          </p:cNvPr>
          <p:cNvPicPr>
            <a:picLocks noChangeAspect="1"/>
          </p:cNvPicPr>
          <p:nvPr userDrawn="1"/>
        </p:nvPicPr>
        <p:blipFill rotWithShape="1">
          <a:blip r:embed="rId3"/>
          <a:srcRect l="15779" t="15162" r="28893" b="1845"/>
          <a:stretch/>
        </p:blipFill>
        <p:spPr>
          <a:xfrm>
            <a:off x="5334000" y="0"/>
            <a:ext cx="6858000" cy="6858000"/>
          </a:xfrm>
          <a:prstGeom prst="rect">
            <a:avLst/>
          </a:prstGeom>
        </p:spPr>
      </p:pic>
    </p:spTree>
    <p:extLst>
      <p:ext uri="{BB962C8B-B14F-4D97-AF65-F5344CB8AC3E}">
        <p14:creationId xmlns:p14="http://schemas.microsoft.com/office/powerpoint/2010/main" val="1803971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22521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052726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76933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1066172"/>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410241"/>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46077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51428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2499577"/>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193130007"/>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24430415"/>
      </p:ext>
    </p:extLst>
  </p:cSld>
  <p:clrMapOvr>
    <a:masterClrMapping/>
  </p:clrMapOvr>
  <p:transition>
    <p:fade/>
  </p:transition>
  <p:extLst mod="1">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42011253"/>
      </p:ext>
    </p:extLst>
  </p:cSld>
  <p:clrMapOvr>
    <a:masterClrMapping/>
  </p:clrMapOvr>
  <p:transition>
    <p:fade/>
  </p:transition>
  <p:extLst mod="1">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04923422"/>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143199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430534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684809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0162891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81155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64345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65696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4633240"/>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6614112"/>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878020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523446558"/>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Insert Photo">
    <p:spTree>
      <p:nvGrpSpPr>
        <p:cNvPr id="1" name=""/>
        <p:cNvGrpSpPr/>
        <p:nvPr/>
      </p:nvGrpSpPr>
      <p:grpSpPr>
        <a:xfrm>
          <a:off x="0" y="0"/>
          <a:ext cx="0" cy="0"/>
          <a:chOff x="0" y="0"/>
          <a:chExt cx="0" cy="0"/>
        </a:xfrm>
      </p:grpSpPr>
      <p:pic>
        <p:nvPicPr>
          <p:cNvPr id="44" name="Picture Placeholder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5918075" y="-4979"/>
            <a:ext cx="6273925" cy="5684621"/>
          </a:xfrm>
          <a:prstGeom prst="rect">
            <a:avLst/>
          </a:prstGeom>
        </p:spPr>
      </p:pic>
      <p:sp>
        <p:nvSpPr>
          <p:cNvPr id="20" name="Picture Placeholder 144"/>
          <p:cNvSpPr>
            <a:spLocks noGrp="1"/>
          </p:cNvSpPr>
          <p:nvPr>
            <p:ph type="pic" sz="quarter" idx="20" hasCustomPrompt="1"/>
          </p:nvPr>
        </p:nvSpPr>
        <p:spPr>
          <a:xfrm>
            <a:off x="5918075" y="0"/>
            <a:ext cx="6273925" cy="5684621"/>
          </a:xfrm>
          <a:prstGeom prst="rect">
            <a:avLst/>
          </a:prstGeom>
        </p:spPr>
        <p:txBody>
          <a:bodyPr anchor="ctr" anchorCtr="0">
            <a:noAutofit/>
          </a:bodyPr>
          <a:lstStyle>
            <a:lvl1pPr marL="0" indent="0" algn="ctr">
              <a:buNone/>
              <a:defRPr baseline="0">
                <a:solidFill>
                  <a:schemeClr val="bg1"/>
                </a:solidFill>
              </a:defRPr>
            </a:lvl1pPr>
          </a:lstStyle>
          <a:p>
            <a:r>
              <a:rPr lang="en-US"/>
              <a:t>Drag picture here</a:t>
            </a:r>
          </a:p>
        </p:txBody>
      </p:sp>
      <p:sp>
        <p:nvSpPr>
          <p:cNvPr id="21" name="Title 1"/>
          <p:cNvSpPr>
            <a:spLocks noGrp="1"/>
          </p:cNvSpPr>
          <p:nvPr>
            <p:ph type="ctrTitle"/>
          </p:nvPr>
        </p:nvSpPr>
        <p:spPr>
          <a:xfrm>
            <a:off x="613786" y="851200"/>
            <a:ext cx="4699724" cy="1043599"/>
          </a:xfrm>
          <a:prstGeom prst="rect">
            <a:avLst/>
          </a:prstGeom>
        </p:spPr>
        <p:txBody>
          <a:bodyPr lIns="0" tIns="0" rIns="0" bIns="0" anchor="t" anchorCtr="0">
            <a:noAutofit/>
          </a:bodyPr>
          <a:lstStyle>
            <a:lvl1pPr algn="l">
              <a:defRPr sz="3200" b="1">
                <a:solidFill>
                  <a:schemeClr val="tx1">
                    <a:lumMod val="50000"/>
                    <a:lumOff val="50000"/>
                  </a:schemeClr>
                </a:solidFill>
                <a:latin typeface="+mj-lt"/>
              </a:defRPr>
            </a:lvl1pPr>
          </a:lstStyle>
          <a:p>
            <a:r>
              <a:rPr lang="en-US"/>
              <a:t>Click to edit Master title style</a:t>
            </a:r>
          </a:p>
        </p:txBody>
      </p:sp>
      <p:sp>
        <p:nvSpPr>
          <p:cNvPr id="22" name="Text Placeholder 132"/>
          <p:cNvSpPr>
            <a:spLocks noGrp="1"/>
          </p:cNvSpPr>
          <p:nvPr>
            <p:ph type="body" sz="quarter" idx="11"/>
          </p:nvPr>
        </p:nvSpPr>
        <p:spPr>
          <a:xfrm>
            <a:off x="622300" y="1930399"/>
            <a:ext cx="4724400" cy="3382923"/>
          </a:xfrm>
          <a:prstGeom prst="rect">
            <a:avLst/>
          </a:prstGeom>
        </p:spPr>
        <p:txBody>
          <a:bodyPr lIns="0" tIns="0" rIns="0" bIns="0">
            <a:noAutofit/>
          </a:bodyPr>
          <a:lstStyle>
            <a:lvl1pPr marL="0" indent="0">
              <a:lnSpc>
                <a:spcPts val="1800"/>
              </a:lnSpc>
              <a:buNone/>
              <a:defRPr sz="1200">
                <a:solidFill>
                  <a:schemeClr val="bg2">
                    <a:lumMod val="25000"/>
                  </a:schemeClr>
                </a:solidFill>
              </a:defRPr>
            </a:lvl1pPr>
          </a:lstStyle>
          <a:p>
            <a:pPr lvl="0"/>
            <a:r>
              <a:rPr lang="en-US"/>
              <a:t>Click to edit Master text styles</a:t>
            </a:r>
          </a:p>
        </p:txBody>
      </p:sp>
      <p:cxnSp>
        <p:nvCxnSpPr>
          <p:cNvPr id="31" name="Straight Connector 30"/>
          <p:cNvCxnSpPr/>
          <p:nvPr userDrawn="1"/>
        </p:nvCxnSpPr>
        <p:spPr>
          <a:xfrm>
            <a:off x="13962495" y="1002665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userDrawn="1"/>
        </p:nvSpPr>
        <p:spPr>
          <a:xfrm>
            <a:off x="0" y="5689600"/>
            <a:ext cx="12192000" cy="116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136"/>
          <p:cNvSpPr>
            <a:spLocks noGrp="1"/>
          </p:cNvSpPr>
          <p:nvPr>
            <p:ph type="body" sz="quarter" idx="35"/>
          </p:nvPr>
        </p:nvSpPr>
        <p:spPr>
          <a:xfrm>
            <a:off x="10933315" y="6301905"/>
            <a:ext cx="840508" cy="382948"/>
          </a:xfrm>
          <a:prstGeom prst="rect">
            <a:avLst/>
          </a:prstGeom>
        </p:spPr>
        <p:txBody>
          <a:bodyPr lIns="0" tIns="0" rIns="0" bIns="0">
            <a:noAutofit/>
          </a:bodyPr>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8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cxnSp>
        <p:nvCxnSpPr>
          <p:cNvPr id="27" name="Straight Connector 26"/>
          <p:cNvCxnSpPr/>
          <p:nvPr userDrawn="1"/>
        </p:nvCxnSpPr>
        <p:spPr>
          <a:xfrm>
            <a:off x="10523604" y="593090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Picture Placeholder 144"/>
          <p:cNvSpPr>
            <a:spLocks noGrp="1"/>
          </p:cNvSpPr>
          <p:nvPr>
            <p:ph type="pic" sz="quarter" idx="36" hasCustomPrompt="1"/>
          </p:nvPr>
        </p:nvSpPr>
        <p:spPr>
          <a:xfrm>
            <a:off x="202498" y="5884716"/>
            <a:ext cx="2064635" cy="834378"/>
          </a:xfrm>
          <a:prstGeom prst="rect">
            <a:avLst/>
          </a:prstGeom>
        </p:spPr>
        <p:txBody>
          <a:bodyPr anchor="ctr" anchorCtr="0">
            <a:noAutofit/>
          </a:bodyPr>
          <a:lstStyle>
            <a:lvl1pPr marL="0" indent="0" algn="ctr">
              <a:buNone/>
              <a:defRPr sz="1600">
                <a:solidFill>
                  <a:srgbClr val="7030A0"/>
                </a:solidFill>
              </a:defRPr>
            </a:lvl1pPr>
          </a:lstStyle>
          <a:p>
            <a:r>
              <a:rPr lang="en-US"/>
              <a:t>Drag logo here</a:t>
            </a:r>
          </a:p>
        </p:txBody>
      </p:sp>
      <p:sp>
        <p:nvSpPr>
          <p:cNvPr id="55" name="Text Placeholder 136"/>
          <p:cNvSpPr>
            <a:spLocks noGrp="1"/>
          </p:cNvSpPr>
          <p:nvPr>
            <p:ph type="body" sz="quarter" idx="31"/>
          </p:nvPr>
        </p:nvSpPr>
        <p:spPr>
          <a:xfrm>
            <a:off x="8892839" y="6156112"/>
            <a:ext cx="805425"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6" name="Text Placeholder 136"/>
          <p:cNvSpPr>
            <a:spLocks noGrp="1"/>
          </p:cNvSpPr>
          <p:nvPr>
            <p:ph type="body" sz="quarter" idx="32"/>
          </p:nvPr>
        </p:nvSpPr>
        <p:spPr>
          <a:xfrm>
            <a:off x="7302675" y="6181251"/>
            <a:ext cx="87981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7" name="Text Placeholder 136"/>
          <p:cNvSpPr>
            <a:spLocks noGrp="1"/>
          </p:cNvSpPr>
          <p:nvPr>
            <p:ph type="body" sz="quarter" idx="33"/>
          </p:nvPr>
        </p:nvSpPr>
        <p:spPr>
          <a:xfrm>
            <a:off x="5307250" y="6156112"/>
            <a:ext cx="98864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58" name="Text Placeholder 136"/>
          <p:cNvSpPr>
            <a:spLocks noGrp="1"/>
          </p:cNvSpPr>
          <p:nvPr>
            <p:ph type="body" sz="quarter" idx="34"/>
          </p:nvPr>
        </p:nvSpPr>
        <p:spPr>
          <a:xfrm>
            <a:off x="3087261" y="6171517"/>
            <a:ext cx="1505159"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60" name="TextBox 59"/>
          <p:cNvSpPr txBox="1"/>
          <p:nvPr userDrawn="1"/>
        </p:nvSpPr>
        <p:spPr>
          <a:xfrm>
            <a:off x="3197994" y="5916409"/>
            <a:ext cx="1487548"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Products and Services</a:t>
            </a:r>
          </a:p>
        </p:txBody>
      </p:sp>
      <p:sp>
        <p:nvSpPr>
          <p:cNvPr id="61" name="TextBox 60"/>
          <p:cNvSpPr txBox="1"/>
          <p:nvPr userDrawn="1"/>
        </p:nvSpPr>
        <p:spPr>
          <a:xfrm>
            <a:off x="5294550" y="5912045"/>
            <a:ext cx="1247049" cy="1552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Organization Size</a:t>
            </a:r>
          </a:p>
        </p:txBody>
      </p:sp>
      <p:sp>
        <p:nvSpPr>
          <p:cNvPr id="62" name="TextBox 61"/>
          <p:cNvSpPr txBox="1"/>
          <p:nvPr userDrawn="1"/>
        </p:nvSpPr>
        <p:spPr>
          <a:xfrm>
            <a:off x="7464535" y="5915827"/>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Industry</a:t>
            </a:r>
          </a:p>
        </p:txBody>
      </p:sp>
      <p:sp>
        <p:nvSpPr>
          <p:cNvPr id="63" name="TextBox 62"/>
          <p:cNvSpPr txBox="1"/>
          <p:nvPr userDrawn="1"/>
        </p:nvSpPr>
        <p:spPr>
          <a:xfrm>
            <a:off x="8994069" y="5930900"/>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Country</a:t>
            </a:r>
          </a:p>
        </p:txBody>
      </p:sp>
    </p:spTree>
    <p:extLst>
      <p:ext uri="{BB962C8B-B14F-4D97-AF65-F5344CB8AC3E}">
        <p14:creationId xmlns:p14="http://schemas.microsoft.com/office/powerpoint/2010/main" val="1769532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amp; 2-color Non-bulleted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785812-DBB3-49A5-B9A5-226A70E5849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061585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Only - gray,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spc="0">
                <a:solidFill>
                  <a:schemeClr val="tx1"/>
                </a:solidFill>
              </a:defRPr>
            </a:lvl1pPr>
          </a:lstStyle>
          <a:p>
            <a:r>
              <a:rPr lang="en-US"/>
              <a:t>Click to edit Master title style</a:t>
            </a:r>
          </a:p>
        </p:txBody>
      </p:sp>
    </p:spTree>
    <p:extLst>
      <p:ext uri="{BB962C8B-B14F-4D97-AF65-F5344CB8AC3E}">
        <p14:creationId xmlns:p14="http://schemas.microsoft.com/office/powerpoint/2010/main" val="196264437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2"/>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2" y="585790"/>
            <a:ext cx="1366245" cy="292608"/>
          </a:xfrm>
          <a:prstGeom prst="rect">
            <a:avLst/>
          </a:prstGeom>
        </p:spPr>
      </p:pic>
    </p:spTree>
    <p:extLst>
      <p:ext uri="{BB962C8B-B14F-4D97-AF65-F5344CB8AC3E}">
        <p14:creationId xmlns:p14="http://schemas.microsoft.com/office/powerpoint/2010/main" val="11622083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F37773-C313-4D0B-8418-41BA59B31DF6}"/>
              </a:ext>
            </a:extLst>
          </p:cNvPr>
          <p:cNvPicPr>
            <a:picLocks noChangeAspect="1"/>
          </p:cNvPicPr>
          <p:nvPr userDrawn="1"/>
        </p:nvPicPr>
        <p:blipFill>
          <a:blip r:embed="rId2"/>
          <a:stretch>
            <a:fillRect/>
          </a:stretch>
        </p:blipFill>
        <p:spPr>
          <a:xfrm>
            <a:off x="291579" y="585788"/>
            <a:ext cx="11900423" cy="5980694"/>
          </a:xfrm>
          <a:prstGeom prst="rect">
            <a:avLst/>
          </a:prstGeom>
        </p:spPr>
      </p:pic>
    </p:spTree>
    <p:extLst>
      <p:ext uri="{BB962C8B-B14F-4D97-AF65-F5344CB8AC3E}">
        <p14:creationId xmlns:p14="http://schemas.microsoft.com/office/powerpoint/2010/main" val="6904881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88C8DA4-1AAF-484E-965D-9B04B83694CC}"/>
              </a:ext>
            </a:extLst>
          </p:cNvPr>
          <p:cNvPicPr>
            <a:picLocks noChangeAspect="1"/>
          </p:cNvPicPr>
          <p:nvPr userDrawn="1"/>
        </p:nvPicPr>
        <p:blipFill>
          <a:blip r:embed="rId2"/>
          <a:stretch>
            <a:fillRect/>
          </a:stretch>
        </p:blipFill>
        <p:spPr>
          <a:xfrm>
            <a:off x="585217" y="0"/>
            <a:ext cx="11606785" cy="6858000"/>
          </a:xfrm>
          <a:prstGeom prst="rect">
            <a:avLst/>
          </a:prstGeom>
        </p:spPr>
      </p:pic>
    </p:spTree>
    <p:extLst>
      <p:ext uri="{BB962C8B-B14F-4D97-AF65-F5344CB8AC3E}">
        <p14:creationId xmlns:p14="http://schemas.microsoft.com/office/powerpoint/2010/main" val="347666064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12" indent="0">
              <a:buNone/>
              <a:defRPr/>
            </a:lvl2pPr>
            <a:lvl3pPr marL="457025" indent="0">
              <a:buNone/>
              <a:defRPr/>
            </a:lvl3pPr>
            <a:lvl4pPr marL="685537" indent="0">
              <a:buNone/>
              <a:defRPr/>
            </a:lvl4pPr>
            <a:lvl5pPr marL="91404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240186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785353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2"/>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490" indent="0">
              <a:buFont typeface="Wingdings" panose="05000000000000000000" pitchFamily="2" charset="2"/>
              <a:buNone/>
              <a:defRPr sz="2000" b="0"/>
            </a:lvl2pPr>
            <a:lvl3pPr marL="450677" indent="0">
              <a:buFont typeface="Wingdings" panose="05000000000000000000" pitchFamily="2" charset="2"/>
              <a:buNone/>
              <a:tabLst/>
              <a:defRPr sz="1600" b="0"/>
            </a:lvl3pPr>
            <a:lvl4pPr marL="652212" indent="0">
              <a:buFont typeface="Wingdings" panose="05000000000000000000" pitchFamily="2" charset="2"/>
              <a:buNone/>
              <a:defRPr sz="1400" b="0"/>
            </a:lvl4pPr>
            <a:lvl5pPr marL="853747"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3" y="1435100"/>
            <a:ext cx="5212080" cy="1649682"/>
          </a:xfrm>
        </p:spPr>
        <p:txBody>
          <a:bodyPr wrap="square">
            <a:spAutoFit/>
          </a:bodyPr>
          <a:lstStyle>
            <a:lvl1pPr marL="0" indent="0">
              <a:spcBef>
                <a:spcPts val="1222"/>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490" indent="0">
              <a:buFont typeface="Wingdings" panose="05000000000000000000" pitchFamily="2" charset="2"/>
              <a:buNone/>
              <a:defRPr sz="2000" b="0"/>
            </a:lvl2pPr>
            <a:lvl3pPr marL="450677" indent="0">
              <a:buFont typeface="Wingdings" panose="05000000000000000000" pitchFamily="2" charset="2"/>
              <a:buNone/>
              <a:tabLst/>
              <a:defRPr sz="1600" b="0"/>
            </a:lvl3pPr>
            <a:lvl4pPr marL="652212" indent="0">
              <a:buFont typeface="Wingdings" panose="05000000000000000000" pitchFamily="2" charset="2"/>
              <a:buNone/>
              <a:defRPr sz="1400" b="0"/>
            </a:lvl4pPr>
            <a:lvl5pPr marL="853747"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51776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685" indent="-231685">
              <a:spcBef>
                <a:spcPts val="1222"/>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874" indent="-171384">
              <a:buFont typeface="Wingdings" panose="05000000000000000000" pitchFamily="2" charset="2"/>
              <a:buChar char=""/>
              <a:defRPr sz="2000" b="0"/>
            </a:lvl2pPr>
            <a:lvl3pPr marL="639517" indent="-188840">
              <a:buFont typeface="Wingdings" panose="05000000000000000000" pitchFamily="2" charset="2"/>
              <a:buChar char=""/>
              <a:tabLst/>
              <a:defRPr sz="1600" b="0"/>
            </a:lvl3pPr>
            <a:lvl4pPr marL="828356" indent="-176146">
              <a:buFont typeface="Wingdings" panose="05000000000000000000" pitchFamily="2" charset="2"/>
              <a:buChar char=""/>
              <a:defRPr sz="1400" b="0"/>
            </a:lvl4pPr>
            <a:lvl5pPr marL="1023544" indent="-169798">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685" indent="-231685">
              <a:spcBef>
                <a:spcPts val="1222"/>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874" indent="-171384">
              <a:buFont typeface="Wingdings" panose="05000000000000000000" pitchFamily="2" charset="2"/>
              <a:buChar char=""/>
              <a:defRPr sz="2000" b="0"/>
            </a:lvl2pPr>
            <a:lvl3pPr marL="639517" indent="-188840">
              <a:buFont typeface="Wingdings" panose="05000000000000000000" pitchFamily="2" charset="2"/>
              <a:buChar char=""/>
              <a:tabLst/>
              <a:defRPr sz="1600" b="0"/>
            </a:lvl3pPr>
            <a:lvl4pPr marL="828356" indent="-176146">
              <a:buFont typeface="Wingdings" panose="05000000000000000000" pitchFamily="2" charset="2"/>
              <a:buChar char=""/>
              <a:defRPr sz="1400" b="0"/>
            </a:lvl4pPr>
            <a:lvl5pPr marL="1023544" indent="-169798">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58552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4325079"/>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167351048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4575542"/>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05265232"/>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2" y="2025652"/>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2"/>
            <a:ext cx="4162425" cy="307777"/>
          </a:xfrm>
        </p:spPr>
        <p:txBody>
          <a:bodyPr/>
          <a:lstStyle>
            <a:lvl1pPr marL="0" indent="0">
              <a:buNone/>
              <a:defRPr sz="2000">
                <a:latin typeface="+mn-lt"/>
              </a:defRPr>
            </a:lvl1pPr>
            <a:lvl2pPr marL="228512" indent="0">
              <a:buNone/>
              <a:defRPr/>
            </a:lvl2pPr>
            <a:lvl3pPr marL="457025" indent="0">
              <a:buNone/>
              <a:defRPr/>
            </a:lvl3pPr>
            <a:lvl4pPr marL="661734" indent="0">
              <a:buNone/>
              <a:defRPr/>
            </a:lvl4pPr>
            <a:lvl5pPr marL="855334"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2"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16321574"/>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solidFill>
                  <a:schemeClr val="tx2"/>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chemeClr val="tx2"/>
                </a:solidFill>
                <a:latin typeface="+mn-lt"/>
              </a:defRPr>
            </a:lvl1pPr>
          </a:lstStyle>
          <a:p>
            <a:pPr lvl="0"/>
            <a:r>
              <a:rPr lang="en-US" dirty="0"/>
              <a:t>Description</a:t>
            </a:r>
          </a:p>
        </p:txBody>
      </p:sp>
    </p:spTree>
    <p:extLst>
      <p:ext uri="{BB962C8B-B14F-4D97-AF65-F5344CB8AC3E}">
        <p14:creationId xmlns:p14="http://schemas.microsoft.com/office/powerpoint/2010/main" val="237460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7"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2"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549635663"/>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2"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73609274"/>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8" y="3035808"/>
            <a:ext cx="9141397" cy="498598"/>
          </a:xfrm>
          <a:noFill/>
        </p:spPr>
        <p:txBody>
          <a:bodyPr wrap="square" lIns="0" tIns="0" rIns="0" bIns="0" anchor="t" anchorCtr="0">
            <a:spAutoFit/>
          </a:bodyPr>
          <a:lstStyle>
            <a:lvl1pPr algn="l" defTabSz="932384"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31267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ligh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384"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C8001E3F-49F4-4C1C-8E4C-1EF3D4651C9E}"/>
              </a:ext>
            </a:extLst>
          </p:cNvPr>
          <p:cNvPicPr>
            <a:picLocks noChangeAspect="1"/>
          </p:cNvPicPr>
          <p:nvPr userDrawn="1"/>
        </p:nvPicPr>
        <p:blipFill>
          <a:blip r:embed="rId2"/>
          <a:stretch>
            <a:fillRect/>
          </a:stretch>
        </p:blipFill>
        <p:spPr>
          <a:xfrm>
            <a:off x="600427" y="-12699"/>
            <a:ext cx="11634317" cy="6913586"/>
          </a:xfrm>
          <a:prstGeom prst="rect">
            <a:avLst/>
          </a:prstGeom>
        </p:spPr>
      </p:pic>
    </p:spTree>
    <p:extLst>
      <p:ext uri="{BB962C8B-B14F-4D97-AF65-F5344CB8AC3E}">
        <p14:creationId xmlns:p14="http://schemas.microsoft.com/office/powerpoint/2010/main" val="7005503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58891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2215511"/>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90"/>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19"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382"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251"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59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4654431"/>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1932"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2" y="585790"/>
            <a:ext cx="1366245" cy="292608"/>
          </a:xfrm>
          <a:prstGeom prst="rect">
            <a:avLst/>
          </a:prstGeom>
        </p:spPr>
      </p:pic>
    </p:spTree>
    <p:extLst>
      <p:ext uri="{BB962C8B-B14F-4D97-AF65-F5344CB8AC3E}">
        <p14:creationId xmlns:p14="http://schemas.microsoft.com/office/powerpoint/2010/main" val="22811044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3" y="6269040"/>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534876850"/>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0336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4">
            <a:lumMod val="40000"/>
            <a:lumOff val="6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192108"/>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5019713"/>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1"/>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2315467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F37773-C313-4D0B-8418-41BA59B31DF6}"/>
              </a:ext>
            </a:extLst>
          </p:cNvPr>
          <p:cNvPicPr>
            <a:picLocks noChangeAspect="1"/>
          </p:cNvPicPr>
          <p:nvPr userDrawn="1"/>
        </p:nvPicPr>
        <p:blipFill>
          <a:blip r:embed="rId2"/>
          <a:stretch>
            <a:fillRect/>
          </a:stretch>
        </p:blipFill>
        <p:spPr>
          <a:xfrm>
            <a:off x="291578" y="585788"/>
            <a:ext cx="11900423" cy="5980694"/>
          </a:xfrm>
          <a:prstGeom prst="rect">
            <a:avLst/>
          </a:prstGeom>
        </p:spPr>
      </p:pic>
    </p:spTree>
    <p:extLst>
      <p:ext uri="{BB962C8B-B14F-4D97-AF65-F5344CB8AC3E}">
        <p14:creationId xmlns:p14="http://schemas.microsoft.com/office/powerpoint/2010/main" val="224290301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88C8DA4-1AAF-484E-965D-9B04B83694CC}"/>
              </a:ext>
            </a:extLst>
          </p:cNvPr>
          <p:cNvPicPr>
            <a:picLocks noChangeAspect="1"/>
          </p:cNvPicPr>
          <p:nvPr userDrawn="1"/>
        </p:nvPicPr>
        <p:blipFill>
          <a:blip r:embed="rId2"/>
          <a:stretch>
            <a:fillRect/>
          </a:stretch>
        </p:blipFill>
        <p:spPr>
          <a:xfrm>
            <a:off x="585216" y="0"/>
            <a:ext cx="11606785" cy="6858000"/>
          </a:xfrm>
          <a:prstGeom prst="rect">
            <a:avLst/>
          </a:prstGeom>
        </p:spPr>
      </p:pic>
    </p:spTree>
    <p:extLst>
      <p:ext uri="{BB962C8B-B14F-4D97-AF65-F5344CB8AC3E}">
        <p14:creationId xmlns:p14="http://schemas.microsoft.com/office/powerpoint/2010/main" val="226216366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842641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7590912"/>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947428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095629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031326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219765614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Slide">
    <p:bg>
      <p:bgPr>
        <a:solidFill>
          <a:srgbClr val="201638"/>
        </a:solidFill>
        <a:effectLst/>
      </p:bgPr>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3041095"/>
            <a:ext cx="5943600" cy="492443"/>
          </a:xfrm>
        </p:spPr>
        <p:txBody>
          <a:bodyPr anchor="b" anchorCtr="0">
            <a:spAutoFit/>
          </a:bodyPr>
          <a:lstStyle>
            <a:lvl1pPr>
              <a:defRPr>
                <a:solidFill>
                  <a:schemeClr val="bg1"/>
                </a:solidFill>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solidFill>
                  <a:schemeClr val="bg1"/>
                </a:solidFill>
                <a:latin typeface="+mn-lt"/>
                <a:cs typeface="Segoe UI" panose="020B0502040204020203" pitchFamily="34" charset="0"/>
              </a:defRPr>
            </a:lvl1pPr>
          </a:lstStyle>
          <a:p>
            <a:pPr lvl="0"/>
            <a:r>
              <a:rPr lang="en-US"/>
              <a:t>Speaker name or subtitle</a:t>
            </a:r>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solidFill>
                    <a:schemeClr val="bg1"/>
                  </a:solidFill>
                </a:endParaRPr>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solidFill>
                    <a:schemeClr val="bg1"/>
                  </a:solidFill>
                </a:endParaRPr>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solidFill>
                    <a:schemeClr val="bg1"/>
                  </a:solidFill>
                </a:endParaRPr>
              </a:p>
            </p:txBody>
          </p:sp>
        </p:grpSp>
      </p:grpSp>
    </p:spTree>
    <p:extLst>
      <p:ext uri="{BB962C8B-B14F-4D97-AF65-F5344CB8AC3E}">
        <p14:creationId xmlns:p14="http://schemas.microsoft.com/office/powerpoint/2010/main" val="3944890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59627277"/>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74900161"/>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1" y="2025651"/>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2"/>
            <a:ext cx="4162425" cy="307777"/>
          </a:xfrm>
        </p:spPr>
        <p:txBody>
          <a:bodyPr/>
          <a:lstStyle>
            <a:lvl1pPr marL="0" indent="0">
              <a:buNone/>
              <a:defRPr sz="20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17794893"/>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83249579"/>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17559259"/>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7" y="3035808"/>
            <a:ext cx="9141397" cy="498598"/>
          </a:xfrm>
          <a:noFill/>
        </p:spPr>
        <p:txBody>
          <a:bodyPr wrap="square" lIns="0" tIns="0" rIns="0" bIns="0" anchor="t"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2021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ligh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C8001E3F-49F4-4C1C-8E4C-1EF3D4651C9E}"/>
              </a:ext>
            </a:extLst>
          </p:cNvPr>
          <p:cNvPicPr>
            <a:picLocks noChangeAspect="1"/>
          </p:cNvPicPr>
          <p:nvPr userDrawn="1"/>
        </p:nvPicPr>
        <p:blipFill>
          <a:blip r:embed="rId2"/>
          <a:stretch>
            <a:fillRect/>
          </a:stretch>
        </p:blipFill>
        <p:spPr>
          <a:xfrm>
            <a:off x="600426" y="-12699"/>
            <a:ext cx="11634317" cy="6913586"/>
          </a:xfrm>
          <a:prstGeom prst="rect">
            <a:avLst/>
          </a:prstGeom>
        </p:spPr>
      </p:pic>
    </p:spTree>
    <p:extLst>
      <p:ext uri="{BB962C8B-B14F-4D97-AF65-F5344CB8AC3E}">
        <p14:creationId xmlns:p14="http://schemas.microsoft.com/office/powerpoint/2010/main" val="16465302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22554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44685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9"/>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189648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4855029" cy="1218795"/>
          </a:xfrm>
        </p:spPr>
        <p:txBody>
          <a:bodyPr/>
          <a:lstStyle>
            <a:lvl1pPr marL="0" indent="0">
              <a:spcBef>
                <a:spcPts val="1000"/>
              </a:spcBef>
              <a:buNone/>
              <a:defRPr sz="1800">
                <a:latin typeface="+mn-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696975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812715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83714091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346686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914400" y="533400"/>
            <a:ext cx="10363200" cy="2514600"/>
          </a:xfrm>
          <a:noFill/>
        </p:spPr>
        <p:txBody>
          <a:bodyPr anchor="b"/>
          <a:lstStyle>
            <a:lvl1pPr algn="r">
              <a:defRPr sz="4267" b="1">
                <a:solidFill>
                  <a:schemeClr val="accent2"/>
                </a:solidFill>
                <a:latin typeface="Calibri Light" pitchFamily="34" charset="0"/>
                <a:cs typeface="Segoe UI" pitchFamily="34" charset="0"/>
              </a:defRPr>
            </a:lvl1pPr>
          </a:lstStyle>
          <a:p>
            <a:r>
              <a:rPr lang="en-US"/>
              <a:t>Click to edit Master title style</a:t>
            </a:r>
          </a:p>
        </p:txBody>
      </p:sp>
      <p:sp>
        <p:nvSpPr>
          <p:cNvPr id="32781" name="Subtitle 32780"/>
          <p:cNvSpPr>
            <a:spLocks noGrp="1" noChangeArrowheads="1"/>
          </p:cNvSpPr>
          <p:nvPr>
            <p:ph type="subTitle" idx="1"/>
          </p:nvPr>
        </p:nvSpPr>
        <p:spPr>
          <a:xfrm>
            <a:off x="2743200" y="3124200"/>
            <a:ext cx="8534400" cy="1295400"/>
          </a:xfrm>
        </p:spPr>
        <p:txBody>
          <a:bodyPr/>
          <a:lstStyle>
            <a:lvl1pPr marL="0" indent="0" algn="r">
              <a:buNone/>
              <a:defRPr b="0">
                <a:latin typeface="Calibri Light" pitchFamily="34" charset="0"/>
                <a:cs typeface="Segoe UI" pitchFamily="34" charset="0"/>
              </a:defRPr>
            </a:lvl1pPr>
          </a:lstStyle>
          <a:p>
            <a:r>
              <a:rPr lang="en-US"/>
              <a:t>Click to edit Master subtitle style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400" y="4834467"/>
            <a:ext cx="4216400" cy="1811867"/>
          </a:xfrm>
          <a:prstGeom prst="rect">
            <a:avLst/>
          </a:prstGeom>
        </p:spPr>
      </p:pic>
    </p:spTree>
    <p:extLst>
      <p:ext uri="{BB962C8B-B14F-4D97-AF65-F5344CB8AC3E}">
        <p14:creationId xmlns:p14="http://schemas.microsoft.com/office/powerpoint/2010/main" val="76391334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8497088" rtl="0" eaLnBrk="1" fontAlgn="base" hangingPunct="1">
              <a:spcBef>
                <a:spcPct val="0"/>
              </a:spcBef>
              <a:spcAft>
                <a:spcPct val="0"/>
              </a:spcAft>
              <a:defRPr lang="en-US" sz="3867" b="1" dirty="0">
                <a:solidFill>
                  <a:schemeClr val="accent2"/>
                </a:solidFill>
                <a:latin typeface="Calibri"/>
                <a:ea typeface="+mj-ea"/>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246647543"/>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8497088" rtl="0" eaLnBrk="1" fontAlgn="base" hangingPunct="1">
              <a:spcBef>
                <a:spcPct val="0"/>
              </a:spcBef>
              <a:spcAft>
                <a:spcPct val="0"/>
              </a:spcAft>
              <a:defRPr lang="en-US" sz="3867" b="1" dirty="0">
                <a:solidFill>
                  <a:schemeClr val="accent2"/>
                </a:solidFill>
                <a:latin typeface="+mj-lt"/>
                <a:ea typeface="+mj-ea"/>
                <a:cs typeface="Segoe UI" pitchFamily="34" charset="0"/>
              </a:defRPr>
            </a:lvl1pPr>
          </a:lstStyle>
          <a:p>
            <a:r>
              <a:rPr lang="en-US"/>
              <a:t>References</a:t>
            </a:r>
          </a:p>
        </p:txBody>
      </p:sp>
      <p:sp>
        <p:nvSpPr>
          <p:cNvPr id="8"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80726093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6" name="TextBox 5"/>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237191381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chemeClr val="accent2"/>
                </a:solidFill>
              </a:defRPr>
            </a:lvl1pPr>
          </a:lstStyle>
          <a:p>
            <a:r>
              <a:rPr lang="en-US"/>
              <a:t>Click to edit Master title style</a:t>
            </a:r>
          </a:p>
        </p:txBody>
      </p:sp>
      <p:sp>
        <p:nvSpPr>
          <p:cNvPr id="5" name="TextBox 4"/>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2886397013"/>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2906713"/>
            <a:ext cx="10363200" cy="1500187"/>
          </a:xfrm>
        </p:spPr>
        <p:txBody>
          <a:bodyPr anchor="b"/>
          <a:lstStyle>
            <a:lvl1pPr marL="0" indent="0">
              <a:buNone/>
              <a:defRPr sz="2800" i="0">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Title 3"/>
          <p:cNvSpPr>
            <a:spLocks noGrp="1"/>
          </p:cNvSpPr>
          <p:nvPr>
            <p:ph type="title"/>
          </p:nvPr>
        </p:nvSpPr>
        <p:spPr>
          <a:xfrm>
            <a:off x="914400" y="4495800"/>
            <a:ext cx="10363200" cy="762000"/>
          </a:xfrm>
        </p:spPr>
        <p:txBody>
          <a:bodyPr/>
          <a:lstStyle>
            <a:lvl1pPr algn="l">
              <a:defRPr>
                <a:solidFill>
                  <a:schemeClr val="tx1"/>
                </a:solidFill>
              </a:defRPr>
            </a:lvl1pPr>
          </a:lstStyle>
          <a:p>
            <a:r>
              <a:rPr lang="en-US"/>
              <a:t>Click to edit Master title style</a:t>
            </a:r>
          </a:p>
        </p:txBody>
      </p:sp>
      <p:sp>
        <p:nvSpPr>
          <p:cNvPr id="9" name="TextBox 8"/>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41811684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2906713"/>
            <a:ext cx="10363200" cy="1500187"/>
          </a:xfrm>
        </p:spPr>
        <p:txBody>
          <a:bodyPr anchor="b"/>
          <a:lstStyle>
            <a:lvl1pPr marL="0" indent="0">
              <a:buNone/>
              <a:defRPr sz="2800" i="0">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Title 3"/>
          <p:cNvSpPr>
            <a:spLocks noGrp="1"/>
          </p:cNvSpPr>
          <p:nvPr>
            <p:ph type="title"/>
          </p:nvPr>
        </p:nvSpPr>
        <p:spPr>
          <a:xfrm>
            <a:off x="914400" y="4495800"/>
            <a:ext cx="10363200" cy="762000"/>
          </a:xfrm>
        </p:spPr>
        <p:txBody>
          <a:bodyPr/>
          <a:lstStyle>
            <a:lvl1pPr algn="l">
              <a:defRPr>
                <a:solidFill>
                  <a:schemeClr val="tx1"/>
                </a:solidFill>
              </a:defRPr>
            </a:lvl1pPr>
          </a:lstStyle>
          <a:p>
            <a:r>
              <a:rPr lang="en-US"/>
              <a:t>Click to edit Master title style</a:t>
            </a:r>
          </a:p>
        </p:txBody>
      </p:sp>
      <p:sp>
        <p:nvSpPr>
          <p:cNvPr id="6" name="TextBox 5"/>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38294664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8"/>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27990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3867" b="1" dirty="0">
                <a:solidFill>
                  <a:schemeClr val="accent2"/>
                </a:solidFill>
                <a:latin typeface="+mj-lt"/>
                <a:ea typeface="+mj-ea"/>
                <a:cs typeface="Segoe UI" pitchFamily="34" charset="0"/>
              </a:defRPr>
            </a:lvl1pPr>
          </a:lstStyle>
          <a:p>
            <a:r>
              <a:rPr lang="en-US"/>
              <a:t>Click to edit Master title style</a:t>
            </a:r>
          </a:p>
        </p:txBody>
      </p:sp>
      <p:sp>
        <p:nvSpPr>
          <p:cNvPr id="8"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3810417791"/>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609600" y="390525"/>
            <a:ext cx="10972800" cy="762000"/>
          </a:xfrm>
        </p:spPr>
        <p:txBody>
          <a:bodyPr/>
          <a:lstStyle>
            <a:lvl1pPr algn="ctr">
              <a:defRPr>
                <a:solidFill>
                  <a:schemeClr val="accent2"/>
                </a:solidFill>
              </a:defRPr>
            </a:lvl1pPr>
          </a:lstStyle>
          <a:p>
            <a:r>
              <a:rPr lang="en-US"/>
              <a:t>Demo</a:t>
            </a:r>
          </a:p>
        </p:txBody>
      </p:sp>
      <p:sp>
        <p:nvSpPr>
          <p:cNvPr id="11"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bwMode="auto">
          <a:xfrm>
            <a:off x="8636000" y="6467133"/>
            <a:ext cx="3556000" cy="276999"/>
          </a:xfrm>
          <a:prstGeom prst="rect">
            <a:avLst/>
          </a:prstGeom>
          <a:noFill/>
          <a:ln w="9525">
            <a:noFill/>
            <a:miter lim="800000"/>
            <a:headEnd/>
            <a:tailEnd/>
          </a:ln>
        </p:spPr>
        <p:txBody>
          <a:bodyPr wrap="square" rtlCol="0">
            <a:spAutoFit/>
          </a:bodyPr>
          <a:lstStyle/>
          <a:p>
            <a:pPr algn="r"/>
            <a:r>
              <a:rPr lang="en-US" sz="1200" b="0" u="none">
                <a:solidFill>
                  <a:srgbClr val="000000"/>
                </a:solidFill>
                <a:latin typeface="Calibri"/>
                <a:cs typeface="Mangal" pitchFamily="18" charset="0"/>
              </a:rPr>
              <a:t>© </a:t>
            </a:r>
            <a:r>
              <a:rPr lang="en-US" sz="1200" b="0" u="none" err="1">
                <a:solidFill>
                  <a:srgbClr val="000000"/>
                </a:solidFill>
                <a:latin typeface="Calibri"/>
                <a:cs typeface="Mangal" pitchFamily="18" charset="0"/>
              </a:rPr>
              <a:t>DEVintersection</a:t>
            </a:r>
            <a:r>
              <a:rPr lang="en-US" sz="1200" b="0" u="none">
                <a:solidFill>
                  <a:srgbClr val="000000"/>
                </a:solidFill>
                <a:latin typeface="Calibri"/>
                <a:cs typeface="Mangal" pitchFamily="18" charset="0"/>
              </a:rPr>
              <a:t> </a:t>
            </a:r>
            <a:r>
              <a:rPr lang="en-US" sz="1200" b="0" u="none" baseline="0">
                <a:solidFill>
                  <a:srgbClr val="000000"/>
                </a:solidFill>
                <a:latin typeface="Calibri"/>
                <a:cs typeface="Mangal" pitchFamily="18" charset="0"/>
              </a:rPr>
              <a:t> </a:t>
            </a:r>
            <a:r>
              <a:rPr lang="en-US" sz="1200" b="0" u="none">
                <a:solidFill>
                  <a:srgbClr val="000000"/>
                </a:solidFill>
                <a:latin typeface="Calibri"/>
                <a:cs typeface="Mangal" pitchFamily="18" charset="0"/>
              </a:rPr>
              <a:t>All rights reserved.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67401"/>
            <a:ext cx="2131239" cy="915833"/>
          </a:xfrm>
          <a:prstGeom prst="rect">
            <a:avLst/>
          </a:prstGeom>
        </p:spPr>
      </p:pic>
    </p:spTree>
    <p:extLst>
      <p:ext uri="{BB962C8B-B14F-4D97-AF65-F5344CB8AC3E}">
        <p14:creationId xmlns:p14="http://schemas.microsoft.com/office/powerpoint/2010/main" val="10058472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07967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1" y="1434371"/>
            <a:ext cx="11018520" cy="2129813"/>
          </a:xfrm>
        </p:spPr>
        <p:txBody>
          <a:bodyPr wrap="square">
            <a:spAutoFit/>
          </a:bodyPr>
          <a:lstStyle>
            <a:lvl1pPr marL="0" indent="0">
              <a:buNone/>
              <a:defRPr/>
            </a:lvl1pPr>
            <a:lvl2pPr marL="228594" indent="0">
              <a:buNone/>
              <a:defRPr/>
            </a:lvl2pPr>
            <a:lvl3pPr marL="457189" indent="0">
              <a:buNone/>
              <a:defRPr/>
            </a:lvl3pPr>
            <a:lvl4pPr marL="685783" indent="0">
              <a:buNone/>
              <a:defRPr/>
            </a:lvl4pPr>
            <a:lvl5pPr marL="91437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7116494"/>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8"/>
            <a:ext cx="11018520" cy="1612749"/>
          </a:xfrm>
        </p:spPr>
        <p:txBody>
          <a:bodyPr/>
          <a:lstStyle>
            <a:lvl1pPr>
              <a:spcBef>
                <a:spcPts val="1000"/>
              </a:spcBef>
              <a:defRPr sz="2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362919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image" Target="../media/image1.emf"/><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theme" Target="../theme/theme3.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image" Target="../media/image1.emf"/><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theme" Target="../theme/theme4.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theme" Target="../theme/theme5.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7" r:id="rId1"/>
    <p:sldLayoutId id="2147484748" r:id="rId2"/>
    <p:sldLayoutId id="2147484749" r:id="rId3"/>
    <p:sldLayoutId id="2147484751" r:id="rId4"/>
    <p:sldLayoutId id="2147484754" r:id="rId5"/>
    <p:sldLayoutId id="2147484760" r:id="rId6"/>
    <p:sldLayoutId id="2147484765" r:id="rId7"/>
    <p:sldLayoutId id="2147484862" r:id="rId8"/>
    <p:sldLayoutId id="2147484863" r:id="rId9"/>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82423741"/>
      </p:ext>
    </p:extLst>
  </p:cSld>
  <p:clrMap bg1="lt1" tx1="dk1" bg2="lt2" tx2="dk2" accent1="accent1" accent2="accent2" accent3="accent3" accent4="accent4" accent5="accent5" accent6="accent6" hlink="hlink" folHlink="folHlink"/>
  <p:sldLayoutIdLst>
    <p:sldLayoutId id="2147484768" r:id="rId1"/>
    <p:sldLayoutId id="2147484769" r:id="rId2"/>
    <p:sldLayoutId id="2147484770" r:id="rId3"/>
    <p:sldLayoutId id="2147484771" r:id="rId4"/>
    <p:sldLayoutId id="2147484772" r:id="rId5"/>
    <p:sldLayoutId id="2147484773" r:id="rId6"/>
    <p:sldLayoutId id="2147484774" r:id="rId7"/>
    <p:sldLayoutId id="2147484775" r:id="rId8"/>
    <p:sldLayoutId id="2147484776" r:id="rId9"/>
    <p:sldLayoutId id="2147484777" r:id="rId10"/>
    <p:sldLayoutId id="2147484778" r:id="rId11"/>
    <p:sldLayoutId id="2147484779" r:id="rId12"/>
    <p:sldLayoutId id="2147484780" r:id="rId13"/>
    <p:sldLayoutId id="2147484781" r:id="rId14"/>
    <p:sldLayoutId id="2147484782" r:id="rId15"/>
    <p:sldLayoutId id="2147484783" r:id="rId16"/>
    <p:sldLayoutId id="2147484784" r:id="rId17"/>
    <p:sldLayoutId id="2147484785" r:id="rId18"/>
    <p:sldLayoutId id="2147484786" r:id="rId19"/>
    <p:sldLayoutId id="2147484787" r:id="rId20"/>
    <p:sldLayoutId id="2147484788" r:id="rId21"/>
    <p:sldLayoutId id="2147484789" r:id="rId22"/>
    <p:sldLayoutId id="2147484790" r:id="rId23"/>
    <p:sldLayoutId id="2147484791" r:id="rId24"/>
    <p:sldLayoutId id="2147484792" r:id="rId25"/>
    <p:sldLayoutId id="2147484793" r:id="rId26"/>
    <p:sldLayoutId id="2147484794" r:id="rId27"/>
    <p:sldLayoutId id="2147484795" r:id="rId28"/>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5"/>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5"/>
          <a:stretch>
            <a:fillRect/>
          </a:stretch>
        </p:blipFill>
        <p:spPr>
          <a:xfrm rot="5400000">
            <a:off x="9288990"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2"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06177269"/>
      </p:ext>
    </p:extLst>
  </p:cSld>
  <p:clrMap bg1="lt1" tx1="dk1" bg2="lt2" tx2="dk2" accent1="accent1" accent2="accent2" accent3="accent3" accent4="accent4" accent5="accent5" accent6="accent6" hlink="hlink" folHlink="folHlink"/>
  <p:sldLayoutIdLst>
    <p:sldLayoutId id="2147484799" r:id="rId1"/>
    <p:sldLayoutId id="2147484800" r:id="rId2"/>
    <p:sldLayoutId id="2147484801" r:id="rId3"/>
    <p:sldLayoutId id="2147484802" r:id="rId4"/>
    <p:sldLayoutId id="2147484803" r:id="rId5"/>
    <p:sldLayoutId id="2147484804" r:id="rId6"/>
    <p:sldLayoutId id="2147484805" r:id="rId7"/>
    <p:sldLayoutId id="2147484806" r:id="rId8"/>
    <p:sldLayoutId id="2147484807" r:id="rId9"/>
    <p:sldLayoutId id="2147484808" r:id="rId10"/>
    <p:sldLayoutId id="2147484809" r:id="rId11"/>
    <p:sldLayoutId id="2147484810" r:id="rId12"/>
    <p:sldLayoutId id="2147484811" r:id="rId13"/>
    <p:sldLayoutId id="2147484812" r:id="rId14"/>
    <p:sldLayoutId id="2147484813" r:id="rId15"/>
    <p:sldLayoutId id="2147484814" r:id="rId16"/>
    <p:sldLayoutId id="2147484815" r:id="rId17"/>
    <p:sldLayoutId id="2147484816" r:id="rId18"/>
    <p:sldLayoutId id="2147484817" r:id="rId19"/>
    <p:sldLayoutId id="2147484818" r:id="rId20"/>
    <p:sldLayoutId id="2147484819" r:id="rId21"/>
    <p:sldLayoutId id="2147484820" r:id="rId22"/>
    <p:sldLayoutId id="2147484821" r:id="rId23"/>
  </p:sldLayoutIdLst>
  <p:transition>
    <p:fade/>
  </p:transition>
  <p:hf sldNum="0" hdr="0" ftr="0" dt="0"/>
  <p:txStyles>
    <p:titleStyle>
      <a:lvl1pPr algn="l" defTabSz="932384"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12" marR="0" indent="-228512"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025" marR="0" indent="-228512"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6973" marR="0" indent="-199948"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639" marR="0" indent="-180906"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544" marR="0" indent="-168211" algn="l" defTabSz="93238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054"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0"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7"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2"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5"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6" algn="l" defTabSz="93238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4"/>
          <a:stretch>
            <a:fillRect/>
          </a:stretch>
        </p:blipFill>
        <p:spPr>
          <a:xfrm rot="5400000">
            <a:off x="9288989"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0399994"/>
      </p:ext>
    </p:extLst>
  </p:cSld>
  <p:clrMap bg1="lt1" tx1="dk1" bg2="lt2" tx2="dk2" accent1="accent1" accent2="accent2" accent3="accent3" accent4="accent4" accent5="accent5" accent6="accent6" hlink="hlink" folHlink="folHlink"/>
  <p:sldLayoutIdLst>
    <p:sldLayoutId id="2147484823" r:id="rId1"/>
    <p:sldLayoutId id="2147484824" r:id="rId2"/>
    <p:sldLayoutId id="2147484825" r:id="rId3"/>
    <p:sldLayoutId id="2147484826" r:id="rId4"/>
    <p:sldLayoutId id="2147484827" r:id="rId5"/>
    <p:sldLayoutId id="2147484828" r:id="rId6"/>
    <p:sldLayoutId id="2147484829" r:id="rId7"/>
    <p:sldLayoutId id="2147484830" r:id="rId8"/>
    <p:sldLayoutId id="2147484831" r:id="rId9"/>
    <p:sldLayoutId id="2147484832" r:id="rId10"/>
    <p:sldLayoutId id="2147484833" r:id="rId11"/>
    <p:sldLayoutId id="2147484834" r:id="rId12"/>
    <p:sldLayoutId id="2147484835" r:id="rId13"/>
    <p:sldLayoutId id="2147484836" r:id="rId14"/>
    <p:sldLayoutId id="2147484837" r:id="rId15"/>
    <p:sldLayoutId id="2147484838" r:id="rId16"/>
    <p:sldLayoutId id="2147484839" r:id="rId17"/>
    <p:sldLayoutId id="2147484840" r:id="rId18"/>
    <p:sldLayoutId id="2147484841" r:id="rId19"/>
    <p:sldLayoutId id="2147484842" r:id="rId20"/>
    <p:sldLayoutId id="2147484843" r:id="rId21"/>
    <p:sldLayoutId id="2147484844" r:id="rId22"/>
  </p:sldLayoutIdLst>
  <p:transition>
    <p:fade/>
  </p:transition>
  <p:hf sldNum="0" hdr="0" ftr="0" dt="0"/>
  <p:txStyles>
    <p:titleStyle>
      <a:lvl1pPr algn="l" defTabSz="932563"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2"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2"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09600" y="1371600"/>
            <a:ext cx="109728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1026"/>
          <p:cNvSpPr>
            <a:spLocks noGrp="1" noChangeArrowheads="1"/>
          </p:cNvSpPr>
          <p:nvPr>
            <p:ph type="title"/>
          </p:nvPr>
        </p:nvSpPr>
        <p:spPr bwMode="auto">
          <a:xfrm>
            <a:off x="609600" y="304800"/>
            <a:ext cx="10972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4013796369"/>
      </p:ext>
    </p:extLst>
  </p:cSld>
  <p:clrMap bg1="lt1" tx1="dk1" bg2="lt2" tx2="dk2" accent1="accent1" accent2="accent2" accent3="accent3" accent4="accent4" accent5="accent5" accent6="accent6" hlink="hlink" folHlink="folHlink"/>
  <p:sldLayoutIdLst>
    <p:sldLayoutId id="2147484847" r:id="rId1"/>
    <p:sldLayoutId id="2147484848" r:id="rId2"/>
    <p:sldLayoutId id="2147484849" r:id="rId3"/>
    <p:sldLayoutId id="2147484850" r:id="rId4"/>
    <p:sldLayoutId id="2147484851" r:id="rId5"/>
    <p:sldLayoutId id="2147484852" r:id="rId6"/>
    <p:sldLayoutId id="2147484853" r:id="rId7"/>
    <p:sldLayoutId id="2147484854" r:id="rId8"/>
    <p:sldLayoutId id="2147484855" r:id="rId9"/>
    <p:sldLayoutId id="2147484856" r:id="rId10"/>
    <p:sldLayoutId id="2147484858" r:id="rId11"/>
    <p:sldLayoutId id="2147484860" r:id="rId12"/>
  </p:sldLayoutIdLst>
  <p:transition>
    <p:fade/>
  </p:transition>
  <p:hf hdr="0" ftr="0" dt="0"/>
  <p:txStyles>
    <p:titleStyle>
      <a:lvl1pPr marL="0" indent="0" algn="ctr" defTabSz="-18497088" rtl="0" eaLnBrk="1" fontAlgn="base" hangingPunct="1">
        <a:spcBef>
          <a:spcPct val="0"/>
        </a:spcBef>
        <a:spcAft>
          <a:spcPct val="0"/>
        </a:spcAft>
        <a:defRPr lang="en-US" sz="3867" b="1" dirty="0" smtClean="0">
          <a:solidFill>
            <a:schemeClr val="tx2"/>
          </a:solidFill>
          <a:latin typeface="Calibri"/>
          <a:ea typeface="+mj-ea"/>
          <a:cs typeface="Segoe UI" pitchFamily="34" charset="0"/>
        </a:defRPr>
      </a:lvl1pPr>
      <a:lvl2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2pPr>
      <a:lvl3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3pPr>
      <a:lvl4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4pPr>
      <a:lvl5pPr marL="457189" indent="-457189" algn="ctr" defTabSz="-18497088" rtl="0" eaLnBrk="1" fontAlgn="base" hangingPunct="1">
        <a:spcBef>
          <a:spcPct val="0"/>
        </a:spcBef>
        <a:spcAft>
          <a:spcPct val="0"/>
        </a:spcAft>
        <a:defRPr sz="3733" b="1">
          <a:solidFill>
            <a:schemeClr val="tx2"/>
          </a:solidFill>
          <a:latin typeface="Myriad Pro" pitchFamily="34" charset="0"/>
          <a:cs typeface="Segoe UI" pitchFamily="34" charset="0"/>
        </a:defRPr>
      </a:lvl5pPr>
      <a:lvl6pPr marL="609585" algn="l" eaLnBrk="1" fontAlgn="base" hangingPunct="1">
        <a:spcBef>
          <a:spcPct val="0"/>
        </a:spcBef>
        <a:spcAft>
          <a:spcPct val="0"/>
        </a:spcAft>
        <a:defRPr sz="3733" b="1">
          <a:solidFill>
            <a:schemeClr val="tx2">
              <a:alpha val="100000"/>
            </a:schemeClr>
          </a:solidFill>
          <a:latin typeface="Verdana"/>
        </a:defRPr>
      </a:lvl6pPr>
      <a:lvl7pPr marL="1219170" algn="l" eaLnBrk="1" fontAlgn="base" hangingPunct="1">
        <a:spcBef>
          <a:spcPct val="0"/>
        </a:spcBef>
        <a:spcAft>
          <a:spcPct val="0"/>
        </a:spcAft>
        <a:defRPr sz="3733" b="1">
          <a:solidFill>
            <a:schemeClr val="tx2">
              <a:alpha val="100000"/>
            </a:schemeClr>
          </a:solidFill>
          <a:latin typeface="Verdana"/>
        </a:defRPr>
      </a:lvl7pPr>
      <a:lvl8pPr marL="1828754" algn="l" eaLnBrk="1" fontAlgn="base" hangingPunct="1">
        <a:spcBef>
          <a:spcPct val="0"/>
        </a:spcBef>
        <a:spcAft>
          <a:spcPct val="0"/>
        </a:spcAft>
        <a:defRPr sz="3733" b="1">
          <a:solidFill>
            <a:schemeClr val="tx2">
              <a:alpha val="100000"/>
            </a:schemeClr>
          </a:solidFill>
          <a:latin typeface="Verdana"/>
        </a:defRPr>
      </a:lvl8pPr>
      <a:lvl9pPr marL="2438339" algn="l" eaLnBrk="1" fontAlgn="base" hangingPunct="1">
        <a:spcBef>
          <a:spcPct val="0"/>
        </a:spcBef>
        <a:spcAft>
          <a:spcPct val="0"/>
        </a:spcAft>
        <a:defRPr sz="3733" b="1">
          <a:solidFill>
            <a:schemeClr val="tx2">
              <a:alpha val="100000"/>
            </a:schemeClr>
          </a:solidFill>
          <a:latin typeface="Verdana"/>
        </a:defRPr>
      </a:lvl9pPr>
    </p:titleStyle>
    <p:bodyStyle>
      <a:lvl1pPr marL="457189" indent="-457189" algn="l" defTabSz="-18497088" rtl="0" eaLnBrk="1" fontAlgn="base" hangingPunct="1">
        <a:spcBef>
          <a:spcPct val="20000"/>
        </a:spcBef>
        <a:spcAft>
          <a:spcPct val="0"/>
        </a:spcAft>
        <a:buFont typeface="Wingdings" pitchFamily="2" charset="2"/>
        <a:buChar char="§"/>
        <a:defRPr sz="2800" b="1">
          <a:solidFill>
            <a:schemeClr val="tx1"/>
          </a:solidFill>
          <a:latin typeface="Calibri" pitchFamily="34" charset="0"/>
          <a:ea typeface="+mn-ea"/>
          <a:cs typeface="Segoe UI" pitchFamily="34" charset="0"/>
        </a:defRPr>
      </a:lvl1pPr>
      <a:lvl2pPr marL="990575" indent="-380990" algn="l" defTabSz="-18497088" rtl="0" eaLnBrk="1" fontAlgn="base" hangingPunct="1">
        <a:spcBef>
          <a:spcPct val="20000"/>
        </a:spcBef>
        <a:spcAft>
          <a:spcPct val="0"/>
        </a:spcAft>
        <a:buSzPct val="50000"/>
        <a:buFont typeface="Wingdings" pitchFamily="2" charset="2"/>
        <a:buChar char="o"/>
        <a:defRPr sz="2533">
          <a:solidFill>
            <a:schemeClr val="tx1"/>
          </a:solidFill>
          <a:latin typeface="Calibri Light" pitchFamily="34" charset="0"/>
          <a:cs typeface="Segoe UI" pitchFamily="34" charset="0"/>
        </a:defRPr>
      </a:lvl2pPr>
      <a:lvl3pPr marL="1523962" indent="-304792" algn="l" defTabSz="-18497088" rtl="0" eaLnBrk="1" fontAlgn="base" hangingPunct="1">
        <a:spcBef>
          <a:spcPct val="20000"/>
        </a:spcBef>
        <a:spcAft>
          <a:spcPct val="0"/>
        </a:spcAft>
        <a:buSzPct val="50000"/>
        <a:buFont typeface="Wingdings" pitchFamily="2" charset="2"/>
        <a:buChar char="o"/>
        <a:defRPr sz="2267">
          <a:solidFill>
            <a:schemeClr val="tx1"/>
          </a:solidFill>
          <a:latin typeface="Calibri Light" pitchFamily="34" charset="0"/>
          <a:cs typeface="Segoe UI" pitchFamily="34" charset="0"/>
        </a:defRPr>
      </a:lvl3pPr>
      <a:lvl4pPr marL="2133547" indent="-304792" algn="l" defTabSz="-18497088" rtl="0" eaLnBrk="1" fontAlgn="base" hangingPunct="1">
        <a:spcBef>
          <a:spcPct val="20000"/>
        </a:spcBef>
        <a:spcAft>
          <a:spcPct val="0"/>
        </a:spcAft>
        <a:buSzPct val="50000"/>
        <a:buFont typeface="Wingdings" pitchFamily="2" charset="2"/>
        <a:buChar char="o"/>
        <a:defRPr sz="2000">
          <a:solidFill>
            <a:schemeClr val="tx1"/>
          </a:solidFill>
          <a:latin typeface="Calibri Light" pitchFamily="34" charset="0"/>
          <a:cs typeface="Segoe UI" pitchFamily="34" charset="0"/>
        </a:defRPr>
      </a:lvl4pPr>
      <a:lvl5pPr marL="2743131" indent="-304792" algn="l" defTabSz="-18497088" rtl="0" eaLnBrk="1" fontAlgn="base" hangingPunct="1">
        <a:spcBef>
          <a:spcPct val="20000"/>
        </a:spcBef>
        <a:spcAft>
          <a:spcPct val="0"/>
        </a:spcAft>
        <a:buSzPct val="50000"/>
        <a:buFont typeface="Wingdings" pitchFamily="2" charset="2"/>
        <a:buChar char="o"/>
        <a:defRPr sz="1733">
          <a:solidFill>
            <a:schemeClr val="tx1"/>
          </a:solidFill>
          <a:latin typeface="Calibri Light" pitchFamily="34" charset="0"/>
          <a:cs typeface="Segoe UI" pitchFamily="34" charset="0"/>
        </a:defRPr>
      </a:lvl5pPr>
      <a:lvl6pPr marL="3352716"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6pPr>
      <a:lvl7pPr marL="3962301"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7pPr>
      <a:lvl8pPr marL="4571886"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8pPr>
      <a:lvl9pPr marL="5181470" indent="-304792"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09585" algn="l" eaLnBrk="1" fontAlgn="base" hangingPunct="1">
        <a:spcBef>
          <a:spcPct val="0"/>
        </a:spcBef>
        <a:spcAft>
          <a:spcPct val="0"/>
        </a:spcAft>
        <a:defRPr>
          <a:solidFill>
            <a:schemeClr val="tx1">
              <a:alpha val="100000"/>
            </a:schemeClr>
          </a:solidFill>
          <a:latin typeface="Arial"/>
        </a:defRPr>
      </a:lvl2pPr>
      <a:lvl3pPr marL="1219170" algn="l" eaLnBrk="1" fontAlgn="base" hangingPunct="1">
        <a:spcBef>
          <a:spcPct val="0"/>
        </a:spcBef>
        <a:spcAft>
          <a:spcPct val="0"/>
        </a:spcAft>
        <a:defRPr>
          <a:solidFill>
            <a:schemeClr val="tx1">
              <a:alpha val="100000"/>
            </a:schemeClr>
          </a:solidFill>
          <a:latin typeface="Arial"/>
        </a:defRPr>
      </a:lvl3pPr>
      <a:lvl4pPr marL="1828754" algn="l" eaLnBrk="1" fontAlgn="base" hangingPunct="1">
        <a:spcBef>
          <a:spcPct val="0"/>
        </a:spcBef>
        <a:spcAft>
          <a:spcPct val="0"/>
        </a:spcAft>
        <a:defRPr>
          <a:solidFill>
            <a:schemeClr val="tx1">
              <a:alpha val="100000"/>
            </a:schemeClr>
          </a:solidFill>
          <a:latin typeface="Arial"/>
        </a:defRPr>
      </a:lvl4pPr>
      <a:lvl5pPr marL="2438339" algn="l" eaLnBrk="1" fontAlgn="base" hangingPunct="1">
        <a:spcBef>
          <a:spcPct val="0"/>
        </a:spcBef>
        <a:spcAft>
          <a:spcPct val="0"/>
        </a:spcAft>
        <a:defRPr>
          <a:solidFill>
            <a:schemeClr val="tx1">
              <a:alpha val="100000"/>
            </a:schemeClr>
          </a:solidFill>
          <a:latin typeface="Arial"/>
        </a:defRPr>
      </a:lvl5pPr>
      <a:lvl6pPr marL="3047924" algn="l" eaLnBrk="1" fontAlgn="base" hangingPunct="1">
        <a:spcBef>
          <a:spcPct val="0"/>
        </a:spcBef>
        <a:spcAft>
          <a:spcPct val="0"/>
        </a:spcAft>
        <a:defRPr>
          <a:solidFill>
            <a:schemeClr val="tx1">
              <a:alpha val="100000"/>
            </a:schemeClr>
          </a:solidFill>
          <a:latin typeface="Arial"/>
        </a:defRPr>
      </a:lvl6pPr>
      <a:lvl7pPr marL="3657509" algn="l" eaLnBrk="1" fontAlgn="base" hangingPunct="1">
        <a:spcBef>
          <a:spcPct val="0"/>
        </a:spcBef>
        <a:spcAft>
          <a:spcPct val="0"/>
        </a:spcAft>
        <a:defRPr>
          <a:solidFill>
            <a:schemeClr val="tx1">
              <a:alpha val="100000"/>
            </a:schemeClr>
          </a:solidFill>
          <a:latin typeface="Arial"/>
        </a:defRPr>
      </a:lvl7pPr>
      <a:lvl8pPr marL="4267093" algn="l" eaLnBrk="1" fontAlgn="base" hangingPunct="1">
        <a:spcBef>
          <a:spcPct val="0"/>
        </a:spcBef>
        <a:spcAft>
          <a:spcPct val="0"/>
        </a:spcAft>
        <a:defRPr>
          <a:solidFill>
            <a:schemeClr val="tx1">
              <a:alpha val="100000"/>
            </a:schemeClr>
          </a:solidFill>
          <a:latin typeface="Arial"/>
        </a:defRPr>
      </a:lvl8pPr>
      <a:lvl9pPr marL="4876678"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tho@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na01.safelinks.protection.outlook.com/?url=https://github.com/Microsoft/sqlmlutils&amp;data=02|01||a3a43853c39e499ff6d108d622766281|72f988bf86f141af91ab2d7cd011db47|1|0|636734289178355242&amp;sdata=hKxySnjemkz61sKAxVNt1NPqAhy3q8xwiV8RwxuYBuE%3D&amp;reserved=0"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37.xml.rels><?xml version="1.0" encoding="UTF-8" standalone="yes"?>
<Relationships xmlns="http://schemas.openxmlformats.org/package/2006/relationships"><Relationship Id="rId3" Type="http://schemas.openxmlformats.org/officeDocument/2006/relationships/hyperlink" Target="mailto:SslDbML@Microsoft.com" TargetMode="External"/><Relationship Id="rId7" Type="http://schemas.openxmlformats.org/officeDocument/2006/relationships/hyperlink" Target="mailto:anna.Thomas@Microsoft.com"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hyperlink" Target="mailto:sumit.kumar@microsoft.com" TargetMode="External"/><Relationship Id="rId5" Type="http://schemas.openxmlformats.org/officeDocument/2006/relationships/hyperlink" Target="https://www.microsoft.com/en-us/sql-server/sql-server-2019" TargetMode="External"/><Relationship Id="rId4" Type="http://schemas.openxmlformats.org/officeDocument/2006/relationships/hyperlink" Target="https://aka.ms/eapsignup"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aka.ms/annalytics"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hyperlink" Target="https://aka.ms/sqlworkshops"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BB8B40-F3D1-4331-B430-E127860A693D}"/>
              </a:ext>
            </a:extLst>
          </p:cNvPr>
          <p:cNvSpPr>
            <a:spLocks noGrp="1"/>
          </p:cNvSpPr>
          <p:nvPr>
            <p:ph type="title"/>
          </p:nvPr>
        </p:nvSpPr>
        <p:spPr>
          <a:xfrm>
            <a:off x="761741" y="3823581"/>
            <a:ext cx="5536751" cy="1354217"/>
          </a:xfrm>
        </p:spPr>
        <p:txBody>
          <a:bodyPr/>
          <a:lstStyle/>
          <a:p>
            <a:r>
              <a:rPr lang="en-US" sz="4400" dirty="0">
                <a:latin typeface="Arial Unicode MS"/>
                <a:ea typeface="Arial Unicode MS"/>
                <a:cs typeface="Arial Unicode MS"/>
              </a:rPr>
              <a:t>SQL Server ML from End-to-End</a:t>
            </a:r>
            <a:endParaRPr lang="en-US" dirty="0"/>
          </a:p>
        </p:txBody>
      </p:sp>
      <p:sp>
        <p:nvSpPr>
          <p:cNvPr id="2" name="TextBox 1">
            <a:extLst>
              <a:ext uri="{FF2B5EF4-FFF2-40B4-BE49-F238E27FC236}">
                <a16:creationId xmlns:a16="http://schemas.microsoft.com/office/drawing/2014/main" id="{AF57CFD1-12DE-4287-8E0D-77F399553290}"/>
              </a:ext>
            </a:extLst>
          </p:cNvPr>
          <p:cNvSpPr txBox="1"/>
          <p:nvPr/>
        </p:nvSpPr>
        <p:spPr>
          <a:xfrm>
            <a:off x="971359" y="5860477"/>
            <a:ext cx="5327133" cy="923330"/>
          </a:xfrm>
          <a:prstGeom prst="rect">
            <a:avLst/>
          </a:prstGeom>
          <a:noFill/>
        </p:spPr>
        <p:txBody>
          <a:bodyPr wrap="square" lIns="0" tIns="0" rIns="0" bIns="0" rtlCol="0" anchor="t">
            <a:spAutoFit/>
          </a:bodyPr>
          <a:lstStyle/>
          <a:p>
            <a:r>
              <a:rPr lang="en-US" sz="2000" i="1" dirty="0">
                <a:solidFill>
                  <a:schemeClr val="accent4">
                    <a:lumMod val="60000"/>
                    <a:lumOff val="40000"/>
                  </a:schemeClr>
                </a:solidFill>
              </a:rPr>
              <a:t>Anna Thomas, Data &amp; Applied Scientist</a:t>
            </a:r>
          </a:p>
          <a:p>
            <a:r>
              <a:rPr lang="en-US" sz="2000" i="1" dirty="0">
                <a:solidFill>
                  <a:schemeClr val="accent4">
                    <a:lumMod val="60000"/>
                    <a:lumOff val="40000"/>
                  </a:schemeClr>
                </a:solidFill>
              </a:rPr>
              <a:t>SQL Server, Microsoft</a:t>
            </a:r>
          </a:p>
          <a:p>
            <a:r>
              <a:rPr lang="en-US" sz="2000" i="1" dirty="0">
                <a:solidFill>
                  <a:schemeClr val="accent4">
                    <a:lumMod val="60000"/>
                    <a:lumOff val="40000"/>
                  </a:schemeClr>
                </a:solidFill>
                <a:hlinkClick r:id="rId3">
                  <a:extLst>
                    <a:ext uri="{A12FA001-AC4F-418D-AE19-62706E023703}">
                      <ahyp:hlinkClr xmlns:ahyp="http://schemas.microsoft.com/office/drawing/2018/hyperlinkcolor" val="tx"/>
                    </a:ext>
                  </a:extLst>
                </a:hlinkClick>
              </a:rPr>
              <a:t>antho@microsoft.com</a:t>
            </a:r>
            <a:r>
              <a:rPr lang="en-US" sz="2000" i="1" dirty="0">
                <a:solidFill>
                  <a:schemeClr val="accent4">
                    <a:lumMod val="60000"/>
                    <a:lumOff val="40000"/>
                  </a:schemeClr>
                </a:solidFill>
              </a:rPr>
              <a:t> </a:t>
            </a:r>
          </a:p>
        </p:txBody>
      </p:sp>
      <p:pic>
        <p:nvPicPr>
          <p:cNvPr id="1026" name="Picture 2" descr="SQLBits Logo">
            <a:extLst>
              <a:ext uri="{FF2B5EF4-FFF2-40B4-BE49-F238E27FC236}">
                <a16:creationId xmlns:a16="http://schemas.microsoft.com/office/drawing/2014/main" id="{F39129AF-A1F0-0C41-966C-86632AF87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708" y="1234547"/>
            <a:ext cx="3279835" cy="144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9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C567A22-5237-4D12-9587-B034151D377B}"/>
              </a:ext>
            </a:extLst>
          </p:cNvPr>
          <p:cNvSpPr txBox="1"/>
          <p:nvPr/>
        </p:nvSpPr>
        <p:spPr>
          <a:xfrm>
            <a:off x="4231717" y="2525496"/>
            <a:ext cx="848675" cy="286232"/>
          </a:xfrm>
          <a:prstGeom prst="rec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14102" fontAlgn="base">
              <a:lnSpc>
                <a:spcPct val="90000"/>
              </a:lnSpc>
              <a:spcBef>
                <a:spcPct val="0"/>
              </a:spcBef>
              <a:spcAft>
                <a:spcPct val="0"/>
              </a:spcAft>
              <a:defRPr sz="1400">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accent1"/>
                </a:solidFill>
              </a:rPr>
              <a:t>Explore</a:t>
            </a:r>
          </a:p>
        </p:txBody>
      </p:sp>
      <p:sp>
        <p:nvSpPr>
          <p:cNvPr id="29" name="TextBox 28">
            <a:extLst>
              <a:ext uri="{FF2B5EF4-FFF2-40B4-BE49-F238E27FC236}">
                <a16:creationId xmlns:a16="http://schemas.microsoft.com/office/drawing/2014/main" id="{40791E27-7982-4249-AA30-E24D3DD80CF1}"/>
              </a:ext>
            </a:extLst>
          </p:cNvPr>
          <p:cNvSpPr txBox="1"/>
          <p:nvPr/>
        </p:nvSpPr>
        <p:spPr>
          <a:xfrm>
            <a:off x="7100473" y="2525496"/>
            <a:ext cx="615711" cy="286232"/>
          </a:xfrm>
          <a:prstGeom prst="rec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14102" fontAlgn="base">
              <a:lnSpc>
                <a:spcPct val="90000"/>
              </a:lnSpc>
              <a:spcBef>
                <a:spcPct val="0"/>
              </a:spcBef>
              <a:spcAft>
                <a:spcPct val="0"/>
              </a:spcAft>
              <a:defRPr sz="1400">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accent1"/>
                </a:solidFill>
              </a:rPr>
              <a:t>Train</a:t>
            </a:r>
          </a:p>
        </p:txBody>
      </p:sp>
      <p:sp>
        <p:nvSpPr>
          <p:cNvPr id="30" name="TextBox 29">
            <a:extLst>
              <a:ext uri="{FF2B5EF4-FFF2-40B4-BE49-F238E27FC236}">
                <a16:creationId xmlns:a16="http://schemas.microsoft.com/office/drawing/2014/main" id="{93B28343-C5D0-4B56-A93D-4E1A52150C31}"/>
              </a:ext>
            </a:extLst>
          </p:cNvPr>
          <p:cNvSpPr txBox="1"/>
          <p:nvPr/>
        </p:nvSpPr>
        <p:spPr>
          <a:xfrm>
            <a:off x="7083487" y="4797280"/>
            <a:ext cx="775640" cy="286232"/>
          </a:xfrm>
          <a:prstGeom prst="rec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14102" fontAlgn="base">
              <a:lnSpc>
                <a:spcPct val="90000"/>
              </a:lnSpc>
              <a:spcBef>
                <a:spcPct val="0"/>
              </a:spcBef>
              <a:spcAft>
                <a:spcPct val="0"/>
              </a:spcAft>
              <a:defRPr sz="1400">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accent1"/>
                </a:solidFill>
              </a:rPr>
              <a:t>Deploy</a:t>
            </a:r>
          </a:p>
        </p:txBody>
      </p:sp>
      <p:sp>
        <p:nvSpPr>
          <p:cNvPr id="46" name="TextBox 45">
            <a:extLst>
              <a:ext uri="{FF2B5EF4-FFF2-40B4-BE49-F238E27FC236}">
                <a16:creationId xmlns:a16="http://schemas.microsoft.com/office/drawing/2014/main" id="{54662B46-3712-40BC-BFE4-E3F5E3B4009C}"/>
              </a:ext>
            </a:extLst>
          </p:cNvPr>
          <p:cNvSpPr txBox="1"/>
          <p:nvPr/>
        </p:nvSpPr>
        <p:spPr>
          <a:xfrm>
            <a:off x="478757" y="2778125"/>
            <a:ext cx="3597051" cy="477054"/>
          </a:xfrm>
          <a:prstGeom prst="rect">
            <a:avLst/>
          </a:prstGeom>
          <a:noFill/>
        </p:spPr>
        <p:txBody>
          <a:bodyPr wrap="square" lIns="0" tIns="0" rIns="0" bIns="0" rtlCol="0">
            <a:spAutoFit/>
          </a:bodyPr>
          <a:lstStyle/>
          <a:p>
            <a:pPr>
              <a:spcAft>
                <a:spcPts val="588"/>
              </a:spcAft>
            </a:pPr>
            <a:r>
              <a:rPr lang="en-US" sz="1300" dirty="0">
                <a:solidFill>
                  <a:srgbClr val="0078D7"/>
                </a:solidFill>
                <a:latin typeface="Segoe UI" panose="020B0502040204020203" pitchFamily="34" charset="0"/>
                <a:cs typeface="Segoe UI" panose="020B0502040204020203" pitchFamily="34" charset="0"/>
              </a:rPr>
              <a:t>Exp</a:t>
            </a:r>
            <a:r>
              <a:rPr lang="en-US" sz="1300" dirty="0">
                <a:solidFill>
                  <a:srgbClr val="0078D7"/>
                </a:solidFill>
                <a:latin typeface="Segoe UI" panose="020B0502040204020203" pitchFamily="34" charset="0"/>
                <a:ea typeface="Segoe UI" panose="020B0502040204020203" pitchFamily="34" charset="0"/>
                <a:cs typeface="Segoe UI" panose="020B0502040204020203" pitchFamily="34" charset="0"/>
              </a:rPr>
              <a:t>lore and experiment with data</a:t>
            </a:r>
          </a:p>
          <a:p>
            <a:pPr>
              <a:spcAft>
                <a:spcPts val="588"/>
              </a:spcAft>
            </a:pPr>
            <a:r>
              <a:rPr lang="en-US" sz="1300" dirty="0">
                <a:solidFill>
                  <a:srgbClr val="0078D7"/>
                </a:solidFill>
                <a:latin typeface="Segoe UI" panose="020B0502040204020203" pitchFamily="34" charset="0"/>
                <a:ea typeface="Segoe UI" panose="020B0502040204020203" pitchFamily="34" charset="0"/>
                <a:cs typeface="Segoe UI" panose="020B0502040204020203" pitchFamily="34" charset="0"/>
              </a:rPr>
              <a:t>Stay in your favorite IDE - use R, Python or T-SQL</a:t>
            </a:r>
            <a:endParaRPr lang="en-US" sz="13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71" name="TextBox 70">
            <a:extLst>
              <a:ext uri="{FF2B5EF4-FFF2-40B4-BE49-F238E27FC236}">
                <a16:creationId xmlns:a16="http://schemas.microsoft.com/office/drawing/2014/main" id="{32106847-29CD-4BB3-BF22-C832772AC60A}"/>
              </a:ext>
            </a:extLst>
          </p:cNvPr>
          <p:cNvSpPr txBox="1"/>
          <p:nvPr/>
        </p:nvSpPr>
        <p:spPr>
          <a:xfrm>
            <a:off x="8082644" y="2778125"/>
            <a:ext cx="3919541" cy="477054"/>
          </a:xfrm>
          <a:prstGeom prst="rect">
            <a:avLst/>
          </a:prstGeom>
          <a:noFill/>
        </p:spPr>
        <p:txBody>
          <a:bodyPr wrap="square" lIns="0" tIns="0" rIns="0" bIns="0" rtlCol="0">
            <a:spAutoFit/>
          </a:bodyPr>
          <a:lstStyle>
            <a:defPPr>
              <a:defRPr lang="en-US"/>
            </a:defPPr>
            <a:lvl1pPr>
              <a:spcAft>
                <a:spcPts val="588"/>
              </a:spcAft>
              <a:defRPr sz="1300">
                <a:solidFill>
                  <a:srgbClr val="0078D7"/>
                </a:solidFill>
                <a:latin typeface="Segoe UI" panose="020B0502040204020203" pitchFamily="34" charset="0"/>
                <a:cs typeface="Segoe UI" panose="020B0502040204020203" pitchFamily="34" charset="0"/>
              </a:defRPr>
            </a:lvl1pPr>
          </a:lstStyle>
          <a:p>
            <a:r>
              <a:rPr lang="en-US"/>
              <a:t>Train models remotely on SQL Server </a:t>
            </a:r>
          </a:p>
          <a:p>
            <a:r>
              <a:rPr lang="en-US"/>
              <a:t>Use R/Python code embedded in T-SQL stored proc</a:t>
            </a:r>
          </a:p>
        </p:txBody>
      </p:sp>
      <p:sp>
        <p:nvSpPr>
          <p:cNvPr id="79" name="TextBox 78">
            <a:extLst>
              <a:ext uri="{FF2B5EF4-FFF2-40B4-BE49-F238E27FC236}">
                <a16:creationId xmlns:a16="http://schemas.microsoft.com/office/drawing/2014/main" id="{4B45FCB4-C555-480B-AFEF-B8FD9488693C}"/>
              </a:ext>
            </a:extLst>
          </p:cNvPr>
          <p:cNvSpPr txBox="1"/>
          <p:nvPr/>
        </p:nvSpPr>
        <p:spPr>
          <a:xfrm>
            <a:off x="8082643" y="5426439"/>
            <a:ext cx="3524140" cy="754053"/>
          </a:xfrm>
          <a:prstGeom prst="rect">
            <a:avLst/>
          </a:prstGeom>
          <a:noFill/>
        </p:spPr>
        <p:txBody>
          <a:bodyPr wrap="square" lIns="0" tIns="0" rIns="0" bIns="0" rtlCol="0">
            <a:spAutoFit/>
          </a:bodyPr>
          <a:lstStyle>
            <a:defPPr>
              <a:defRPr lang="en-US"/>
            </a:defPPr>
            <a:lvl1pPr>
              <a:spcAft>
                <a:spcPts val="588"/>
              </a:spcAft>
              <a:defRPr sz="1300">
                <a:solidFill>
                  <a:srgbClr val="0078D7"/>
                </a:solidFill>
                <a:latin typeface="Segoe UI" panose="020B0502040204020203" pitchFamily="34" charset="0"/>
                <a:cs typeface="Segoe UI" panose="020B0502040204020203" pitchFamily="34" charset="0"/>
              </a:defRPr>
            </a:lvl1pPr>
          </a:lstStyle>
          <a:p>
            <a:r>
              <a:rPr lang="en-US"/>
              <a:t>Deploy training/scoring scripts in-DB</a:t>
            </a:r>
          </a:p>
          <a:p>
            <a:r>
              <a:rPr lang="en-US"/>
              <a:t>Make models accessible to any app</a:t>
            </a:r>
          </a:p>
          <a:p>
            <a:r>
              <a:rPr lang="en-US"/>
              <a:t>Manage model version in DB</a:t>
            </a:r>
          </a:p>
        </p:txBody>
      </p:sp>
      <p:sp>
        <p:nvSpPr>
          <p:cNvPr id="87" name="TextBox 86">
            <a:extLst>
              <a:ext uri="{FF2B5EF4-FFF2-40B4-BE49-F238E27FC236}">
                <a16:creationId xmlns:a16="http://schemas.microsoft.com/office/drawing/2014/main" id="{BE158D2F-5AB2-4489-840C-B4BB26975930}"/>
              </a:ext>
            </a:extLst>
          </p:cNvPr>
          <p:cNvSpPr txBox="1"/>
          <p:nvPr/>
        </p:nvSpPr>
        <p:spPr>
          <a:xfrm>
            <a:off x="588265" y="5426437"/>
            <a:ext cx="3414289" cy="477054"/>
          </a:xfrm>
          <a:prstGeom prst="rect">
            <a:avLst/>
          </a:prstGeom>
          <a:noFill/>
        </p:spPr>
        <p:txBody>
          <a:bodyPr wrap="square" lIns="0" tIns="0" rIns="0" bIns="0" rtlCol="0">
            <a:spAutoFit/>
          </a:bodyPr>
          <a:lstStyle>
            <a:defPPr>
              <a:defRPr lang="en-US"/>
            </a:defPPr>
            <a:lvl1pPr>
              <a:spcAft>
                <a:spcPts val="588"/>
              </a:spcAft>
              <a:defRPr sz="1300">
                <a:solidFill>
                  <a:srgbClr val="0078D7"/>
                </a:solidFill>
                <a:latin typeface="Segoe UI" panose="020B0502040204020203" pitchFamily="34" charset="0"/>
                <a:cs typeface="Segoe UI" panose="020B0502040204020203" pitchFamily="34" charset="0"/>
              </a:defRPr>
            </a:lvl1pPr>
          </a:lstStyle>
          <a:p>
            <a:r>
              <a:rPr lang="en-US"/>
              <a:t>Consume ML models from any app </a:t>
            </a:r>
          </a:p>
          <a:p>
            <a:r>
              <a:rPr lang="en-US"/>
              <a:t>Make simple stored proc calls</a:t>
            </a:r>
          </a:p>
        </p:txBody>
      </p:sp>
      <p:sp>
        <p:nvSpPr>
          <p:cNvPr id="31" name="TextBox 30">
            <a:extLst>
              <a:ext uri="{FF2B5EF4-FFF2-40B4-BE49-F238E27FC236}">
                <a16:creationId xmlns:a16="http://schemas.microsoft.com/office/drawing/2014/main" id="{60B9CF11-F174-464D-9C39-476B0E5919B8}"/>
              </a:ext>
            </a:extLst>
          </p:cNvPr>
          <p:cNvSpPr txBox="1"/>
          <p:nvPr/>
        </p:nvSpPr>
        <p:spPr>
          <a:xfrm>
            <a:off x="4103366" y="4740924"/>
            <a:ext cx="1063719" cy="480131"/>
          </a:xfrm>
          <a:prstGeom prst="rec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14102" fontAlgn="base">
              <a:lnSpc>
                <a:spcPct val="90000"/>
              </a:lnSpc>
              <a:spcBef>
                <a:spcPct val="0"/>
              </a:spcBef>
              <a:spcAft>
                <a:spcPct val="0"/>
              </a:spcAft>
              <a:defRPr sz="1400">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olidFill>
                  <a:schemeClr val="accent1"/>
                </a:solidFill>
              </a:rPr>
              <a:t>Share &amp; consume</a:t>
            </a:r>
          </a:p>
        </p:txBody>
      </p:sp>
      <p:sp>
        <p:nvSpPr>
          <p:cNvPr id="107" name="Rectangle 106">
            <a:extLst/>
          </p:cNvPr>
          <p:cNvSpPr/>
          <p:nvPr/>
        </p:nvSpPr>
        <p:spPr bwMode="auto">
          <a:xfrm>
            <a:off x="5255837" y="3970399"/>
            <a:ext cx="1680328" cy="674031"/>
          </a:xfrm>
          <a:prstGeom prst="rect">
            <a:avLst/>
          </a:prstGeom>
          <a:no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080">
              <a:lnSpc>
                <a:spcPct val="90000"/>
              </a:lnSpc>
            </a:pPr>
            <a:r>
              <a:rPr lang="en-US" sz="1400">
                <a:solidFill>
                  <a:schemeClr val="tx1"/>
                </a:solidFill>
                <a:latin typeface="+mj-lt"/>
              </a:rPr>
              <a:t>SQL Server</a:t>
            </a:r>
          </a:p>
          <a:p>
            <a:pPr algn="ctr" defTabSz="914080">
              <a:lnSpc>
                <a:spcPct val="90000"/>
              </a:lnSpc>
            </a:pPr>
            <a:r>
              <a:rPr lang="en-US" sz="1400">
                <a:solidFill>
                  <a:schemeClr val="tx1"/>
                </a:solidFill>
                <a:latin typeface="+mj-lt"/>
              </a:rPr>
              <a:t> Machine Learning Services</a:t>
            </a:r>
          </a:p>
        </p:txBody>
      </p:sp>
      <p:sp>
        <p:nvSpPr>
          <p:cNvPr id="6" name="Title 5">
            <a:extLst>
              <a:ext uri="{FF2B5EF4-FFF2-40B4-BE49-F238E27FC236}">
                <a16:creationId xmlns:a16="http://schemas.microsoft.com/office/drawing/2014/main" id="{8E8730FD-301B-4C56-9793-45B934A6FC0A}"/>
              </a:ext>
            </a:extLst>
          </p:cNvPr>
          <p:cNvSpPr>
            <a:spLocks noGrp="1"/>
          </p:cNvSpPr>
          <p:nvPr>
            <p:ph type="title"/>
          </p:nvPr>
        </p:nvSpPr>
        <p:spPr>
          <a:xfrm>
            <a:off x="588263" y="457201"/>
            <a:ext cx="11018520" cy="553999"/>
          </a:xfrm>
        </p:spPr>
        <p:txBody>
          <a:bodyPr/>
          <a:lstStyle/>
          <a:p>
            <a:pPr algn="l"/>
            <a:r>
              <a:rPr lang="en-US" dirty="0">
                <a:solidFill>
                  <a:schemeClr val="tx1"/>
                </a:solidFill>
              </a:rPr>
              <a:t>SQL ML Services: </a:t>
            </a:r>
            <a:br>
              <a:rPr lang="en-US" dirty="0">
                <a:solidFill>
                  <a:schemeClr val="tx1"/>
                </a:solidFill>
              </a:rPr>
            </a:br>
            <a:r>
              <a:rPr lang="en-US" dirty="0">
                <a:solidFill>
                  <a:schemeClr val="tx1"/>
                </a:solidFill>
              </a:rPr>
              <a:t>Better collaboration and E2E efficiency</a:t>
            </a:r>
          </a:p>
        </p:txBody>
      </p:sp>
      <p:sp>
        <p:nvSpPr>
          <p:cNvPr id="88" name="Freeform 182">
            <a:extLst>
              <a:ext uri="{FF2B5EF4-FFF2-40B4-BE49-F238E27FC236}">
                <a16:creationId xmlns:a16="http://schemas.microsoft.com/office/drawing/2014/main" id="{EBF644D6-5DCB-45B3-ADD3-58375E62400B}"/>
              </a:ext>
            </a:extLst>
          </p:cNvPr>
          <p:cNvSpPr/>
          <p:nvPr/>
        </p:nvSpPr>
        <p:spPr bwMode="auto">
          <a:xfrm>
            <a:off x="5766059" y="3029541"/>
            <a:ext cx="659883" cy="846331"/>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B5955DEA-A27E-4EF3-B66D-9962C830667C}"/>
              </a:ext>
            </a:extLst>
          </p:cNvPr>
          <p:cNvCxnSpPr>
            <a:cxnSpLocks/>
          </p:cNvCxnSpPr>
          <p:nvPr/>
        </p:nvCxnSpPr>
        <p:spPr>
          <a:xfrm>
            <a:off x="5209876" y="2902857"/>
            <a:ext cx="341347" cy="28933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0F1E45A-7696-4E48-B1AA-F0786B70D906}"/>
              </a:ext>
            </a:extLst>
          </p:cNvPr>
          <p:cNvCxnSpPr>
            <a:cxnSpLocks/>
          </p:cNvCxnSpPr>
          <p:nvPr/>
        </p:nvCxnSpPr>
        <p:spPr>
          <a:xfrm flipH="1">
            <a:off x="6640780" y="2902857"/>
            <a:ext cx="355225" cy="28933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28B661F-1D56-4DF1-97A3-5B76007DB21C}"/>
              </a:ext>
            </a:extLst>
          </p:cNvPr>
          <p:cNvCxnSpPr>
            <a:cxnSpLocks/>
          </p:cNvCxnSpPr>
          <p:nvPr/>
        </p:nvCxnSpPr>
        <p:spPr>
          <a:xfrm flipV="1">
            <a:off x="5181600" y="4474029"/>
            <a:ext cx="229739" cy="22973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D8C8C5F-08FB-47B6-AE98-F7706D940E5D}"/>
              </a:ext>
            </a:extLst>
          </p:cNvPr>
          <p:cNvCxnSpPr>
            <a:cxnSpLocks/>
          </p:cNvCxnSpPr>
          <p:nvPr/>
        </p:nvCxnSpPr>
        <p:spPr>
          <a:xfrm flipH="1" flipV="1">
            <a:off x="6796988" y="4489123"/>
            <a:ext cx="206725" cy="20672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Freeform: Shape 118">
            <a:extLst>
              <a:ext uri="{FF2B5EF4-FFF2-40B4-BE49-F238E27FC236}">
                <a16:creationId xmlns:a16="http://schemas.microsoft.com/office/drawing/2014/main" id="{FE9E5151-B0DC-4797-AF10-12D826198C79}"/>
              </a:ext>
            </a:extLst>
          </p:cNvPr>
          <p:cNvSpPr/>
          <p:nvPr/>
        </p:nvSpPr>
        <p:spPr bwMode="auto">
          <a:xfrm>
            <a:off x="6274423" y="2383832"/>
            <a:ext cx="1226923" cy="1226921"/>
          </a:xfrm>
          <a:custGeom>
            <a:avLst/>
            <a:gdLst>
              <a:gd name="connsiteX0" fmla="*/ 1673661 w 1673661"/>
              <a:gd name="connsiteY0" fmla="*/ 1673661 h 1673661"/>
              <a:gd name="connsiteX1" fmla="*/ 0 w 1673661"/>
              <a:gd name="connsiteY1" fmla="*/ 1673661 h 1673661"/>
              <a:gd name="connsiteX2" fmla="*/ 0 w 1673661"/>
              <a:gd name="connsiteY2" fmla="*/ 0 h 1673661"/>
              <a:gd name="connsiteX3" fmla="*/ 41528 w 1673661"/>
              <a:gd name="connsiteY3" fmla="*/ 2097 h 1673661"/>
              <a:gd name="connsiteX4" fmla="*/ 1671564 w 1673661"/>
              <a:gd name="connsiteY4" fmla="*/ 1632133 h 1673661"/>
              <a:gd name="connsiteX5" fmla="*/ 1673661 w 1673661"/>
              <a:gd name="connsiteY5" fmla="*/ 1673661 h 1673661"/>
              <a:gd name="connsiteX0" fmla="*/ 0 w 1673661"/>
              <a:gd name="connsiteY0" fmla="*/ 1673661 h 1765101"/>
              <a:gd name="connsiteX1" fmla="*/ 0 w 1673661"/>
              <a:gd name="connsiteY1" fmla="*/ 0 h 1765101"/>
              <a:gd name="connsiteX2" fmla="*/ 41528 w 1673661"/>
              <a:gd name="connsiteY2" fmla="*/ 2097 h 1765101"/>
              <a:gd name="connsiteX3" fmla="*/ 1671564 w 1673661"/>
              <a:gd name="connsiteY3" fmla="*/ 1632133 h 1765101"/>
              <a:gd name="connsiteX4" fmla="*/ 1673661 w 1673661"/>
              <a:gd name="connsiteY4" fmla="*/ 1673661 h 1765101"/>
              <a:gd name="connsiteX5" fmla="*/ 91440 w 1673661"/>
              <a:gd name="connsiteY5" fmla="*/ 1765101 h 1765101"/>
              <a:gd name="connsiteX0" fmla="*/ 0 w 1673661"/>
              <a:gd name="connsiteY0" fmla="*/ 1673661 h 1673661"/>
              <a:gd name="connsiteX1" fmla="*/ 0 w 1673661"/>
              <a:gd name="connsiteY1" fmla="*/ 0 h 1673661"/>
              <a:gd name="connsiteX2" fmla="*/ 41528 w 1673661"/>
              <a:gd name="connsiteY2" fmla="*/ 2097 h 1673661"/>
              <a:gd name="connsiteX3" fmla="*/ 1671564 w 1673661"/>
              <a:gd name="connsiteY3" fmla="*/ 1632133 h 1673661"/>
              <a:gd name="connsiteX4" fmla="*/ 1673661 w 1673661"/>
              <a:gd name="connsiteY4" fmla="*/ 1673661 h 1673661"/>
              <a:gd name="connsiteX0" fmla="*/ 0 w 1673661"/>
              <a:gd name="connsiteY0" fmla="*/ 0 h 1673661"/>
              <a:gd name="connsiteX1" fmla="*/ 41528 w 1673661"/>
              <a:gd name="connsiteY1" fmla="*/ 2097 h 1673661"/>
              <a:gd name="connsiteX2" fmla="*/ 1671564 w 1673661"/>
              <a:gd name="connsiteY2" fmla="*/ 1632133 h 1673661"/>
              <a:gd name="connsiteX3" fmla="*/ 1673661 w 1673661"/>
              <a:gd name="connsiteY3" fmla="*/ 1673661 h 1673661"/>
            </a:gdLst>
            <a:ahLst/>
            <a:cxnLst>
              <a:cxn ang="0">
                <a:pos x="connsiteX0" y="connsiteY0"/>
              </a:cxn>
              <a:cxn ang="0">
                <a:pos x="connsiteX1" y="connsiteY1"/>
              </a:cxn>
              <a:cxn ang="0">
                <a:pos x="connsiteX2" y="connsiteY2"/>
              </a:cxn>
              <a:cxn ang="0">
                <a:pos x="connsiteX3" y="connsiteY3"/>
              </a:cxn>
            </a:cxnLst>
            <a:rect l="l" t="t" r="r" b="b"/>
            <a:pathLst>
              <a:path w="1673661" h="1673661">
                <a:moveTo>
                  <a:pt x="0" y="0"/>
                </a:moveTo>
                <a:lnTo>
                  <a:pt x="41528" y="2097"/>
                </a:lnTo>
                <a:cubicBezTo>
                  <a:pt x="901000" y="89382"/>
                  <a:pt x="1584280" y="772662"/>
                  <a:pt x="1671564" y="1632133"/>
                </a:cubicBezTo>
                <a:lnTo>
                  <a:pt x="1673661" y="1673661"/>
                </a:lnTo>
              </a:path>
            </a:pathLst>
          </a:custGeom>
          <a:noFill/>
          <a:ln w="190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18" name="Freeform: Shape 117">
            <a:extLst>
              <a:ext uri="{FF2B5EF4-FFF2-40B4-BE49-F238E27FC236}">
                <a16:creationId xmlns:a16="http://schemas.microsoft.com/office/drawing/2014/main" id="{12A8EBEA-B1CA-4E0D-9AB9-48F4104D31E7}"/>
              </a:ext>
            </a:extLst>
          </p:cNvPr>
          <p:cNvSpPr/>
          <p:nvPr/>
        </p:nvSpPr>
        <p:spPr bwMode="auto">
          <a:xfrm>
            <a:off x="6274424" y="3967599"/>
            <a:ext cx="1226923" cy="1226920"/>
          </a:xfrm>
          <a:custGeom>
            <a:avLst/>
            <a:gdLst>
              <a:gd name="connsiteX0" fmla="*/ 1673661 w 1673661"/>
              <a:gd name="connsiteY0" fmla="*/ 0 h 1673660"/>
              <a:gd name="connsiteX1" fmla="*/ 1671564 w 1673661"/>
              <a:gd name="connsiteY1" fmla="*/ 41527 h 1673660"/>
              <a:gd name="connsiteX2" fmla="*/ 41528 w 1673661"/>
              <a:gd name="connsiteY2" fmla="*/ 1671563 h 1673660"/>
              <a:gd name="connsiteX3" fmla="*/ 0 w 1673661"/>
              <a:gd name="connsiteY3" fmla="*/ 1673660 h 1673660"/>
              <a:gd name="connsiteX4" fmla="*/ 0 w 1673661"/>
              <a:gd name="connsiteY4" fmla="*/ 0 h 1673660"/>
              <a:gd name="connsiteX5" fmla="*/ 1673661 w 1673661"/>
              <a:gd name="connsiteY5" fmla="*/ 0 h 1673660"/>
              <a:gd name="connsiteX0" fmla="*/ 0 w 1673661"/>
              <a:gd name="connsiteY0" fmla="*/ 0 h 1673660"/>
              <a:gd name="connsiteX1" fmla="*/ 1673661 w 1673661"/>
              <a:gd name="connsiteY1" fmla="*/ 0 h 1673660"/>
              <a:gd name="connsiteX2" fmla="*/ 1671564 w 1673661"/>
              <a:gd name="connsiteY2" fmla="*/ 41527 h 1673660"/>
              <a:gd name="connsiteX3" fmla="*/ 41528 w 1673661"/>
              <a:gd name="connsiteY3" fmla="*/ 1671563 h 1673660"/>
              <a:gd name="connsiteX4" fmla="*/ 0 w 1673661"/>
              <a:gd name="connsiteY4" fmla="*/ 1673660 h 1673660"/>
              <a:gd name="connsiteX5" fmla="*/ 91440 w 1673661"/>
              <a:gd name="connsiteY5" fmla="*/ 91440 h 1673660"/>
              <a:gd name="connsiteX0" fmla="*/ 0 w 1673661"/>
              <a:gd name="connsiteY0" fmla="*/ 0 h 1673660"/>
              <a:gd name="connsiteX1" fmla="*/ 1673661 w 1673661"/>
              <a:gd name="connsiteY1" fmla="*/ 0 h 1673660"/>
              <a:gd name="connsiteX2" fmla="*/ 1671564 w 1673661"/>
              <a:gd name="connsiteY2" fmla="*/ 41527 h 1673660"/>
              <a:gd name="connsiteX3" fmla="*/ 41528 w 1673661"/>
              <a:gd name="connsiteY3" fmla="*/ 1671563 h 1673660"/>
              <a:gd name="connsiteX4" fmla="*/ 0 w 1673661"/>
              <a:gd name="connsiteY4" fmla="*/ 1673660 h 1673660"/>
              <a:gd name="connsiteX0" fmla="*/ 1673661 w 1673661"/>
              <a:gd name="connsiteY0" fmla="*/ 0 h 1673660"/>
              <a:gd name="connsiteX1" fmla="*/ 1671564 w 1673661"/>
              <a:gd name="connsiteY1" fmla="*/ 41527 h 1673660"/>
              <a:gd name="connsiteX2" fmla="*/ 41528 w 1673661"/>
              <a:gd name="connsiteY2" fmla="*/ 1671563 h 1673660"/>
              <a:gd name="connsiteX3" fmla="*/ 0 w 1673661"/>
              <a:gd name="connsiteY3" fmla="*/ 1673660 h 1673660"/>
            </a:gdLst>
            <a:ahLst/>
            <a:cxnLst>
              <a:cxn ang="0">
                <a:pos x="connsiteX0" y="connsiteY0"/>
              </a:cxn>
              <a:cxn ang="0">
                <a:pos x="connsiteX1" y="connsiteY1"/>
              </a:cxn>
              <a:cxn ang="0">
                <a:pos x="connsiteX2" y="connsiteY2"/>
              </a:cxn>
              <a:cxn ang="0">
                <a:pos x="connsiteX3" y="connsiteY3"/>
              </a:cxn>
            </a:cxnLst>
            <a:rect l="l" t="t" r="r" b="b"/>
            <a:pathLst>
              <a:path w="1673661" h="1673660">
                <a:moveTo>
                  <a:pt x="1673661" y="0"/>
                </a:moveTo>
                <a:lnTo>
                  <a:pt x="1671564" y="41527"/>
                </a:lnTo>
                <a:cubicBezTo>
                  <a:pt x="1584279" y="900999"/>
                  <a:pt x="900999" y="1584279"/>
                  <a:pt x="41528" y="1671563"/>
                </a:cubicBezTo>
                <a:lnTo>
                  <a:pt x="0" y="1673660"/>
                </a:lnTo>
              </a:path>
            </a:pathLst>
          </a:custGeom>
          <a:noFill/>
          <a:ln w="190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13" name="Freeform: Shape 112">
            <a:extLst>
              <a:ext uri="{FF2B5EF4-FFF2-40B4-BE49-F238E27FC236}">
                <a16:creationId xmlns:a16="http://schemas.microsoft.com/office/drawing/2014/main" id="{99AE400D-715B-447C-BD51-32FA014AF773}"/>
              </a:ext>
            </a:extLst>
          </p:cNvPr>
          <p:cNvSpPr/>
          <p:nvPr/>
        </p:nvSpPr>
        <p:spPr bwMode="auto">
          <a:xfrm>
            <a:off x="4690657" y="2383832"/>
            <a:ext cx="1226921" cy="1226921"/>
          </a:xfrm>
          <a:custGeom>
            <a:avLst/>
            <a:gdLst>
              <a:gd name="connsiteX0" fmla="*/ 1673660 w 1673660"/>
              <a:gd name="connsiteY0" fmla="*/ 0 h 1673661"/>
              <a:gd name="connsiteX1" fmla="*/ 1673660 w 1673660"/>
              <a:gd name="connsiteY1" fmla="*/ 1673661 h 1673661"/>
              <a:gd name="connsiteX2" fmla="*/ 0 w 1673660"/>
              <a:gd name="connsiteY2" fmla="*/ 1673661 h 1673661"/>
              <a:gd name="connsiteX3" fmla="*/ 2097 w 1673660"/>
              <a:gd name="connsiteY3" fmla="*/ 1632133 h 1673661"/>
              <a:gd name="connsiteX4" fmla="*/ 1632133 w 1673660"/>
              <a:gd name="connsiteY4" fmla="*/ 2097 h 1673661"/>
              <a:gd name="connsiteX5" fmla="*/ 1673660 w 1673660"/>
              <a:gd name="connsiteY5" fmla="*/ 0 h 1673661"/>
              <a:gd name="connsiteX0" fmla="*/ 1673660 w 1765100"/>
              <a:gd name="connsiteY0" fmla="*/ 1673661 h 1765101"/>
              <a:gd name="connsiteX1" fmla="*/ 0 w 1765100"/>
              <a:gd name="connsiteY1" fmla="*/ 1673661 h 1765101"/>
              <a:gd name="connsiteX2" fmla="*/ 2097 w 1765100"/>
              <a:gd name="connsiteY2" fmla="*/ 1632133 h 1765101"/>
              <a:gd name="connsiteX3" fmla="*/ 1632133 w 1765100"/>
              <a:gd name="connsiteY3" fmla="*/ 2097 h 1765101"/>
              <a:gd name="connsiteX4" fmla="*/ 1673660 w 1765100"/>
              <a:gd name="connsiteY4" fmla="*/ 0 h 1765101"/>
              <a:gd name="connsiteX5" fmla="*/ 1765100 w 1765100"/>
              <a:gd name="connsiteY5" fmla="*/ 1765101 h 1765101"/>
              <a:gd name="connsiteX0" fmla="*/ 1673660 w 1673660"/>
              <a:gd name="connsiteY0" fmla="*/ 1673661 h 1673661"/>
              <a:gd name="connsiteX1" fmla="*/ 0 w 1673660"/>
              <a:gd name="connsiteY1" fmla="*/ 1673661 h 1673661"/>
              <a:gd name="connsiteX2" fmla="*/ 2097 w 1673660"/>
              <a:gd name="connsiteY2" fmla="*/ 1632133 h 1673661"/>
              <a:gd name="connsiteX3" fmla="*/ 1632133 w 1673660"/>
              <a:gd name="connsiteY3" fmla="*/ 2097 h 1673661"/>
              <a:gd name="connsiteX4" fmla="*/ 1673660 w 1673660"/>
              <a:gd name="connsiteY4" fmla="*/ 0 h 1673661"/>
              <a:gd name="connsiteX0" fmla="*/ 0 w 1673660"/>
              <a:gd name="connsiteY0" fmla="*/ 1673661 h 1673661"/>
              <a:gd name="connsiteX1" fmla="*/ 2097 w 1673660"/>
              <a:gd name="connsiteY1" fmla="*/ 1632133 h 1673661"/>
              <a:gd name="connsiteX2" fmla="*/ 1632133 w 1673660"/>
              <a:gd name="connsiteY2" fmla="*/ 2097 h 1673661"/>
              <a:gd name="connsiteX3" fmla="*/ 1673660 w 1673660"/>
              <a:gd name="connsiteY3" fmla="*/ 0 h 1673661"/>
            </a:gdLst>
            <a:ahLst/>
            <a:cxnLst>
              <a:cxn ang="0">
                <a:pos x="connsiteX0" y="connsiteY0"/>
              </a:cxn>
              <a:cxn ang="0">
                <a:pos x="connsiteX1" y="connsiteY1"/>
              </a:cxn>
              <a:cxn ang="0">
                <a:pos x="connsiteX2" y="connsiteY2"/>
              </a:cxn>
              <a:cxn ang="0">
                <a:pos x="connsiteX3" y="connsiteY3"/>
              </a:cxn>
            </a:cxnLst>
            <a:rect l="l" t="t" r="r" b="b"/>
            <a:pathLst>
              <a:path w="1673660" h="1673661">
                <a:moveTo>
                  <a:pt x="0" y="1673661"/>
                </a:moveTo>
                <a:lnTo>
                  <a:pt x="2097" y="1632133"/>
                </a:lnTo>
                <a:cubicBezTo>
                  <a:pt x="89381" y="772662"/>
                  <a:pt x="772661" y="89382"/>
                  <a:pt x="1632133" y="2097"/>
                </a:cubicBezTo>
                <a:lnTo>
                  <a:pt x="1673660" y="0"/>
                </a:lnTo>
              </a:path>
            </a:pathLst>
          </a:custGeom>
          <a:noFill/>
          <a:ln w="190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12" name="Freeform: Shape 111">
            <a:extLst>
              <a:ext uri="{FF2B5EF4-FFF2-40B4-BE49-F238E27FC236}">
                <a16:creationId xmlns:a16="http://schemas.microsoft.com/office/drawing/2014/main" id="{77A5F856-4A8F-4493-8D55-ACDC6EA2D41E}"/>
              </a:ext>
            </a:extLst>
          </p:cNvPr>
          <p:cNvSpPr/>
          <p:nvPr/>
        </p:nvSpPr>
        <p:spPr bwMode="auto">
          <a:xfrm>
            <a:off x="4690657" y="3967597"/>
            <a:ext cx="1226921" cy="1226920"/>
          </a:xfrm>
          <a:custGeom>
            <a:avLst/>
            <a:gdLst>
              <a:gd name="connsiteX0" fmla="*/ 1673660 w 1673660"/>
              <a:gd name="connsiteY0" fmla="*/ 0 h 1673660"/>
              <a:gd name="connsiteX1" fmla="*/ 1673660 w 1673660"/>
              <a:gd name="connsiteY1" fmla="*/ 1673660 h 1673660"/>
              <a:gd name="connsiteX2" fmla="*/ 1632133 w 1673660"/>
              <a:gd name="connsiteY2" fmla="*/ 1671563 h 1673660"/>
              <a:gd name="connsiteX3" fmla="*/ 2097 w 1673660"/>
              <a:gd name="connsiteY3" fmla="*/ 41527 h 1673660"/>
              <a:gd name="connsiteX4" fmla="*/ 0 w 1673660"/>
              <a:gd name="connsiteY4" fmla="*/ 0 h 1673660"/>
              <a:gd name="connsiteX5" fmla="*/ 1673660 w 1673660"/>
              <a:gd name="connsiteY5" fmla="*/ 0 h 1673660"/>
              <a:gd name="connsiteX0" fmla="*/ 1673660 w 1765100"/>
              <a:gd name="connsiteY0" fmla="*/ 0 h 1673660"/>
              <a:gd name="connsiteX1" fmla="*/ 1673660 w 1765100"/>
              <a:gd name="connsiteY1" fmla="*/ 1673660 h 1673660"/>
              <a:gd name="connsiteX2" fmla="*/ 1632133 w 1765100"/>
              <a:gd name="connsiteY2" fmla="*/ 1671563 h 1673660"/>
              <a:gd name="connsiteX3" fmla="*/ 2097 w 1765100"/>
              <a:gd name="connsiteY3" fmla="*/ 41527 h 1673660"/>
              <a:gd name="connsiteX4" fmla="*/ 0 w 1765100"/>
              <a:gd name="connsiteY4" fmla="*/ 0 h 1673660"/>
              <a:gd name="connsiteX5" fmla="*/ 1765100 w 1765100"/>
              <a:gd name="connsiteY5" fmla="*/ 91440 h 1673660"/>
              <a:gd name="connsiteX0" fmla="*/ 1673660 w 1673660"/>
              <a:gd name="connsiteY0" fmla="*/ 0 h 1673660"/>
              <a:gd name="connsiteX1" fmla="*/ 1673660 w 1673660"/>
              <a:gd name="connsiteY1" fmla="*/ 1673660 h 1673660"/>
              <a:gd name="connsiteX2" fmla="*/ 1632133 w 1673660"/>
              <a:gd name="connsiteY2" fmla="*/ 1671563 h 1673660"/>
              <a:gd name="connsiteX3" fmla="*/ 2097 w 1673660"/>
              <a:gd name="connsiteY3" fmla="*/ 41527 h 1673660"/>
              <a:gd name="connsiteX4" fmla="*/ 0 w 1673660"/>
              <a:gd name="connsiteY4" fmla="*/ 0 h 1673660"/>
              <a:gd name="connsiteX0" fmla="*/ 1673660 w 1673660"/>
              <a:gd name="connsiteY0" fmla="*/ 1673660 h 1673660"/>
              <a:gd name="connsiteX1" fmla="*/ 1632133 w 1673660"/>
              <a:gd name="connsiteY1" fmla="*/ 1671563 h 1673660"/>
              <a:gd name="connsiteX2" fmla="*/ 2097 w 1673660"/>
              <a:gd name="connsiteY2" fmla="*/ 41527 h 1673660"/>
              <a:gd name="connsiteX3" fmla="*/ 0 w 1673660"/>
              <a:gd name="connsiteY3" fmla="*/ 0 h 1673660"/>
            </a:gdLst>
            <a:ahLst/>
            <a:cxnLst>
              <a:cxn ang="0">
                <a:pos x="connsiteX0" y="connsiteY0"/>
              </a:cxn>
              <a:cxn ang="0">
                <a:pos x="connsiteX1" y="connsiteY1"/>
              </a:cxn>
              <a:cxn ang="0">
                <a:pos x="connsiteX2" y="connsiteY2"/>
              </a:cxn>
              <a:cxn ang="0">
                <a:pos x="connsiteX3" y="connsiteY3"/>
              </a:cxn>
            </a:cxnLst>
            <a:rect l="l" t="t" r="r" b="b"/>
            <a:pathLst>
              <a:path w="1673660" h="1673660">
                <a:moveTo>
                  <a:pt x="1673660" y="1673660"/>
                </a:moveTo>
                <a:lnTo>
                  <a:pt x="1632133" y="1671563"/>
                </a:lnTo>
                <a:cubicBezTo>
                  <a:pt x="772661" y="1584279"/>
                  <a:pt x="89381" y="900999"/>
                  <a:pt x="2097" y="41527"/>
                </a:cubicBezTo>
                <a:lnTo>
                  <a:pt x="0" y="0"/>
                </a:lnTo>
              </a:path>
            </a:pathLst>
          </a:custGeom>
          <a:noFill/>
          <a:ln w="190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grpSp>
        <p:nvGrpSpPr>
          <p:cNvPr id="45" name="Group 44">
            <a:extLst>
              <a:ext uri="{FF2B5EF4-FFF2-40B4-BE49-F238E27FC236}">
                <a16:creationId xmlns:a16="http://schemas.microsoft.com/office/drawing/2014/main" id="{002D36D6-6B52-4DE6-8EC8-828A00B684C7}"/>
              </a:ext>
            </a:extLst>
          </p:cNvPr>
          <p:cNvGrpSpPr/>
          <p:nvPr/>
        </p:nvGrpSpPr>
        <p:grpSpPr>
          <a:xfrm>
            <a:off x="8904335" y="1498656"/>
            <a:ext cx="1158171" cy="1059888"/>
            <a:chOff x="780577" y="1553029"/>
            <a:chExt cx="1158171" cy="1059888"/>
          </a:xfrm>
        </p:grpSpPr>
        <p:grpSp>
          <p:nvGrpSpPr>
            <p:cNvPr id="44" name="Group 43">
              <a:extLst>
                <a:ext uri="{FF2B5EF4-FFF2-40B4-BE49-F238E27FC236}">
                  <a16:creationId xmlns:a16="http://schemas.microsoft.com/office/drawing/2014/main" id="{9170EBC1-BDB4-48FD-9808-F559382DB453}"/>
                </a:ext>
              </a:extLst>
            </p:cNvPr>
            <p:cNvGrpSpPr/>
            <p:nvPr/>
          </p:nvGrpSpPr>
          <p:grpSpPr>
            <a:xfrm>
              <a:off x="1219990" y="1700253"/>
              <a:ext cx="672161" cy="843051"/>
              <a:chOff x="1219990" y="1700253"/>
              <a:chExt cx="672161" cy="843051"/>
            </a:xfrm>
          </p:grpSpPr>
          <p:sp>
            <p:nvSpPr>
              <p:cNvPr id="51" name="Oval 50">
                <a:extLst>
                  <a:ext uri="{FF2B5EF4-FFF2-40B4-BE49-F238E27FC236}">
                    <a16:creationId xmlns:a16="http://schemas.microsoft.com/office/drawing/2014/main" id="{2880D45F-4AA5-4035-BB99-F5704A4D6AF8}"/>
                  </a:ext>
                </a:extLst>
              </p:cNvPr>
              <p:cNvSpPr/>
              <p:nvPr/>
            </p:nvSpPr>
            <p:spPr bwMode="auto">
              <a:xfrm>
                <a:off x="1632182" y="1851771"/>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 name="Oval 51">
                <a:extLst>
                  <a:ext uri="{FF2B5EF4-FFF2-40B4-BE49-F238E27FC236}">
                    <a16:creationId xmlns:a16="http://schemas.microsoft.com/office/drawing/2014/main" id="{BBD50361-E66B-4E92-9AA8-4B328E588F10}"/>
                  </a:ext>
                </a:extLst>
              </p:cNvPr>
              <p:cNvSpPr/>
              <p:nvPr/>
            </p:nvSpPr>
            <p:spPr bwMode="auto">
              <a:xfrm>
                <a:off x="1822907" y="1700253"/>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 name="Oval 52">
                <a:extLst>
                  <a:ext uri="{FF2B5EF4-FFF2-40B4-BE49-F238E27FC236}">
                    <a16:creationId xmlns:a16="http://schemas.microsoft.com/office/drawing/2014/main" id="{F701E5AC-20DA-44AC-BD03-C0180D39E3A8}"/>
                  </a:ext>
                </a:extLst>
              </p:cNvPr>
              <p:cNvSpPr/>
              <p:nvPr/>
            </p:nvSpPr>
            <p:spPr bwMode="auto">
              <a:xfrm>
                <a:off x="1759332" y="2060504"/>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4" name="Oval 53">
                <a:extLst>
                  <a:ext uri="{FF2B5EF4-FFF2-40B4-BE49-F238E27FC236}">
                    <a16:creationId xmlns:a16="http://schemas.microsoft.com/office/drawing/2014/main" id="{B485357F-96CA-4C47-B729-C96983A92AC9}"/>
                  </a:ext>
                </a:extLst>
              </p:cNvPr>
              <p:cNvSpPr/>
              <p:nvPr/>
            </p:nvSpPr>
            <p:spPr bwMode="auto">
              <a:xfrm>
                <a:off x="1841090" y="2193025"/>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 name="Oval 54">
                <a:extLst>
                  <a:ext uri="{FF2B5EF4-FFF2-40B4-BE49-F238E27FC236}">
                    <a16:creationId xmlns:a16="http://schemas.microsoft.com/office/drawing/2014/main" id="{6F2A188C-A375-4C8E-9BE5-3438C9C5569B}"/>
                  </a:ext>
                </a:extLst>
              </p:cNvPr>
              <p:cNvSpPr/>
              <p:nvPr/>
            </p:nvSpPr>
            <p:spPr bwMode="auto">
              <a:xfrm>
                <a:off x="1777517" y="2492243"/>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318AA3A6-DECD-406E-ADA0-22883C65711C}"/>
                  </a:ext>
                </a:extLst>
              </p:cNvPr>
              <p:cNvSpPr/>
              <p:nvPr/>
            </p:nvSpPr>
            <p:spPr bwMode="auto">
              <a:xfrm>
                <a:off x="1493667" y="2383830"/>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F9FF9B12-B7E5-4567-B9A2-057B018072B3}"/>
                  </a:ext>
                </a:extLst>
              </p:cNvPr>
              <p:cNvSpPr/>
              <p:nvPr/>
            </p:nvSpPr>
            <p:spPr bwMode="auto">
              <a:xfrm>
                <a:off x="1451295" y="2081804"/>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8" name="Oval 57">
                <a:extLst>
                  <a:ext uri="{FF2B5EF4-FFF2-40B4-BE49-F238E27FC236}">
                    <a16:creationId xmlns:a16="http://schemas.microsoft.com/office/drawing/2014/main" id="{0E44C2E2-BDF7-41CC-AA06-C890A9B731FF}"/>
                  </a:ext>
                </a:extLst>
              </p:cNvPr>
              <p:cNvSpPr/>
              <p:nvPr/>
            </p:nvSpPr>
            <p:spPr bwMode="auto">
              <a:xfrm>
                <a:off x="1280539" y="2273890"/>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9" name="Oval 58">
                <a:extLst>
                  <a:ext uri="{FF2B5EF4-FFF2-40B4-BE49-F238E27FC236}">
                    <a16:creationId xmlns:a16="http://schemas.microsoft.com/office/drawing/2014/main" id="{C2CA0358-46E4-4759-8AAE-A68A27F76CB3}"/>
                  </a:ext>
                </a:extLst>
              </p:cNvPr>
              <p:cNvSpPr/>
              <p:nvPr/>
            </p:nvSpPr>
            <p:spPr bwMode="auto">
              <a:xfrm>
                <a:off x="1219990" y="2467148"/>
                <a:ext cx="51061" cy="5106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60" name="Oval 59">
              <a:extLst>
                <a:ext uri="{FF2B5EF4-FFF2-40B4-BE49-F238E27FC236}">
                  <a16:creationId xmlns:a16="http://schemas.microsoft.com/office/drawing/2014/main" id="{A0C20706-6FEF-40AD-A0BE-48742165AB55}"/>
                </a:ext>
              </a:extLst>
            </p:cNvPr>
            <p:cNvSpPr/>
            <p:nvPr/>
          </p:nvSpPr>
          <p:spPr bwMode="auto">
            <a:xfrm>
              <a:off x="1219991" y="2030582"/>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 name="Oval 60">
              <a:extLst>
                <a:ext uri="{FF2B5EF4-FFF2-40B4-BE49-F238E27FC236}">
                  <a16:creationId xmlns:a16="http://schemas.microsoft.com/office/drawing/2014/main" id="{A2AD9991-1A4B-41C7-B475-41428783C8B1}"/>
                </a:ext>
              </a:extLst>
            </p:cNvPr>
            <p:cNvSpPr/>
            <p:nvPr/>
          </p:nvSpPr>
          <p:spPr bwMode="auto">
            <a:xfrm>
              <a:off x="958433" y="2504225"/>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 name="Oval 61">
              <a:extLst>
                <a:ext uri="{FF2B5EF4-FFF2-40B4-BE49-F238E27FC236}">
                  <a16:creationId xmlns:a16="http://schemas.microsoft.com/office/drawing/2014/main" id="{F552CC85-0C24-416C-9F28-700ABC8B8DE3}"/>
                </a:ext>
              </a:extLst>
            </p:cNvPr>
            <p:cNvSpPr/>
            <p:nvPr/>
          </p:nvSpPr>
          <p:spPr bwMode="auto">
            <a:xfrm>
              <a:off x="960673" y="2238213"/>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 name="Oval 62">
              <a:extLst>
                <a:ext uri="{FF2B5EF4-FFF2-40B4-BE49-F238E27FC236}">
                  <a16:creationId xmlns:a16="http://schemas.microsoft.com/office/drawing/2014/main" id="{699AC293-DB6F-4D94-BA8F-C5BCF38D1FDA}"/>
                </a:ext>
              </a:extLst>
            </p:cNvPr>
            <p:cNvSpPr/>
            <p:nvPr/>
          </p:nvSpPr>
          <p:spPr bwMode="auto">
            <a:xfrm>
              <a:off x="823935" y="2054557"/>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 name="Oval 63">
              <a:extLst>
                <a:ext uri="{FF2B5EF4-FFF2-40B4-BE49-F238E27FC236}">
                  <a16:creationId xmlns:a16="http://schemas.microsoft.com/office/drawing/2014/main" id="{303E3AC2-FEDD-4144-95BB-9D4A705DA5B6}"/>
                </a:ext>
              </a:extLst>
            </p:cNvPr>
            <p:cNvSpPr/>
            <p:nvPr/>
          </p:nvSpPr>
          <p:spPr bwMode="auto">
            <a:xfrm>
              <a:off x="881132" y="1598368"/>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D49D34C6-CE1E-4538-826A-8CD583199BA9}"/>
                </a:ext>
              </a:extLst>
            </p:cNvPr>
            <p:cNvSpPr/>
            <p:nvPr/>
          </p:nvSpPr>
          <p:spPr bwMode="auto">
            <a:xfrm>
              <a:off x="1464612" y="1583824"/>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 name="Oval 65">
              <a:extLst>
                <a:ext uri="{FF2B5EF4-FFF2-40B4-BE49-F238E27FC236}">
                  <a16:creationId xmlns:a16="http://schemas.microsoft.com/office/drawing/2014/main" id="{F8099308-C0D5-4BE6-AC43-E185EAB4D5DE}"/>
                </a:ext>
              </a:extLst>
            </p:cNvPr>
            <p:cNvSpPr/>
            <p:nvPr/>
          </p:nvSpPr>
          <p:spPr bwMode="auto">
            <a:xfrm>
              <a:off x="1007942" y="1819108"/>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 name="Oval 66">
              <a:extLst>
                <a:ext uri="{FF2B5EF4-FFF2-40B4-BE49-F238E27FC236}">
                  <a16:creationId xmlns:a16="http://schemas.microsoft.com/office/drawing/2014/main" id="{1DAA3725-541E-4B7D-A780-07393D7063D7}"/>
                </a:ext>
              </a:extLst>
            </p:cNvPr>
            <p:cNvSpPr/>
            <p:nvPr/>
          </p:nvSpPr>
          <p:spPr bwMode="auto">
            <a:xfrm>
              <a:off x="1242859" y="1700251"/>
              <a:ext cx="51061" cy="510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 name="Freeform: Shape 67">
              <a:extLst>
                <a:ext uri="{FF2B5EF4-FFF2-40B4-BE49-F238E27FC236}">
                  <a16:creationId xmlns:a16="http://schemas.microsoft.com/office/drawing/2014/main" id="{0D4EAC87-43FE-4F3D-A073-F66531F57FCD}"/>
                </a:ext>
              </a:extLst>
            </p:cNvPr>
            <p:cNvSpPr/>
            <p:nvPr/>
          </p:nvSpPr>
          <p:spPr>
            <a:xfrm>
              <a:off x="1034123" y="1553029"/>
              <a:ext cx="870023" cy="1037863"/>
            </a:xfrm>
            <a:custGeom>
              <a:avLst/>
              <a:gdLst>
                <a:gd name="connsiteX0" fmla="*/ 0 w 1039586"/>
                <a:gd name="connsiteY0" fmla="*/ 1144360 h 1144360"/>
                <a:gd name="connsiteX1" fmla="*/ 100693 w 1039586"/>
                <a:gd name="connsiteY1" fmla="*/ 791935 h 1144360"/>
                <a:gd name="connsiteX2" fmla="*/ 405493 w 1039586"/>
                <a:gd name="connsiteY2" fmla="*/ 567417 h 1144360"/>
                <a:gd name="connsiteX3" fmla="*/ 591911 w 1039586"/>
                <a:gd name="connsiteY3" fmla="*/ 228600 h 1144360"/>
                <a:gd name="connsiteX4" fmla="*/ 1039586 w 1039586"/>
                <a:gd name="connsiteY4" fmla="*/ 0 h 1144360"/>
                <a:gd name="connsiteX0" fmla="*/ 0 w 1039586"/>
                <a:gd name="connsiteY0" fmla="*/ 1144360 h 1144360"/>
                <a:gd name="connsiteX1" fmla="*/ 100693 w 1039586"/>
                <a:gd name="connsiteY1" fmla="*/ 791935 h 1144360"/>
                <a:gd name="connsiteX2" fmla="*/ 405493 w 1039586"/>
                <a:gd name="connsiteY2" fmla="*/ 567417 h 1144360"/>
                <a:gd name="connsiteX3" fmla="*/ 591911 w 1039586"/>
                <a:gd name="connsiteY3" fmla="*/ 228600 h 1144360"/>
                <a:gd name="connsiteX4" fmla="*/ 1039586 w 1039586"/>
                <a:gd name="connsiteY4" fmla="*/ 0 h 1144360"/>
                <a:gd name="connsiteX0" fmla="*/ 0 w 1039586"/>
                <a:gd name="connsiteY0" fmla="*/ 1144360 h 1144360"/>
                <a:gd name="connsiteX1" fmla="*/ 100693 w 1039586"/>
                <a:gd name="connsiteY1" fmla="*/ 791935 h 1144360"/>
                <a:gd name="connsiteX2" fmla="*/ 444609 w 1039586"/>
                <a:gd name="connsiteY2" fmla="*/ 575873 h 1144360"/>
                <a:gd name="connsiteX3" fmla="*/ 591911 w 1039586"/>
                <a:gd name="connsiteY3" fmla="*/ 228600 h 1144360"/>
                <a:gd name="connsiteX4" fmla="*/ 1039586 w 1039586"/>
                <a:gd name="connsiteY4" fmla="*/ 0 h 1144360"/>
                <a:gd name="connsiteX0" fmla="*/ 0 w 1039586"/>
                <a:gd name="connsiteY0" fmla="*/ 1144360 h 1144360"/>
                <a:gd name="connsiteX1" fmla="*/ 100693 w 1039586"/>
                <a:gd name="connsiteY1" fmla="*/ 791935 h 1144360"/>
                <a:gd name="connsiteX2" fmla="*/ 444609 w 1039586"/>
                <a:gd name="connsiteY2" fmla="*/ 575873 h 1144360"/>
                <a:gd name="connsiteX3" fmla="*/ 634156 w 1039586"/>
                <a:gd name="connsiteY3" fmla="*/ 220144 h 1144360"/>
                <a:gd name="connsiteX4" fmla="*/ 1039586 w 1039586"/>
                <a:gd name="connsiteY4" fmla="*/ 0 h 1144360"/>
                <a:gd name="connsiteX0" fmla="*/ 0 w 1039586"/>
                <a:gd name="connsiteY0" fmla="*/ 1144360 h 1144360"/>
                <a:gd name="connsiteX1" fmla="*/ 122598 w 1039586"/>
                <a:gd name="connsiteY1" fmla="*/ 803773 h 1144360"/>
                <a:gd name="connsiteX2" fmla="*/ 444609 w 1039586"/>
                <a:gd name="connsiteY2" fmla="*/ 575873 h 1144360"/>
                <a:gd name="connsiteX3" fmla="*/ 634156 w 1039586"/>
                <a:gd name="connsiteY3" fmla="*/ 220144 h 1144360"/>
                <a:gd name="connsiteX4" fmla="*/ 1039586 w 1039586"/>
                <a:gd name="connsiteY4" fmla="*/ 0 h 114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586" h="1144360">
                  <a:moveTo>
                    <a:pt x="0" y="1144360"/>
                  </a:moveTo>
                  <a:cubicBezTo>
                    <a:pt x="16555" y="1016226"/>
                    <a:pt x="48497" y="898521"/>
                    <a:pt x="122598" y="803773"/>
                  </a:cubicBezTo>
                  <a:cubicBezTo>
                    <a:pt x="196699" y="709025"/>
                    <a:pt x="359349" y="673144"/>
                    <a:pt x="444609" y="575873"/>
                  </a:cubicBezTo>
                  <a:cubicBezTo>
                    <a:pt x="529869" y="478602"/>
                    <a:pt x="534993" y="316123"/>
                    <a:pt x="634156" y="220144"/>
                  </a:cubicBezTo>
                  <a:cubicBezTo>
                    <a:pt x="733319" y="124165"/>
                    <a:pt x="853621" y="41162"/>
                    <a:pt x="1039586" y="0"/>
                  </a:cubicBezTo>
                </a:path>
              </a:pathLst>
            </a:custGeom>
            <a:noFill/>
            <a:ln w="12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25" name="Rectangle 124">
              <a:extLst>
                <a:ext uri="{FF2B5EF4-FFF2-40B4-BE49-F238E27FC236}">
                  <a16:creationId xmlns:a16="http://schemas.microsoft.com/office/drawing/2014/main" id="{3454A302-0494-42F1-8F68-BACCFA93EF4D}"/>
                </a:ext>
              </a:extLst>
            </p:cNvPr>
            <p:cNvSpPr/>
            <p:nvPr/>
          </p:nvSpPr>
          <p:spPr bwMode="auto">
            <a:xfrm>
              <a:off x="780577" y="1553029"/>
              <a:ext cx="1158171" cy="1059888"/>
            </a:xfrm>
            <a:custGeom>
              <a:avLst/>
              <a:gdLst>
                <a:gd name="connsiteX0" fmla="*/ 0 w 2074044"/>
                <a:gd name="connsiteY0" fmla="*/ 0 h 1898040"/>
                <a:gd name="connsiteX1" fmla="*/ 2074044 w 2074044"/>
                <a:gd name="connsiteY1" fmla="*/ 0 h 1898040"/>
                <a:gd name="connsiteX2" fmla="*/ 2074044 w 2074044"/>
                <a:gd name="connsiteY2" fmla="*/ 1898040 h 1898040"/>
                <a:gd name="connsiteX3" fmla="*/ 0 w 2074044"/>
                <a:gd name="connsiteY3" fmla="*/ 1898040 h 1898040"/>
                <a:gd name="connsiteX4" fmla="*/ 0 w 2074044"/>
                <a:gd name="connsiteY4" fmla="*/ 0 h 1898040"/>
                <a:gd name="connsiteX0" fmla="*/ 2074044 w 2165484"/>
                <a:gd name="connsiteY0" fmla="*/ 0 h 1898040"/>
                <a:gd name="connsiteX1" fmla="*/ 2074044 w 2165484"/>
                <a:gd name="connsiteY1" fmla="*/ 1898040 h 1898040"/>
                <a:gd name="connsiteX2" fmla="*/ 0 w 2165484"/>
                <a:gd name="connsiteY2" fmla="*/ 1898040 h 1898040"/>
                <a:gd name="connsiteX3" fmla="*/ 0 w 2165484"/>
                <a:gd name="connsiteY3" fmla="*/ 0 h 1898040"/>
                <a:gd name="connsiteX4" fmla="*/ 2165484 w 2165484"/>
                <a:gd name="connsiteY4" fmla="*/ 91440 h 1898040"/>
                <a:gd name="connsiteX0" fmla="*/ 2074044 w 2074044"/>
                <a:gd name="connsiteY0" fmla="*/ 0 h 1898040"/>
                <a:gd name="connsiteX1" fmla="*/ 2074044 w 2074044"/>
                <a:gd name="connsiteY1" fmla="*/ 1898040 h 1898040"/>
                <a:gd name="connsiteX2" fmla="*/ 0 w 2074044"/>
                <a:gd name="connsiteY2" fmla="*/ 1898040 h 1898040"/>
                <a:gd name="connsiteX3" fmla="*/ 0 w 2074044"/>
                <a:gd name="connsiteY3" fmla="*/ 0 h 1898040"/>
                <a:gd name="connsiteX0" fmla="*/ 2074044 w 2074044"/>
                <a:gd name="connsiteY0" fmla="*/ 1898040 h 1898040"/>
                <a:gd name="connsiteX1" fmla="*/ 0 w 2074044"/>
                <a:gd name="connsiteY1" fmla="*/ 1898040 h 1898040"/>
                <a:gd name="connsiteX2" fmla="*/ 0 w 2074044"/>
                <a:gd name="connsiteY2" fmla="*/ 0 h 1898040"/>
              </a:gdLst>
              <a:ahLst/>
              <a:cxnLst>
                <a:cxn ang="0">
                  <a:pos x="connsiteX0" y="connsiteY0"/>
                </a:cxn>
                <a:cxn ang="0">
                  <a:pos x="connsiteX1" y="connsiteY1"/>
                </a:cxn>
                <a:cxn ang="0">
                  <a:pos x="connsiteX2" y="connsiteY2"/>
                </a:cxn>
              </a:cxnLst>
              <a:rect l="l" t="t" r="r" b="b"/>
              <a:pathLst>
                <a:path w="2074044" h="1898040">
                  <a:moveTo>
                    <a:pt x="2074044" y="1898040"/>
                  </a:moveTo>
                  <a:lnTo>
                    <a:pt x="0" y="1898040"/>
                  </a:lnTo>
                  <a:lnTo>
                    <a:pt x="0" y="0"/>
                  </a:lnTo>
                </a:path>
              </a:pathLst>
            </a:custGeom>
            <a:ln w="254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algn="ctr" defTabSz="932270">
                <a:lnSpc>
                  <a:spcPct val="90000"/>
                </a:lnSpc>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grpSp>
        <p:nvGrpSpPr>
          <p:cNvPr id="131" name="Group 130">
            <a:extLst>
              <a:ext uri="{FF2B5EF4-FFF2-40B4-BE49-F238E27FC236}">
                <a16:creationId xmlns:a16="http://schemas.microsoft.com/office/drawing/2014/main" id="{758D34ED-DAA9-4387-97AB-EC979252E76D}"/>
              </a:ext>
            </a:extLst>
          </p:cNvPr>
          <p:cNvGrpSpPr/>
          <p:nvPr/>
        </p:nvGrpSpPr>
        <p:grpSpPr>
          <a:xfrm>
            <a:off x="5395677" y="1926608"/>
            <a:ext cx="1864121" cy="337135"/>
            <a:chOff x="9458579" y="3669601"/>
            <a:chExt cx="1864121" cy="337134"/>
          </a:xfrm>
        </p:grpSpPr>
        <p:sp>
          <p:nvSpPr>
            <p:cNvPr id="127" name="TextBox 126">
              <a:extLst/>
            </p:cNvPr>
            <p:cNvSpPr txBox="1"/>
            <p:nvPr/>
          </p:nvSpPr>
          <p:spPr>
            <a:xfrm>
              <a:off x="9650776" y="3669601"/>
              <a:ext cx="1671924" cy="337134"/>
            </a:xfrm>
            <a:prstGeom prst="rect">
              <a:avLst/>
            </a:prstGeom>
            <a:noFill/>
            <a:ln>
              <a:noFill/>
            </a:ln>
          </p:spPr>
          <p:txBody>
            <a:bodyPr wrap="square" lIns="140609" tIns="87880" rIns="140609" bIns="87880" rtlCol="0">
              <a:spAutoFit/>
            </a:bodyPr>
            <a:lstStyle/>
            <a:p>
              <a:pPr indent="-351213">
                <a:lnSpc>
                  <a:spcPct val="90000"/>
                </a:lnSpc>
                <a:defRPr/>
              </a:pPr>
              <a:r>
                <a:rPr lang="en-US" sz="1153">
                  <a:solidFill>
                    <a:schemeClr val="accent2"/>
                  </a:solidFill>
                  <a:latin typeface="Segoe UI Semibold" panose="020B0702040204020203" pitchFamily="34" charset="0"/>
                  <a:cs typeface="Segoe UI Semibold" panose="020B0702040204020203" pitchFamily="34" charset="0"/>
                </a:rPr>
                <a:t>Data scientist</a:t>
              </a:r>
            </a:p>
          </p:txBody>
        </p:sp>
        <p:sp>
          <p:nvSpPr>
            <p:cNvPr id="135" name="Freeform: Shape 134">
              <a:extLst>
                <a:ext uri="{FF2B5EF4-FFF2-40B4-BE49-F238E27FC236}">
                  <a16:creationId xmlns:a16="http://schemas.microsoft.com/office/drawing/2014/main" id="{61E15292-505A-482B-8A83-B599A61537C5}"/>
                </a:ext>
              </a:extLst>
            </p:cNvPr>
            <p:cNvSpPr/>
            <p:nvPr/>
          </p:nvSpPr>
          <p:spPr>
            <a:xfrm>
              <a:off x="9458579" y="3682216"/>
              <a:ext cx="250201" cy="311903"/>
            </a:xfrm>
            <a:custGeom>
              <a:avLst/>
              <a:gdLst>
                <a:gd name="connsiteX0" fmla="*/ 125440 w 250201"/>
                <a:gd name="connsiteY0" fmla="*/ 186463 h 311903"/>
                <a:gd name="connsiteX1" fmla="*/ 250201 w 250201"/>
                <a:gd name="connsiteY1" fmla="*/ 311903 h 311903"/>
                <a:gd name="connsiteX2" fmla="*/ 0 w 250201"/>
                <a:gd name="connsiteY2" fmla="*/ 311903 h 311903"/>
                <a:gd name="connsiteX3" fmla="*/ 125440 w 250201"/>
                <a:gd name="connsiteY3" fmla="*/ 186463 h 311903"/>
                <a:gd name="connsiteX4" fmla="*/ 125440 w 250201"/>
                <a:gd name="connsiteY4" fmla="*/ 0 h 311903"/>
                <a:gd name="connsiteX5" fmla="*/ 160021 w 250201"/>
                <a:gd name="connsiteY5" fmla="*/ 7459 h 311903"/>
                <a:gd name="connsiteX6" fmla="*/ 208840 w 250201"/>
                <a:gd name="connsiteY6" fmla="*/ 83400 h 311903"/>
                <a:gd name="connsiteX7" fmla="*/ 125440 w 250201"/>
                <a:gd name="connsiteY7" fmla="*/ 166801 h 311903"/>
                <a:gd name="connsiteX8" fmla="*/ 42039 w 250201"/>
                <a:gd name="connsiteY8" fmla="*/ 83400 h 311903"/>
                <a:gd name="connsiteX9" fmla="*/ 90859 w 250201"/>
                <a:gd name="connsiteY9" fmla="*/ 7459 h 311903"/>
                <a:gd name="connsiteX10" fmla="*/ 125440 w 250201"/>
                <a:gd name="connsiteY10" fmla="*/ 0 h 31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201" h="311903">
                  <a:moveTo>
                    <a:pt x="125440" y="186463"/>
                  </a:moveTo>
                  <a:cubicBezTo>
                    <a:pt x="194602" y="186463"/>
                    <a:pt x="250201" y="242742"/>
                    <a:pt x="250201" y="311903"/>
                  </a:cubicBezTo>
                  <a:lnTo>
                    <a:pt x="0" y="311903"/>
                  </a:lnTo>
                  <a:cubicBezTo>
                    <a:pt x="0" y="242742"/>
                    <a:pt x="56279" y="186463"/>
                    <a:pt x="125440" y="186463"/>
                  </a:cubicBezTo>
                  <a:close/>
                  <a:moveTo>
                    <a:pt x="125440" y="0"/>
                  </a:moveTo>
                  <a:cubicBezTo>
                    <a:pt x="137645" y="0"/>
                    <a:pt x="149172" y="2713"/>
                    <a:pt x="160021" y="7459"/>
                  </a:cubicBezTo>
                  <a:cubicBezTo>
                    <a:pt x="188499" y="21020"/>
                    <a:pt x="208840" y="49498"/>
                    <a:pt x="208840" y="83400"/>
                  </a:cubicBezTo>
                  <a:cubicBezTo>
                    <a:pt x="208840" y="129509"/>
                    <a:pt x="171548" y="166801"/>
                    <a:pt x="125440" y="166801"/>
                  </a:cubicBezTo>
                  <a:cubicBezTo>
                    <a:pt x="79332" y="166801"/>
                    <a:pt x="42039" y="129509"/>
                    <a:pt x="42039" y="83400"/>
                  </a:cubicBezTo>
                  <a:cubicBezTo>
                    <a:pt x="42039" y="49498"/>
                    <a:pt x="62381" y="20342"/>
                    <a:pt x="90859" y="7459"/>
                  </a:cubicBezTo>
                  <a:cubicBezTo>
                    <a:pt x="101708" y="2713"/>
                    <a:pt x="113236" y="0"/>
                    <a:pt x="125440" y="0"/>
                  </a:cubicBezTo>
                  <a:close/>
                </a:path>
              </a:pathLst>
            </a:custGeom>
            <a:solidFill>
              <a:schemeClr val="tx1"/>
            </a:solidFill>
            <a:ln w="9525" cap="flat">
              <a:noFill/>
              <a:prstDash val="solid"/>
              <a:miter/>
            </a:ln>
          </p:spPr>
          <p:txBody>
            <a:bodyPr wrap="square" rtlCol="0" anchor="ctr">
              <a:noAutofit/>
            </a:bodyPr>
            <a:lstStyle/>
            <a:p>
              <a:endParaRPr lang="en-US" sz="2353"/>
            </a:p>
          </p:txBody>
        </p:sp>
      </p:grpSp>
      <p:grpSp>
        <p:nvGrpSpPr>
          <p:cNvPr id="132" name="Group 131">
            <a:extLst>
              <a:ext uri="{FF2B5EF4-FFF2-40B4-BE49-F238E27FC236}">
                <a16:creationId xmlns:a16="http://schemas.microsoft.com/office/drawing/2014/main" id="{9EA0CC14-CABE-4580-9DB0-BE0700C044C6}"/>
              </a:ext>
            </a:extLst>
          </p:cNvPr>
          <p:cNvGrpSpPr/>
          <p:nvPr/>
        </p:nvGrpSpPr>
        <p:grpSpPr>
          <a:xfrm>
            <a:off x="3284759" y="3620614"/>
            <a:ext cx="1539791" cy="337135"/>
            <a:chOff x="3088815" y="3583848"/>
            <a:chExt cx="1539791" cy="337134"/>
          </a:xfrm>
        </p:grpSpPr>
        <p:sp>
          <p:nvSpPr>
            <p:cNvPr id="141" name="TextBox 140">
              <a:extLst>
                <a:ext uri="{FF2B5EF4-FFF2-40B4-BE49-F238E27FC236}">
                  <a16:creationId xmlns:a16="http://schemas.microsoft.com/office/drawing/2014/main" id="{C2C86A8F-6FB6-40B4-BFFF-8E3123C7CE0A}"/>
                </a:ext>
              </a:extLst>
            </p:cNvPr>
            <p:cNvSpPr txBox="1"/>
            <p:nvPr/>
          </p:nvSpPr>
          <p:spPr>
            <a:xfrm>
              <a:off x="3281012" y="3583848"/>
              <a:ext cx="1347594" cy="337134"/>
            </a:xfrm>
            <a:prstGeom prst="rect">
              <a:avLst/>
            </a:prstGeom>
            <a:noFill/>
            <a:ln>
              <a:noFill/>
            </a:ln>
          </p:spPr>
          <p:txBody>
            <a:bodyPr wrap="square" lIns="140609" tIns="87880" rIns="140609" bIns="87880" rtlCol="0">
              <a:spAutoFit/>
            </a:bodyPr>
            <a:lstStyle/>
            <a:p>
              <a:pPr indent="-351213">
                <a:lnSpc>
                  <a:spcPct val="90000"/>
                </a:lnSpc>
                <a:defRPr/>
              </a:pPr>
              <a:r>
                <a:rPr lang="en-US" sz="1153">
                  <a:solidFill>
                    <a:schemeClr val="accent2"/>
                  </a:solidFill>
                  <a:latin typeface="Segoe UI Semibold" panose="020B0702040204020203" pitchFamily="34" charset="0"/>
                  <a:cs typeface="Segoe UI Semibold" panose="020B0702040204020203" pitchFamily="34" charset="0"/>
                </a:rPr>
                <a:t>App developer</a:t>
              </a:r>
            </a:p>
          </p:txBody>
        </p:sp>
        <p:sp>
          <p:nvSpPr>
            <p:cNvPr id="142" name="Freeform: Shape 141">
              <a:extLst>
                <a:ext uri="{FF2B5EF4-FFF2-40B4-BE49-F238E27FC236}">
                  <a16:creationId xmlns:a16="http://schemas.microsoft.com/office/drawing/2014/main" id="{37498EC2-25E6-4910-8392-8BD73CF781E7}"/>
                </a:ext>
              </a:extLst>
            </p:cNvPr>
            <p:cNvSpPr/>
            <p:nvPr/>
          </p:nvSpPr>
          <p:spPr>
            <a:xfrm>
              <a:off x="3088815" y="3596463"/>
              <a:ext cx="250201" cy="311903"/>
            </a:xfrm>
            <a:custGeom>
              <a:avLst/>
              <a:gdLst>
                <a:gd name="connsiteX0" fmla="*/ 125440 w 250201"/>
                <a:gd name="connsiteY0" fmla="*/ 186463 h 311903"/>
                <a:gd name="connsiteX1" fmla="*/ 250201 w 250201"/>
                <a:gd name="connsiteY1" fmla="*/ 311903 h 311903"/>
                <a:gd name="connsiteX2" fmla="*/ 0 w 250201"/>
                <a:gd name="connsiteY2" fmla="*/ 311903 h 311903"/>
                <a:gd name="connsiteX3" fmla="*/ 125440 w 250201"/>
                <a:gd name="connsiteY3" fmla="*/ 186463 h 311903"/>
                <a:gd name="connsiteX4" fmla="*/ 125440 w 250201"/>
                <a:gd name="connsiteY4" fmla="*/ 0 h 311903"/>
                <a:gd name="connsiteX5" fmla="*/ 160021 w 250201"/>
                <a:gd name="connsiteY5" fmla="*/ 7459 h 311903"/>
                <a:gd name="connsiteX6" fmla="*/ 208840 w 250201"/>
                <a:gd name="connsiteY6" fmla="*/ 83400 h 311903"/>
                <a:gd name="connsiteX7" fmla="*/ 125440 w 250201"/>
                <a:gd name="connsiteY7" fmla="*/ 166801 h 311903"/>
                <a:gd name="connsiteX8" fmla="*/ 42039 w 250201"/>
                <a:gd name="connsiteY8" fmla="*/ 83400 h 311903"/>
                <a:gd name="connsiteX9" fmla="*/ 90859 w 250201"/>
                <a:gd name="connsiteY9" fmla="*/ 7459 h 311903"/>
                <a:gd name="connsiteX10" fmla="*/ 125440 w 250201"/>
                <a:gd name="connsiteY10" fmla="*/ 0 h 31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201" h="311903">
                  <a:moveTo>
                    <a:pt x="125440" y="186463"/>
                  </a:moveTo>
                  <a:cubicBezTo>
                    <a:pt x="194602" y="186463"/>
                    <a:pt x="250201" y="242742"/>
                    <a:pt x="250201" y="311903"/>
                  </a:cubicBezTo>
                  <a:lnTo>
                    <a:pt x="0" y="311903"/>
                  </a:lnTo>
                  <a:cubicBezTo>
                    <a:pt x="0" y="242742"/>
                    <a:pt x="56279" y="186463"/>
                    <a:pt x="125440" y="186463"/>
                  </a:cubicBezTo>
                  <a:close/>
                  <a:moveTo>
                    <a:pt x="125440" y="0"/>
                  </a:moveTo>
                  <a:cubicBezTo>
                    <a:pt x="137645" y="0"/>
                    <a:pt x="149172" y="2713"/>
                    <a:pt x="160021" y="7459"/>
                  </a:cubicBezTo>
                  <a:cubicBezTo>
                    <a:pt x="188499" y="21020"/>
                    <a:pt x="208840" y="49498"/>
                    <a:pt x="208840" y="83400"/>
                  </a:cubicBezTo>
                  <a:cubicBezTo>
                    <a:pt x="208840" y="129509"/>
                    <a:pt x="171548" y="166801"/>
                    <a:pt x="125440" y="166801"/>
                  </a:cubicBezTo>
                  <a:cubicBezTo>
                    <a:pt x="79332" y="166801"/>
                    <a:pt x="42039" y="129509"/>
                    <a:pt x="42039" y="83400"/>
                  </a:cubicBezTo>
                  <a:cubicBezTo>
                    <a:pt x="42039" y="49498"/>
                    <a:pt x="62381" y="20342"/>
                    <a:pt x="90859" y="7459"/>
                  </a:cubicBezTo>
                  <a:cubicBezTo>
                    <a:pt x="101708" y="2713"/>
                    <a:pt x="113236" y="0"/>
                    <a:pt x="125440" y="0"/>
                  </a:cubicBezTo>
                  <a:close/>
                </a:path>
              </a:pathLst>
            </a:custGeom>
            <a:solidFill>
              <a:schemeClr val="tx1"/>
            </a:solidFill>
            <a:ln w="9525" cap="flat">
              <a:noFill/>
              <a:prstDash val="solid"/>
              <a:miter/>
            </a:ln>
          </p:spPr>
          <p:txBody>
            <a:bodyPr wrap="square" rtlCol="0" anchor="ctr">
              <a:noAutofit/>
            </a:bodyPr>
            <a:lstStyle/>
            <a:p>
              <a:endParaRPr lang="en-US" sz="2353"/>
            </a:p>
          </p:txBody>
        </p:sp>
      </p:grpSp>
      <p:grpSp>
        <p:nvGrpSpPr>
          <p:cNvPr id="143" name="Group 142">
            <a:extLst>
              <a:ext uri="{FF2B5EF4-FFF2-40B4-BE49-F238E27FC236}">
                <a16:creationId xmlns:a16="http://schemas.microsoft.com/office/drawing/2014/main" id="{0CABD1E1-E56B-419F-8537-87378AC6F58B}"/>
              </a:ext>
            </a:extLst>
          </p:cNvPr>
          <p:cNvGrpSpPr/>
          <p:nvPr/>
        </p:nvGrpSpPr>
        <p:grpSpPr>
          <a:xfrm>
            <a:off x="5304117" y="5427732"/>
            <a:ext cx="1796356" cy="337135"/>
            <a:chOff x="9458579" y="3669601"/>
            <a:chExt cx="1796356" cy="337135"/>
          </a:xfrm>
        </p:grpSpPr>
        <p:sp>
          <p:nvSpPr>
            <p:cNvPr id="144" name="TextBox 143">
              <a:extLst>
                <a:ext uri="{FF2B5EF4-FFF2-40B4-BE49-F238E27FC236}">
                  <a16:creationId xmlns:a16="http://schemas.microsoft.com/office/drawing/2014/main" id="{B341F800-3D61-416D-AD46-66CBDBAF3D02}"/>
                </a:ext>
              </a:extLst>
            </p:cNvPr>
            <p:cNvSpPr txBox="1"/>
            <p:nvPr/>
          </p:nvSpPr>
          <p:spPr>
            <a:xfrm>
              <a:off x="9650776" y="3669601"/>
              <a:ext cx="1604159" cy="337135"/>
            </a:xfrm>
            <a:prstGeom prst="rect">
              <a:avLst/>
            </a:prstGeom>
            <a:noFill/>
            <a:ln>
              <a:noFill/>
            </a:ln>
          </p:spPr>
          <p:txBody>
            <a:bodyPr wrap="square" lIns="140609" tIns="87880" rIns="140609" bIns="87880" rtlCol="0">
              <a:spAutoFit/>
            </a:bodyPr>
            <a:lstStyle/>
            <a:p>
              <a:pPr indent="-351213">
                <a:lnSpc>
                  <a:spcPct val="90000"/>
                </a:lnSpc>
                <a:defRPr/>
              </a:pPr>
              <a:r>
                <a:rPr lang="en-US" sz="1153">
                  <a:solidFill>
                    <a:schemeClr val="accent2"/>
                  </a:solidFill>
                  <a:latin typeface="Segoe UI Semibold" panose="020B0702040204020203" pitchFamily="34" charset="0"/>
                  <a:cs typeface="Segoe UI Semibold" panose="020B0702040204020203" pitchFamily="34" charset="0"/>
                </a:rPr>
                <a:t>SQL developer/DBA</a:t>
              </a:r>
            </a:p>
          </p:txBody>
        </p:sp>
        <p:sp>
          <p:nvSpPr>
            <p:cNvPr id="145" name="Freeform: Shape 144">
              <a:extLst>
                <a:ext uri="{FF2B5EF4-FFF2-40B4-BE49-F238E27FC236}">
                  <a16:creationId xmlns:a16="http://schemas.microsoft.com/office/drawing/2014/main" id="{D8E76DD4-87EE-4F6F-B91E-85042B839E3A}"/>
                </a:ext>
              </a:extLst>
            </p:cNvPr>
            <p:cNvSpPr/>
            <p:nvPr/>
          </p:nvSpPr>
          <p:spPr>
            <a:xfrm>
              <a:off x="9458579" y="3682216"/>
              <a:ext cx="250201" cy="311903"/>
            </a:xfrm>
            <a:custGeom>
              <a:avLst/>
              <a:gdLst>
                <a:gd name="connsiteX0" fmla="*/ 125440 w 250201"/>
                <a:gd name="connsiteY0" fmla="*/ 186463 h 311903"/>
                <a:gd name="connsiteX1" fmla="*/ 250201 w 250201"/>
                <a:gd name="connsiteY1" fmla="*/ 311903 h 311903"/>
                <a:gd name="connsiteX2" fmla="*/ 0 w 250201"/>
                <a:gd name="connsiteY2" fmla="*/ 311903 h 311903"/>
                <a:gd name="connsiteX3" fmla="*/ 125440 w 250201"/>
                <a:gd name="connsiteY3" fmla="*/ 186463 h 311903"/>
                <a:gd name="connsiteX4" fmla="*/ 125440 w 250201"/>
                <a:gd name="connsiteY4" fmla="*/ 0 h 311903"/>
                <a:gd name="connsiteX5" fmla="*/ 160021 w 250201"/>
                <a:gd name="connsiteY5" fmla="*/ 7459 h 311903"/>
                <a:gd name="connsiteX6" fmla="*/ 208840 w 250201"/>
                <a:gd name="connsiteY6" fmla="*/ 83400 h 311903"/>
                <a:gd name="connsiteX7" fmla="*/ 125440 w 250201"/>
                <a:gd name="connsiteY7" fmla="*/ 166801 h 311903"/>
                <a:gd name="connsiteX8" fmla="*/ 42039 w 250201"/>
                <a:gd name="connsiteY8" fmla="*/ 83400 h 311903"/>
                <a:gd name="connsiteX9" fmla="*/ 90859 w 250201"/>
                <a:gd name="connsiteY9" fmla="*/ 7459 h 311903"/>
                <a:gd name="connsiteX10" fmla="*/ 125440 w 250201"/>
                <a:gd name="connsiteY10" fmla="*/ 0 h 31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201" h="311903">
                  <a:moveTo>
                    <a:pt x="125440" y="186463"/>
                  </a:moveTo>
                  <a:cubicBezTo>
                    <a:pt x="194602" y="186463"/>
                    <a:pt x="250201" y="242742"/>
                    <a:pt x="250201" y="311903"/>
                  </a:cubicBezTo>
                  <a:lnTo>
                    <a:pt x="0" y="311903"/>
                  </a:lnTo>
                  <a:cubicBezTo>
                    <a:pt x="0" y="242742"/>
                    <a:pt x="56279" y="186463"/>
                    <a:pt x="125440" y="186463"/>
                  </a:cubicBezTo>
                  <a:close/>
                  <a:moveTo>
                    <a:pt x="125440" y="0"/>
                  </a:moveTo>
                  <a:cubicBezTo>
                    <a:pt x="137645" y="0"/>
                    <a:pt x="149172" y="2713"/>
                    <a:pt x="160021" y="7459"/>
                  </a:cubicBezTo>
                  <a:cubicBezTo>
                    <a:pt x="188499" y="21020"/>
                    <a:pt x="208840" y="49498"/>
                    <a:pt x="208840" y="83400"/>
                  </a:cubicBezTo>
                  <a:cubicBezTo>
                    <a:pt x="208840" y="129509"/>
                    <a:pt x="171548" y="166801"/>
                    <a:pt x="125440" y="166801"/>
                  </a:cubicBezTo>
                  <a:cubicBezTo>
                    <a:pt x="79332" y="166801"/>
                    <a:pt x="42039" y="129509"/>
                    <a:pt x="42039" y="83400"/>
                  </a:cubicBezTo>
                  <a:cubicBezTo>
                    <a:pt x="42039" y="49498"/>
                    <a:pt x="62381" y="20342"/>
                    <a:pt x="90859" y="7459"/>
                  </a:cubicBezTo>
                  <a:cubicBezTo>
                    <a:pt x="101708" y="2713"/>
                    <a:pt x="113236" y="0"/>
                    <a:pt x="125440" y="0"/>
                  </a:cubicBezTo>
                  <a:close/>
                </a:path>
              </a:pathLst>
            </a:custGeom>
            <a:solidFill>
              <a:schemeClr val="tx1"/>
            </a:solidFill>
            <a:ln w="9525" cap="flat">
              <a:noFill/>
              <a:prstDash val="solid"/>
              <a:miter/>
            </a:ln>
          </p:spPr>
          <p:txBody>
            <a:bodyPr wrap="square" rtlCol="0" anchor="ctr">
              <a:noAutofit/>
            </a:bodyPr>
            <a:lstStyle/>
            <a:p>
              <a:endParaRPr lang="en-US" sz="2353"/>
            </a:p>
          </p:txBody>
        </p:sp>
      </p:grpSp>
      <p:grpSp>
        <p:nvGrpSpPr>
          <p:cNvPr id="146" name="Group 145">
            <a:extLst>
              <a:ext uri="{FF2B5EF4-FFF2-40B4-BE49-F238E27FC236}">
                <a16:creationId xmlns:a16="http://schemas.microsoft.com/office/drawing/2014/main" id="{FCC4F0CA-2ED2-4E83-B7B7-813606FE44BB}"/>
              </a:ext>
            </a:extLst>
          </p:cNvPr>
          <p:cNvGrpSpPr/>
          <p:nvPr/>
        </p:nvGrpSpPr>
        <p:grpSpPr>
          <a:xfrm>
            <a:off x="7573731" y="3620614"/>
            <a:ext cx="1539791" cy="337135"/>
            <a:chOff x="3088815" y="3583848"/>
            <a:chExt cx="1539791" cy="337134"/>
          </a:xfrm>
        </p:grpSpPr>
        <p:sp>
          <p:nvSpPr>
            <p:cNvPr id="147" name="TextBox 146">
              <a:extLst>
                <a:ext uri="{FF2B5EF4-FFF2-40B4-BE49-F238E27FC236}">
                  <a16:creationId xmlns:a16="http://schemas.microsoft.com/office/drawing/2014/main" id="{F1CB2531-3E97-4234-A1EC-AC42462E13E2}"/>
                </a:ext>
              </a:extLst>
            </p:cNvPr>
            <p:cNvSpPr txBox="1"/>
            <p:nvPr/>
          </p:nvSpPr>
          <p:spPr>
            <a:xfrm>
              <a:off x="3281012" y="3583848"/>
              <a:ext cx="1347594" cy="337134"/>
            </a:xfrm>
            <a:prstGeom prst="rect">
              <a:avLst/>
            </a:prstGeom>
            <a:noFill/>
            <a:ln>
              <a:noFill/>
            </a:ln>
          </p:spPr>
          <p:txBody>
            <a:bodyPr wrap="square" lIns="140609" tIns="87880" rIns="140609" bIns="87880" rtlCol="0">
              <a:spAutoFit/>
            </a:bodyPr>
            <a:lstStyle/>
            <a:p>
              <a:pPr indent="-351213">
                <a:lnSpc>
                  <a:spcPct val="90000"/>
                </a:lnSpc>
                <a:defRPr/>
              </a:pPr>
              <a:r>
                <a:rPr lang="en-US" sz="1153">
                  <a:solidFill>
                    <a:schemeClr val="accent2"/>
                  </a:solidFill>
                  <a:latin typeface="Segoe UI Semibold" panose="020B0702040204020203" pitchFamily="34" charset="0"/>
                  <a:cs typeface="Segoe UI Semibold" panose="020B0702040204020203" pitchFamily="34" charset="0"/>
                </a:rPr>
                <a:t>Data scientist</a:t>
              </a:r>
            </a:p>
          </p:txBody>
        </p:sp>
        <p:sp>
          <p:nvSpPr>
            <p:cNvPr id="148" name="Freeform: Shape 147">
              <a:extLst>
                <a:ext uri="{FF2B5EF4-FFF2-40B4-BE49-F238E27FC236}">
                  <a16:creationId xmlns:a16="http://schemas.microsoft.com/office/drawing/2014/main" id="{9C5A9621-69ED-4BA8-9EC9-1EBFDCD105A8}"/>
                </a:ext>
              </a:extLst>
            </p:cNvPr>
            <p:cNvSpPr/>
            <p:nvPr/>
          </p:nvSpPr>
          <p:spPr>
            <a:xfrm>
              <a:off x="3088815" y="3596463"/>
              <a:ext cx="250201" cy="311903"/>
            </a:xfrm>
            <a:custGeom>
              <a:avLst/>
              <a:gdLst>
                <a:gd name="connsiteX0" fmla="*/ 125440 w 250201"/>
                <a:gd name="connsiteY0" fmla="*/ 186463 h 311903"/>
                <a:gd name="connsiteX1" fmla="*/ 250201 w 250201"/>
                <a:gd name="connsiteY1" fmla="*/ 311903 h 311903"/>
                <a:gd name="connsiteX2" fmla="*/ 0 w 250201"/>
                <a:gd name="connsiteY2" fmla="*/ 311903 h 311903"/>
                <a:gd name="connsiteX3" fmla="*/ 125440 w 250201"/>
                <a:gd name="connsiteY3" fmla="*/ 186463 h 311903"/>
                <a:gd name="connsiteX4" fmla="*/ 125440 w 250201"/>
                <a:gd name="connsiteY4" fmla="*/ 0 h 311903"/>
                <a:gd name="connsiteX5" fmla="*/ 160021 w 250201"/>
                <a:gd name="connsiteY5" fmla="*/ 7459 h 311903"/>
                <a:gd name="connsiteX6" fmla="*/ 208840 w 250201"/>
                <a:gd name="connsiteY6" fmla="*/ 83400 h 311903"/>
                <a:gd name="connsiteX7" fmla="*/ 125440 w 250201"/>
                <a:gd name="connsiteY7" fmla="*/ 166801 h 311903"/>
                <a:gd name="connsiteX8" fmla="*/ 42039 w 250201"/>
                <a:gd name="connsiteY8" fmla="*/ 83400 h 311903"/>
                <a:gd name="connsiteX9" fmla="*/ 90859 w 250201"/>
                <a:gd name="connsiteY9" fmla="*/ 7459 h 311903"/>
                <a:gd name="connsiteX10" fmla="*/ 125440 w 250201"/>
                <a:gd name="connsiteY10" fmla="*/ 0 h 31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201" h="311903">
                  <a:moveTo>
                    <a:pt x="125440" y="186463"/>
                  </a:moveTo>
                  <a:cubicBezTo>
                    <a:pt x="194602" y="186463"/>
                    <a:pt x="250201" y="242742"/>
                    <a:pt x="250201" y="311903"/>
                  </a:cubicBezTo>
                  <a:lnTo>
                    <a:pt x="0" y="311903"/>
                  </a:lnTo>
                  <a:cubicBezTo>
                    <a:pt x="0" y="242742"/>
                    <a:pt x="56279" y="186463"/>
                    <a:pt x="125440" y="186463"/>
                  </a:cubicBezTo>
                  <a:close/>
                  <a:moveTo>
                    <a:pt x="125440" y="0"/>
                  </a:moveTo>
                  <a:cubicBezTo>
                    <a:pt x="137645" y="0"/>
                    <a:pt x="149172" y="2713"/>
                    <a:pt x="160021" y="7459"/>
                  </a:cubicBezTo>
                  <a:cubicBezTo>
                    <a:pt x="188499" y="21020"/>
                    <a:pt x="208840" y="49498"/>
                    <a:pt x="208840" y="83400"/>
                  </a:cubicBezTo>
                  <a:cubicBezTo>
                    <a:pt x="208840" y="129509"/>
                    <a:pt x="171548" y="166801"/>
                    <a:pt x="125440" y="166801"/>
                  </a:cubicBezTo>
                  <a:cubicBezTo>
                    <a:pt x="79332" y="166801"/>
                    <a:pt x="42039" y="129509"/>
                    <a:pt x="42039" y="83400"/>
                  </a:cubicBezTo>
                  <a:cubicBezTo>
                    <a:pt x="42039" y="49498"/>
                    <a:pt x="62381" y="20342"/>
                    <a:pt x="90859" y="7459"/>
                  </a:cubicBezTo>
                  <a:cubicBezTo>
                    <a:pt x="101708" y="2713"/>
                    <a:pt x="113236" y="0"/>
                    <a:pt x="125440" y="0"/>
                  </a:cubicBezTo>
                  <a:close/>
                </a:path>
              </a:pathLst>
            </a:custGeom>
            <a:solidFill>
              <a:schemeClr val="tx1"/>
            </a:solidFill>
            <a:ln w="9525" cap="flat">
              <a:noFill/>
              <a:prstDash val="solid"/>
              <a:miter/>
            </a:ln>
          </p:spPr>
          <p:txBody>
            <a:bodyPr wrap="square" rtlCol="0" anchor="ctr">
              <a:noAutofit/>
            </a:bodyPr>
            <a:lstStyle/>
            <a:p>
              <a:endParaRPr lang="en-US" sz="2353"/>
            </a:p>
          </p:txBody>
        </p:sp>
      </p:grpSp>
      <p:grpSp>
        <p:nvGrpSpPr>
          <p:cNvPr id="76" name="Group 75">
            <a:extLst>
              <a:ext uri="{FF2B5EF4-FFF2-40B4-BE49-F238E27FC236}">
                <a16:creationId xmlns:a16="http://schemas.microsoft.com/office/drawing/2014/main" id="{994C5093-A86D-4A42-993E-F7D2075413B1}"/>
              </a:ext>
            </a:extLst>
          </p:cNvPr>
          <p:cNvGrpSpPr/>
          <p:nvPr/>
        </p:nvGrpSpPr>
        <p:grpSpPr>
          <a:xfrm>
            <a:off x="8781145" y="4475389"/>
            <a:ext cx="1281361" cy="632017"/>
            <a:chOff x="8781144" y="4475387"/>
            <a:chExt cx="1281361" cy="632017"/>
          </a:xfrm>
        </p:grpSpPr>
        <p:grpSp>
          <p:nvGrpSpPr>
            <p:cNvPr id="4" name="Group 3">
              <a:extLst>
                <a:ext uri="{FF2B5EF4-FFF2-40B4-BE49-F238E27FC236}">
                  <a16:creationId xmlns:a16="http://schemas.microsoft.com/office/drawing/2014/main" id="{6262AFE8-6240-41BF-B0C0-DEF2230E67AA}"/>
                </a:ext>
              </a:extLst>
            </p:cNvPr>
            <p:cNvGrpSpPr/>
            <p:nvPr/>
          </p:nvGrpSpPr>
          <p:grpSpPr>
            <a:xfrm>
              <a:off x="9579098" y="4611879"/>
              <a:ext cx="483407" cy="464657"/>
              <a:chOff x="9878312" y="4546400"/>
              <a:chExt cx="580101" cy="557601"/>
            </a:xfrm>
          </p:grpSpPr>
          <p:sp>
            <p:nvSpPr>
              <p:cNvPr id="114" name="Oval 113">
                <a:extLst>
                  <a:ext uri="{FF2B5EF4-FFF2-40B4-BE49-F238E27FC236}">
                    <a16:creationId xmlns:a16="http://schemas.microsoft.com/office/drawing/2014/main" id="{753E351E-52E6-4006-A21B-3A0717F7F525}"/>
                  </a:ext>
                </a:extLst>
              </p:cNvPr>
              <p:cNvSpPr/>
              <p:nvPr/>
            </p:nvSpPr>
            <p:spPr>
              <a:xfrm>
                <a:off x="9880980" y="4546401"/>
                <a:ext cx="81047" cy="810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15" name="Oval 114">
                <a:extLst>
                  <a:ext uri="{FF2B5EF4-FFF2-40B4-BE49-F238E27FC236}">
                    <a16:creationId xmlns:a16="http://schemas.microsoft.com/office/drawing/2014/main" id="{307E5556-111F-46A4-A165-2AE1F64DA643}"/>
                  </a:ext>
                </a:extLst>
              </p:cNvPr>
              <p:cNvSpPr/>
              <p:nvPr/>
            </p:nvSpPr>
            <p:spPr>
              <a:xfrm>
                <a:off x="9880980" y="4705252"/>
                <a:ext cx="81047" cy="810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16" name="Oval 115">
                <a:extLst>
                  <a:ext uri="{FF2B5EF4-FFF2-40B4-BE49-F238E27FC236}">
                    <a16:creationId xmlns:a16="http://schemas.microsoft.com/office/drawing/2014/main" id="{33854157-9074-4CE4-BC80-599044A7AC6A}"/>
                  </a:ext>
                </a:extLst>
              </p:cNvPr>
              <p:cNvSpPr/>
              <p:nvPr/>
            </p:nvSpPr>
            <p:spPr>
              <a:xfrm>
                <a:off x="9880980" y="5022954"/>
                <a:ext cx="81047" cy="810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17" name="Oval 116">
                <a:extLst>
                  <a:ext uri="{FF2B5EF4-FFF2-40B4-BE49-F238E27FC236}">
                    <a16:creationId xmlns:a16="http://schemas.microsoft.com/office/drawing/2014/main" id="{1A8AB9DA-40CF-4623-A0CB-ED5E8A579739}"/>
                  </a:ext>
                </a:extLst>
              </p:cNvPr>
              <p:cNvSpPr/>
              <p:nvPr/>
            </p:nvSpPr>
            <p:spPr>
              <a:xfrm>
                <a:off x="9880980" y="4864103"/>
                <a:ext cx="81047" cy="81047"/>
              </a:xfrm>
              <a:prstGeom prst="ellipse">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20" name="Rounded Rectangle 27">
                <a:extLst>
                  <a:ext uri="{FF2B5EF4-FFF2-40B4-BE49-F238E27FC236}">
                    <a16:creationId xmlns:a16="http://schemas.microsoft.com/office/drawing/2014/main" id="{E34913DD-0E81-493C-9D8D-5A2FCBC8621E}"/>
                  </a:ext>
                </a:extLst>
              </p:cNvPr>
              <p:cNvSpPr/>
              <p:nvPr/>
            </p:nvSpPr>
            <p:spPr>
              <a:xfrm>
                <a:off x="10019785" y="4546400"/>
                <a:ext cx="438628" cy="810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21" name="Rounded Rectangle 28">
                <a:extLst>
                  <a:ext uri="{FF2B5EF4-FFF2-40B4-BE49-F238E27FC236}">
                    <a16:creationId xmlns:a16="http://schemas.microsoft.com/office/drawing/2014/main" id="{BCCA5333-4899-41B6-83C2-C92FF4B2B412}"/>
                  </a:ext>
                </a:extLst>
              </p:cNvPr>
              <p:cNvSpPr/>
              <p:nvPr/>
            </p:nvSpPr>
            <p:spPr>
              <a:xfrm>
                <a:off x="10019785" y="4704455"/>
                <a:ext cx="438628" cy="810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22" name="Rounded Rectangle 29">
                <a:extLst>
                  <a:ext uri="{FF2B5EF4-FFF2-40B4-BE49-F238E27FC236}">
                    <a16:creationId xmlns:a16="http://schemas.microsoft.com/office/drawing/2014/main" id="{F10FB638-1B32-4BE7-AA60-44BCD4BBD5D2}"/>
                  </a:ext>
                </a:extLst>
              </p:cNvPr>
              <p:cNvSpPr/>
              <p:nvPr/>
            </p:nvSpPr>
            <p:spPr>
              <a:xfrm>
                <a:off x="10019785" y="5020564"/>
                <a:ext cx="438628" cy="810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23" name="Rounded Rectangle 30">
                <a:extLst>
                  <a:ext uri="{FF2B5EF4-FFF2-40B4-BE49-F238E27FC236}">
                    <a16:creationId xmlns:a16="http://schemas.microsoft.com/office/drawing/2014/main" id="{A302B28F-21F5-42C9-972F-94656E6AEC91}"/>
                  </a:ext>
                </a:extLst>
              </p:cNvPr>
              <p:cNvSpPr/>
              <p:nvPr/>
            </p:nvSpPr>
            <p:spPr>
              <a:xfrm>
                <a:off x="10019785" y="4862510"/>
                <a:ext cx="438628" cy="81047"/>
              </a:xfrm>
              <a:prstGeom prst="roundRect">
                <a:avLst>
                  <a:gd name="adj" fmla="val 50000"/>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138" name="Freeform: Shape 137">
                <a:extLst>
                  <a:ext uri="{FF2B5EF4-FFF2-40B4-BE49-F238E27FC236}">
                    <a16:creationId xmlns:a16="http://schemas.microsoft.com/office/drawing/2014/main" id="{CD7FD030-3037-4409-B8F8-D7FEA1413002}"/>
                  </a:ext>
                </a:extLst>
              </p:cNvPr>
              <p:cNvSpPr/>
              <p:nvPr/>
            </p:nvSpPr>
            <p:spPr>
              <a:xfrm>
                <a:off x="9878312" y="4830749"/>
                <a:ext cx="127990" cy="104288"/>
              </a:xfrm>
              <a:custGeom>
                <a:avLst/>
                <a:gdLst>
                  <a:gd name="connsiteX0" fmla="*/ 114295 w 183312"/>
                  <a:gd name="connsiteY0" fmla="*/ 55228 h 149365"/>
                  <a:gd name="connsiteX1" fmla="*/ 63375 w 183312"/>
                  <a:gd name="connsiteY1" fmla="*/ 105469 h 149365"/>
                  <a:gd name="connsiteX2" fmla="*/ 23997 w 183312"/>
                  <a:gd name="connsiteY2" fmla="*/ 66091 h 149365"/>
                  <a:gd name="connsiteX3" fmla="*/ 3629 w 183312"/>
                  <a:gd name="connsiteY3" fmla="*/ 86459 h 149365"/>
                  <a:gd name="connsiteX4" fmla="*/ 63375 w 183312"/>
                  <a:gd name="connsiteY4" fmla="*/ 146205 h 149365"/>
                  <a:gd name="connsiteX5" fmla="*/ 114295 w 183312"/>
                  <a:gd name="connsiteY5" fmla="*/ 95964 h 149365"/>
                  <a:gd name="connsiteX6" fmla="*/ 186262 w 183312"/>
                  <a:gd name="connsiteY6" fmla="*/ 23318 h 149365"/>
                  <a:gd name="connsiteX7" fmla="*/ 165894 w 183312"/>
                  <a:gd name="connsiteY7" fmla="*/ 3629 h 14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312" h="149365">
                    <a:moveTo>
                      <a:pt x="114295" y="55228"/>
                    </a:moveTo>
                    <a:lnTo>
                      <a:pt x="63375" y="105469"/>
                    </a:lnTo>
                    <a:lnTo>
                      <a:pt x="23997" y="66091"/>
                    </a:lnTo>
                    <a:lnTo>
                      <a:pt x="3629" y="86459"/>
                    </a:lnTo>
                    <a:lnTo>
                      <a:pt x="63375" y="146205"/>
                    </a:lnTo>
                    <a:lnTo>
                      <a:pt x="114295" y="95964"/>
                    </a:lnTo>
                    <a:lnTo>
                      <a:pt x="186262" y="23318"/>
                    </a:lnTo>
                    <a:lnTo>
                      <a:pt x="165894" y="3629"/>
                    </a:lnTo>
                    <a:close/>
                  </a:path>
                </a:pathLst>
              </a:custGeom>
              <a:solidFill>
                <a:schemeClr val="accent1"/>
              </a:solidFill>
              <a:ln w="6787" cap="flat">
                <a:noFill/>
                <a:prstDash val="solid"/>
                <a:miter/>
              </a:ln>
            </p:spPr>
            <p:txBody>
              <a:bodyPr rtlCol="0" anchor="ctr"/>
              <a:lstStyle/>
              <a:p>
                <a:endParaRPr lang="en-US" sz="2353"/>
              </a:p>
            </p:txBody>
          </p:sp>
        </p:grpSp>
        <p:grpSp>
          <p:nvGrpSpPr>
            <p:cNvPr id="19" name="Group 18">
              <a:extLst>
                <a:ext uri="{FF2B5EF4-FFF2-40B4-BE49-F238E27FC236}">
                  <a16:creationId xmlns:a16="http://schemas.microsoft.com/office/drawing/2014/main" id="{C8E30C52-6AAB-4E06-B6DE-E7BA712C32BD}"/>
                </a:ext>
              </a:extLst>
            </p:cNvPr>
            <p:cNvGrpSpPr/>
            <p:nvPr/>
          </p:nvGrpSpPr>
          <p:grpSpPr>
            <a:xfrm>
              <a:off x="8781144" y="4475387"/>
              <a:ext cx="673460" cy="632017"/>
              <a:chOff x="8781144" y="4475387"/>
              <a:chExt cx="673460" cy="632017"/>
            </a:xfrm>
          </p:grpSpPr>
          <p:sp>
            <p:nvSpPr>
              <p:cNvPr id="128" name="Freeform: Shape 127">
                <a:extLst>
                  <a:ext uri="{FF2B5EF4-FFF2-40B4-BE49-F238E27FC236}">
                    <a16:creationId xmlns:a16="http://schemas.microsoft.com/office/drawing/2014/main" id="{C7B752C6-7D51-45C4-8779-215189EC573F}"/>
                  </a:ext>
                </a:extLst>
              </p:cNvPr>
              <p:cNvSpPr/>
              <p:nvPr/>
            </p:nvSpPr>
            <p:spPr>
              <a:xfrm>
                <a:off x="8902884" y="4970121"/>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29" name="Freeform: Shape 128">
                <a:extLst>
                  <a:ext uri="{FF2B5EF4-FFF2-40B4-BE49-F238E27FC236}">
                    <a16:creationId xmlns:a16="http://schemas.microsoft.com/office/drawing/2014/main" id="{77D2B482-D680-424D-A655-0272EC007A5F}"/>
                  </a:ext>
                </a:extLst>
              </p:cNvPr>
              <p:cNvSpPr/>
              <p:nvPr/>
            </p:nvSpPr>
            <p:spPr>
              <a:xfrm>
                <a:off x="9027216" y="4970121"/>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30" name="Freeform: Shape 129">
                <a:extLst>
                  <a:ext uri="{FF2B5EF4-FFF2-40B4-BE49-F238E27FC236}">
                    <a16:creationId xmlns:a16="http://schemas.microsoft.com/office/drawing/2014/main" id="{4B09E8F9-4B76-4108-8FEE-41CA99EF8601}"/>
                  </a:ext>
                </a:extLst>
              </p:cNvPr>
              <p:cNvSpPr/>
              <p:nvPr/>
            </p:nvSpPr>
            <p:spPr>
              <a:xfrm>
                <a:off x="9151547" y="4970121"/>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33" name="Freeform: Shape 132">
                <a:extLst>
                  <a:ext uri="{FF2B5EF4-FFF2-40B4-BE49-F238E27FC236}">
                    <a16:creationId xmlns:a16="http://schemas.microsoft.com/office/drawing/2014/main" id="{8BEAD59F-6C7D-479E-BB6B-531AB0C11D81}"/>
                  </a:ext>
                </a:extLst>
              </p:cNvPr>
              <p:cNvSpPr/>
              <p:nvPr/>
            </p:nvSpPr>
            <p:spPr>
              <a:xfrm>
                <a:off x="9027216" y="4887234"/>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34" name="Freeform: Shape 133">
                <a:extLst>
                  <a:ext uri="{FF2B5EF4-FFF2-40B4-BE49-F238E27FC236}">
                    <a16:creationId xmlns:a16="http://schemas.microsoft.com/office/drawing/2014/main" id="{F562F12A-27EA-4278-A749-82DA6FD18159}"/>
                  </a:ext>
                </a:extLst>
              </p:cNvPr>
              <p:cNvSpPr/>
              <p:nvPr/>
            </p:nvSpPr>
            <p:spPr>
              <a:xfrm>
                <a:off x="9027216" y="4804347"/>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36" name="Freeform: Shape 135">
                <a:extLst>
                  <a:ext uri="{FF2B5EF4-FFF2-40B4-BE49-F238E27FC236}">
                    <a16:creationId xmlns:a16="http://schemas.microsoft.com/office/drawing/2014/main" id="{D4B0B202-8648-4028-B78D-2E634811595D}"/>
                  </a:ext>
                </a:extLst>
              </p:cNvPr>
              <p:cNvSpPr/>
              <p:nvPr/>
            </p:nvSpPr>
            <p:spPr>
              <a:xfrm>
                <a:off x="9027216" y="4721460"/>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37" name="Freeform: Shape 136">
                <a:extLst>
                  <a:ext uri="{FF2B5EF4-FFF2-40B4-BE49-F238E27FC236}">
                    <a16:creationId xmlns:a16="http://schemas.microsoft.com/office/drawing/2014/main" id="{F19CA9AD-41AC-4D92-A6A3-69D414404732}"/>
                  </a:ext>
                </a:extLst>
              </p:cNvPr>
              <p:cNvSpPr/>
              <p:nvPr/>
            </p:nvSpPr>
            <p:spPr>
              <a:xfrm>
                <a:off x="9275879" y="4721460"/>
                <a:ext cx="56984" cy="56984"/>
              </a:xfrm>
              <a:custGeom>
                <a:avLst/>
                <a:gdLst>
                  <a:gd name="connsiteX0" fmla="*/ 3554 w 33599"/>
                  <a:gd name="connsiteY0" fmla="*/ 3553 h 33599"/>
                  <a:gd name="connsiteX1" fmla="*/ 30433 w 33599"/>
                  <a:gd name="connsiteY1" fmla="*/ 3553 h 33599"/>
                  <a:gd name="connsiteX2" fmla="*/ 30433 w 33599"/>
                  <a:gd name="connsiteY2" fmla="*/ 30433 h 33599"/>
                  <a:gd name="connsiteX3" fmla="*/ 3554 w 33599"/>
                  <a:gd name="connsiteY3" fmla="*/ 30433 h 33599"/>
                </a:gdLst>
                <a:ahLst/>
                <a:cxnLst>
                  <a:cxn ang="0">
                    <a:pos x="connsiteX0" y="connsiteY0"/>
                  </a:cxn>
                  <a:cxn ang="0">
                    <a:pos x="connsiteX1" y="connsiteY1"/>
                  </a:cxn>
                  <a:cxn ang="0">
                    <a:pos x="connsiteX2" y="connsiteY2"/>
                  </a:cxn>
                  <a:cxn ang="0">
                    <a:pos x="connsiteX3" y="connsiteY3"/>
                  </a:cxn>
                </a:cxnLst>
                <a:rect l="l" t="t" r="r" b="b"/>
                <a:pathLst>
                  <a:path w="33599" h="33599">
                    <a:moveTo>
                      <a:pt x="3554" y="3553"/>
                    </a:moveTo>
                    <a:lnTo>
                      <a:pt x="30433" y="3553"/>
                    </a:lnTo>
                    <a:lnTo>
                      <a:pt x="30433" y="30433"/>
                    </a:lnTo>
                    <a:lnTo>
                      <a:pt x="3554" y="30433"/>
                    </a:lnTo>
                    <a:close/>
                  </a:path>
                </a:pathLst>
              </a:custGeom>
              <a:solidFill>
                <a:srgbClr val="50E6FF"/>
              </a:solidFill>
              <a:ln w="6716" cap="flat">
                <a:noFill/>
                <a:prstDash val="solid"/>
                <a:miter/>
              </a:ln>
            </p:spPr>
            <p:txBody>
              <a:bodyPr rtlCol="0" anchor="ctr"/>
              <a:lstStyle/>
              <a:p>
                <a:endParaRPr lang="en-US" sz="2353"/>
              </a:p>
            </p:txBody>
          </p:sp>
          <p:sp>
            <p:nvSpPr>
              <p:cNvPr id="126" name="Freeform: Shape 125">
                <a:extLst>
                  <a:ext uri="{FF2B5EF4-FFF2-40B4-BE49-F238E27FC236}">
                    <a16:creationId xmlns:a16="http://schemas.microsoft.com/office/drawing/2014/main" id="{C84A772D-68C6-4D68-BD80-34A08EDB655C}"/>
                  </a:ext>
                </a:extLst>
              </p:cNvPr>
              <p:cNvSpPr/>
              <p:nvPr/>
            </p:nvSpPr>
            <p:spPr>
              <a:xfrm>
                <a:off x="8781144" y="4475387"/>
                <a:ext cx="673460" cy="632017"/>
              </a:xfrm>
              <a:custGeom>
                <a:avLst/>
                <a:gdLst>
                  <a:gd name="connsiteX0" fmla="*/ 84192 w 436793"/>
                  <a:gd name="connsiteY0" fmla="*/ 326109 h 409913"/>
                  <a:gd name="connsiteX1" fmla="*/ 111072 w 436793"/>
                  <a:gd name="connsiteY1" fmla="*/ 326109 h 409913"/>
                  <a:gd name="connsiteX2" fmla="*/ 111072 w 436793"/>
                  <a:gd name="connsiteY2" fmla="*/ 352988 h 409913"/>
                  <a:gd name="connsiteX3" fmla="*/ 84192 w 436793"/>
                  <a:gd name="connsiteY3" fmla="*/ 352988 h 409913"/>
                  <a:gd name="connsiteX4" fmla="*/ 84192 w 436793"/>
                  <a:gd name="connsiteY4" fmla="*/ 326109 h 409913"/>
                  <a:gd name="connsiteX5" fmla="*/ 164831 w 436793"/>
                  <a:gd name="connsiteY5" fmla="*/ 326109 h 409913"/>
                  <a:gd name="connsiteX6" fmla="*/ 191711 w 436793"/>
                  <a:gd name="connsiteY6" fmla="*/ 326109 h 409913"/>
                  <a:gd name="connsiteX7" fmla="*/ 191711 w 436793"/>
                  <a:gd name="connsiteY7" fmla="*/ 352988 h 409913"/>
                  <a:gd name="connsiteX8" fmla="*/ 164831 w 436793"/>
                  <a:gd name="connsiteY8" fmla="*/ 352988 h 409913"/>
                  <a:gd name="connsiteX9" fmla="*/ 164831 w 436793"/>
                  <a:gd name="connsiteY9" fmla="*/ 326109 h 409913"/>
                  <a:gd name="connsiteX10" fmla="*/ 245470 w 436793"/>
                  <a:gd name="connsiteY10" fmla="*/ 326109 h 409913"/>
                  <a:gd name="connsiteX11" fmla="*/ 272349 w 436793"/>
                  <a:gd name="connsiteY11" fmla="*/ 326109 h 409913"/>
                  <a:gd name="connsiteX12" fmla="*/ 272349 w 436793"/>
                  <a:gd name="connsiteY12" fmla="*/ 352988 h 409913"/>
                  <a:gd name="connsiteX13" fmla="*/ 245470 w 436793"/>
                  <a:gd name="connsiteY13" fmla="*/ 352988 h 409913"/>
                  <a:gd name="connsiteX14" fmla="*/ 245470 w 436793"/>
                  <a:gd name="connsiteY14" fmla="*/ 326109 h 409913"/>
                  <a:gd name="connsiteX15" fmla="*/ 84192 w 436793"/>
                  <a:gd name="connsiteY15" fmla="*/ 272349 h 409913"/>
                  <a:gd name="connsiteX16" fmla="*/ 111072 w 436793"/>
                  <a:gd name="connsiteY16" fmla="*/ 272349 h 409913"/>
                  <a:gd name="connsiteX17" fmla="*/ 111072 w 436793"/>
                  <a:gd name="connsiteY17" fmla="*/ 299229 h 409913"/>
                  <a:gd name="connsiteX18" fmla="*/ 84192 w 436793"/>
                  <a:gd name="connsiteY18" fmla="*/ 299229 h 409913"/>
                  <a:gd name="connsiteX19" fmla="*/ 84192 w 436793"/>
                  <a:gd name="connsiteY19" fmla="*/ 272349 h 409913"/>
                  <a:gd name="connsiteX20" fmla="*/ 164831 w 436793"/>
                  <a:gd name="connsiteY20" fmla="*/ 272349 h 409913"/>
                  <a:gd name="connsiteX21" fmla="*/ 191711 w 436793"/>
                  <a:gd name="connsiteY21" fmla="*/ 272349 h 409913"/>
                  <a:gd name="connsiteX22" fmla="*/ 191711 w 436793"/>
                  <a:gd name="connsiteY22" fmla="*/ 299229 h 409913"/>
                  <a:gd name="connsiteX23" fmla="*/ 164831 w 436793"/>
                  <a:gd name="connsiteY23" fmla="*/ 299229 h 409913"/>
                  <a:gd name="connsiteX24" fmla="*/ 164831 w 436793"/>
                  <a:gd name="connsiteY24" fmla="*/ 272349 h 409913"/>
                  <a:gd name="connsiteX25" fmla="*/ 245470 w 436793"/>
                  <a:gd name="connsiteY25" fmla="*/ 272349 h 409913"/>
                  <a:gd name="connsiteX26" fmla="*/ 272349 w 436793"/>
                  <a:gd name="connsiteY26" fmla="*/ 272349 h 409913"/>
                  <a:gd name="connsiteX27" fmla="*/ 272349 w 436793"/>
                  <a:gd name="connsiteY27" fmla="*/ 299229 h 409913"/>
                  <a:gd name="connsiteX28" fmla="*/ 245470 w 436793"/>
                  <a:gd name="connsiteY28" fmla="*/ 299229 h 409913"/>
                  <a:gd name="connsiteX29" fmla="*/ 245470 w 436793"/>
                  <a:gd name="connsiteY29" fmla="*/ 272349 h 409913"/>
                  <a:gd name="connsiteX30" fmla="*/ 326109 w 436793"/>
                  <a:gd name="connsiteY30" fmla="*/ 272349 h 409913"/>
                  <a:gd name="connsiteX31" fmla="*/ 352988 w 436793"/>
                  <a:gd name="connsiteY31" fmla="*/ 272349 h 409913"/>
                  <a:gd name="connsiteX32" fmla="*/ 352988 w 436793"/>
                  <a:gd name="connsiteY32" fmla="*/ 299229 h 409913"/>
                  <a:gd name="connsiteX33" fmla="*/ 326109 w 436793"/>
                  <a:gd name="connsiteY33" fmla="*/ 299229 h 409913"/>
                  <a:gd name="connsiteX34" fmla="*/ 326109 w 436793"/>
                  <a:gd name="connsiteY34" fmla="*/ 272349 h 409913"/>
                  <a:gd name="connsiteX35" fmla="*/ 84192 w 436793"/>
                  <a:gd name="connsiteY35" fmla="*/ 218590 h 409913"/>
                  <a:gd name="connsiteX36" fmla="*/ 111072 w 436793"/>
                  <a:gd name="connsiteY36" fmla="*/ 218590 h 409913"/>
                  <a:gd name="connsiteX37" fmla="*/ 111072 w 436793"/>
                  <a:gd name="connsiteY37" fmla="*/ 245470 h 409913"/>
                  <a:gd name="connsiteX38" fmla="*/ 84192 w 436793"/>
                  <a:gd name="connsiteY38" fmla="*/ 245470 h 409913"/>
                  <a:gd name="connsiteX39" fmla="*/ 84192 w 436793"/>
                  <a:gd name="connsiteY39" fmla="*/ 218590 h 409913"/>
                  <a:gd name="connsiteX40" fmla="*/ 164831 w 436793"/>
                  <a:gd name="connsiteY40" fmla="*/ 218590 h 409913"/>
                  <a:gd name="connsiteX41" fmla="*/ 191711 w 436793"/>
                  <a:gd name="connsiteY41" fmla="*/ 218590 h 409913"/>
                  <a:gd name="connsiteX42" fmla="*/ 191711 w 436793"/>
                  <a:gd name="connsiteY42" fmla="*/ 245470 h 409913"/>
                  <a:gd name="connsiteX43" fmla="*/ 164831 w 436793"/>
                  <a:gd name="connsiteY43" fmla="*/ 245470 h 409913"/>
                  <a:gd name="connsiteX44" fmla="*/ 164831 w 436793"/>
                  <a:gd name="connsiteY44" fmla="*/ 218590 h 409913"/>
                  <a:gd name="connsiteX45" fmla="*/ 245470 w 436793"/>
                  <a:gd name="connsiteY45" fmla="*/ 218590 h 409913"/>
                  <a:gd name="connsiteX46" fmla="*/ 272349 w 436793"/>
                  <a:gd name="connsiteY46" fmla="*/ 218590 h 409913"/>
                  <a:gd name="connsiteX47" fmla="*/ 272349 w 436793"/>
                  <a:gd name="connsiteY47" fmla="*/ 245470 h 409913"/>
                  <a:gd name="connsiteX48" fmla="*/ 245470 w 436793"/>
                  <a:gd name="connsiteY48" fmla="*/ 245470 h 409913"/>
                  <a:gd name="connsiteX49" fmla="*/ 245470 w 436793"/>
                  <a:gd name="connsiteY49" fmla="*/ 218590 h 409913"/>
                  <a:gd name="connsiteX50" fmla="*/ 326109 w 436793"/>
                  <a:gd name="connsiteY50" fmla="*/ 218590 h 409913"/>
                  <a:gd name="connsiteX51" fmla="*/ 352988 w 436793"/>
                  <a:gd name="connsiteY51" fmla="*/ 218590 h 409913"/>
                  <a:gd name="connsiteX52" fmla="*/ 352988 w 436793"/>
                  <a:gd name="connsiteY52" fmla="*/ 245470 h 409913"/>
                  <a:gd name="connsiteX53" fmla="*/ 326109 w 436793"/>
                  <a:gd name="connsiteY53" fmla="*/ 245470 h 409913"/>
                  <a:gd name="connsiteX54" fmla="*/ 326109 w 436793"/>
                  <a:gd name="connsiteY54" fmla="*/ 218590 h 409913"/>
                  <a:gd name="connsiteX55" fmla="*/ 164831 w 436793"/>
                  <a:gd name="connsiteY55" fmla="*/ 164831 h 409913"/>
                  <a:gd name="connsiteX56" fmla="*/ 191711 w 436793"/>
                  <a:gd name="connsiteY56" fmla="*/ 164831 h 409913"/>
                  <a:gd name="connsiteX57" fmla="*/ 191711 w 436793"/>
                  <a:gd name="connsiteY57" fmla="*/ 191711 h 409913"/>
                  <a:gd name="connsiteX58" fmla="*/ 164831 w 436793"/>
                  <a:gd name="connsiteY58" fmla="*/ 191711 h 409913"/>
                  <a:gd name="connsiteX59" fmla="*/ 164831 w 436793"/>
                  <a:gd name="connsiteY59" fmla="*/ 164831 h 409913"/>
                  <a:gd name="connsiteX60" fmla="*/ 245470 w 436793"/>
                  <a:gd name="connsiteY60" fmla="*/ 164831 h 409913"/>
                  <a:gd name="connsiteX61" fmla="*/ 272349 w 436793"/>
                  <a:gd name="connsiteY61" fmla="*/ 164831 h 409913"/>
                  <a:gd name="connsiteX62" fmla="*/ 272349 w 436793"/>
                  <a:gd name="connsiteY62" fmla="*/ 191711 h 409913"/>
                  <a:gd name="connsiteX63" fmla="*/ 245470 w 436793"/>
                  <a:gd name="connsiteY63" fmla="*/ 191711 h 409913"/>
                  <a:gd name="connsiteX64" fmla="*/ 245470 w 436793"/>
                  <a:gd name="connsiteY64" fmla="*/ 164831 h 409913"/>
                  <a:gd name="connsiteX65" fmla="*/ 326109 w 436793"/>
                  <a:gd name="connsiteY65" fmla="*/ 164831 h 409913"/>
                  <a:gd name="connsiteX66" fmla="*/ 352988 w 436793"/>
                  <a:gd name="connsiteY66" fmla="*/ 164831 h 409913"/>
                  <a:gd name="connsiteX67" fmla="*/ 352988 w 436793"/>
                  <a:gd name="connsiteY67" fmla="*/ 191711 h 409913"/>
                  <a:gd name="connsiteX68" fmla="*/ 326109 w 436793"/>
                  <a:gd name="connsiteY68" fmla="*/ 191711 h 409913"/>
                  <a:gd name="connsiteX69" fmla="*/ 326109 w 436793"/>
                  <a:gd name="connsiteY69" fmla="*/ 164831 h 409913"/>
                  <a:gd name="connsiteX70" fmla="*/ 352988 w 436793"/>
                  <a:gd name="connsiteY70" fmla="*/ 84192 h 409913"/>
                  <a:gd name="connsiteX71" fmla="*/ 352988 w 436793"/>
                  <a:gd name="connsiteY71" fmla="*/ 57313 h 409913"/>
                  <a:gd name="connsiteX72" fmla="*/ 406747 w 436793"/>
                  <a:gd name="connsiteY72" fmla="*/ 57313 h 409913"/>
                  <a:gd name="connsiteX73" fmla="*/ 406747 w 436793"/>
                  <a:gd name="connsiteY73" fmla="*/ 111072 h 409913"/>
                  <a:gd name="connsiteX74" fmla="*/ 30433 w 436793"/>
                  <a:gd name="connsiteY74" fmla="*/ 111072 h 409913"/>
                  <a:gd name="connsiteX75" fmla="*/ 30433 w 436793"/>
                  <a:gd name="connsiteY75" fmla="*/ 57313 h 409913"/>
                  <a:gd name="connsiteX76" fmla="*/ 84192 w 436793"/>
                  <a:gd name="connsiteY76" fmla="*/ 57313 h 409913"/>
                  <a:gd name="connsiteX77" fmla="*/ 84192 w 436793"/>
                  <a:gd name="connsiteY77" fmla="*/ 84192 h 409913"/>
                  <a:gd name="connsiteX78" fmla="*/ 111072 w 436793"/>
                  <a:gd name="connsiteY78" fmla="*/ 84192 h 409913"/>
                  <a:gd name="connsiteX79" fmla="*/ 111072 w 436793"/>
                  <a:gd name="connsiteY79" fmla="*/ 57313 h 409913"/>
                  <a:gd name="connsiteX80" fmla="*/ 326109 w 436793"/>
                  <a:gd name="connsiteY80" fmla="*/ 57313 h 409913"/>
                  <a:gd name="connsiteX81" fmla="*/ 326109 w 436793"/>
                  <a:gd name="connsiteY81" fmla="*/ 84192 h 409913"/>
                  <a:gd name="connsiteX82" fmla="*/ 352988 w 436793"/>
                  <a:gd name="connsiteY82" fmla="*/ 84192 h 409913"/>
                  <a:gd name="connsiteX83" fmla="*/ 326109 w 436793"/>
                  <a:gd name="connsiteY83" fmla="*/ 3554 h 409913"/>
                  <a:gd name="connsiteX84" fmla="*/ 326109 w 436793"/>
                  <a:gd name="connsiteY84" fmla="*/ 30433 h 409913"/>
                  <a:gd name="connsiteX85" fmla="*/ 111072 w 436793"/>
                  <a:gd name="connsiteY85" fmla="*/ 30433 h 409913"/>
                  <a:gd name="connsiteX86" fmla="*/ 111072 w 436793"/>
                  <a:gd name="connsiteY86" fmla="*/ 3554 h 409913"/>
                  <a:gd name="connsiteX87" fmla="*/ 84192 w 436793"/>
                  <a:gd name="connsiteY87" fmla="*/ 3554 h 409913"/>
                  <a:gd name="connsiteX88" fmla="*/ 84192 w 436793"/>
                  <a:gd name="connsiteY88" fmla="*/ 30433 h 409913"/>
                  <a:gd name="connsiteX89" fmla="*/ 3554 w 436793"/>
                  <a:gd name="connsiteY89" fmla="*/ 30433 h 409913"/>
                  <a:gd name="connsiteX90" fmla="*/ 3554 w 436793"/>
                  <a:gd name="connsiteY90" fmla="*/ 406747 h 409913"/>
                  <a:gd name="connsiteX91" fmla="*/ 433627 w 436793"/>
                  <a:gd name="connsiteY91" fmla="*/ 406747 h 409913"/>
                  <a:gd name="connsiteX92" fmla="*/ 433627 w 436793"/>
                  <a:gd name="connsiteY92" fmla="*/ 30433 h 409913"/>
                  <a:gd name="connsiteX93" fmla="*/ 352988 w 436793"/>
                  <a:gd name="connsiteY93" fmla="*/ 30433 h 409913"/>
                  <a:gd name="connsiteX94" fmla="*/ 352988 w 436793"/>
                  <a:gd name="connsiteY94" fmla="*/ 3554 h 409913"/>
                  <a:gd name="connsiteX95" fmla="*/ 326109 w 436793"/>
                  <a:gd name="connsiteY95" fmla="*/ 3554 h 409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36793" h="409913">
                    <a:moveTo>
                      <a:pt x="84192" y="326109"/>
                    </a:moveTo>
                    <a:lnTo>
                      <a:pt x="111072" y="326109"/>
                    </a:lnTo>
                    <a:lnTo>
                      <a:pt x="111072" y="352988"/>
                    </a:lnTo>
                    <a:lnTo>
                      <a:pt x="84192" y="352988"/>
                    </a:lnTo>
                    <a:lnTo>
                      <a:pt x="84192" y="326109"/>
                    </a:lnTo>
                    <a:close/>
                    <a:moveTo>
                      <a:pt x="164831" y="326109"/>
                    </a:moveTo>
                    <a:lnTo>
                      <a:pt x="191711" y="326109"/>
                    </a:lnTo>
                    <a:lnTo>
                      <a:pt x="191711" y="352988"/>
                    </a:lnTo>
                    <a:lnTo>
                      <a:pt x="164831" y="352988"/>
                    </a:lnTo>
                    <a:lnTo>
                      <a:pt x="164831" y="326109"/>
                    </a:lnTo>
                    <a:close/>
                    <a:moveTo>
                      <a:pt x="245470" y="326109"/>
                    </a:moveTo>
                    <a:lnTo>
                      <a:pt x="272349" y="326109"/>
                    </a:lnTo>
                    <a:lnTo>
                      <a:pt x="272349" y="352988"/>
                    </a:lnTo>
                    <a:lnTo>
                      <a:pt x="245470" y="352988"/>
                    </a:lnTo>
                    <a:lnTo>
                      <a:pt x="245470" y="326109"/>
                    </a:lnTo>
                    <a:close/>
                    <a:moveTo>
                      <a:pt x="84192" y="272349"/>
                    </a:moveTo>
                    <a:lnTo>
                      <a:pt x="111072" y="272349"/>
                    </a:lnTo>
                    <a:lnTo>
                      <a:pt x="111072" y="299229"/>
                    </a:lnTo>
                    <a:lnTo>
                      <a:pt x="84192" y="299229"/>
                    </a:lnTo>
                    <a:lnTo>
                      <a:pt x="84192" y="272349"/>
                    </a:lnTo>
                    <a:close/>
                    <a:moveTo>
                      <a:pt x="164831" y="272349"/>
                    </a:moveTo>
                    <a:lnTo>
                      <a:pt x="191711" y="272349"/>
                    </a:lnTo>
                    <a:lnTo>
                      <a:pt x="191711" y="299229"/>
                    </a:lnTo>
                    <a:lnTo>
                      <a:pt x="164831" y="299229"/>
                    </a:lnTo>
                    <a:lnTo>
                      <a:pt x="164831" y="272349"/>
                    </a:lnTo>
                    <a:close/>
                    <a:moveTo>
                      <a:pt x="245470" y="272349"/>
                    </a:moveTo>
                    <a:lnTo>
                      <a:pt x="272349" y="272349"/>
                    </a:lnTo>
                    <a:lnTo>
                      <a:pt x="272349" y="299229"/>
                    </a:lnTo>
                    <a:lnTo>
                      <a:pt x="245470" y="299229"/>
                    </a:lnTo>
                    <a:lnTo>
                      <a:pt x="245470" y="272349"/>
                    </a:lnTo>
                    <a:close/>
                    <a:moveTo>
                      <a:pt x="326109" y="272349"/>
                    </a:moveTo>
                    <a:lnTo>
                      <a:pt x="352988" y="272349"/>
                    </a:lnTo>
                    <a:lnTo>
                      <a:pt x="352988" y="299229"/>
                    </a:lnTo>
                    <a:lnTo>
                      <a:pt x="326109" y="299229"/>
                    </a:lnTo>
                    <a:lnTo>
                      <a:pt x="326109" y="272349"/>
                    </a:lnTo>
                    <a:close/>
                    <a:moveTo>
                      <a:pt x="84192" y="218590"/>
                    </a:moveTo>
                    <a:lnTo>
                      <a:pt x="111072" y="218590"/>
                    </a:lnTo>
                    <a:lnTo>
                      <a:pt x="111072" y="245470"/>
                    </a:lnTo>
                    <a:lnTo>
                      <a:pt x="84192" y="245470"/>
                    </a:lnTo>
                    <a:lnTo>
                      <a:pt x="84192" y="218590"/>
                    </a:lnTo>
                    <a:close/>
                    <a:moveTo>
                      <a:pt x="164831" y="218590"/>
                    </a:moveTo>
                    <a:lnTo>
                      <a:pt x="191711" y="218590"/>
                    </a:lnTo>
                    <a:lnTo>
                      <a:pt x="191711" y="245470"/>
                    </a:lnTo>
                    <a:lnTo>
                      <a:pt x="164831" y="245470"/>
                    </a:lnTo>
                    <a:lnTo>
                      <a:pt x="164831" y="218590"/>
                    </a:lnTo>
                    <a:close/>
                    <a:moveTo>
                      <a:pt x="245470" y="218590"/>
                    </a:moveTo>
                    <a:lnTo>
                      <a:pt x="272349" y="218590"/>
                    </a:lnTo>
                    <a:lnTo>
                      <a:pt x="272349" y="245470"/>
                    </a:lnTo>
                    <a:lnTo>
                      <a:pt x="245470" y="245470"/>
                    </a:lnTo>
                    <a:lnTo>
                      <a:pt x="245470" y="218590"/>
                    </a:lnTo>
                    <a:close/>
                    <a:moveTo>
                      <a:pt x="326109" y="218590"/>
                    </a:moveTo>
                    <a:lnTo>
                      <a:pt x="352988" y="218590"/>
                    </a:lnTo>
                    <a:lnTo>
                      <a:pt x="352988" y="245470"/>
                    </a:lnTo>
                    <a:lnTo>
                      <a:pt x="326109" y="245470"/>
                    </a:lnTo>
                    <a:lnTo>
                      <a:pt x="326109" y="218590"/>
                    </a:lnTo>
                    <a:close/>
                    <a:moveTo>
                      <a:pt x="164831" y="164831"/>
                    </a:moveTo>
                    <a:lnTo>
                      <a:pt x="191711" y="164831"/>
                    </a:lnTo>
                    <a:lnTo>
                      <a:pt x="191711" y="191711"/>
                    </a:lnTo>
                    <a:lnTo>
                      <a:pt x="164831" y="191711"/>
                    </a:lnTo>
                    <a:lnTo>
                      <a:pt x="164831" y="164831"/>
                    </a:lnTo>
                    <a:close/>
                    <a:moveTo>
                      <a:pt x="245470" y="164831"/>
                    </a:moveTo>
                    <a:lnTo>
                      <a:pt x="272349" y="164831"/>
                    </a:lnTo>
                    <a:lnTo>
                      <a:pt x="272349" y="191711"/>
                    </a:lnTo>
                    <a:lnTo>
                      <a:pt x="245470" y="191711"/>
                    </a:lnTo>
                    <a:lnTo>
                      <a:pt x="245470" y="164831"/>
                    </a:lnTo>
                    <a:close/>
                    <a:moveTo>
                      <a:pt x="326109" y="164831"/>
                    </a:moveTo>
                    <a:lnTo>
                      <a:pt x="352988" y="164831"/>
                    </a:lnTo>
                    <a:lnTo>
                      <a:pt x="352988" y="191711"/>
                    </a:lnTo>
                    <a:lnTo>
                      <a:pt x="326109" y="191711"/>
                    </a:lnTo>
                    <a:lnTo>
                      <a:pt x="326109" y="164831"/>
                    </a:lnTo>
                    <a:close/>
                    <a:moveTo>
                      <a:pt x="352988" y="84192"/>
                    </a:moveTo>
                    <a:lnTo>
                      <a:pt x="352988" y="57313"/>
                    </a:lnTo>
                    <a:lnTo>
                      <a:pt x="406747" y="57313"/>
                    </a:lnTo>
                    <a:lnTo>
                      <a:pt x="406747" y="111072"/>
                    </a:lnTo>
                    <a:lnTo>
                      <a:pt x="30433" y="111072"/>
                    </a:lnTo>
                    <a:lnTo>
                      <a:pt x="30433" y="57313"/>
                    </a:lnTo>
                    <a:lnTo>
                      <a:pt x="84192" y="57313"/>
                    </a:lnTo>
                    <a:lnTo>
                      <a:pt x="84192" y="84192"/>
                    </a:lnTo>
                    <a:lnTo>
                      <a:pt x="111072" y="84192"/>
                    </a:lnTo>
                    <a:lnTo>
                      <a:pt x="111072" y="57313"/>
                    </a:lnTo>
                    <a:lnTo>
                      <a:pt x="326109" y="57313"/>
                    </a:lnTo>
                    <a:lnTo>
                      <a:pt x="326109" y="84192"/>
                    </a:lnTo>
                    <a:lnTo>
                      <a:pt x="352988" y="84192"/>
                    </a:lnTo>
                    <a:close/>
                    <a:moveTo>
                      <a:pt x="326109" y="3554"/>
                    </a:moveTo>
                    <a:lnTo>
                      <a:pt x="326109" y="30433"/>
                    </a:lnTo>
                    <a:lnTo>
                      <a:pt x="111072" y="30433"/>
                    </a:lnTo>
                    <a:lnTo>
                      <a:pt x="111072" y="3554"/>
                    </a:lnTo>
                    <a:lnTo>
                      <a:pt x="84192" y="3554"/>
                    </a:lnTo>
                    <a:lnTo>
                      <a:pt x="84192" y="30433"/>
                    </a:lnTo>
                    <a:lnTo>
                      <a:pt x="3554" y="30433"/>
                    </a:lnTo>
                    <a:lnTo>
                      <a:pt x="3554" y="406747"/>
                    </a:lnTo>
                    <a:lnTo>
                      <a:pt x="433627" y="406747"/>
                    </a:lnTo>
                    <a:lnTo>
                      <a:pt x="433627" y="30433"/>
                    </a:lnTo>
                    <a:lnTo>
                      <a:pt x="352988" y="30433"/>
                    </a:lnTo>
                    <a:lnTo>
                      <a:pt x="352988" y="3554"/>
                    </a:lnTo>
                    <a:lnTo>
                      <a:pt x="326109" y="3554"/>
                    </a:lnTo>
                    <a:close/>
                  </a:path>
                </a:pathLst>
              </a:custGeom>
              <a:solidFill>
                <a:schemeClr val="accent1"/>
              </a:solidFill>
              <a:ln w="6716" cap="flat">
                <a:noFill/>
                <a:prstDash val="solid"/>
                <a:miter/>
              </a:ln>
            </p:spPr>
            <p:txBody>
              <a:bodyPr rtlCol="0" anchor="ctr"/>
              <a:lstStyle/>
              <a:p>
                <a:endParaRPr lang="en-US" sz="2353"/>
              </a:p>
            </p:txBody>
          </p:sp>
        </p:grpSp>
      </p:grpSp>
      <p:grpSp>
        <p:nvGrpSpPr>
          <p:cNvPr id="75" name="Group 74">
            <a:extLst>
              <a:ext uri="{FF2B5EF4-FFF2-40B4-BE49-F238E27FC236}">
                <a16:creationId xmlns:a16="http://schemas.microsoft.com/office/drawing/2014/main" id="{9EDF5424-ACEB-42B7-996D-835613A056ED}"/>
              </a:ext>
            </a:extLst>
          </p:cNvPr>
          <p:cNvGrpSpPr/>
          <p:nvPr/>
        </p:nvGrpSpPr>
        <p:grpSpPr>
          <a:xfrm>
            <a:off x="1456519" y="1716261"/>
            <a:ext cx="1111880" cy="830256"/>
            <a:chOff x="1564656" y="1728288"/>
            <a:chExt cx="1272860" cy="900087"/>
          </a:xfrm>
        </p:grpSpPr>
        <p:grpSp>
          <p:nvGrpSpPr>
            <p:cNvPr id="22" name="Group 21">
              <a:extLst>
                <a:ext uri="{FF2B5EF4-FFF2-40B4-BE49-F238E27FC236}">
                  <a16:creationId xmlns:a16="http://schemas.microsoft.com/office/drawing/2014/main" id="{5B61E58C-14C5-4900-9652-043EB7800A8C}"/>
                </a:ext>
              </a:extLst>
            </p:cNvPr>
            <p:cNvGrpSpPr/>
            <p:nvPr/>
          </p:nvGrpSpPr>
          <p:grpSpPr>
            <a:xfrm>
              <a:off x="1564656" y="1728288"/>
              <a:ext cx="1272860" cy="900087"/>
              <a:chOff x="1497105" y="1728288"/>
              <a:chExt cx="1407961" cy="900087"/>
            </a:xfrm>
          </p:grpSpPr>
          <p:sp>
            <p:nvSpPr>
              <p:cNvPr id="91" name="Rectangle 9">
                <a:extLst>
                  <a:ext uri="{FF2B5EF4-FFF2-40B4-BE49-F238E27FC236}">
                    <a16:creationId xmlns:a16="http://schemas.microsoft.com/office/drawing/2014/main" id="{351C0483-BF23-4E86-B0BA-6BF8DA0A5D4D}"/>
                  </a:ext>
                </a:extLst>
              </p:cNvPr>
              <p:cNvSpPr>
                <a:spLocks noChangeArrowheads="1"/>
              </p:cNvSpPr>
              <p:nvPr/>
            </p:nvSpPr>
            <p:spPr bwMode="auto">
              <a:xfrm>
                <a:off x="1497105" y="1728288"/>
                <a:ext cx="1407961" cy="900087"/>
              </a:xfrm>
              <a:prstGeom prst="rect">
                <a:avLst/>
              </a:prstGeom>
              <a:noFill/>
              <a:ln w="254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sp>
            <p:nvSpPr>
              <p:cNvPr id="150" name="Rectangle 9">
                <a:extLst>
                  <a:ext uri="{FF2B5EF4-FFF2-40B4-BE49-F238E27FC236}">
                    <a16:creationId xmlns:a16="http://schemas.microsoft.com/office/drawing/2014/main" id="{D63192F6-3019-4B5F-8750-E75AA1CCB4A6}"/>
                  </a:ext>
                </a:extLst>
              </p:cNvPr>
              <p:cNvSpPr>
                <a:spLocks noChangeArrowheads="1"/>
              </p:cNvSpPr>
              <p:nvPr/>
            </p:nvSpPr>
            <p:spPr bwMode="auto">
              <a:xfrm>
                <a:off x="1497105" y="1728289"/>
                <a:ext cx="1407961" cy="198320"/>
              </a:xfrm>
              <a:prstGeom prst="rect">
                <a:avLst/>
              </a:prstGeom>
              <a:solidFill>
                <a:schemeClr val="accent1"/>
              </a:solid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grpSp>
        <p:sp>
          <p:nvSpPr>
            <p:cNvPr id="90" name="Oval 89">
              <a:extLst>
                <a:ext uri="{FF2B5EF4-FFF2-40B4-BE49-F238E27FC236}">
                  <a16:creationId xmlns:a16="http://schemas.microsoft.com/office/drawing/2014/main" id="{A4DD5F1F-C67D-4F34-A3C7-494857123B91}"/>
                </a:ext>
              </a:extLst>
            </p:cNvPr>
            <p:cNvSpPr/>
            <p:nvPr/>
          </p:nvSpPr>
          <p:spPr bwMode="auto">
            <a:xfrm>
              <a:off x="2714641" y="1798192"/>
              <a:ext cx="55060" cy="58515"/>
            </a:xfrm>
            <a:prstGeom prst="ellipse">
              <a:avLst/>
            </a:prstGeom>
            <a:solidFill>
              <a:srgbClr val="50E6FF"/>
            </a:solidFill>
            <a:ln w="12700" cap="rnd">
              <a:noFill/>
              <a:miter lim="800000"/>
              <a:headEnd/>
              <a:tailEnd/>
            </a:ln>
            <a:effectLst/>
            <a:extLst/>
          </p:spPr>
          <p:txBody>
            <a:bodyPr wrap="none" rtlCol="0" anchor="ctr"/>
            <a:lstStyle/>
            <a:p>
              <a:pPr defTabSz="914377">
                <a:defRPr/>
              </a:pPr>
              <a:endParaRPr lang="en-US" sz="1800" kern="0">
                <a:solidFill>
                  <a:prstClr val="black"/>
                </a:solidFill>
                <a:latin typeface="Arial" charset="0"/>
                <a:ea typeface="Arial" charset="0"/>
                <a:cs typeface="Arial" charset="0"/>
              </a:endParaRPr>
            </a:p>
          </p:txBody>
        </p:sp>
        <p:grpSp>
          <p:nvGrpSpPr>
            <p:cNvPr id="27" name="Group 26">
              <a:extLst>
                <a:ext uri="{FF2B5EF4-FFF2-40B4-BE49-F238E27FC236}">
                  <a16:creationId xmlns:a16="http://schemas.microsoft.com/office/drawing/2014/main" id="{4F5B03C3-811A-4DE3-97B9-CE6E39A0CAFE}"/>
                </a:ext>
              </a:extLst>
            </p:cNvPr>
            <p:cNvGrpSpPr/>
            <p:nvPr/>
          </p:nvGrpSpPr>
          <p:grpSpPr>
            <a:xfrm>
              <a:off x="1651007" y="2031108"/>
              <a:ext cx="1100158" cy="517958"/>
              <a:chOff x="1628758" y="2031108"/>
              <a:chExt cx="1100158" cy="517958"/>
            </a:xfrm>
          </p:grpSpPr>
          <p:grpSp>
            <p:nvGrpSpPr>
              <p:cNvPr id="26" name="Group 25">
                <a:extLst>
                  <a:ext uri="{FF2B5EF4-FFF2-40B4-BE49-F238E27FC236}">
                    <a16:creationId xmlns:a16="http://schemas.microsoft.com/office/drawing/2014/main" id="{C0B1EB55-3217-4F4A-9083-656589BC143D}"/>
                  </a:ext>
                </a:extLst>
              </p:cNvPr>
              <p:cNvGrpSpPr/>
              <p:nvPr/>
            </p:nvGrpSpPr>
            <p:grpSpPr>
              <a:xfrm>
                <a:off x="1897355" y="2031108"/>
                <a:ext cx="562964" cy="517958"/>
                <a:chOff x="1900913" y="2031108"/>
                <a:chExt cx="562964" cy="517958"/>
              </a:xfrm>
            </p:grpSpPr>
            <p:sp>
              <p:nvSpPr>
                <p:cNvPr id="98" name="TextBox 97">
                  <a:extLst>
                    <a:ext uri="{FF2B5EF4-FFF2-40B4-BE49-F238E27FC236}">
                      <a16:creationId xmlns:a16="http://schemas.microsoft.com/office/drawing/2014/main" id="{06378FF0-5BB2-45AF-92F3-4FE82DA6C1E3}"/>
                    </a:ext>
                  </a:extLst>
                </p:cNvPr>
                <p:cNvSpPr txBox="1"/>
                <p:nvPr/>
              </p:nvSpPr>
              <p:spPr>
                <a:xfrm>
                  <a:off x="1900913" y="2315502"/>
                  <a:ext cx="562964" cy="233564"/>
                </a:xfrm>
                <a:prstGeom prst="rect">
                  <a:avLst/>
                </a:prstGeom>
                <a:noFill/>
              </p:spPr>
              <p:txBody>
                <a:bodyPr wrap="square" lIns="0" tIns="0" rIns="0" bIns="0" rtlCol="0">
                  <a:spAutoFit/>
                </a:bodyPr>
                <a:lstStyle/>
                <a:p>
                  <a:pPr algn="ctr"/>
                  <a:r>
                    <a:rPr lang="en-US" sz="1400">
                      <a:solidFill>
                        <a:schemeClr val="accent1"/>
                      </a:solidFill>
                      <a:latin typeface="+mj-lt"/>
                    </a:rPr>
                    <a:t>T-SQL</a:t>
                  </a:r>
                </a:p>
              </p:txBody>
            </p:sp>
            <p:pic>
              <p:nvPicPr>
                <p:cNvPr id="7" name="Picture 6">
                  <a:extLst>
                    <a:ext uri="{FF2B5EF4-FFF2-40B4-BE49-F238E27FC236}">
                      <a16:creationId xmlns:a16="http://schemas.microsoft.com/office/drawing/2014/main" id="{8288B98F-4579-4E6B-8D54-166786AE46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353" y="2031108"/>
                  <a:ext cx="186969" cy="186968"/>
                </a:xfrm>
                <a:prstGeom prst="rect">
                  <a:avLst/>
                </a:prstGeom>
              </p:spPr>
            </p:pic>
            <p:sp>
              <p:nvSpPr>
                <p:cNvPr id="13" name="Freeform 6">
                  <a:extLst>
                    <a:ext uri="{FF2B5EF4-FFF2-40B4-BE49-F238E27FC236}">
                      <a16:creationId xmlns:a16="http://schemas.microsoft.com/office/drawing/2014/main" id="{911561DE-BD61-44ED-A563-6C7575B53D36}"/>
                    </a:ext>
                  </a:extLst>
                </p:cNvPr>
                <p:cNvSpPr>
                  <a:spLocks noEditPoints="1"/>
                </p:cNvSpPr>
                <p:nvPr/>
              </p:nvSpPr>
              <p:spPr bwMode="auto">
                <a:xfrm>
                  <a:off x="1977547" y="2033894"/>
                  <a:ext cx="146700" cy="149946"/>
                </a:xfrm>
                <a:custGeom>
                  <a:avLst/>
                  <a:gdLst>
                    <a:gd name="T0" fmla="*/ 925 w 1176"/>
                    <a:gd name="T1" fmla="*/ 705 h 1320"/>
                    <a:gd name="T2" fmla="*/ 1021 w 1176"/>
                    <a:gd name="T3" fmla="*/ 752 h 1320"/>
                    <a:gd name="T4" fmla="*/ 1082 w 1176"/>
                    <a:gd name="T5" fmla="*/ 842 h 1320"/>
                    <a:gd name="T6" fmla="*/ 1176 w 1176"/>
                    <a:gd name="T7" fmla="*/ 1320 h 1320"/>
                    <a:gd name="T8" fmla="*/ 826 w 1176"/>
                    <a:gd name="T9" fmla="*/ 1320 h 1320"/>
                    <a:gd name="T10" fmla="*/ 774 w 1176"/>
                    <a:gd name="T11" fmla="*/ 955 h 1320"/>
                    <a:gd name="T12" fmla="*/ 706 w 1176"/>
                    <a:gd name="T13" fmla="*/ 860 h 1320"/>
                    <a:gd name="T14" fmla="*/ 642 w 1176"/>
                    <a:gd name="T15" fmla="*/ 835 h 1320"/>
                    <a:gd name="T16" fmla="*/ 343 w 1176"/>
                    <a:gd name="T17" fmla="*/ 835 h 1320"/>
                    <a:gd name="T18" fmla="*/ 343 w 1176"/>
                    <a:gd name="T19" fmla="*/ 1320 h 1320"/>
                    <a:gd name="T20" fmla="*/ 0 w 1176"/>
                    <a:gd name="T21" fmla="*/ 1320 h 1320"/>
                    <a:gd name="T22" fmla="*/ 0 w 1176"/>
                    <a:gd name="T23" fmla="*/ 0 h 1320"/>
                    <a:gd name="T24" fmla="*/ 777 w 1176"/>
                    <a:gd name="T25" fmla="*/ 0 h 1320"/>
                    <a:gd name="T26" fmla="*/ 1131 w 1176"/>
                    <a:gd name="T27" fmla="*/ 355 h 1320"/>
                    <a:gd name="T28" fmla="*/ 925 w 1176"/>
                    <a:gd name="T29" fmla="*/ 705 h 1320"/>
                    <a:gd name="T30" fmla="*/ 647 w 1176"/>
                    <a:gd name="T31" fmla="*/ 286 h 1320"/>
                    <a:gd name="T32" fmla="*/ 344 w 1176"/>
                    <a:gd name="T33" fmla="*/ 286 h 1320"/>
                    <a:gd name="T34" fmla="*/ 344 w 1176"/>
                    <a:gd name="T35" fmla="*/ 567 h 1320"/>
                    <a:gd name="T36" fmla="*/ 647 w 1176"/>
                    <a:gd name="T37" fmla="*/ 567 h 1320"/>
                    <a:gd name="T38" fmla="*/ 788 w 1176"/>
                    <a:gd name="T39" fmla="*/ 424 h 1320"/>
                    <a:gd name="T40" fmla="*/ 647 w 1176"/>
                    <a:gd name="T41" fmla="*/ 286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6" h="1320">
                      <a:moveTo>
                        <a:pt x="925" y="705"/>
                      </a:moveTo>
                      <a:cubicBezTo>
                        <a:pt x="925" y="705"/>
                        <a:pt x="989" y="723"/>
                        <a:pt x="1021" y="752"/>
                      </a:cubicBezTo>
                      <a:cubicBezTo>
                        <a:pt x="1052" y="781"/>
                        <a:pt x="1082" y="842"/>
                        <a:pt x="1082" y="842"/>
                      </a:cubicBezTo>
                      <a:cubicBezTo>
                        <a:pt x="1120" y="905"/>
                        <a:pt x="1092" y="1237"/>
                        <a:pt x="1176" y="1320"/>
                      </a:cubicBezTo>
                      <a:cubicBezTo>
                        <a:pt x="826" y="1320"/>
                        <a:pt x="826" y="1320"/>
                        <a:pt x="826" y="1320"/>
                      </a:cubicBezTo>
                      <a:cubicBezTo>
                        <a:pt x="794" y="1270"/>
                        <a:pt x="786" y="980"/>
                        <a:pt x="774" y="955"/>
                      </a:cubicBezTo>
                      <a:cubicBezTo>
                        <a:pt x="762" y="931"/>
                        <a:pt x="732" y="881"/>
                        <a:pt x="706" y="860"/>
                      </a:cubicBezTo>
                      <a:cubicBezTo>
                        <a:pt x="685" y="842"/>
                        <a:pt x="664" y="835"/>
                        <a:pt x="642" y="835"/>
                      </a:cubicBezTo>
                      <a:cubicBezTo>
                        <a:pt x="628" y="835"/>
                        <a:pt x="343" y="835"/>
                        <a:pt x="343" y="835"/>
                      </a:cubicBezTo>
                      <a:cubicBezTo>
                        <a:pt x="343" y="1320"/>
                        <a:pt x="343" y="1320"/>
                        <a:pt x="343" y="1320"/>
                      </a:cubicBezTo>
                      <a:cubicBezTo>
                        <a:pt x="0" y="1320"/>
                        <a:pt x="0" y="1320"/>
                        <a:pt x="0" y="1320"/>
                      </a:cubicBezTo>
                      <a:cubicBezTo>
                        <a:pt x="0" y="0"/>
                        <a:pt x="0" y="0"/>
                        <a:pt x="0" y="0"/>
                      </a:cubicBezTo>
                      <a:cubicBezTo>
                        <a:pt x="777" y="0"/>
                        <a:pt x="777" y="0"/>
                        <a:pt x="777" y="0"/>
                      </a:cubicBezTo>
                      <a:cubicBezTo>
                        <a:pt x="777" y="0"/>
                        <a:pt x="1131" y="7"/>
                        <a:pt x="1131" y="355"/>
                      </a:cubicBezTo>
                      <a:cubicBezTo>
                        <a:pt x="1131" y="702"/>
                        <a:pt x="925" y="705"/>
                        <a:pt x="925" y="705"/>
                      </a:cubicBezTo>
                      <a:close/>
                      <a:moveTo>
                        <a:pt x="647" y="286"/>
                      </a:moveTo>
                      <a:cubicBezTo>
                        <a:pt x="344" y="286"/>
                        <a:pt x="344" y="286"/>
                        <a:pt x="344" y="286"/>
                      </a:cubicBezTo>
                      <a:cubicBezTo>
                        <a:pt x="344" y="567"/>
                        <a:pt x="344" y="567"/>
                        <a:pt x="344" y="567"/>
                      </a:cubicBezTo>
                      <a:cubicBezTo>
                        <a:pt x="647" y="567"/>
                        <a:pt x="647" y="567"/>
                        <a:pt x="647" y="567"/>
                      </a:cubicBezTo>
                      <a:cubicBezTo>
                        <a:pt x="647" y="567"/>
                        <a:pt x="788" y="566"/>
                        <a:pt x="788" y="424"/>
                      </a:cubicBezTo>
                      <a:cubicBezTo>
                        <a:pt x="788" y="279"/>
                        <a:pt x="647" y="286"/>
                        <a:pt x="647" y="28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2353"/>
                </a:p>
              </p:txBody>
            </p:sp>
          </p:grpSp>
          <p:sp>
            <p:nvSpPr>
              <p:cNvPr id="152" name="Freeform: Shape 151">
                <a:extLst>
                  <a:ext uri="{FF2B5EF4-FFF2-40B4-BE49-F238E27FC236}">
                    <a16:creationId xmlns:a16="http://schemas.microsoft.com/office/drawing/2014/main" id="{D54A39DB-1418-4285-9759-13B0F3BD04F4}"/>
                  </a:ext>
                </a:extLst>
              </p:cNvPr>
              <p:cNvSpPr/>
              <p:nvPr/>
            </p:nvSpPr>
            <p:spPr bwMode="auto">
              <a:xfrm>
                <a:off x="2531379" y="2150852"/>
                <a:ext cx="197537" cy="221206"/>
              </a:xfrm>
              <a:custGeom>
                <a:avLst/>
                <a:gdLst/>
                <a:ahLst/>
                <a:cxnLst/>
                <a:rect l="l" t="t" r="r" b="b"/>
                <a:pathLst>
                  <a:path w="112137" h="125573">
                    <a:moveTo>
                      <a:pt x="0" y="0"/>
                    </a:moveTo>
                    <a:lnTo>
                      <a:pt x="112137" y="58391"/>
                    </a:lnTo>
                    <a:lnTo>
                      <a:pt x="112137" y="71702"/>
                    </a:lnTo>
                    <a:lnTo>
                      <a:pt x="0" y="125573"/>
                    </a:lnTo>
                    <a:lnTo>
                      <a:pt x="0" y="101840"/>
                    </a:lnTo>
                    <a:lnTo>
                      <a:pt x="82125" y="65298"/>
                    </a:lnTo>
                    <a:lnTo>
                      <a:pt x="82125" y="64545"/>
                    </a:lnTo>
                    <a:lnTo>
                      <a:pt x="0" y="23859"/>
                    </a:lnTo>
                    <a:lnTo>
                      <a:pt x="0" y="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51" name="Freeform: Shape 150">
                <a:extLst>
                  <a:ext uri="{FF2B5EF4-FFF2-40B4-BE49-F238E27FC236}">
                    <a16:creationId xmlns:a16="http://schemas.microsoft.com/office/drawing/2014/main" id="{10D97C58-4527-45D9-99EE-DD7C4286A6BC}"/>
                  </a:ext>
                </a:extLst>
              </p:cNvPr>
              <p:cNvSpPr/>
              <p:nvPr/>
            </p:nvSpPr>
            <p:spPr bwMode="auto">
              <a:xfrm>
                <a:off x="1628758" y="2151958"/>
                <a:ext cx="197537" cy="221428"/>
              </a:xfrm>
              <a:custGeom>
                <a:avLst/>
                <a:gdLst/>
                <a:ahLst/>
                <a:cxnLst/>
                <a:rect l="l" t="t" r="r" b="b"/>
                <a:pathLst>
                  <a:path w="112137" h="125699">
                    <a:moveTo>
                      <a:pt x="112137" y="0"/>
                    </a:moveTo>
                    <a:lnTo>
                      <a:pt x="112137" y="23859"/>
                    </a:lnTo>
                    <a:lnTo>
                      <a:pt x="30137" y="64544"/>
                    </a:lnTo>
                    <a:lnTo>
                      <a:pt x="30137" y="65047"/>
                    </a:lnTo>
                    <a:lnTo>
                      <a:pt x="112137" y="101965"/>
                    </a:lnTo>
                    <a:lnTo>
                      <a:pt x="112137" y="125699"/>
                    </a:lnTo>
                    <a:lnTo>
                      <a:pt x="0" y="71828"/>
                    </a:lnTo>
                    <a:lnTo>
                      <a:pt x="0" y="58517"/>
                    </a:lnTo>
                    <a:lnTo>
                      <a:pt x="112137" y="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grpSp>
      </p:grpSp>
      <p:grpSp>
        <p:nvGrpSpPr>
          <p:cNvPr id="74" name="Group 73">
            <a:extLst>
              <a:ext uri="{FF2B5EF4-FFF2-40B4-BE49-F238E27FC236}">
                <a16:creationId xmlns:a16="http://schemas.microsoft.com/office/drawing/2014/main" id="{55577FD2-1F2A-496B-B19F-52C8F8545B6B}"/>
              </a:ext>
            </a:extLst>
          </p:cNvPr>
          <p:cNvGrpSpPr/>
          <p:nvPr/>
        </p:nvGrpSpPr>
        <p:grpSpPr>
          <a:xfrm>
            <a:off x="1339368" y="4150597"/>
            <a:ext cx="1575371" cy="1126099"/>
            <a:chOff x="1339368" y="4150597"/>
            <a:chExt cx="1575370" cy="1126098"/>
          </a:xfrm>
        </p:grpSpPr>
        <p:grpSp>
          <p:nvGrpSpPr>
            <p:cNvPr id="223" name="Group 222">
              <a:extLst>
                <a:ext uri="{FF2B5EF4-FFF2-40B4-BE49-F238E27FC236}">
                  <a16:creationId xmlns:a16="http://schemas.microsoft.com/office/drawing/2014/main" id="{5C281092-B230-4779-BA76-09868443A370}"/>
                </a:ext>
              </a:extLst>
            </p:cNvPr>
            <p:cNvGrpSpPr/>
            <p:nvPr/>
          </p:nvGrpSpPr>
          <p:grpSpPr>
            <a:xfrm>
              <a:off x="1893052" y="4151090"/>
              <a:ext cx="355811" cy="304003"/>
              <a:chOff x="5363308" y="6133261"/>
              <a:chExt cx="411760" cy="351806"/>
            </a:xfrm>
          </p:grpSpPr>
          <p:sp>
            <p:nvSpPr>
              <p:cNvPr id="224" name="Oval 223">
                <a:extLst>
                  <a:ext uri="{FF2B5EF4-FFF2-40B4-BE49-F238E27FC236}">
                    <a16:creationId xmlns:a16="http://schemas.microsoft.com/office/drawing/2014/main" id="{DA7D39EA-00AB-4C29-89D3-0967CCF13D01}"/>
                  </a:ext>
                </a:extLst>
              </p:cNvPr>
              <p:cNvSpPr/>
              <p:nvPr/>
            </p:nvSpPr>
            <p:spPr bwMode="auto">
              <a:xfrm>
                <a:off x="5482719" y="6224955"/>
                <a:ext cx="176469" cy="176469"/>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5" name="Oval 224">
                <a:extLst>
                  <a:ext uri="{FF2B5EF4-FFF2-40B4-BE49-F238E27FC236}">
                    <a16:creationId xmlns:a16="http://schemas.microsoft.com/office/drawing/2014/main" id="{175C935F-CCDD-4356-B539-B30A6DBE402C}"/>
                  </a:ext>
                </a:extLst>
              </p:cNvPr>
              <p:cNvSpPr/>
              <p:nvPr/>
            </p:nvSpPr>
            <p:spPr bwMode="auto">
              <a:xfrm>
                <a:off x="5429144" y="6135756"/>
                <a:ext cx="91764" cy="9176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6" name="Oval 225">
                <a:extLst>
                  <a:ext uri="{FF2B5EF4-FFF2-40B4-BE49-F238E27FC236}">
                    <a16:creationId xmlns:a16="http://schemas.microsoft.com/office/drawing/2014/main" id="{1C9C980A-90EB-4419-B6BF-EA7566FC1514}"/>
                  </a:ext>
                </a:extLst>
              </p:cNvPr>
              <p:cNvSpPr/>
              <p:nvPr/>
            </p:nvSpPr>
            <p:spPr bwMode="auto">
              <a:xfrm>
                <a:off x="5421393" y="6393303"/>
                <a:ext cx="91764" cy="9176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7" name="Oval 226">
                <a:extLst>
                  <a:ext uri="{FF2B5EF4-FFF2-40B4-BE49-F238E27FC236}">
                    <a16:creationId xmlns:a16="http://schemas.microsoft.com/office/drawing/2014/main" id="{8313D824-56CC-4A38-B56F-A38CF558E0E3}"/>
                  </a:ext>
                </a:extLst>
              </p:cNvPr>
              <p:cNvSpPr/>
              <p:nvPr/>
            </p:nvSpPr>
            <p:spPr bwMode="auto">
              <a:xfrm>
                <a:off x="5683304" y="6319659"/>
                <a:ext cx="91764" cy="9176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8" name="Oval 227">
                <a:extLst>
                  <a:ext uri="{FF2B5EF4-FFF2-40B4-BE49-F238E27FC236}">
                    <a16:creationId xmlns:a16="http://schemas.microsoft.com/office/drawing/2014/main" id="{17D9BB1F-A14B-4BCC-BD8D-9985B5C2B2EC}"/>
                  </a:ext>
                </a:extLst>
              </p:cNvPr>
              <p:cNvSpPr/>
              <p:nvPr/>
            </p:nvSpPr>
            <p:spPr bwMode="auto">
              <a:xfrm>
                <a:off x="5614596" y="6133261"/>
                <a:ext cx="91764" cy="9176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9" name="Oval 228">
                <a:extLst>
                  <a:ext uri="{FF2B5EF4-FFF2-40B4-BE49-F238E27FC236}">
                    <a16:creationId xmlns:a16="http://schemas.microsoft.com/office/drawing/2014/main" id="{8AB10F14-9B54-478B-A6E9-4710B18B2C41}"/>
                  </a:ext>
                </a:extLst>
              </p:cNvPr>
              <p:cNvSpPr/>
              <p:nvPr/>
            </p:nvSpPr>
            <p:spPr bwMode="auto">
              <a:xfrm>
                <a:off x="5363308" y="6255542"/>
                <a:ext cx="91764" cy="91764"/>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30" name="Group 229">
              <a:extLst>
                <a:ext uri="{FF2B5EF4-FFF2-40B4-BE49-F238E27FC236}">
                  <a16:creationId xmlns:a16="http://schemas.microsoft.com/office/drawing/2014/main" id="{8A427222-D4DC-425D-A852-FCC73745BBA0}"/>
                </a:ext>
              </a:extLst>
            </p:cNvPr>
            <p:cNvGrpSpPr/>
            <p:nvPr/>
          </p:nvGrpSpPr>
          <p:grpSpPr>
            <a:xfrm>
              <a:off x="1376969" y="4151090"/>
              <a:ext cx="291152" cy="296721"/>
              <a:chOff x="5158854" y="2970662"/>
              <a:chExt cx="416257" cy="424219"/>
            </a:xfrm>
          </p:grpSpPr>
          <p:sp>
            <p:nvSpPr>
              <p:cNvPr id="231" name="Rectangle 230">
                <a:extLst>
                  <a:ext uri="{FF2B5EF4-FFF2-40B4-BE49-F238E27FC236}">
                    <a16:creationId xmlns:a16="http://schemas.microsoft.com/office/drawing/2014/main" id="{875DA71E-17F9-4844-B47B-AE075D194CCA}"/>
                  </a:ext>
                </a:extLst>
              </p:cNvPr>
              <p:cNvSpPr/>
              <p:nvPr/>
            </p:nvSpPr>
            <p:spPr bwMode="auto">
              <a:xfrm>
                <a:off x="5158854" y="2970662"/>
                <a:ext cx="113732" cy="113732"/>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2" name="Rectangle 231">
                <a:extLst>
                  <a:ext uri="{FF2B5EF4-FFF2-40B4-BE49-F238E27FC236}">
                    <a16:creationId xmlns:a16="http://schemas.microsoft.com/office/drawing/2014/main" id="{7D34BA93-6E36-4C2B-8A16-9260F7074F5F}"/>
                  </a:ext>
                </a:extLst>
              </p:cNvPr>
              <p:cNvSpPr/>
              <p:nvPr/>
            </p:nvSpPr>
            <p:spPr bwMode="auto">
              <a:xfrm>
                <a:off x="5310117" y="2970662"/>
                <a:ext cx="113732" cy="11373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3" name="Rectangle 232">
                <a:extLst>
                  <a:ext uri="{FF2B5EF4-FFF2-40B4-BE49-F238E27FC236}">
                    <a16:creationId xmlns:a16="http://schemas.microsoft.com/office/drawing/2014/main" id="{D01BEBF9-58A4-49C1-8B28-D03E7E57EE5A}"/>
                  </a:ext>
                </a:extLst>
              </p:cNvPr>
              <p:cNvSpPr/>
              <p:nvPr/>
            </p:nvSpPr>
            <p:spPr bwMode="auto">
              <a:xfrm>
                <a:off x="5461379" y="2970662"/>
                <a:ext cx="113732" cy="11373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4" name="Rectangle 233">
                <a:extLst>
                  <a:ext uri="{FF2B5EF4-FFF2-40B4-BE49-F238E27FC236}">
                    <a16:creationId xmlns:a16="http://schemas.microsoft.com/office/drawing/2014/main" id="{7653CF7F-BD7B-4F24-A2E7-75AA8BC4131D}"/>
                  </a:ext>
                </a:extLst>
              </p:cNvPr>
              <p:cNvSpPr/>
              <p:nvPr/>
            </p:nvSpPr>
            <p:spPr bwMode="auto">
              <a:xfrm>
                <a:off x="5158854" y="3126474"/>
                <a:ext cx="113732" cy="11373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5" name="Rectangle 234">
                <a:extLst>
                  <a:ext uri="{FF2B5EF4-FFF2-40B4-BE49-F238E27FC236}">
                    <a16:creationId xmlns:a16="http://schemas.microsoft.com/office/drawing/2014/main" id="{86B99219-BAE6-4352-A7E1-CDBEE135C94E}"/>
                  </a:ext>
                </a:extLst>
              </p:cNvPr>
              <p:cNvSpPr/>
              <p:nvPr/>
            </p:nvSpPr>
            <p:spPr bwMode="auto">
              <a:xfrm>
                <a:off x="5310117" y="3126474"/>
                <a:ext cx="113732" cy="113732"/>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6" name="Rectangle 235">
                <a:extLst>
                  <a:ext uri="{FF2B5EF4-FFF2-40B4-BE49-F238E27FC236}">
                    <a16:creationId xmlns:a16="http://schemas.microsoft.com/office/drawing/2014/main" id="{E974E175-407A-4733-A2F2-ACA2B1955212}"/>
                  </a:ext>
                </a:extLst>
              </p:cNvPr>
              <p:cNvSpPr/>
              <p:nvPr/>
            </p:nvSpPr>
            <p:spPr bwMode="auto">
              <a:xfrm>
                <a:off x="5461379" y="3126474"/>
                <a:ext cx="113732" cy="113732"/>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7" name="Rectangle 236">
                <a:extLst>
                  <a:ext uri="{FF2B5EF4-FFF2-40B4-BE49-F238E27FC236}">
                    <a16:creationId xmlns:a16="http://schemas.microsoft.com/office/drawing/2014/main" id="{93119592-D89D-4DC1-A5DE-45F399C7F3D4}"/>
                  </a:ext>
                </a:extLst>
              </p:cNvPr>
              <p:cNvSpPr/>
              <p:nvPr/>
            </p:nvSpPr>
            <p:spPr bwMode="auto">
              <a:xfrm>
                <a:off x="5158854" y="3281149"/>
                <a:ext cx="113732" cy="11373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8" name="Rectangle 237">
                <a:extLst>
                  <a:ext uri="{FF2B5EF4-FFF2-40B4-BE49-F238E27FC236}">
                    <a16:creationId xmlns:a16="http://schemas.microsoft.com/office/drawing/2014/main" id="{92492BE4-4A1C-4A4A-8E6B-9964B63E2011}"/>
                  </a:ext>
                </a:extLst>
              </p:cNvPr>
              <p:cNvSpPr/>
              <p:nvPr/>
            </p:nvSpPr>
            <p:spPr bwMode="auto">
              <a:xfrm>
                <a:off x="5310117" y="3281149"/>
                <a:ext cx="113732" cy="11373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9" name="Rectangle 238">
                <a:extLst>
                  <a:ext uri="{FF2B5EF4-FFF2-40B4-BE49-F238E27FC236}">
                    <a16:creationId xmlns:a16="http://schemas.microsoft.com/office/drawing/2014/main" id="{7C84E261-C313-4814-9278-46A98620B484}"/>
                  </a:ext>
                </a:extLst>
              </p:cNvPr>
              <p:cNvSpPr/>
              <p:nvPr/>
            </p:nvSpPr>
            <p:spPr bwMode="auto">
              <a:xfrm>
                <a:off x="5461379" y="3281149"/>
                <a:ext cx="113732" cy="113732"/>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2" name="Group 31">
              <a:extLst>
                <a:ext uri="{FF2B5EF4-FFF2-40B4-BE49-F238E27FC236}">
                  <a16:creationId xmlns:a16="http://schemas.microsoft.com/office/drawing/2014/main" id="{8E634FB9-F6EB-454C-946D-2BFFD6174A43}"/>
                </a:ext>
              </a:extLst>
            </p:cNvPr>
            <p:cNvGrpSpPr/>
            <p:nvPr/>
          </p:nvGrpSpPr>
          <p:grpSpPr>
            <a:xfrm>
              <a:off x="2474602" y="4150597"/>
              <a:ext cx="404884" cy="294134"/>
              <a:chOff x="2432632" y="4272575"/>
              <a:chExt cx="404884" cy="294134"/>
            </a:xfrm>
          </p:grpSpPr>
          <p:sp>
            <p:nvSpPr>
              <p:cNvPr id="241" name="Rectangle 240">
                <a:extLst>
                  <a:ext uri="{FF2B5EF4-FFF2-40B4-BE49-F238E27FC236}">
                    <a16:creationId xmlns:a16="http://schemas.microsoft.com/office/drawing/2014/main" id="{B66BB58D-2887-47D7-8C61-D0DC0C91B8F3}"/>
                  </a:ext>
                </a:extLst>
              </p:cNvPr>
              <p:cNvSpPr/>
              <p:nvPr/>
            </p:nvSpPr>
            <p:spPr bwMode="auto">
              <a:xfrm>
                <a:off x="2432632" y="4272575"/>
                <a:ext cx="404884" cy="69678"/>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2" name="Rectangle 241">
                <a:extLst>
                  <a:ext uri="{FF2B5EF4-FFF2-40B4-BE49-F238E27FC236}">
                    <a16:creationId xmlns:a16="http://schemas.microsoft.com/office/drawing/2014/main" id="{95067664-69CF-4015-96E3-52951DE55438}"/>
                  </a:ext>
                </a:extLst>
              </p:cNvPr>
              <p:cNvSpPr/>
              <p:nvPr/>
            </p:nvSpPr>
            <p:spPr bwMode="auto">
              <a:xfrm>
                <a:off x="2432632" y="4384803"/>
                <a:ext cx="404884" cy="69678"/>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3" name="Rectangle 242">
                <a:extLst>
                  <a:ext uri="{FF2B5EF4-FFF2-40B4-BE49-F238E27FC236}">
                    <a16:creationId xmlns:a16="http://schemas.microsoft.com/office/drawing/2014/main" id="{C65BA53F-B0A5-44CA-A789-5356BA85C194}"/>
                  </a:ext>
                </a:extLst>
              </p:cNvPr>
              <p:cNvSpPr/>
              <p:nvPr/>
            </p:nvSpPr>
            <p:spPr bwMode="auto">
              <a:xfrm>
                <a:off x="2432632" y="4497031"/>
                <a:ext cx="404884" cy="69678"/>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70" name="Freeform: Shape 169">
              <a:extLst>
                <a:ext uri="{FF2B5EF4-FFF2-40B4-BE49-F238E27FC236}">
                  <a16:creationId xmlns:a16="http://schemas.microsoft.com/office/drawing/2014/main" id="{32F4C832-38DC-4444-845E-C442DCBB6594}"/>
                </a:ext>
              </a:extLst>
            </p:cNvPr>
            <p:cNvSpPr/>
            <p:nvPr/>
          </p:nvSpPr>
          <p:spPr bwMode="auto">
            <a:xfrm>
              <a:off x="1725636" y="4728317"/>
              <a:ext cx="691358" cy="548378"/>
            </a:xfrm>
            <a:custGeom>
              <a:avLst/>
              <a:gdLst>
                <a:gd name="connsiteX0" fmla="*/ 48034 w 691358"/>
                <a:gd name="connsiteY0" fmla="*/ 53300 h 548378"/>
                <a:gd name="connsiteX1" fmla="*/ 48034 w 691358"/>
                <a:gd name="connsiteY1" fmla="*/ 375662 h 548378"/>
                <a:gd name="connsiteX2" fmla="*/ 643324 w 691358"/>
                <a:gd name="connsiteY2" fmla="*/ 375662 h 548378"/>
                <a:gd name="connsiteX3" fmla="*/ 643324 w 691358"/>
                <a:gd name="connsiteY3" fmla="*/ 53300 h 548378"/>
                <a:gd name="connsiteX4" fmla="*/ 0 w 691358"/>
                <a:gd name="connsiteY4" fmla="*/ 0 h 548378"/>
                <a:gd name="connsiteX5" fmla="*/ 691358 w 691358"/>
                <a:gd name="connsiteY5" fmla="*/ 0 h 548378"/>
                <a:gd name="connsiteX6" fmla="*/ 691358 w 691358"/>
                <a:gd name="connsiteY6" fmla="*/ 427359 h 548378"/>
                <a:gd name="connsiteX7" fmla="*/ 378318 w 691358"/>
                <a:gd name="connsiteY7" fmla="*/ 427359 h 548378"/>
                <a:gd name="connsiteX8" fmla="*/ 378318 w 691358"/>
                <a:gd name="connsiteY8" fmla="*/ 503321 h 548378"/>
                <a:gd name="connsiteX9" fmla="*/ 516537 w 691358"/>
                <a:gd name="connsiteY9" fmla="*/ 503321 h 548378"/>
                <a:gd name="connsiteX10" fmla="*/ 516537 w 691358"/>
                <a:gd name="connsiteY10" fmla="*/ 548378 h 548378"/>
                <a:gd name="connsiteX11" fmla="*/ 172458 w 691358"/>
                <a:gd name="connsiteY11" fmla="*/ 548378 h 548378"/>
                <a:gd name="connsiteX12" fmla="*/ 172458 w 691358"/>
                <a:gd name="connsiteY12" fmla="*/ 503321 h 548378"/>
                <a:gd name="connsiteX13" fmla="*/ 312253 w 691358"/>
                <a:gd name="connsiteY13" fmla="*/ 503321 h 548378"/>
                <a:gd name="connsiteX14" fmla="*/ 312253 w 691358"/>
                <a:gd name="connsiteY14" fmla="*/ 427359 h 548378"/>
                <a:gd name="connsiteX15" fmla="*/ 0 w 691358"/>
                <a:gd name="connsiteY15" fmla="*/ 427359 h 54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1358" h="548378">
                  <a:moveTo>
                    <a:pt x="48034" y="53300"/>
                  </a:moveTo>
                  <a:lnTo>
                    <a:pt x="48034" y="375662"/>
                  </a:lnTo>
                  <a:lnTo>
                    <a:pt x="643324" y="375662"/>
                  </a:lnTo>
                  <a:lnTo>
                    <a:pt x="643324" y="53300"/>
                  </a:lnTo>
                  <a:close/>
                  <a:moveTo>
                    <a:pt x="0" y="0"/>
                  </a:moveTo>
                  <a:lnTo>
                    <a:pt x="691358" y="0"/>
                  </a:lnTo>
                  <a:lnTo>
                    <a:pt x="691358" y="427359"/>
                  </a:lnTo>
                  <a:lnTo>
                    <a:pt x="378318" y="427359"/>
                  </a:lnTo>
                  <a:lnTo>
                    <a:pt x="378318" y="503321"/>
                  </a:lnTo>
                  <a:lnTo>
                    <a:pt x="516537" y="503321"/>
                  </a:lnTo>
                  <a:lnTo>
                    <a:pt x="516537" y="548378"/>
                  </a:lnTo>
                  <a:lnTo>
                    <a:pt x="172458" y="548378"/>
                  </a:lnTo>
                  <a:lnTo>
                    <a:pt x="172458" y="503321"/>
                  </a:lnTo>
                  <a:lnTo>
                    <a:pt x="312253" y="503321"/>
                  </a:lnTo>
                  <a:lnTo>
                    <a:pt x="312253" y="427359"/>
                  </a:lnTo>
                  <a:lnTo>
                    <a:pt x="0" y="427359"/>
                  </a:lnTo>
                  <a:close/>
                </a:path>
              </a:pathLst>
            </a:cu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49"/>
              <a:endParaRPr lang="en-US" sz="1600">
                <a:gradFill>
                  <a:gsLst>
                    <a:gs pos="40075">
                      <a:srgbClr val="FFFFFF"/>
                    </a:gs>
                    <a:gs pos="30000">
                      <a:srgbClr val="FFFFFF"/>
                    </a:gs>
                  </a:gsLst>
                  <a:lin ang="5400000" scaled="0"/>
                </a:gradFill>
              </a:endParaRPr>
            </a:p>
          </p:txBody>
        </p:sp>
        <p:sp>
          <p:nvSpPr>
            <p:cNvPr id="34" name="Rectangle 33">
              <a:extLst>
                <a:ext uri="{FF2B5EF4-FFF2-40B4-BE49-F238E27FC236}">
                  <a16:creationId xmlns:a16="http://schemas.microsoft.com/office/drawing/2014/main" id="{985FD868-B1C2-492F-A447-7667D0AA839C}"/>
                </a:ext>
              </a:extLst>
            </p:cNvPr>
            <p:cNvSpPr/>
            <p:nvPr/>
          </p:nvSpPr>
          <p:spPr bwMode="auto">
            <a:xfrm>
              <a:off x="1339368" y="4405196"/>
              <a:ext cx="357166" cy="79551"/>
            </a:xfrm>
            <a:custGeom>
              <a:avLst/>
              <a:gdLst>
                <a:gd name="connsiteX0" fmla="*/ 0 w 914400"/>
                <a:gd name="connsiteY0" fmla="*/ 0 h 297485"/>
                <a:gd name="connsiteX1" fmla="*/ 914400 w 914400"/>
                <a:gd name="connsiteY1" fmla="*/ 0 h 297485"/>
                <a:gd name="connsiteX2" fmla="*/ 914400 w 914400"/>
                <a:gd name="connsiteY2" fmla="*/ 297485 h 297485"/>
                <a:gd name="connsiteX3" fmla="*/ 0 w 914400"/>
                <a:gd name="connsiteY3" fmla="*/ 297485 h 297485"/>
                <a:gd name="connsiteX4" fmla="*/ 0 w 914400"/>
                <a:gd name="connsiteY4" fmla="*/ 0 h 297485"/>
                <a:gd name="connsiteX0" fmla="*/ 0 w 914400"/>
                <a:gd name="connsiteY0" fmla="*/ 146640 h 444125"/>
                <a:gd name="connsiteX1" fmla="*/ 486184 w 914400"/>
                <a:gd name="connsiteY1" fmla="*/ 0 h 444125"/>
                <a:gd name="connsiteX2" fmla="*/ 914400 w 914400"/>
                <a:gd name="connsiteY2" fmla="*/ 146640 h 444125"/>
                <a:gd name="connsiteX3" fmla="*/ 914400 w 914400"/>
                <a:gd name="connsiteY3" fmla="*/ 444125 h 444125"/>
                <a:gd name="connsiteX4" fmla="*/ 0 w 914400"/>
                <a:gd name="connsiteY4" fmla="*/ 444125 h 444125"/>
                <a:gd name="connsiteX5" fmla="*/ 0 w 914400"/>
                <a:gd name="connsiteY5" fmla="*/ 146640 h 444125"/>
                <a:gd name="connsiteX0" fmla="*/ 486184 w 914400"/>
                <a:gd name="connsiteY0" fmla="*/ 0 h 444125"/>
                <a:gd name="connsiteX1" fmla="*/ 914400 w 914400"/>
                <a:gd name="connsiteY1" fmla="*/ 146640 h 444125"/>
                <a:gd name="connsiteX2" fmla="*/ 914400 w 914400"/>
                <a:gd name="connsiteY2" fmla="*/ 444125 h 444125"/>
                <a:gd name="connsiteX3" fmla="*/ 0 w 914400"/>
                <a:gd name="connsiteY3" fmla="*/ 444125 h 444125"/>
                <a:gd name="connsiteX4" fmla="*/ 0 w 914400"/>
                <a:gd name="connsiteY4" fmla="*/ 146640 h 444125"/>
                <a:gd name="connsiteX5" fmla="*/ 577624 w 914400"/>
                <a:gd name="connsiteY5" fmla="*/ 91440 h 444125"/>
                <a:gd name="connsiteX0" fmla="*/ 914400 w 914400"/>
                <a:gd name="connsiteY0" fmla="*/ 85119 h 382604"/>
                <a:gd name="connsiteX1" fmla="*/ 914400 w 914400"/>
                <a:gd name="connsiteY1" fmla="*/ 382604 h 382604"/>
                <a:gd name="connsiteX2" fmla="*/ 0 w 914400"/>
                <a:gd name="connsiteY2" fmla="*/ 382604 h 382604"/>
                <a:gd name="connsiteX3" fmla="*/ 0 w 914400"/>
                <a:gd name="connsiteY3" fmla="*/ 85119 h 382604"/>
                <a:gd name="connsiteX4" fmla="*/ 577624 w 914400"/>
                <a:gd name="connsiteY4" fmla="*/ 29919 h 382604"/>
                <a:gd name="connsiteX0" fmla="*/ 914400 w 914400"/>
                <a:gd name="connsiteY0" fmla="*/ 0 h 297485"/>
                <a:gd name="connsiteX1" fmla="*/ 914400 w 914400"/>
                <a:gd name="connsiteY1" fmla="*/ 297485 h 297485"/>
                <a:gd name="connsiteX2" fmla="*/ 0 w 914400"/>
                <a:gd name="connsiteY2" fmla="*/ 297485 h 297485"/>
                <a:gd name="connsiteX3" fmla="*/ 0 w 914400"/>
                <a:gd name="connsiteY3" fmla="*/ 0 h 297485"/>
              </a:gdLst>
              <a:ahLst/>
              <a:cxnLst>
                <a:cxn ang="0">
                  <a:pos x="connsiteX0" y="connsiteY0"/>
                </a:cxn>
                <a:cxn ang="0">
                  <a:pos x="connsiteX1" y="connsiteY1"/>
                </a:cxn>
                <a:cxn ang="0">
                  <a:pos x="connsiteX2" y="connsiteY2"/>
                </a:cxn>
                <a:cxn ang="0">
                  <a:pos x="connsiteX3" y="connsiteY3"/>
                </a:cxn>
              </a:cxnLst>
              <a:rect l="l" t="t" r="r" b="b"/>
              <a:pathLst>
                <a:path w="914400" h="297485">
                  <a:moveTo>
                    <a:pt x="914400" y="0"/>
                  </a:moveTo>
                  <a:lnTo>
                    <a:pt x="914400" y="297485"/>
                  </a:lnTo>
                  <a:lnTo>
                    <a:pt x="0" y="297485"/>
                  </a:lnTo>
                  <a:lnTo>
                    <a:pt x="0" y="0"/>
                  </a:lnTo>
                </a:path>
              </a:pathLst>
            </a:custGeom>
            <a:no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54" name="Rectangle 33">
              <a:extLst>
                <a:ext uri="{FF2B5EF4-FFF2-40B4-BE49-F238E27FC236}">
                  <a16:creationId xmlns:a16="http://schemas.microsoft.com/office/drawing/2014/main" id="{E834A96D-80AC-4759-AFA7-AEA2F0346DBF}"/>
                </a:ext>
              </a:extLst>
            </p:cNvPr>
            <p:cNvSpPr/>
            <p:nvPr/>
          </p:nvSpPr>
          <p:spPr bwMode="auto">
            <a:xfrm>
              <a:off x="1873839" y="4405196"/>
              <a:ext cx="392883" cy="79551"/>
            </a:xfrm>
            <a:custGeom>
              <a:avLst/>
              <a:gdLst>
                <a:gd name="connsiteX0" fmla="*/ 0 w 914400"/>
                <a:gd name="connsiteY0" fmla="*/ 0 h 297485"/>
                <a:gd name="connsiteX1" fmla="*/ 914400 w 914400"/>
                <a:gd name="connsiteY1" fmla="*/ 0 h 297485"/>
                <a:gd name="connsiteX2" fmla="*/ 914400 w 914400"/>
                <a:gd name="connsiteY2" fmla="*/ 297485 h 297485"/>
                <a:gd name="connsiteX3" fmla="*/ 0 w 914400"/>
                <a:gd name="connsiteY3" fmla="*/ 297485 h 297485"/>
                <a:gd name="connsiteX4" fmla="*/ 0 w 914400"/>
                <a:gd name="connsiteY4" fmla="*/ 0 h 297485"/>
                <a:gd name="connsiteX0" fmla="*/ 0 w 914400"/>
                <a:gd name="connsiteY0" fmla="*/ 146640 h 444125"/>
                <a:gd name="connsiteX1" fmla="*/ 486184 w 914400"/>
                <a:gd name="connsiteY1" fmla="*/ 0 h 444125"/>
                <a:gd name="connsiteX2" fmla="*/ 914400 w 914400"/>
                <a:gd name="connsiteY2" fmla="*/ 146640 h 444125"/>
                <a:gd name="connsiteX3" fmla="*/ 914400 w 914400"/>
                <a:gd name="connsiteY3" fmla="*/ 444125 h 444125"/>
                <a:gd name="connsiteX4" fmla="*/ 0 w 914400"/>
                <a:gd name="connsiteY4" fmla="*/ 444125 h 444125"/>
                <a:gd name="connsiteX5" fmla="*/ 0 w 914400"/>
                <a:gd name="connsiteY5" fmla="*/ 146640 h 444125"/>
                <a:gd name="connsiteX0" fmla="*/ 486184 w 914400"/>
                <a:gd name="connsiteY0" fmla="*/ 0 h 444125"/>
                <a:gd name="connsiteX1" fmla="*/ 914400 w 914400"/>
                <a:gd name="connsiteY1" fmla="*/ 146640 h 444125"/>
                <a:gd name="connsiteX2" fmla="*/ 914400 w 914400"/>
                <a:gd name="connsiteY2" fmla="*/ 444125 h 444125"/>
                <a:gd name="connsiteX3" fmla="*/ 0 w 914400"/>
                <a:gd name="connsiteY3" fmla="*/ 444125 h 444125"/>
                <a:gd name="connsiteX4" fmla="*/ 0 w 914400"/>
                <a:gd name="connsiteY4" fmla="*/ 146640 h 444125"/>
                <a:gd name="connsiteX5" fmla="*/ 577624 w 914400"/>
                <a:gd name="connsiteY5" fmla="*/ 91440 h 444125"/>
                <a:gd name="connsiteX0" fmla="*/ 914400 w 914400"/>
                <a:gd name="connsiteY0" fmla="*/ 85119 h 382604"/>
                <a:gd name="connsiteX1" fmla="*/ 914400 w 914400"/>
                <a:gd name="connsiteY1" fmla="*/ 382604 h 382604"/>
                <a:gd name="connsiteX2" fmla="*/ 0 w 914400"/>
                <a:gd name="connsiteY2" fmla="*/ 382604 h 382604"/>
                <a:gd name="connsiteX3" fmla="*/ 0 w 914400"/>
                <a:gd name="connsiteY3" fmla="*/ 85119 h 382604"/>
                <a:gd name="connsiteX4" fmla="*/ 577624 w 914400"/>
                <a:gd name="connsiteY4" fmla="*/ 29919 h 382604"/>
                <a:gd name="connsiteX0" fmla="*/ 914400 w 914400"/>
                <a:gd name="connsiteY0" fmla="*/ 0 h 297485"/>
                <a:gd name="connsiteX1" fmla="*/ 914400 w 914400"/>
                <a:gd name="connsiteY1" fmla="*/ 297485 h 297485"/>
                <a:gd name="connsiteX2" fmla="*/ 0 w 914400"/>
                <a:gd name="connsiteY2" fmla="*/ 297485 h 297485"/>
                <a:gd name="connsiteX3" fmla="*/ 0 w 914400"/>
                <a:gd name="connsiteY3" fmla="*/ 0 h 297485"/>
              </a:gdLst>
              <a:ahLst/>
              <a:cxnLst>
                <a:cxn ang="0">
                  <a:pos x="connsiteX0" y="connsiteY0"/>
                </a:cxn>
                <a:cxn ang="0">
                  <a:pos x="connsiteX1" y="connsiteY1"/>
                </a:cxn>
                <a:cxn ang="0">
                  <a:pos x="connsiteX2" y="connsiteY2"/>
                </a:cxn>
                <a:cxn ang="0">
                  <a:pos x="connsiteX3" y="connsiteY3"/>
                </a:cxn>
              </a:cxnLst>
              <a:rect l="l" t="t" r="r" b="b"/>
              <a:pathLst>
                <a:path w="914400" h="297485">
                  <a:moveTo>
                    <a:pt x="914400" y="0"/>
                  </a:moveTo>
                  <a:lnTo>
                    <a:pt x="914400" y="297485"/>
                  </a:lnTo>
                  <a:lnTo>
                    <a:pt x="0" y="297485"/>
                  </a:lnTo>
                  <a:lnTo>
                    <a:pt x="0" y="0"/>
                  </a:lnTo>
                </a:path>
              </a:pathLst>
            </a:custGeom>
            <a:no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155" name="Rectangle 33">
              <a:extLst>
                <a:ext uri="{FF2B5EF4-FFF2-40B4-BE49-F238E27FC236}">
                  <a16:creationId xmlns:a16="http://schemas.microsoft.com/office/drawing/2014/main" id="{903BC9F0-4709-4D22-AE93-A446CB98952A}"/>
                </a:ext>
              </a:extLst>
            </p:cNvPr>
            <p:cNvSpPr/>
            <p:nvPr/>
          </p:nvSpPr>
          <p:spPr bwMode="auto">
            <a:xfrm>
              <a:off x="2439350" y="4405196"/>
              <a:ext cx="475388" cy="79551"/>
            </a:xfrm>
            <a:custGeom>
              <a:avLst/>
              <a:gdLst>
                <a:gd name="connsiteX0" fmla="*/ 0 w 914400"/>
                <a:gd name="connsiteY0" fmla="*/ 0 h 297485"/>
                <a:gd name="connsiteX1" fmla="*/ 914400 w 914400"/>
                <a:gd name="connsiteY1" fmla="*/ 0 h 297485"/>
                <a:gd name="connsiteX2" fmla="*/ 914400 w 914400"/>
                <a:gd name="connsiteY2" fmla="*/ 297485 h 297485"/>
                <a:gd name="connsiteX3" fmla="*/ 0 w 914400"/>
                <a:gd name="connsiteY3" fmla="*/ 297485 h 297485"/>
                <a:gd name="connsiteX4" fmla="*/ 0 w 914400"/>
                <a:gd name="connsiteY4" fmla="*/ 0 h 297485"/>
                <a:gd name="connsiteX0" fmla="*/ 0 w 914400"/>
                <a:gd name="connsiteY0" fmla="*/ 146640 h 444125"/>
                <a:gd name="connsiteX1" fmla="*/ 486184 w 914400"/>
                <a:gd name="connsiteY1" fmla="*/ 0 h 444125"/>
                <a:gd name="connsiteX2" fmla="*/ 914400 w 914400"/>
                <a:gd name="connsiteY2" fmla="*/ 146640 h 444125"/>
                <a:gd name="connsiteX3" fmla="*/ 914400 w 914400"/>
                <a:gd name="connsiteY3" fmla="*/ 444125 h 444125"/>
                <a:gd name="connsiteX4" fmla="*/ 0 w 914400"/>
                <a:gd name="connsiteY4" fmla="*/ 444125 h 444125"/>
                <a:gd name="connsiteX5" fmla="*/ 0 w 914400"/>
                <a:gd name="connsiteY5" fmla="*/ 146640 h 444125"/>
                <a:gd name="connsiteX0" fmla="*/ 486184 w 914400"/>
                <a:gd name="connsiteY0" fmla="*/ 0 h 444125"/>
                <a:gd name="connsiteX1" fmla="*/ 914400 w 914400"/>
                <a:gd name="connsiteY1" fmla="*/ 146640 h 444125"/>
                <a:gd name="connsiteX2" fmla="*/ 914400 w 914400"/>
                <a:gd name="connsiteY2" fmla="*/ 444125 h 444125"/>
                <a:gd name="connsiteX3" fmla="*/ 0 w 914400"/>
                <a:gd name="connsiteY3" fmla="*/ 444125 h 444125"/>
                <a:gd name="connsiteX4" fmla="*/ 0 w 914400"/>
                <a:gd name="connsiteY4" fmla="*/ 146640 h 444125"/>
                <a:gd name="connsiteX5" fmla="*/ 577624 w 914400"/>
                <a:gd name="connsiteY5" fmla="*/ 91440 h 444125"/>
                <a:gd name="connsiteX0" fmla="*/ 914400 w 914400"/>
                <a:gd name="connsiteY0" fmla="*/ 85119 h 382604"/>
                <a:gd name="connsiteX1" fmla="*/ 914400 w 914400"/>
                <a:gd name="connsiteY1" fmla="*/ 382604 h 382604"/>
                <a:gd name="connsiteX2" fmla="*/ 0 w 914400"/>
                <a:gd name="connsiteY2" fmla="*/ 382604 h 382604"/>
                <a:gd name="connsiteX3" fmla="*/ 0 w 914400"/>
                <a:gd name="connsiteY3" fmla="*/ 85119 h 382604"/>
                <a:gd name="connsiteX4" fmla="*/ 577624 w 914400"/>
                <a:gd name="connsiteY4" fmla="*/ 29919 h 382604"/>
                <a:gd name="connsiteX0" fmla="*/ 914400 w 914400"/>
                <a:gd name="connsiteY0" fmla="*/ 0 h 297485"/>
                <a:gd name="connsiteX1" fmla="*/ 914400 w 914400"/>
                <a:gd name="connsiteY1" fmla="*/ 297485 h 297485"/>
                <a:gd name="connsiteX2" fmla="*/ 0 w 914400"/>
                <a:gd name="connsiteY2" fmla="*/ 297485 h 297485"/>
                <a:gd name="connsiteX3" fmla="*/ 0 w 914400"/>
                <a:gd name="connsiteY3" fmla="*/ 0 h 297485"/>
              </a:gdLst>
              <a:ahLst/>
              <a:cxnLst>
                <a:cxn ang="0">
                  <a:pos x="connsiteX0" y="connsiteY0"/>
                </a:cxn>
                <a:cxn ang="0">
                  <a:pos x="connsiteX1" y="connsiteY1"/>
                </a:cxn>
                <a:cxn ang="0">
                  <a:pos x="connsiteX2" y="connsiteY2"/>
                </a:cxn>
                <a:cxn ang="0">
                  <a:pos x="connsiteX3" y="connsiteY3"/>
                </a:cxn>
              </a:cxnLst>
              <a:rect l="l" t="t" r="r" b="b"/>
              <a:pathLst>
                <a:path w="914400" h="297485">
                  <a:moveTo>
                    <a:pt x="914400" y="0"/>
                  </a:moveTo>
                  <a:lnTo>
                    <a:pt x="914400" y="297485"/>
                  </a:lnTo>
                  <a:lnTo>
                    <a:pt x="0" y="297485"/>
                  </a:lnTo>
                  <a:lnTo>
                    <a:pt x="0" y="0"/>
                  </a:lnTo>
                </a:path>
              </a:pathLst>
            </a:custGeom>
            <a:no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cxnSp>
          <p:nvCxnSpPr>
            <p:cNvPr id="42" name="Connector: Elbow 41">
              <a:extLst>
                <a:ext uri="{FF2B5EF4-FFF2-40B4-BE49-F238E27FC236}">
                  <a16:creationId xmlns:a16="http://schemas.microsoft.com/office/drawing/2014/main" id="{B6C943C8-602A-4FF1-848C-24E97F78DF14}"/>
                </a:ext>
              </a:extLst>
            </p:cNvPr>
            <p:cNvCxnSpPr>
              <a:cxnSpLocks/>
            </p:cNvCxnSpPr>
            <p:nvPr/>
          </p:nvCxnSpPr>
          <p:spPr>
            <a:xfrm rot="16200000" flipH="1">
              <a:off x="2097497" y="3905200"/>
              <a:ext cx="12700" cy="1159093"/>
            </a:xfrm>
            <a:prstGeom prst="bentConnector3">
              <a:avLst>
                <a:gd name="adj1" fmla="val 975000"/>
              </a:avLst>
            </a:prstGeom>
            <a:noFill/>
            <a:ln w="15875">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a:extLst>
                <a:ext uri="{FF2B5EF4-FFF2-40B4-BE49-F238E27FC236}">
                  <a16:creationId xmlns:a16="http://schemas.microsoft.com/office/drawing/2014/main" id="{5D5E4F13-AED7-4234-AE98-8D41C06E7122}"/>
                </a:ext>
              </a:extLst>
            </p:cNvPr>
            <p:cNvCxnSpPr/>
            <p:nvPr/>
          </p:nvCxnSpPr>
          <p:spPr>
            <a:xfrm>
              <a:off x="2069298" y="4484746"/>
              <a:ext cx="0" cy="243571"/>
            </a:xfrm>
            <a:prstGeom prst="line">
              <a:avLst/>
            </a:prstGeom>
            <a:ln w="15875">
              <a:solidFill>
                <a:schemeClr val="accent1"/>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612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down)">
                                      <p:cBhvr>
                                        <p:cTn id="7" dur="750"/>
                                        <p:tgtEl>
                                          <p:spTgt spid="113"/>
                                        </p:tgtEl>
                                      </p:cBhvr>
                                    </p:animEffect>
                                  </p:childTnLst>
                                </p:cTn>
                              </p:par>
                              <p:par>
                                <p:cTn id="8" presetID="16" presetClass="entr" presetSubtype="42" fill="hold" nodeType="withEffect">
                                  <p:stCondLst>
                                    <p:cond delay="250"/>
                                  </p:stCondLst>
                                  <p:childTnLst>
                                    <p:set>
                                      <p:cBhvr>
                                        <p:cTn id="9" dur="1" fill="hold">
                                          <p:stCondLst>
                                            <p:cond delay="0"/>
                                          </p:stCondLst>
                                        </p:cTn>
                                        <p:tgtEl>
                                          <p:spTgt spid="17"/>
                                        </p:tgtEl>
                                        <p:attrNameLst>
                                          <p:attrName>style.visibility</p:attrName>
                                        </p:attrNameLst>
                                      </p:cBhvr>
                                      <p:to>
                                        <p:strVal val="visible"/>
                                      </p:to>
                                    </p:set>
                                    <p:animEffect transition="in" filter="barn(outHorizontal)">
                                      <p:cBhvr>
                                        <p:cTn id="10" dur="500"/>
                                        <p:tgtEl>
                                          <p:spTgt spid="1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nodeType="withEffect">
                                  <p:stCondLst>
                                    <p:cond delay="500"/>
                                  </p:stCondLst>
                                  <p:childTnLst>
                                    <p:set>
                                      <p:cBhvr>
                                        <p:cTn id="15" dur="1" fill="hold">
                                          <p:stCondLst>
                                            <p:cond delay="0"/>
                                          </p:stCondLst>
                                        </p:cTn>
                                        <p:tgtEl>
                                          <p:spTgt spid="131"/>
                                        </p:tgtEl>
                                        <p:attrNameLst>
                                          <p:attrName>style.visibility</p:attrName>
                                        </p:attrNameLst>
                                      </p:cBhvr>
                                      <p:to>
                                        <p:strVal val="visible"/>
                                      </p:to>
                                    </p:set>
                                    <p:animEffect transition="in" filter="fade">
                                      <p:cBhvr>
                                        <p:cTn id="16" dur="500"/>
                                        <p:tgtEl>
                                          <p:spTgt spid="131"/>
                                        </p:tgtEl>
                                      </p:cBhvr>
                                    </p:animEffect>
                                  </p:childTnLst>
                                </p:cTn>
                              </p:par>
                              <p:par>
                                <p:cTn id="17" presetID="10" presetClass="entr" presetSubtype="0" fill="hold" nodeType="withEffect">
                                  <p:stCondLst>
                                    <p:cond delay="50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wipe(left)">
                                      <p:cBhvr>
                                        <p:cTn id="27" dur="750"/>
                                        <p:tgtEl>
                                          <p:spTgt spid="1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71"/>
                                        </p:tgtEl>
                                        <p:attrNameLst>
                                          <p:attrName>style.visibility</p:attrName>
                                        </p:attrNameLst>
                                      </p:cBhvr>
                                      <p:to>
                                        <p:strVal val="visible"/>
                                      </p:to>
                                    </p:set>
                                    <p:animEffect transition="in" filter="fade">
                                      <p:cBhvr>
                                        <p:cTn id="33" dur="500"/>
                                        <p:tgtEl>
                                          <p:spTgt spid="71"/>
                                        </p:tgtEl>
                                      </p:cBhvr>
                                    </p:animEffect>
                                  </p:childTnLst>
                                </p:cTn>
                              </p:par>
                              <p:par>
                                <p:cTn id="34" presetID="10" presetClass="entr" presetSubtype="0" fill="hold" nodeType="withEffect">
                                  <p:stCondLst>
                                    <p:cond delay="500"/>
                                  </p:stCondLst>
                                  <p:childTnLst>
                                    <p:set>
                                      <p:cBhvr>
                                        <p:cTn id="35" dur="1" fill="hold">
                                          <p:stCondLst>
                                            <p:cond delay="0"/>
                                          </p:stCondLst>
                                        </p:cTn>
                                        <p:tgtEl>
                                          <p:spTgt spid="146"/>
                                        </p:tgtEl>
                                        <p:attrNameLst>
                                          <p:attrName>style.visibility</p:attrName>
                                        </p:attrNameLst>
                                      </p:cBhvr>
                                      <p:to>
                                        <p:strVal val="visible"/>
                                      </p:to>
                                    </p:set>
                                    <p:animEffect transition="in" filter="fade">
                                      <p:cBhvr>
                                        <p:cTn id="36" dur="500"/>
                                        <p:tgtEl>
                                          <p:spTgt spid="146"/>
                                        </p:tgtEl>
                                      </p:cBhvr>
                                    </p:animEffect>
                                  </p:childTnLst>
                                </p:cTn>
                              </p:par>
                              <p:par>
                                <p:cTn id="37" presetID="10" presetClass="entr" presetSubtype="0" fill="hold" nodeType="withEffect">
                                  <p:stCondLst>
                                    <p:cond delay="50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6" presetClass="entr" presetSubtype="37" fill="hold" nodeType="withEffect">
                                  <p:stCondLst>
                                    <p:cond delay="250"/>
                                  </p:stCondLst>
                                  <p:childTnLst>
                                    <p:set>
                                      <p:cBhvr>
                                        <p:cTn id="41" dur="1" fill="hold">
                                          <p:stCondLst>
                                            <p:cond delay="0"/>
                                          </p:stCondLst>
                                        </p:cTn>
                                        <p:tgtEl>
                                          <p:spTgt spid="92"/>
                                        </p:tgtEl>
                                        <p:attrNameLst>
                                          <p:attrName>style.visibility</p:attrName>
                                        </p:attrNameLst>
                                      </p:cBhvr>
                                      <p:to>
                                        <p:strVal val="visible"/>
                                      </p:to>
                                    </p:set>
                                    <p:animEffect transition="in" filter="barn(outVertical)">
                                      <p:cBhvr>
                                        <p:cTn id="42" dur="500"/>
                                        <p:tgtEl>
                                          <p:spTgt spid="9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wipe(up)">
                                      <p:cBhvr>
                                        <p:cTn id="47" dur="750"/>
                                        <p:tgtEl>
                                          <p:spTgt spid="1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6" presetClass="entr" presetSubtype="37" fill="hold" nodeType="withEffect">
                                  <p:stCondLst>
                                    <p:cond delay="250"/>
                                  </p:stCondLst>
                                  <p:childTnLst>
                                    <p:set>
                                      <p:cBhvr>
                                        <p:cTn id="52" dur="1" fill="hold">
                                          <p:stCondLst>
                                            <p:cond delay="0"/>
                                          </p:stCondLst>
                                        </p:cTn>
                                        <p:tgtEl>
                                          <p:spTgt spid="100"/>
                                        </p:tgtEl>
                                        <p:attrNameLst>
                                          <p:attrName>style.visibility</p:attrName>
                                        </p:attrNameLst>
                                      </p:cBhvr>
                                      <p:to>
                                        <p:strVal val="visible"/>
                                      </p:to>
                                    </p:set>
                                    <p:animEffect transition="in" filter="barn(outVertical)">
                                      <p:cBhvr>
                                        <p:cTn id="53" dur="500"/>
                                        <p:tgtEl>
                                          <p:spTgt spid="100"/>
                                        </p:tgtEl>
                                      </p:cBhvr>
                                    </p:animEffect>
                                  </p:childTnLst>
                                </p:cTn>
                              </p:par>
                              <p:par>
                                <p:cTn id="54" presetID="10" presetClass="entr" presetSubtype="0" fill="hold" nodeType="withEffect">
                                  <p:stCondLst>
                                    <p:cond delay="500"/>
                                  </p:stCondLst>
                                  <p:childTnLst>
                                    <p:set>
                                      <p:cBhvr>
                                        <p:cTn id="55" dur="1" fill="hold">
                                          <p:stCondLst>
                                            <p:cond delay="0"/>
                                          </p:stCondLst>
                                        </p:cTn>
                                        <p:tgtEl>
                                          <p:spTgt spid="143"/>
                                        </p:tgtEl>
                                        <p:attrNameLst>
                                          <p:attrName>style.visibility</p:attrName>
                                        </p:attrNameLst>
                                      </p:cBhvr>
                                      <p:to>
                                        <p:strVal val="visible"/>
                                      </p:to>
                                    </p:set>
                                    <p:animEffect transition="in" filter="fade">
                                      <p:cBhvr>
                                        <p:cTn id="56" dur="500"/>
                                        <p:tgtEl>
                                          <p:spTgt spid="143"/>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79"/>
                                        </p:tgtEl>
                                        <p:attrNameLst>
                                          <p:attrName>style.visibility</p:attrName>
                                        </p:attrNameLst>
                                      </p:cBhvr>
                                      <p:to>
                                        <p:strVal val="visible"/>
                                      </p:to>
                                    </p:set>
                                    <p:animEffect transition="in" filter="fade">
                                      <p:cBhvr>
                                        <p:cTn id="59" dur="500"/>
                                        <p:tgtEl>
                                          <p:spTgt spid="79"/>
                                        </p:tgtEl>
                                      </p:cBhvr>
                                    </p:animEffect>
                                  </p:childTnLst>
                                </p:cTn>
                              </p:par>
                              <p:par>
                                <p:cTn id="60" presetID="10" presetClass="entr" presetSubtype="0" fill="hold" nodeType="withEffect">
                                  <p:stCondLst>
                                    <p:cond delay="500"/>
                                  </p:stCondLst>
                                  <p:childTnLst>
                                    <p:set>
                                      <p:cBhvr>
                                        <p:cTn id="61" dur="1" fill="hold">
                                          <p:stCondLst>
                                            <p:cond delay="0"/>
                                          </p:stCondLst>
                                        </p:cTn>
                                        <p:tgtEl>
                                          <p:spTgt spid="76"/>
                                        </p:tgtEl>
                                        <p:attrNameLst>
                                          <p:attrName>style.visibility</p:attrName>
                                        </p:attrNameLst>
                                      </p:cBhvr>
                                      <p:to>
                                        <p:strVal val="visible"/>
                                      </p:to>
                                    </p:set>
                                    <p:animEffect transition="in" filter="fade">
                                      <p:cBhvr>
                                        <p:cTn id="62" dur="500"/>
                                        <p:tgtEl>
                                          <p:spTgt spid="7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12"/>
                                        </p:tgtEl>
                                        <p:attrNameLst>
                                          <p:attrName>style.visibility</p:attrName>
                                        </p:attrNameLst>
                                      </p:cBhvr>
                                      <p:to>
                                        <p:strVal val="visible"/>
                                      </p:to>
                                    </p:set>
                                    <p:animEffect transition="in" filter="wipe(down)">
                                      <p:cBhvr>
                                        <p:cTn id="67" dur="750"/>
                                        <p:tgtEl>
                                          <p:spTgt spid="1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par>
                                <p:cTn id="71" presetID="16" presetClass="entr" presetSubtype="37" fill="hold" nodeType="withEffect">
                                  <p:stCondLst>
                                    <p:cond delay="250"/>
                                  </p:stCondLst>
                                  <p:childTnLst>
                                    <p:set>
                                      <p:cBhvr>
                                        <p:cTn id="72" dur="1" fill="hold">
                                          <p:stCondLst>
                                            <p:cond delay="0"/>
                                          </p:stCondLst>
                                        </p:cTn>
                                        <p:tgtEl>
                                          <p:spTgt spid="95"/>
                                        </p:tgtEl>
                                        <p:attrNameLst>
                                          <p:attrName>style.visibility</p:attrName>
                                        </p:attrNameLst>
                                      </p:cBhvr>
                                      <p:to>
                                        <p:strVal val="visible"/>
                                      </p:to>
                                    </p:set>
                                    <p:animEffect transition="in" filter="barn(outVertical)">
                                      <p:cBhvr>
                                        <p:cTn id="73" dur="500"/>
                                        <p:tgtEl>
                                          <p:spTgt spid="95"/>
                                        </p:tgtEl>
                                      </p:cBhvr>
                                    </p:animEffect>
                                  </p:childTnLst>
                                </p:cTn>
                              </p:par>
                              <p:par>
                                <p:cTn id="74" presetID="10" presetClass="entr" presetSubtype="0" fill="hold" nodeType="withEffect">
                                  <p:stCondLst>
                                    <p:cond delay="500"/>
                                  </p:stCondLst>
                                  <p:childTnLst>
                                    <p:set>
                                      <p:cBhvr>
                                        <p:cTn id="75" dur="1" fill="hold">
                                          <p:stCondLst>
                                            <p:cond delay="0"/>
                                          </p:stCondLst>
                                        </p:cTn>
                                        <p:tgtEl>
                                          <p:spTgt spid="132"/>
                                        </p:tgtEl>
                                        <p:attrNameLst>
                                          <p:attrName>style.visibility</p:attrName>
                                        </p:attrNameLst>
                                      </p:cBhvr>
                                      <p:to>
                                        <p:strVal val="visible"/>
                                      </p:to>
                                    </p:set>
                                    <p:animEffect transition="in" filter="fade">
                                      <p:cBhvr>
                                        <p:cTn id="76" dur="500"/>
                                        <p:tgtEl>
                                          <p:spTgt spid="132"/>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87"/>
                                        </p:tgtEl>
                                        <p:attrNameLst>
                                          <p:attrName>style.visibility</p:attrName>
                                        </p:attrNameLst>
                                      </p:cBhvr>
                                      <p:to>
                                        <p:strVal val="visible"/>
                                      </p:to>
                                    </p:set>
                                    <p:animEffect transition="in" filter="fade">
                                      <p:cBhvr>
                                        <p:cTn id="79" dur="500"/>
                                        <p:tgtEl>
                                          <p:spTgt spid="87"/>
                                        </p:tgtEl>
                                      </p:cBhvr>
                                    </p:animEffect>
                                  </p:childTnLst>
                                </p:cTn>
                              </p:par>
                              <p:par>
                                <p:cTn id="80" presetID="10" presetClass="entr" presetSubtype="0" fill="hold" nodeType="withEffect">
                                  <p:stCondLst>
                                    <p:cond delay="50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46" grpId="0"/>
      <p:bldP spid="71" grpId="0"/>
      <p:bldP spid="79" grpId="0"/>
      <p:bldP spid="87" grpId="0"/>
      <p:bldP spid="31" grpId="0"/>
      <p:bldP spid="119" grpId="0" animBg="1"/>
      <p:bldP spid="118" grpId="0" animBg="1"/>
      <p:bldP spid="113" grpId="0" animBg="1"/>
      <p:bldP spid="1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1"/>
                </a:solidFill>
              </a:rPr>
              <a:t>ML Services on SQL Server on Linux</a:t>
            </a:r>
          </a:p>
        </p:txBody>
      </p:sp>
      <p:sp>
        <p:nvSpPr>
          <p:cNvPr id="3" name="Text Placeholder 2"/>
          <p:cNvSpPr>
            <a:spLocks noGrp="1"/>
          </p:cNvSpPr>
          <p:nvPr>
            <p:ph type="body" sz="quarter" idx="10"/>
          </p:nvPr>
        </p:nvSpPr>
        <p:spPr>
          <a:xfrm>
            <a:off x="588263" y="1706675"/>
            <a:ext cx="11675455" cy="4173451"/>
          </a:xfrm>
        </p:spPr>
        <p:txBody>
          <a:bodyPr/>
          <a:lstStyle/>
          <a:p>
            <a:r>
              <a:rPr lang="en-US"/>
              <a:t>Starting with CTP 2.0 of SQL Server 2019</a:t>
            </a:r>
          </a:p>
          <a:p>
            <a:r>
              <a:rPr lang="en-US"/>
              <a:t>Supported on all flavors of Linux where SQL Server is supported</a:t>
            </a:r>
          </a:p>
          <a:p>
            <a:endParaRPr lang="en-US"/>
          </a:p>
          <a:p>
            <a:endParaRPr lang="en-US"/>
          </a:p>
          <a:p>
            <a:endParaRPr lang="en-US"/>
          </a:p>
          <a:p>
            <a:endParaRPr lang="en-US"/>
          </a:p>
          <a:p>
            <a:endParaRPr lang="en-US"/>
          </a:p>
          <a:p>
            <a:endParaRPr lang="en-US"/>
          </a:p>
        </p:txBody>
      </p:sp>
      <p:sp>
        <p:nvSpPr>
          <p:cNvPr id="4" name="Rectangle 3"/>
          <p:cNvSpPr/>
          <p:nvPr/>
        </p:nvSpPr>
        <p:spPr>
          <a:xfrm>
            <a:off x="1008931" y="2922152"/>
            <a:ext cx="7775608" cy="1815882"/>
          </a:xfrm>
          <a:prstGeom prst="rect">
            <a:avLst/>
          </a:prstGeom>
        </p:spPr>
        <p:txBody>
          <a:bodyPr wrap="square">
            <a:spAutoFit/>
          </a:bodyPr>
          <a:lstStyle/>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apt-get install </a:t>
            </a:r>
            <a:r>
              <a:rPr lang="en-US" sz="1400" err="1">
                <a:latin typeface="Consolas" panose="020B0609020204030204" pitchFamily="49" charset="0"/>
                <a:cs typeface="Courier New" panose="02070309020205020404" pitchFamily="49" charset="0"/>
              </a:rPr>
              <a:t>mssql</a:t>
            </a:r>
            <a:r>
              <a:rPr lang="en-US" sz="1400">
                <a:latin typeface="Consolas" panose="020B0609020204030204" pitchFamily="49" charset="0"/>
                <a:cs typeface="Courier New" panose="02070309020205020404" pitchFamily="49" charset="0"/>
              </a:rPr>
              <a:t>-</a:t>
            </a:r>
            <a:r>
              <a:rPr lang="en-US" sz="1400" err="1">
                <a:latin typeface="Consolas" panose="020B0609020204030204" pitchFamily="49" charset="0"/>
                <a:cs typeface="Courier New" panose="02070309020205020404" pitchFamily="49" charset="0"/>
              </a:rPr>
              <a:t>mlservices</a:t>
            </a:r>
            <a:r>
              <a:rPr lang="en-US" sz="1400">
                <a:latin typeface="Consolas" panose="020B0609020204030204" pitchFamily="49" charset="0"/>
                <a:cs typeface="Courier New" panose="02070309020205020404" pitchFamily="49" charset="0"/>
              </a:rPr>
              <a:t>-packages-</a:t>
            </a:r>
            <a:r>
              <a:rPr lang="en-US" sz="1400" err="1">
                <a:latin typeface="Consolas" panose="020B0609020204030204" pitchFamily="49" charset="0"/>
                <a:cs typeface="Courier New" panose="02070309020205020404" pitchFamily="49" charset="0"/>
              </a:rPr>
              <a:t>py</a:t>
            </a:r>
            <a:endParaRPr lang="en-US" sz="1400">
              <a:latin typeface="Consolas" panose="020B0609020204030204" pitchFamily="49" charset="0"/>
              <a:cs typeface="Courier New" panose="02070309020205020404" pitchFamily="49" charset="0"/>
            </a:endParaRPr>
          </a:p>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apt-get install </a:t>
            </a:r>
            <a:r>
              <a:rPr lang="en-US" sz="1400" err="1">
                <a:latin typeface="Consolas" panose="020B0609020204030204" pitchFamily="49" charset="0"/>
                <a:cs typeface="Courier New" panose="02070309020205020404" pitchFamily="49" charset="0"/>
              </a:rPr>
              <a:t>mssql</a:t>
            </a:r>
            <a:r>
              <a:rPr lang="en-US" sz="1400">
                <a:latin typeface="Consolas" panose="020B0609020204030204" pitchFamily="49" charset="0"/>
                <a:cs typeface="Courier New" panose="02070309020205020404" pitchFamily="49" charset="0"/>
              </a:rPr>
              <a:t>-</a:t>
            </a:r>
            <a:r>
              <a:rPr lang="en-US" sz="1400" err="1">
                <a:latin typeface="Consolas" panose="020B0609020204030204" pitchFamily="49" charset="0"/>
                <a:cs typeface="Courier New" panose="02070309020205020404" pitchFamily="49" charset="0"/>
              </a:rPr>
              <a:t>mlservices</a:t>
            </a:r>
            <a:r>
              <a:rPr lang="en-US" sz="1400">
                <a:latin typeface="Consolas" panose="020B0609020204030204" pitchFamily="49" charset="0"/>
                <a:cs typeface="Courier New" panose="02070309020205020404" pitchFamily="49" charset="0"/>
              </a:rPr>
              <a:t>-packages-r</a:t>
            </a:r>
          </a:p>
          <a:p>
            <a:endParaRPr lang="en-US" sz="1400">
              <a:latin typeface="Consolas" panose="020B0609020204030204" pitchFamily="49" charset="0"/>
              <a:cs typeface="Courier New" panose="02070309020205020404" pitchFamily="49" charset="0"/>
            </a:endParaRPr>
          </a:p>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a:t>
            </a:r>
            <a:r>
              <a:rPr lang="en-US" sz="1400" err="1">
                <a:latin typeface="Consolas" panose="020B0609020204030204" pitchFamily="49" charset="0"/>
                <a:cs typeface="Courier New" panose="02070309020205020404" pitchFamily="49" charset="0"/>
              </a:rPr>
              <a:t>zypper</a:t>
            </a:r>
            <a:r>
              <a:rPr lang="en-US" sz="1400">
                <a:latin typeface="Consolas" panose="020B0609020204030204" pitchFamily="49" charset="0"/>
                <a:cs typeface="Courier New" panose="02070309020205020404" pitchFamily="49" charset="0"/>
              </a:rPr>
              <a:t> install mssql-mlservices-packages-py-9.4.5* </a:t>
            </a:r>
          </a:p>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a:t>
            </a:r>
            <a:r>
              <a:rPr lang="en-US" sz="1400" err="1">
                <a:latin typeface="Consolas" panose="020B0609020204030204" pitchFamily="49" charset="0"/>
                <a:cs typeface="Courier New" panose="02070309020205020404" pitchFamily="49" charset="0"/>
              </a:rPr>
              <a:t>zypper</a:t>
            </a:r>
            <a:r>
              <a:rPr lang="en-US" sz="1400">
                <a:latin typeface="Consolas" panose="020B0609020204030204" pitchFamily="49" charset="0"/>
                <a:cs typeface="Courier New" panose="02070309020205020404" pitchFamily="49" charset="0"/>
              </a:rPr>
              <a:t> install mssql-mlservices-packages-r-9.4.5*</a:t>
            </a:r>
          </a:p>
          <a:p>
            <a:endParaRPr lang="en-US" sz="1400">
              <a:latin typeface="Consolas" panose="020B0609020204030204" pitchFamily="49" charset="0"/>
              <a:cs typeface="Courier New" panose="02070309020205020404" pitchFamily="49" charset="0"/>
            </a:endParaRPr>
          </a:p>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yum install mssql-mlservices-packages-py-9.4.5* </a:t>
            </a:r>
          </a:p>
          <a:p>
            <a:r>
              <a:rPr lang="en-US" sz="1400" err="1">
                <a:latin typeface="Consolas" panose="020B0609020204030204" pitchFamily="49" charset="0"/>
                <a:cs typeface="Courier New" panose="02070309020205020404" pitchFamily="49" charset="0"/>
              </a:rPr>
              <a:t>sudo</a:t>
            </a:r>
            <a:r>
              <a:rPr lang="en-US" sz="1400">
                <a:latin typeface="Consolas" panose="020B0609020204030204" pitchFamily="49" charset="0"/>
                <a:cs typeface="Courier New" panose="02070309020205020404" pitchFamily="49" charset="0"/>
              </a:rPr>
              <a:t> yum install mssql-mlservices-packages-r-9.4.5*</a:t>
            </a:r>
            <a:endParaRPr lang="en-US" sz="2353">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65331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1"/>
                </a:solidFill>
              </a:rPr>
              <a:t>Security and Governance</a:t>
            </a:r>
          </a:p>
        </p:txBody>
      </p:sp>
      <p:sp>
        <p:nvSpPr>
          <p:cNvPr id="3" name="Text Placeholder 2"/>
          <p:cNvSpPr>
            <a:spLocks noGrp="1"/>
          </p:cNvSpPr>
          <p:nvPr>
            <p:ph type="body" sz="quarter" idx="10"/>
          </p:nvPr>
        </p:nvSpPr>
        <p:spPr>
          <a:xfrm>
            <a:off x="292100" y="1217193"/>
            <a:ext cx="11607800" cy="5062924"/>
          </a:xfrm>
        </p:spPr>
        <p:txBody>
          <a:bodyPr>
            <a:normAutofit/>
          </a:bodyPr>
          <a:lstStyle/>
          <a:p>
            <a:pPr marL="0" indent="0">
              <a:buNone/>
            </a:pPr>
            <a:r>
              <a:rPr lang="en-US" sz="2400" dirty="0"/>
              <a:t>Reduced surface area and isolation</a:t>
            </a:r>
          </a:p>
          <a:p>
            <a:pPr lvl="1"/>
            <a:r>
              <a:rPr lang="en-US" sz="2133" dirty="0"/>
              <a:t>R/Python script execution outside of SQL Server process space</a:t>
            </a:r>
          </a:p>
          <a:p>
            <a:pPr lvl="1"/>
            <a:r>
              <a:rPr lang="en-US" sz="2133" dirty="0"/>
              <a:t>‘external scripts enabled’ required</a:t>
            </a:r>
          </a:p>
          <a:p>
            <a:pPr marL="0" indent="0">
              <a:buNone/>
            </a:pPr>
            <a:r>
              <a:rPr lang="en-US" sz="2400" dirty="0"/>
              <a:t>Script execution requires explicit permission</a:t>
            </a:r>
          </a:p>
          <a:p>
            <a:pPr lvl="1"/>
            <a:r>
              <a:rPr lang="en-US" sz="2133" dirty="0" err="1">
                <a:latin typeface="Consolas" panose="020B0609020204030204" pitchFamily="49" charset="0"/>
              </a:rPr>
              <a:t>sp_execute_external_script</a:t>
            </a:r>
            <a:r>
              <a:rPr lang="en-US" sz="2133" dirty="0">
                <a:latin typeface="Consolas" panose="020B0609020204030204" pitchFamily="49" charset="0"/>
              </a:rPr>
              <a:t> </a:t>
            </a:r>
            <a:r>
              <a:rPr lang="en-US" sz="2133" dirty="0"/>
              <a:t>requires EXECUTE ANY EXTERNAL SCRIPT for non-admins</a:t>
            </a:r>
          </a:p>
          <a:p>
            <a:pPr lvl="1"/>
            <a:r>
              <a:rPr lang="en-US" sz="2133" dirty="0"/>
              <a:t>SQL Server login/user required and </a:t>
            </a:r>
            <a:r>
              <a:rPr lang="en-US" sz="2133" dirty="0" err="1"/>
              <a:t>db</a:t>
            </a:r>
            <a:r>
              <a:rPr lang="en-US" sz="2133" dirty="0"/>
              <a:t>/table access</a:t>
            </a:r>
          </a:p>
          <a:p>
            <a:pPr marL="0" indent="0">
              <a:buNone/>
            </a:pPr>
            <a:r>
              <a:rPr lang="en-US" sz="2400" dirty="0"/>
              <a:t>R/Python processes have limited privileges</a:t>
            </a:r>
          </a:p>
          <a:p>
            <a:pPr lvl="1"/>
            <a:r>
              <a:rPr lang="en-US" sz="2133" dirty="0"/>
              <a:t>R/Python processes run isolated under different </a:t>
            </a:r>
            <a:r>
              <a:rPr lang="en-US" sz="2133" dirty="0" err="1"/>
              <a:t>AppContainer</a:t>
            </a:r>
            <a:r>
              <a:rPr lang="en-US" sz="2133" dirty="0"/>
              <a:t>* SIDs</a:t>
            </a:r>
          </a:p>
          <a:p>
            <a:pPr lvl="1"/>
            <a:r>
              <a:rPr lang="en-US" sz="2133" dirty="0"/>
              <a:t>Different users with different </a:t>
            </a:r>
            <a:r>
              <a:rPr lang="en-US" sz="2133" dirty="0" err="1"/>
              <a:t>AppContainers</a:t>
            </a:r>
            <a:endParaRPr lang="en-US" sz="2133" dirty="0"/>
          </a:p>
          <a:p>
            <a:pPr lvl="1"/>
            <a:r>
              <a:rPr lang="en-US" sz="2133" dirty="0"/>
              <a:t>Windows firewall rules to block outbound traffic</a:t>
            </a:r>
          </a:p>
          <a:p>
            <a:pPr marL="0" indent="0">
              <a:buNone/>
            </a:pPr>
            <a:r>
              <a:rPr lang="en-US" sz="2400" dirty="0"/>
              <a:t>Built-in Resource Governance</a:t>
            </a:r>
          </a:p>
          <a:p>
            <a:pPr lvl="1"/>
            <a:r>
              <a:rPr lang="en-US" sz="2133" dirty="0"/>
              <a:t>Securely enable your org to do ML – govern external resources (memory, CPU)</a:t>
            </a:r>
          </a:p>
        </p:txBody>
      </p:sp>
    </p:spTree>
    <p:extLst>
      <p:ext uri="{BB962C8B-B14F-4D97-AF65-F5344CB8AC3E}">
        <p14:creationId xmlns:p14="http://schemas.microsoft.com/office/powerpoint/2010/main" val="106928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1"/>
                </a:solidFill>
              </a:rPr>
              <a:t>Support for partitioned data</a:t>
            </a:r>
          </a:p>
        </p:txBody>
      </p:sp>
      <p:sp>
        <p:nvSpPr>
          <p:cNvPr id="3" name="Text Placeholder 2"/>
          <p:cNvSpPr>
            <a:spLocks noGrp="1"/>
          </p:cNvSpPr>
          <p:nvPr>
            <p:ph type="body" sz="quarter" idx="10"/>
          </p:nvPr>
        </p:nvSpPr>
        <p:spPr>
          <a:xfrm>
            <a:off x="584200" y="1435498"/>
            <a:ext cx="11018520" cy="3359894"/>
          </a:xfrm>
        </p:spPr>
        <p:txBody>
          <a:bodyPr/>
          <a:lstStyle/>
          <a:p>
            <a:pPr marL="0" indent="0">
              <a:buNone/>
            </a:pPr>
            <a:endParaRPr lang="en-US"/>
          </a:p>
          <a:p>
            <a:pPr marL="0" indent="0">
              <a:spcAft>
                <a:spcPts val="1800"/>
              </a:spcAft>
              <a:buNone/>
            </a:pPr>
            <a:r>
              <a:rPr lang="en-US"/>
              <a:t>Easily generate multiple models from partitioned data</a:t>
            </a:r>
          </a:p>
          <a:p>
            <a:pPr marL="0" indent="0">
              <a:spcAft>
                <a:spcPts val="1800"/>
              </a:spcAft>
              <a:buNone/>
            </a:pPr>
            <a:r>
              <a:rPr lang="en-US"/>
              <a:t>Using T-SQL: New parameters in sp_execute_external_script</a:t>
            </a:r>
          </a:p>
          <a:p>
            <a:pPr marL="0" indent="0">
              <a:spcAft>
                <a:spcPts val="1800"/>
              </a:spcAft>
              <a:buNone/>
            </a:pPr>
            <a:r>
              <a:rPr lang="en-US"/>
              <a:t>	</a:t>
            </a:r>
          </a:p>
          <a:p>
            <a:pPr marL="0" indent="0">
              <a:spcAft>
                <a:spcPts val="1800"/>
              </a:spcAft>
              <a:buNone/>
            </a:pPr>
            <a:r>
              <a:rPr lang="en-US"/>
              <a:t>Using R/Python: Using </a:t>
            </a:r>
            <a:r>
              <a:rPr lang="en-US" err="1"/>
              <a:t>rxExecBy</a:t>
            </a:r>
            <a:r>
              <a:rPr lang="en-US"/>
              <a:t>, </a:t>
            </a:r>
            <a:r>
              <a:rPr lang="en-US" err="1"/>
              <a:t>rx_exec_by</a:t>
            </a:r>
            <a:endParaRPr lang="en-US"/>
          </a:p>
        </p:txBody>
      </p:sp>
      <p:sp>
        <p:nvSpPr>
          <p:cNvPr id="4" name="Rectangle 3"/>
          <p:cNvSpPr/>
          <p:nvPr/>
        </p:nvSpPr>
        <p:spPr>
          <a:xfrm>
            <a:off x="1143303" y="3311642"/>
            <a:ext cx="7775608" cy="738664"/>
          </a:xfrm>
          <a:prstGeom prst="rect">
            <a:avLst/>
          </a:prstGeom>
        </p:spPr>
        <p:txBody>
          <a:bodyPr wrap="square">
            <a:spAutoFit/>
          </a:bodyPr>
          <a:lstStyle/>
          <a:p>
            <a:r>
              <a:rPr lang="en-US" sz="1400">
                <a:latin typeface="Consolas" panose="020B0609020204030204" pitchFamily="49" charset="0"/>
                <a:cs typeface="Courier New" panose="02070309020205020404" pitchFamily="49" charset="0"/>
              </a:rPr>
              <a:t>input_data_1_partition_by_columns: specifies a column to partition by</a:t>
            </a:r>
          </a:p>
          <a:p>
            <a:r>
              <a:rPr lang="en-US" sz="1400">
                <a:latin typeface="Consolas" panose="020B0609020204030204" pitchFamily="49" charset="0"/>
                <a:cs typeface="Courier New" panose="02070309020205020404" pitchFamily="49" charset="0"/>
              </a:rPr>
              <a:t>input_data_1_order_by_columns: specifies which columns to order by</a:t>
            </a:r>
          </a:p>
          <a:p>
            <a:endParaRPr lang="en-US" sz="140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40723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Business Understanding</a:t>
            </a:r>
          </a:p>
        </p:txBody>
      </p:sp>
    </p:spTree>
    <p:extLst>
      <p:ext uri="{BB962C8B-B14F-4D97-AF65-F5344CB8AC3E}">
        <p14:creationId xmlns:p14="http://schemas.microsoft.com/office/powerpoint/2010/main" val="17259370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Business Understanding – Goals	</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73866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400" dirty="0"/>
              <a:t>Define Objectives</a:t>
            </a:r>
          </a:p>
          <a:p>
            <a:pPr marL="285750" indent="-285750">
              <a:buFont typeface="Arial" panose="020B0604020202020204" pitchFamily="34" charset="0"/>
              <a:buChar char="•"/>
            </a:pPr>
            <a:r>
              <a:rPr lang="en-US" sz="2400" dirty="0"/>
              <a:t>Identify data sources</a:t>
            </a:r>
          </a:p>
        </p:txBody>
      </p:sp>
    </p:spTree>
    <p:extLst>
      <p:ext uri="{BB962C8B-B14F-4D97-AF65-F5344CB8AC3E}">
        <p14:creationId xmlns:p14="http://schemas.microsoft.com/office/powerpoint/2010/main" val="3440249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pPr algn="l"/>
            <a:r>
              <a:rPr lang="en-US" dirty="0">
                <a:solidFill>
                  <a:schemeClr val="tx1"/>
                </a:solidFill>
              </a:rPr>
              <a:t>Example – Contoso Wines</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4062651"/>
          </a:xfrm>
          <a:prstGeom prst="rect">
            <a:avLst/>
          </a:prstGeom>
          <a:noFill/>
        </p:spPr>
        <p:txBody>
          <a:bodyPr wrap="square" lIns="0" tIns="0" rIns="0" bIns="0" rtlCol="0">
            <a:spAutoFit/>
          </a:bodyPr>
          <a:lstStyle/>
          <a:p>
            <a:r>
              <a:rPr lang="en-US" sz="2400" dirty="0"/>
              <a:t>Contoso Wines is a popular wine store that is famous for having an ever-changing selection of high quality wines. They’ve been in business for over twenty years. As their shop grows, they are having to sort through more wines and hire more wine experts and scientists to determine the high quality wines.</a:t>
            </a:r>
          </a:p>
          <a:p>
            <a:endParaRPr lang="en-US" sz="2400" dirty="0"/>
          </a:p>
          <a:p>
            <a:r>
              <a:rPr lang="en-US" sz="2400" dirty="0"/>
              <a:t>Since opening, the shop has kept track of all the testing and quality measurements for each wine in a SQL Server database. They have privacy restrictions from their suppliers that restrict them from moving this data. </a:t>
            </a:r>
          </a:p>
          <a:p>
            <a:endParaRPr lang="en-US" sz="2400" dirty="0"/>
          </a:p>
          <a:p>
            <a:r>
              <a:rPr lang="en-US" sz="2400" dirty="0"/>
              <a:t>They’re looking to you to help them scale this operation, while maintaining their commitment to stocking high quality wines in the shop.  </a:t>
            </a:r>
          </a:p>
        </p:txBody>
      </p:sp>
      <p:pic>
        <p:nvPicPr>
          <p:cNvPr id="5" name="Graphic 4" descr="Wine">
            <a:extLst>
              <a:ext uri="{FF2B5EF4-FFF2-40B4-BE49-F238E27FC236}">
                <a16:creationId xmlns:a16="http://schemas.microsoft.com/office/drawing/2014/main" id="{566FDC7C-F362-40FE-A171-A6FBED669C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0" y="5638800"/>
            <a:ext cx="914400" cy="914400"/>
          </a:xfrm>
          <a:prstGeom prst="rect">
            <a:avLst/>
          </a:prstGeom>
        </p:spPr>
      </p:pic>
    </p:spTree>
    <p:extLst>
      <p:ext uri="{BB962C8B-B14F-4D97-AF65-F5344CB8AC3E}">
        <p14:creationId xmlns:p14="http://schemas.microsoft.com/office/powerpoint/2010/main" val="8951030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pPr algn="l"/>
            <a:r>
              <a:rPr lang="en-US" dirty="0">
                <a:solidFill>
                  <a:schemeClr val="tx1"/>
                </a:solidFill>
              </a:rPr>
              <a:t>Example – Contoso Wines</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4062651"/>
          </a:xfrm>
          <a:prstGeom prst="rect">
            <a:avLst/>
          </a:prstGeom>
          <a:noFill/>
        </p:spPr>
        <p:txBody>
          <a:bodyPr wrap="square" lIns="0" tIns="0" rIns="0" bIns="0" rtlCol="0">
            <a:spAutoFit/>
          </a:bodyPr>
          <a:lstStyle/>
          <a:p>
            <a:r>
              <a:rPr lang="en-US" sz="2400" dirty="0"/>
              <a:t>Contoso Wines is a popular wine store that is famous for having an </a:t>
            </a:r>
            <a:r>
              <a:rPr lang="en-US" sz="2400" b="1" dirty="0">
                <a:solidFill>
                  <a:schemeClr val="accent1"/>
                </a:solidFill>
              </a:rPr>
              <a:t>ever-changing</a:t>
            </a:r>
            <a:r>
              <a:rPr lang="en-US" sz="2400" dirty="0"/>
              <a:t> selection of </a:t>
            </a:r>
            <a:r>
              <a:rPr lang="en-US" sz="2400" b="1" dirty="0">
                <a:solidFill>
                  <a:schemeClr val="accent1"/>
                </a:solidFill>
              </a:rPr>
              <a:t>high quality </a:t>
            </a:r>
            <a:r>
              <a:rPr lang="en-US" sz="2400" dirty="0"/>
              <a:t>wines. They’ve been in business for over twenty years. As their </a:t>
            </a:r>
            <a:r>
              <a:rPr lang="en-US" sz="2400" b="1" dirty="0">
                <a:solidFill>
                  <a:schemeClr val="accent1"/>
                </a:solidFill>
              </a:rPr>
              <a:t>shop grows</a:t>
            </a:r>
            <a:r>
              <a:rPr lang="en-US" sz="2400" dirty="0"/>
              <a:t>, they are having to sort through more wines and </a:t>
            </a:r>
            <a:r>
              <a:rPr lang="en-US" sz="2400" b="1" dirty="0">
                <a:solidFill>
                  <a:schemeClr val="accent1"/>
                </a:solidFill>
              </a:rPr>
              <a:t>hire more wine experts and scientists </a:t>
            </a:r>
            <a:r>
              <a:rPr lang="en-US" sz="2400" dirty="0"/>
              <a:t>to determine the high quality wines.</a:t>
            </a:r>
          </a:p>
          <a:p>
            <a:endParaRPr lang="en-US" sz="2400" dirty="0"/>
          </a:p>
          <a:p>
            <a:r>
              <a:rPr lang="en-US" sz="2400" dirty="0"/>
              <a:t>Since opening, the shop has kept track of </a:t>
            </a:r>
            <a:r>
              <a:rPr lang="en-US" sz="2400" b="1" dirty="0">
                <a:solidFill>
                  <a:schemeClr val="accent1"/>
                </a:solidFill>
              </a:rPr>
              <a:t>all the testing and quality measurements</a:t>
            </a:r>
            <a:r>
              <a:rPr lang="en-US" sz="2400" dirty="0"/>
              <a:t> for each wine in a </a:t>
            </a:r>
            <a:r>
              <a:rPr lang="en-US" sz="2400" b="1" dirty="0">
                <a:solidFill>
                  <a:schemeClr val="accent1"/>
                </a:solidFill>
              </a:rPr>
              <a:t>SQL Server database</a:t>
            </a:r>
            <a:r>
              <a:rPr lang="en-US" sz="2400" dirty="0"/>
              <a:t>. They have privacy restrictions from their suppliers that </a:t>
            </a:r>
            <a:r>
              <a:rPr lang="en-US" sz="2400" b="1" dirty="0">
                <a:solidFill>
                  <a:schemeClr val="accent1"/>
                </a:solidFill>
              </a:rPr>
              <a:t>restrict them from moving this data</a:t>
            </a:r>
            <a:r>
              <a:rPr lang="en-US" sz="2400" dirty="0"/>
              <a:t>. </a:t>
            </a:r>
          </a:p>
          <a:p>
            <a:endParaRPr lang="en-US" sz="2400" dirty="0"/>
          </a:p>
          <a:p>
            <a:r>
              <a:rPr lang="en-US" sz="2400" dirty="0"/>
              <a:t>They’re looking to you to help them </a:t>
            </a:r>
            <a:r>
              <a:rPr lang="en-US" sz="2400" b="1" dirty="0">
                <a:solidFill>
                  <a:schemeClr val="accent1"/>
                </a:solidFill>
              </a:rPr>
              <a:t>scale</a:t>
            </a:r>
            <a:r>
              <a:rPr lang="en-US" sz="2400" dirty="0"/>
              <a:t> this operation, while maintaining their commitment to stocking high quality wines in the shop.  </a:t>
            </a:r>
          </a:p>
        </p:txBody>
      </p:sp>
      <p:pic>
        <p:nvPicPr>
          <p:cNvPr id="5" name="Graphic 4" descr="Wine">
            <a:extLst>
              <a:ext uri="{FF2B5EF4-FFF2-40B4-BE49-F238E27FC236}">
                <a16:creationId xmlns:a16="http://schemas.microsoft.com/office/drawing/2014/main" id="{566FDC7C-F362-40FE-A171-A6FBED669C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0" y="5638800"/>
            <a:ext cx="914400" cy="914400"/>
          </a:xfrm>
          <a:prstGeom prst="rect">
            <a:avLst/>
          </a:prstGeom>
        </p:spPr>
      </p:pic>
    </p:spTree>
    <p:extLst>
      <p:ext uri="{BB962C8B-B14F-4D97-AF65-F5344CB8AC3E}">
        <p14:creationId xmlns:p14="http://schemas.microsoft.com/office/powerpoint/2010/main" val="25734474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pPr algn="l"/>
            <a:r>
              <a:rPr lang="en-US" dirty="0">
                <a:solidFill>
                  <a:schemeClr val="tx1"/>
                </a:solidFill>
              </a:rPr>
              <a:t>Example – Contoso Wines</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2585323"/>
          </a:xfrm>
          <a:prstGeom prst="rect">
            <a:avLst/>
          </a:prstGeom>
          <a:noFill/>
        </p:spPr>
        <p:txBody>
          <a:bodyPr wrap="square" lIns="0" tIns="0" rIns="0" bIns="0" rtlCol="0">
            <a:spAutoFit/>
          </a:bodyPr>
          <a:lstStyle/>
          <a:p>
            <a:r>
              <a:rPr lang="en-US" sz="2400" b="1" dirty="0"/>
              <a:t>Objective</a:t>
            </a:r>
            <a:r>
              <a:rPr lang="en-US" sz="2400" dirty="0"/>
              <a:t>:</a:t>
            </a:r>
          </a:p>
          <a:p>
            <a:r>
              <a:rPr lang="en-US" sz="2400" dirty="0"/>
              <a:t>Create a program that can predict the quality of wine without a sommelier or scientist, without moving the data</a:t>
            </a:r>
          </a:p>
          <a:p>
            <a:endParaRPr lang="en-US" sz="2400" dirty="0"/>
          </a:p>
          <a:p>
            <a:r>
              <a:rPr lang="en-US" sz="2400" b="1" dirty="0"/>
              <a:t>Data source</a:t>
            </a:r>
            <a:r>
              <a:rPr lang="en-US" sz="2400" dirty="0"/>
              <a:t>:</a:t>
            </a:r>
          </a:p>
          <a:p>
            <a:r>
              <a:rPr lang="en-US" sz="2400" dirty="0"/>
              <a:t>Wine data that has been collected manually by scientists and sommeliers by the company over the past 20 years, stored in SQL Server</a:t>
            </a:r>
          </a:p>
        </p:txBody>
      </p:sp>
      <p:pic>
        <p:nvPicPr>
          <p:cNvPr id="5" name="Graphic 4" descr="Wine">
            <a:extLst>
              <a:ext uri="{FF2B5EF4-FFF2-40B4-BE49-F238E27FC236}">
                <a16:creationId xmlns:a16="http://schemas.microsoft.com/office/drawing/2014/main" id="{566FDC7C-F362-40FE-A171-A6FBED669C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0" y="5638800"/>
            <a:ext cx="914400" cy="914400"/>
          </a:xfrm>
          <a:prstGeom prst="rect">
            <a:avLst/>
          </a:prstGeom>
        </p:spPr>
      </p:pic>
    </p:spTree>
    <p:extLst>
      <p:ext uri="{BB962C8B-B14F-4D97-AF65-F5344CB8AC3E}">
        <p14:creationId xmlns:p14="http://schemas.microsoft.com/office/powerpoint/2010/main" val="40468296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2321004"/>
            <a:ext cx="7455358" cy="1477328"/>
          </a:xfrm>
        </p:spPr>
        <p:txBody>
          <a:bodyPr/>
          <a:lstStyle/>
          <a:p>
            <a:r>
              <a:rPr lang="en-US" sz="4800" dirty="0">
                <a:solidFill>
                  <a:schemeClr val="accent2"/>
                </a:solidFill>
                <a:latin typeface="Arial Unicode MS"/>
                <a:ea typeface="Arial Unicode MS"/>
                <a:cs typeface="Arial Unicode MS"/>
              </a:rPr>
              <a:t>Data Acquisition and Understanding</a:t>
            </a:r>
          </a:p>
        </p:txBody>
      </p:sp>
    </p:spTree>
    <p:extLst>
      <p:ext uri="{BB962C8B-B14F-4D97-AF65-F5344CB8AC3E}">
        <p14:creationId xmlns:p14="http://schemas.microsoft.com/office/powerpoint/2010/main" val="10734521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Introduction</a:t>
            </a:r>
            <a:endParaRPr lang="en-US" sz="4800"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8305913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Data Acquisition &amp; Understanding – Goals	</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12926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800" dirty="0"/>
              <a:t>Ingest</a:t>
            </a:r>
          </a:p>
          <a:p>
            <a:pPr marL="285750" indent="-285750">
              <a:buFont typeface="Arial" panose="020B0604020202020204" pitchFamily="34" charset="0"/>
              <a:buChar char="•"/>
            </a:pPr>
            <a:r>
              <a:rPr lang="en-US" sz="2800" dirty="0"/>
              <a:t>Explore</a:t>
            </a:r>
          </a:p>
          <a:p>
            <a:pPr marL="285750" indent="-285750">
              <a:buFont typeface="Arial" panose="020B0604020202020204" pitchFamily="34" charset="0"/>
              <a:buChar char="•"/>
            </a:pPr>
            <a:r>
              <a:rPr lang="en-US" sz="2800" dirty="0"/>
              <a:t>Update</a:t>
            </a:r>
          </a:p>
        </p:txBody>
      </p:sp>
    </p:spTree>
    <p:extLst>
      <p:ext uri="{BB962C8B-B14F-4D97-AF65-F5344CB8AC3E}">
        <p14:creationId xmlns:p14="http://schemas.microsoft.com/office/powerpoint/2010/main" val="242230729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1"/>
            <a:ext cx="11018520" cy="492443"/>
          </a:xfrm>
        </p:spPr>
        <p:txBody>
          <a:bodyPr/>
          <a:lstStyle/>
          <a:p>
            <a:r>
              <a:rPr lang="en-US" dirty="0"/>
              <a:t>SQL Server ML Services makes it easy</a:t>
            </a:r>
          </a:p>
        </p:txBody>
      </p:sp>
      <p:sp>
        <p:nvSpPr>
          <p:cNvPr id="13" name="Text Placeholder 12">
            <a:extLst>
              <a:ext uri="{FF2B5EF4-FFF2-40B4-BE49-F238E27FC236}">
                <a16:creationId xmlns:a16="http://schemas.microsoft.com/office/drawing/2014/main" id="{ED8C1884-A68E-4D9A-93D6-4387E0F98E34}"/>
              </a:ext>
            </a:extLst>
          </p:cNvPr>
          <p:cNvSpPr>
            <a:spLocks noGrp="1"/>
          </p:cNvSpPr>
          <p:nvPr>
            <p:ph type="body" sz="quarter" idx="10"/>
          </p:nvPr>
        </p:nvSpPr>
        <p:spPr>
          <a:xfrm>
            <a:off x="566139" y="2442411"/>
            <a:ext cx="6138213" cy="2867452"/>
          </a:xfrm>
        </p:spPr>
        <p:txBody>
          <a:bodyPr/>
          <a:lstStyle/>
          <a:p>
            <a:pPr lvl="0"/>
            <a:r>
              <a:rPr lang="en-US" sz="1600"/>
              <a:t>No data movement</a:t>
            </a:r>
          </a:p>
          <a:p>
            <a:pPr lvl="0"/>
            <a:r>
              <a:rPr lang="en-US" sz="1600"/>
              <a:t>No sampling</a:t>
            </a:r>
          </a:p>
          <a:p>
            <a:pPr lvl="0"/>
            <a:r>
              <a:rPr lang="en-US" sz="1600"/>
              <a:t>Work remotely from your dev environment</a:t>
            </a:r>
          </a:p>
          <a:p>
            <a:pPr lvl="0"/>
            <a:r>
              <a:rPr lang="en-US" sz="1600"/>
              <a:t>Remotely leverage the power of SQL Server </a:t>
            </a:r>
          </a:p>
          <a:p>
            <a:pPr lvl="0"/>
            <a:r>
              <a:rPr lang="en-US" sz="1600"/>
              <a:t>Work with any open source package in-database</a:t>
            </a:r>
          </a:p>
          <a:p>
            <a:pPr lvl="0"/>
            <a:r>
              <a:rPr lang="en-US" sz="1600"/>
              <a:t>Combine the best of open source and MS options</a:t>
            </a:r>
          </a:p>
          <a:p>
            <a:pPr lvl="0"/>
            <a:r>
              <a:rPr lang="en-US" sz="1600"/>
              <a:t>Streamlined model deployment without developer dependence</a:t>
            </a:r>
          </a:p>
          <a:p>
            <a:pPr lvl="0"/>
            <a:r>
              <a:rPr lang="en-US" sz="1600"/>
              <a:t>Model version management in-database</a:t>
            </a:r>
          </a:p>
        </p:txBody>
      </p:sp>
      <p:sp>
        <p:nvSpPr>
          <p:cNvPr id="3" name="Rectangle 2"/>
          <p:cNvSpPr/>
          <p:nvPr/>
        </p:nvSpPr>
        <p:spPr bwMode="auto">
          <a:xfrm>
            <a:off x="474537" y="1365175"/>
            <a:ext cx="4697121" cy="6155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spAutoFit/>
          </a:bodyPr>
          <a:lstStyle/>
          <a:p>
            <a:pPr marL="342891" indent="-342891" defTabSz="914080">
              <a:lnSpc>
                <a:spcPct val="90000"/>
              </a:lnSpc>
              <a:spcAft>
                <a:spcPts val="1200"/>
              </a:spcAft>
              <a:buFont typeface="Arial" panose="020B0604020202020204" pitchFamily="34" charset="0"/>
              <a:buChar char="•"/>
              <a:defRPr/>
            </a:pPr>
            <a:endParaRPr lang="en-US" sz="2353">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24" name="TextBox 23">
            <a:extLst>
              <a:ext uri="{FF2B5EF4-FFF2-40B4-BE49-F238E27FC236}">
                <a16:creationId xmlns:a16="http://schemas.microsoft.com/office/drawing/2014/main" id="{4AE6F0C4-7DE9-45C7-BBA2-2E08830720A3}"/>
              </a:ext>
            </a:extLst>
          </p:cNvPr>
          <p:cNvSpPr txBox="1"/>
          <p:nvPr/>
        </p:nvSpPr>
        <p:spPr>
          <a:xfrm>
            <a:off x="9426955" y="3388216"/>
            <a:ext cx="997932" cy="276999"/>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200">
                <a:latin typeface="+mj-lt"/>
              </a:rPr>
              <a:t>SQL Server</a:t>
            </a:r>
          </a:p>
        </p:txBody>
      </p:sp>
      <p:sp>
        <p:nvSpPr>
          <p:cNvPr id="25" name="TextBox 24">
            <a:extLst>
              <a:ext uri="{FF2B5EF4-FFF2-40B4-BE49-F238E27FC236}">
                <a16:creationId xmlns:a16="http://schemas.microsoft.com/office/drawing/2014/main" id="{C6AC6366-B99E-41D3-A07A-1FE30B331C66}"/>
              </a:ext>
            </a:extLst>
          </p:cNvPr>
          <p:cNvSpPr txBox="1"/>
          <p:nvPr/>
        </p:nvSpPr>
        <p:spPr>
          <a:xfrm>
            <a:off x="6675645" y="3161703"/>
            <a:ext cx="1132427" cy="830997"/>
          </a:xfrm>
          <a:prstGeom prst="rect">
            <a:avLst/>
          </a:prstGeom>
          <a:noFill/>
        </p:spPr>
        <p:txBody>
          <a:bodyPr wrap="square" rtlCol="0">
            <a:spAutoFit/>
          </a:bodyPr>
          <a:lstStyle>
            <a:defPPr>
              <a:defRPr lang="en-US"/>
            </a:defPPr>
            <a:lvl1pPr algn="ctr" defTabSz="913874">
              <a:defRPr sz="1200">
                <a:latin typeface="+mj-lt"/>
              </a:defRPr>
            </a:lvl1pPr>
          </a:lstStyle>
          <a:p>
            <a:r>
              <a:rPr lang="en-US"/>
              <a:t>Data scientist workstation</a:t>
            </a:r>
          </a:p>
          <a:p>
            <a:r>
              <a:rPr lang="en-US">
                <a:latin typeface="+mn-lt"/>
              </a:rPr>
              <a:t>Any R or Python IDE</a:t>
            </a:r>
          </a:p>
        </p:txBody>
      </p:sp>
      <p:cxnSp>
        <p:nvCxnSpPr>
          <p:cNvPr id="26" name="Straight Arrow Connector 25">
            <a:extLst>
              <a:ext uri="{FF2B5EF4-FFF2-40B4-BE49-F238E27FC236}">
                <a16:creationId xmlns:a16="http://schemas.microsoft.com/office/drawing/2014/main" id="{1DAD20E8-6EA9-4763-93E0-A6B3F3129918}"/>
              </a:ext>
            </a:extLst>
          </p:cNvPr>
          <p:cNvCxnSpPr>
            <a:cxnSpLocks/>
          </p:cNvCxnSpPr>
          <p:nvPr/>
        </p:nvCxnSpPr>
        <p:spPr>
          <a:xfrm flipV="1">
            <a:off x="7808073" y="2833670"/>
            <a:ext cx="1519649" cy="60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33B3890-F0B6-4374-AF07-93C168CBFD4A}"/>
              </a:ext>
            </a:extLst>
          </p:cNvPr>
          <p:cNvSpPr txBox="1"/>
          <p:nvPr/>
        </p:nvSpPr>
        <p:spPr>
          <a:xfrm>
            <a:off x="7881280" y="2381848"/>
            <a:ext cx="1346840" cy="461665"/>
          </a:xfrm>
          <a:prstGeom prst="rect">
            <a:avLst/>
          </a:prstGeom>
          <a:noFill/>
        </p:spPr>
        <p:txBody>
          <a:bodyPr wrap="square" rtlCol="0">
            <a:spAutoFit/>
          </a:bodyPr>
          <a:lstStyle/>
          <a:p>
            <a:pPr algn="ctr" defTabSz="913852">
              <a:defRPr/>
            </a:pPr>
            <a:r>
              <a:rPr lang="en-US" sz="1200" dirty="0" err="1"/>
              <a:t>revoscale</a:t>
            </a:r>
            <a:r>
              <a:rPr lang="en-US" sz="1200" dirty="0"/>
              <a:t> package</a:t>
            </a:r>
          </a:p>
        </p:txBody>
      </p:sp>
      <p:sp>
        <p:nvSpPr>
          <p:cNvPr id="28" name="TextBox 27">
            <a:extLst>
              <a:ext uri="{FF2B5EF4-FFF2-40B4-BE49-F238E27FC236}">
                <a16:creationId xmlns:a16="http://schemas.microsoft.com/office/drawing/2014/main" id="{963632FF-005F-4C3B-8DE2-5069410530AF}"/>
              </a:ext>
            </a:extLst>
          </p:cNvPr>
          <p:cNvSpPr txBox="1"/>
          <p:nvPr/>
        </p:nvSpPr>
        <p:spPr>
          <a:xfrm>
            <a:off x="10409698" y="2749633"/>
            <a:ext cx="892191" cy="276999"/>
          </a:xfrm>
          <a:prstGeom prst="rect">
            <a:avLst/>
          </a:prstGeom>
          <a:noFill/>
        </p:spPr>
        <p:txBody>
          <a:bodyPr wrap="square" rtlCol="0">
            <a:spAutoFit/>
          </a:bodyPr>
          <a:lstStyle/>
          <a:p>
            <a:pPr algn="ctr" defTabSz="913852">
              <a:defRPr/>
            </a:pPr>
            <a:r>
              <a:rPr lang="en-US" sz="1200"/>
              <a:t>Execution</a:t>
            </a:r>
          </a:p>
        </p:txBody>
      </p:sp>
      <p:cxnSp>
        <p:nvCxnSpPr>
          <p:cNvPr id="29" name="Straight Arrow Connector 28">
            <a:extLst>
              <a:ext uri="{FF2B5EF4-FFF2-40B4-BE49-F238E27FC236}">
                <a16:creationId xmlns:a16="http://schemas.microsoft.com/office/drawing/2014/main" id="{D054CA35-7F30-44AC-B1B9-EECCEE1C5FAD}"/>
              </a:ext>
            </a:extLst>
          </p:cNvPr>
          <p:cNvCxnSpPr>
            <a:cxnSpLocks/>
          </p:cNvCxnSpPr>
          <p:nvPr/>
        </p:nvCxnSpPr>
        <p:spPr>
          <a:xfrm>
            <a:off x="7808073" y="2943381"/>
            <a:ext cx="1519649"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30D0485-F368-4E61-9C5D-FA4CDE5CA21A}"/>
              </a:ext>
            </a:extLst>
          </p:cNvPr>
          <p:cNvSpPr txBox="1"/>
          <p:nvPr/>
        </p:nvSpPr>
        <p:spPr>
          <a:xfrm>
            <a:off x="8226346" y="3047024"/>
            <a:ext cx="683100" cy="276999"/>
          </a:xfrm>
          <a:prstGeom prst="rect">
            <a:avLst/>
          </a:prstGeom>
          <a:noFill/>
        </p:spPr>
        <p:txBody>
          <a:bodyPr wrap="square" rtlCol="0">
            <a:spAutoFit/>
          </a:bodyPr>
          <a:lstStyle/>
          <a:p>
            <a:pPr algn="ctr" defTabSz="913852">
              <a:defRPr/>
            </a:pPr>
            <a:r>
              <a:rPr lang="en-US" sz="1200"/>
              <a:t>Results</a:t>
            </a:r>
          </a:p>
        </p:txBody>
      </p:sp>
      <p:sp>
        <p:nvSpPr>
          <p:cNvPr id="33" name="Freeform 182">
            <a:extLst>
              <a:ext uri="{FF2B5EF4-FFF2-40B4-BE49-F238E27FC236}">
                <a16:creationId xmlns:a16="http://schemas.microsoft.com/office/drawing/2014/main" id="{B49E7A22-5763-4013-82D9-E739EC5E8EAC}"/>
              </a:ext>
            </a:extLst>
          </p:cNvPr>
          <p:cNvSpPr/>
          <p:nvPr/>
        </p:nvSpPr>
        <p:spPr bwMode="auto">
          <a:xfrm>
            <a:off x="9546793" y="2391941"/>
            <a:ext cx="751095" cy="963315"/>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85" name="Group 84">
            <a:extLst>
              <a:ext uri="{FF2B5EF4-FFF2-40B4-BE49-F238E27FC236}">
                <a16:creationId xmlns:a16="http://schemas.microsoft.com/office/drawing/2014/main" id="{2E3B54C4-CB31-4DCE-B888-8F3BDAE9A132}"/>
              </a:ext>
            </a:extLst>
          </p:cNvPr>
          <p:cNvGrpSpPr/>
          <p:nvPr/>
        </p:nvGrpSpPr>
        <p:grpSpPr>
          <a:xfrm>
            <a:off x="6741323" y="2523680"/>
            <a:ext cx="954939" cy="600621"/>
            <a:chOff x="6741323" y="2523680"/>
            <a:chExt cx="954938" cy="600621"/>
          </a:xfrm>
        </p:grpSpPr>
        <p:pic>
          <p:nvPicPr>
            <p:cNvPr id="44" name="Picture 43">
              <a:extLst>
                <a:ext uri="{FF2B5EF4-FFF2-40B4-BE49-F238E27FC236}">
                  <a16:creationId xmlns:a16="http://schemas.microsoft.com/office/drawing/2014/main" id="{86780A24-A71C-4F40-8E04-55E34DAC99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1585" y="2612681"/>
              <a:ext cx="294416" cy="340096"/>
            </a:xfrm>
            <a:prstGeom prst="rect">
              <a:avLst/>
            </a:prstGeom>
          </p:spPr>
        </p:pic>
        <p:sp>
          <p:nvSpPr>
            <p:cNvPr id="81" name="Freeform: Shape 80">
              <a:extLst>
                <a:ext uri="{FF2B5EF4-FFF2-40B4-BE49-F238E27FC236}">
                  <a16:creationId xmlns:a16="http://schemas.microsoft.com/office/drawing/2014/main" id="{412477AC-D70A-4971-B5A3-C8B13FC680E4}"/>
                </a:ext>
              </a:extLst>
            </p:cNvPr>
            <p:cNvSpPr/>
            <p:nvPr/>
          </p:nvSpPr>
          <p:spPr>
            <a:xfrm>
              <a:off x="6837262" y="2523680"/>
              <a:ext cx="763060" cy="516184"/>
            </a:xfrm>
            <a:custGeom>
              <a:avLst/>
              <a:gdLst>
                <a:gd name="connsiteX0" fmla="*/ 41519 w 705824"/>
                <a:gd name="connsiteY0" fmla="*/ 0 h 477467"/>
                <a:gd name="connsiteX1" fmla="*/ 664305 w 705824"/>
                <a:gd name="connsiteY1" fmla="*/ 0 h 477467"/>
                <a:gd name="connsiteX2" fmla="*/ 705824 w 705824"/>
                <a:gd name="connsiteY2" fmla="*/ 41519 h 477467"/>
                <a:gd name="connsiteX3" fmla="*/ 705824 w 705824"/>
                <a:gd name="connsiteY3" fmla="*/ 477467 h 477467"/>
                <a:gd name="connsiteX4" fmla="*/ 0 w 705824"/>
                <a:gd name="connsiteY4" fmla="*/ 477467 h 477467"/>
                <a:gd name="connsiteX5" fmla="*/ 0 w 705824"/>
                <a:gd name="connsiteY5" fmla="*/ 41519 h 477467"/>
                <a:gd name="connsiteX6" fmla="*/ 41519 w 705824"/>
                <a:gd name="connsiteY6" fmla="*/ 0 h 477467"/>
                <a:gd name="connsiteX7" fmla="*/ 62279 w 705824"/>
                <a:gd name="connsiteY7" fmla="*/ 62278 h 477467"/>
                <a:gd name="connsiteX8" fmla="*/ 62279 w 705824"/>
                <a:gd name="connsiteY8" fmla="*/ 415189 h 477467"/>
                <a:gd name="connsiteX9" fmla="*/ 643546 w 705824"/>
                <a:gd name="connsiteY9" fmla="*/ 415189 h 477467"/>
                <a:gd name="connsiteX10" fmla="*/ 643546 w 705824"/>
                <a:gd name="connsiteY10" fmla="*/ 62278 h 477467"/>
                <a:gd name="connsiteX11" fmla="*/ 62279 w 705824"/>
                <a:gd name="connsiteY11" fmla="*/ 62278 h 47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824" h="477467">
                  <a:moveTo>
                    <a:pt x="41519" y="0"/>
                  </a:moveTo>
                  <a:lnTo>
                    <a:pt x="664305" y="0"/>
                  </a:lnTo>
                  <a:cubicBezTo>
                    <a:pt x="687141" y="0"/>
                    <a:pt x="705824" y="18684"/>
                    <a:pt x="705824" y="41519"/>
                  </a:cubicBezTo>
                  <a:lnTo>
                    <a:pt x="705824" y="477467"/>
                  </a:lnTo>
                  <a:lnTo>
                    <a:pt x="0" y="477467"/>
                  </a:lnTo>
                  <a:lnTo>
                    <a:pt x="0" y="41519"/>
                  </a:lnTo>
                  <a:cubicBezTo>
                    <a:pt x="0" y="18684"/>
                    <a:pt x="18684" y="0"/>
                    <a:pt x="41519" y="0"/>
                  </a:cubicBezTo>
                  <a:close/>
                  <a:moveTo>
                    <a:pt x="62279" y="62278"/>
                  </a:moveTo>
                  <a:lnTo>
                    <a:pt x="62279" y="415189"/>
                  </a:lnTo>
                  <a:lnTo>
                    <a:pt x="643546" y="415189"/>
                  </a:lnTo>
                  <a:lnTo>
                    <a:pt x="643546" y="62278"/>
                  </a:lnTo>
                  <a:lnTo>
                    <a:pt x="62279" y="62278"/>
                  </a:lnTo>
                  <a:close/>
                </a:path>
              </a:pathLst>
            </a:custGeom>
            <a:solidFill>
              <a:schemeClr val="accent1"/>
            </a:solidFill>
            <a:ln w="9525" cap="flat">
              <a:noFill/>
              <a:prstDash val="solid"/>
              <a:miter/>
            </a:ln>
          </p:spPr>
          <p:txBody>
            <a:bodyPr rtlCol="0" anchor="ctr"/>
            <a:lstStyle/>
            <a:p>
              <a:endParaRPr lang="en-US" sz="2353"/>
            </a:p>
          </p:txBody>
        </p:sp>
        <p:sp>
          <p:nvSpPr>
            <p:cNvPr id="79" name="Freeform: Shape 78">
              <a:extLst>
                <a:ext uri="{FF2B5EF4-FFF2-40B4-BE49-F238E27FC236}">
                  <a16:creationId xmlns:a16="http://schemas.microsoft.com/office/drawing/2014/main" id="{17151C06-D678-432F-86C6-F60863A17639}"/>
                </a:ext>
              </a:extLst>
            </p:cNvPr>
            <p:cNvSpPr/>
            <p:nvPr/>
          </p:nvSpPr>
          <p:spPr>
            <a:xfrm>
              <a:off x="6741323" y="3062023"/>
              <a:ext cx="954938" cy="62278"/>
            </a:xfrm>
            <a:custGeom>
              <a:avLst/>
              <a:gdLst>
                <a:gd name="connsiteX0" fmla="*/ 0 w 954938"/>
                <a:gd name="connsiteY0" fmla="*/ 0 h 62278"/>
                <a:gd name="connsiteX1" fmla="*/ 415191 w 954938"/>
                <a:gd name="connsiteY1" fmla="*/ 0 h 62278"/>
                <a:gd name="connsiteX2" fmla="*/ 415191 w 954938"/>
                <a:gd name="connsiteY2" fmla="*/ 10380 h 62278"/>
                <a:gd name="connsiteX3" fmla="*/ 425570 w 954938"/>
                <a:gd name="connsiteY3" fmla="*/ 20759 h 62278"/>
                <a:gd name="connsiteX4" fmla="*/ 529368 w 954938"/>
                <a:gd name="connsiteY4" fmla="*/ 20759 h 62278"/>
                <a:gd name="connsiteX5" fmla="*/ 539748 w 954938"/>
                <a:gd name="connsiteY5" fmla="*/ 10380 h 62278"/>
                <a:gd name="connsiteX6" fmla="*/ 539748 w 954938"/>
                <a:gd name="connsiteY6" fmla="*/ 0 h 62278"/>
                <a:gd name="connsiteX7" fmla="*/ 954938 w 954938"/>
                <a:gd name="connsiteY7" fmla="*/ 0 h 62278"/>
                <a:gd name="connsiteX8" fmla="*/ 954938 w 954938"/>
                <a:gd name="connsiteY8" fmla="*/ 20759 h 62278"/>
                <a:gd name="connsiteX9" fmla="*/ 913419 w 954938"/>
                <a:gd name="connsiteY9" fmla="*/ 62278 h 62278"/>
                <a:gd name="connsiteX10" fmla="*/ 41519 w 954938"/>
                <a:gd name="connsiteY10" fmla="*/ 62278 h 62278"/>
                <a:gd name="connsiteX11" fmla="*/ 0 w 954938"/>
                <a:gd name="connsiteY11" fmla="*/ 20759 h 62278"/>
                <a:gd name="connsiteX12" fmla="*/ 0 w 954938"/>
                <a:gd name="connsiteY12" fmla="*/ 0 h 6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938" h="62278">
                  <a:moveTo>
                    <a:pt x="0" y="0"/>
                  </a:moveTo>
                  <a:lnTo>
                    <a:pt x="415191" y="0"/>
                  </a:lnTo>
                  <a:lnTo>
                    <a:pt x="415191" y="10380"/>
                  </a:lnTo>
                  <a:cubicBezTo>
                    <a:pt x="415191" y="16607"/>
                    <a:pt x="419343" y="20759"/>
                    <a:pt x="425570" y="20759"/>
                  </a:cubicBezTo>
                  <a:lnTo>
                    <a:pt x="529368" y="20759"/>
                  </a:lnTo>
                  <a:cubicBezTo>
                    <a:pt x="535596" y="20759"/>
                    <a:pt x="539748" y="16607"/>
                    <a:pt x="539748" y="10380"/>
                  </a:cubicBezTo>
                  <a:lnTo>
                    <a:pt x="539748" y="0"/>
                  </a:lnTo>
                  <a:lnTo>
                    <a:pt x="954938" y="0"/>
                  </a:lnTo>
                  <a:lnTo>
                    <a:pt x="954938" y="20759"/>
                  </a:lnTo>
                  <a:cubicBezTo>
                    <a:pt x="954938" y="43595"/>
                    <a:pt x="936255" y="62278"/>
                    <a:pt x="913419" y="62278"/>
                  </a:cubicBezTo>
                  <a:lnTo>
                    <a:pt x="41519" y="62278"/>
                  </a:lnTo>
                  <a:cubicBezTo>
                    <a:pt x="18684" y="62278"/>
                    <a:pt x="0" y="43595"/>
                    <a:pt x="0" y="20759"/>
                  </a:cubicBezTo>
                  <a:lnTo>
                    <a:pt x="0" y="0"/>
                  </a:lnTo>
                  <a:close/>
                </a:path>
              </a:pathLst>
            </a:custGeom>
            <a:solidFill>
              <a:schemeClr val="accent1"/>
            </a:solidFill>
            <a:ln w="9525" cap="flat">
              <a:noFill/>
              <a:prstDash val="solid"/>
              <a:miter/>
            </a:ln>
          </p:spPr>
          <p:txBody>
            <a:bodyPr rtlCol="0" anchor="ctr"/>
            <a:lstStyle/>
            <a:p>
              <a:endParaRPr lang="en-US" sz="2353"/>
            </a:p>
          </p:txBody>
        </p:sp>
      </p:grpSp>
    </p:spTree>
    <p:extLst>
      <p:ext uri="{BB962C8B-B14F-4D97-AF65-F5344CB8AC3E}">
        <p14:creationId xmlns:p14="http://schemas.microsoft.com/office/powerpoint/2010/main" val="12359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1"/>
            <a:ext cx="11018520" cy="492443"/>
          </a:xfrm>
        </p:spPr>
        <p:txBody>
          <a:bodyPr/>
          <a:lstStyle/>
          <a:p>
            <a:r>
              <a:rPr lang="en-US" dirty="0" err="1"/>
              <a:t>Revoscale</a:t>
            </a:r>
            <a:r>
              <a:rPr lang="en-US" dirty="0"/>
              <a:t> for R and Python</a:t>
            </a:r>
          </a:p>
        </p:txBody>
      </p:sp>
      <p:sp>
        <p:nvSpPr>
          <p:cNvPr id="13" name="Text Placeholder 12">
            <a:extLst>
              <a:ext uri="{FF2B5EF4-FFF2-40B4-BE49-F238E27FC236}">
                <a16:creationId xmlns:a16="http://schemas.microsoft.com/office/drawing/2014/main" id="{ED8C1884-A68E-4D9A-93D6-4387E0F98E34}"/>
              </a:ext>
            </a:extLst>
          </p:cNvPr>
          <p:cNvSpPr>
            <a:spLocks noGrp="1"/>
          </p:cNvSpPr>
          <p:nvPr>
            <p:ph type="body" sz="quarter" idx="10"/>
          </p:nvPr>
        </p:nvSpPr>
        <p:spPr>
          <a:xfrm>
            <a:off x="566139" y="2442411"/>
            <a:ext cx="5772157" cy="1241365"/>
          </a:xfrm>
        </p:spPr>
        <p:txBody>
          <a:bodyPr/>
          <a:lstStyle/>
          <a:p>
            <a:pPr lvl="0"/>
            <a:r>
              <a:rPr lang="en-US" sz="1600" dirty="0"/>
              <a:t>Proprietary functions for data science </a:t>
            </a:r>
            <a:r>
              <a:rPr lang="en-US" sz="1600" b="1" dirty="0"/>
              <a:t>at scale</a:t>
            </a:r>
            <a:endParaRPr lang="en-US" sz="1600" dirty="0"/>
          </a:p>
          <a:p>
            <a:pPr lvl="0"/>
            <a:r>
              <a:rPr lang="en-US" sz="1600" i="1" dirty="0"/>
              <a:t>At scale</a:t>
            </a:r>
            <a:r>
              <a:rPr lang="en-US" sz="1600" dirty="0"/>
              <a:t> referring to the core engine’s ability to perform these tasks against very large datasets, in parallel and on distributed file systems</a:t>
            </a:r>
          </a:p>
          <a:p>
            <a:pPr lvl="0"/>
            <a:r>
              <a:rPr lang="en-US" sz="1600" dirty="0"/>
              <a:t>Chunks and reconstitutes data when it cannot fit in memory</a:t>
            </a:r>
          </a:p>
        </p:txBody>
      </p:sp>
      <p:sp>
        <p:nvSpPr>
          <p:cNvPr id="3" name="Rectangle 2"/>
          <p:cNvSpPr/>
          <p:nvPr/>
        </p:nvSpPr>
        <p:spPr bwMode="auto">
          <a:xfrm>
            <a:off x="474537" y="1365175"/>
            <a:ext cx="4697121" cy="6155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spAutoFit/>
          </a:bodyPr>
          <a:lstStyle/>
          <a:p>
            <a:pPr marL="342891" indent="-342891" defTabSz="914080">
              <a:lnSpc>
                <a:spcPct val="90000"/>
              </a:lnSpc>
              <a:spcAft>
                <a:spcPts val="1200"/>
              </a:spcAft>
              <a:buFont typeface="Arial" panose="020B0604020202020204" pitchFamily="34" charset="0"/>
              <a:buChar char="•"/>
              <a:defRPr/>
            </a:pPr>
            <a:endParaRPr lang="en-US" sz="2353">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24" name="TextBox 23">
            <a:extLst>
              <a:ext uri="{FF2B5EF4-FFF2-40B4-BE49-F238E27FC236}">
                <a16:creationId xmlns:a16="http://schemas.microsoft.com/office/drawing/2014/main" id="{4AE6F0C4-7DE9-45C7-BBA2-2E08830720A3}"/>
              </a:ext>
            </a:extLst>
          </p:cNvPr>
          <p:cNvSpPr txBox="1"/>
          <p:nvPr/>
        </p:nvSpPr>
        <p:spPr>
          <a:xfrm>
            <a:off x="9426955" y="3388216"/>
            <a:ext cx="997932" cy="276999"/>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200">
                <a:latin typeface="+mj-lt"/>
              </a:rPr>
              <a:t>SQL Server</a:t>
            </a:r>
          </a:p>
        </p:txBody>
      </p:sp>
      <p:sp>
        <p:nvSpPr>
          <p:cNvPr id="25" name="TextBox 24">
            <a:extLst>
              <a:ext uri="{FF2B5EF4-FFF2-40B4-BE49-F238E27FC236}">
                <a16:creationId xmlns:a16="http://schemas.microsoft.com/office/drawing/2014/main" id="{C6AC6366-B99E-41D3-A07A-1FE30B331C66}"/>
              </a:ext>
            </a:extLst>
          </p:cNvPr>
          <p:cNvSpPr txBox="1"/>
          <p:nvPr/>
        </p:nvSpPr>
        <p:spPr>
          <a:xfrm>
            <a:off x="6675645" y="3161703"/>
            <a:ext cx="1132427" cy="830997"/>
          </a:xfrm>
          <a:prstGeom prst="rect">
            <a:avLst/>
          </a:prstGeom>
          <a:noFill/>
        </p:spPr>
        <p:txBody>
          <a:bodyPr wrap="square" rtlCol="0">
            <a:spAutoFit/>
          </a:bodyPr>
          <a:lstStyle>
            <a:defPPr>
              <a:defRPr lang="en-US"/>
            </a:defPPr>
            <a:lvl1pPr algn="ctr" defTabSz="913874">
              <a:defRPr sz="1200">
                <a:latin typeface="+mj-lt"/>
              </a:defRPr>
            </a:lvl1pPr>
          </a:lstStyle>
          <a:p>
            <a:r>
              <a:rPr lang="en-US"/>
              <a:t>Data scientist workstation</a:t>
            </a:r>
          </a:p>
          <a:p>
            <a:r>
              <a:rPr lang="en-US">
                <a:latin typeface="+mn-lt"/>
              </a:rPr>
              <a:t>Any R or Python IDE</a:t>
            </a:r>
          </a:p>
        </p:txBody>
      </p:sp>
      <p:cxnSp>
        <p:nvCxnSpPr>
          <p:cNvPr id="26" name="Straight Arrow Connector 25">
            <a:extLst>
              <a:ext uri="{FF2B5EF4-FFF2-40B4-BE49-F238E27FC236}">
                <a16:creationId xmlns:a16="http://schemas.microsoft.com/office/drawing/2014/main" id="{1DAD20E8-6EA9-4763-93E0-A6B3F3129918}"/>
              </a:ext>
            </a:extLst>
          </p:cNvPr>
          <p:cNvCxnSpPr>
            <a:cxnSpLocks/>
          </p:cNvCxnSpPr>
          <p:nvPr/>
        </p:nvCxnSpPr>
        <p:spPr>
          <a:xfrm flipV="1">
            <a:off x="7808073" y="2833670"/>
            <a:ext cx="1519649" cy="60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33B3890-F0B6-4374-AF07-93C168CBFD4A}"/>
              </a:ext>
            </a:extLst>
          </p:cNvPr>
          <p:cNvSpPr txBox="1"/>
          <p:nvPr/>
        </p:nvSpPr>
        <p:spPr>
          <a:xfrm>
            <a:off x="7881280" y="2381848"/>
            <a:ext cx="1346840" cy="461665"/>
          </a:xfrm>
          <a:prstGeom prst="rect">
            <a:avLst/>
          </a:prstGeom>
          <a:noFill/>
        </p:spPr>
        <p:txBody>
          <a:bodyPr wrap="square" rtlCol="0">
            <a:spAutoFit/>
          </a:bodyPr>
          <a:lstStyle/>
          <a:p>
            <a:pPr algn="ctr" defTabSz="913852">
              <a:defRPr/>
            </a:pPr>
            <a:r>
              <a:rPr lang="en-US" sz="1200" dirty="0" err="1"/>
              <a:t>revoscale</a:t>
            </a:r>
            <a:r>
              <a:rPr lang="en-US" sz="1200" dirty="0"/>
              <a:t> package</a:t>
            </a:r>
          </a:p>
        </p:txBody>
      </p:sp>
      <p:sp>
        <p:nvSpPr>
          <p:cNvPr id="28" name="TextBox 27">
            <a:extLst>
              <a:ext uri="{FF2B5EF4-FFF2-40B4-BE49-F238E27FC236}">
                <a16:creationId xmlns:a16="http://schemas.microsoft.com/office/drawing/2014/main" id="{963632FF-005F-4C3B-8DE2-5069410530AF}"/>
              </a:ext>
            </a:extLst>
          </p:cNvPr>
          <p:cNvSpPr txBox="1"/>
          <p:nvPr/>
        </p:nvSpPr>
        <p:spPr>
          <a:xfrm>
            <a:off x="10409698" y="2749633"/>
            <a:ext cx="892191" cy="276999"/>
          </a:xfrm>
          <a:prstGeom prst="rect">
            <a:avLst/>
          </a:prstGeom>
          <a:noFill/>
        </p:spPr>
        <p:txBody>
          <a:bodyPr wrap="square" rtlCol="0">
            <a:spAutoFit/>
          </a:bodyPr>
          <a:lstStyle/>
          <a:p>
            <a:pPr algn="ctr" defTabSz="913852">
              <a:defRPr/>
            </a:pPr>
            <a:r>
              <a:rPr lang="en-US" sz="1200"/>
              <a:t>Execution</a:t>
            </a:r>
          </a:p>
        </p:txBody>
      </p:sp>
      <p:cxnSp>
        <p:nvCxnSpPr>
          <p:cNvPr id="29" name="Straight Arrow Connector 28">
            <a:extLst>
              <a:ext uri="{FF2B5EF4-FFF2-40B4-BE49-F238E27FC236}">
                <a16:creationId xmlns:a16="http://schemas.microsoft.com/office/drawing/2014/main" id="{D054CA35-7F30-44AC-B1B9-EECCEE1C5FAD}"/>
              </a:ext>
            </a:extLst>
          </p:cNvPr>
          <p:cNvCxnSpPr>
            <a:cxnSpLocks/>
          </p:cNvCxnSpPr>
          <p:nvPr/>
        </p:nvCxnSpPr>
        <p:spPr>
          <a:xfrm>
            <a:off x="7808073" y="2943381"/>
            <a:ext cx="1519649"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30D0485-F368-4E61-9C5D-FA4CDE5CA21A}"/>
              </a:ext>
            </a:extLst>
          </p:cNvPr>
          <p:cNvSpPr txBox="1"/>
          <p:nvPr/>
        </p:nvSpPr>
        <p:spPr>
          <a:xfrm>
            <a:off x="8226346" y="3047024"/>
            <a:ext cx="683100" cy="276999"/>
          </a:xfrm>
          <a:prstGeom prst="rect">
            <a:avLst/>
          </a:prstGeom>
          <a:noFill/>
        </p:spPr>
        <p:txBody>
          <a:bodyPr wrap="square" rtlCol="0">
            <a:spAutoFit/>
          </a:bodyPr>
          <a:lstStyle/>
          <a:p>
            <a:pPr algn="ctr" defTabSz="913852">
              <a:defRPr/>
            </a:pPr>
            <a:r>
              <a:rPr lang="en-US" sz="1200"/>
              <a:t>Results</a:t>
            </a:r>
          </a:p>
        </p:txBody>
      </p:sp>
      <p:sp>
        <p:nvSpPr>
          <p:cNvPr id="33" name="Freeform 182">
            <a:extLst>
              <a:ext uri="{FF2B5EF4-FFF2-40B4-BE49-F238E27FC236}">
                <a16:creationId xmlns:a16="http://schemas.microsoft.com/office/drawing/2014/main" id="{B49E7A22-5763-4013-82D9-E739EC5E8EAC}"/>
              </a:ext>
            </a:extLst>
          </p:cNvPr>
          <p:cNvSpPr/>
          <p:nvPr/>
        </p:nvSpPr>
        <p:spPr bwMode="auto">
          <a:xfrm>
            <a:off x="9546793" y="2391941"/>
            <a:ext cx="751095" cy="963315"/>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85" name="Group 84">
            <a:extLst>
              <a:ext uri="{FF2B5EF4-FFF2-40B4-BE49-F238E27FC236}">
                <a16:creationId xmlns:a16="http://schemas.microsoft.com/office/drawing/2014/main" id="{2E3B54C4-CB31-4DCE-B888-8F3BDAE9A132}"/>
              </a:ext>
            </a:extLst>
          </p:cNvPr>
          <p:cNvGrpSpPr/>
          <p:nvPr/>
        </p:nvGrpSpPr>
        <p:grpSpPr>
          <a:xfrm>
            <a:off x="6741323" y="2523680"/>
            <a:ext cx="954939" cy="600621"/>
            <a:chOff x="6741323" y="2523680"/>
            <a:chExt cx="954938" cy="600621"/>
          </a:xfrm>
        </p:grpSpPr>
        <p:pic>
          <p:nvPicPr>
            <p:cNvPr id="44" name="Picture 43">
              <a:extLst>
                <a:ext uri="{FF2B5EF4-FFF2-40B4-BE49-F238E27FC236}">
                  <a16:creationId xmlns:a16="http://schemas.microsoft.com/office/drawing/2014/main" id="{86780A24-A71C-4F40-8E04-55E34DAC99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1585" y="2612681"/>
              <a:ext cx="294416" cy="340096"/>
            </a:xfrm>
            <a:prstGeom prst="rect">
              <a:avLst/>
            </a:prstGeom>
          </p:spPr>
        </p:pic>
        <p:sp>
          <p:nvSpPr>
            <p:cNvPr id="81" name="Freeform: Shape 80">
              <a:extLst>
                <a:ext uri="{FF2B5EF4-FFF2-40B4-BE49-F238E27FC236}">
                  <a16:creationId xmlns:a16="http://schemas.microsoft.com/office/drawing/2014/main" id="{412477AC-D70A-4971-B5A3-C8B13FC680E4}"/>
                </a:ext>
              </a:extLst>
            </p:cNvPr>
            <p:cNvSpPr/>
            <p:nvPr/>
          </p:nvSpPr>
          <p:spPr>
            <a:xfrm>
              <a:off x="6837262" y="2523680"/>
              <a:ext cx="763060" cy="516184"/>
            </a:xfrm>
            <a:custGeom>
              <a:avLst/>
              <a:gdLst>
                <a:gd name="connsiteX0" fmla="*/ 41519 w 705824"/>
                <a:gd name="connsiteY0" fmla="*/ 0 h 477467"/>
                <a:gd name="connsiteX1" fmla="*/ 664305 w 705824"/>
                <a:gd name="connsiteY1" fmla="*/ 0 h 477467"/>
                <a:gd name="connsiteX2" fmla="*/ 705824 w 705824"/>
                <a:gd name="connsiteY2" fmla="*/ 41519 h 477467"/>
                <a:gd name="connsiteX3" fmla="*/ 705824 w 705824"/>
                <a:gd name="connsiteY3" fmla="*/ 477467 h 477467"/>
                <a:gd name="connsiteX4" fmla="*/ 0 w 705824"/>
                <a:gd name="connsiteY4" fmla="*/ 477467 h 477467"/>
                <a:gd name="connsiteX5" fmla="*/ 0 w 705824"/>
                <a:gd name="connsiteY5" fmla="*/ 41519 h 477467"/>
                <a:gd name="connsiteX6" fmla="*/ 41519 w 705824"/>
                <a:gd name="connsiteY6" fmla="*/ 0 h 477467"/>
                <a:gd name="connsiteX7" fmla="*/ 62279 w 705824"/>
                <a:gd name="connsiteY7" fmla="*/ 62278 h 477467"/>
                <a:gd name="connsiteX8" fmla="*/ 62279 w 705824"/>
                <a:gd name="connsiteY8" fmla="*/ 415189 h 477467"/>
                <a:gd name="connsiteX9" fmla="*/ 643546 w 705824"/>
                <a:gd name="connsiteY9" fmla="*/ 415189 h 477467"/>
                <a:gd name="connsiteX10" fmla="*/ 643546 w 705824"/>
                <a:gd name="connsiteY10" fmla="*/ 62278 h 477467"/>
                <a:gd name="connsiteX11" fmla="*/ 62279 w 705824"/>
                <a:gd name="connsiteY11" fmla="*/ 62278 h 47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824" h="477467">
                  <a:moveTo>
                    <a:pt x="41519" y="0"/>
                  </a:moveTo>
                  <a:lnTo>
                    <a:pt x="664305" y="0"/>
                  </a:lnTo>
                  <a:cubicBezTo>
                    <a:pt x="687141" y="0"/>
                    <a:pt x="705824" y="18684"/>
                    <a:pt x="705824" y="41519"/>
                  </a:cubicBezTo>
                  <a:lnTo>
                    <a:pt x="705824" y="477467"/>
                  </a:lnTo>
                  <a:lnTo>
                    <a:pt x="0" y="477467"/>
                  </a:lnTo>
                  <a:lnTo>
                    <a:pt x="0" y="41519"/>
                  </a:lnTo>
                  <a:cubicBezTo>
                    <a:pt x="0" y="18684"/>
                    <a:pt x="18684" y="0"/>
                    <a:pt x="41519" y="0"/>
                  </a:cubicBezTo>
                  <a:close/>
                  <a:moveTo>
                    <a:pt x="62279" y="62278"/>
                  </a:moveTo>
                  <a:lnTo>
                    <a:pt x="62279" y="415189"/>
                  </a:lnTo>
                  <a:lnTo>
                    <a:pt x="643546" y="415189"/>
                  </a:lnTo>
                  <a:lnTo>
                    <a:pt x="643546" y="62278"/>
                  </a:lnTo>
                  <a:lnTo>
                    <a:pt x="62279" y="62278"/>
                  </a:lnTo>
                  <a:close/>
                </a:path>
              </a:pathLst>
            </a:custGeom>
            <a:solidFill>
              <a:schemeClr val="accent1"/>
            </a:solidFill>
            <a:ln w="9525" cap="flat">
              <a:noFill/>
              <a:prstDash val="solid"/>
              <a:miter/>
            </a:ln>
          </p:spPr>
          <p:txBody>
            <a:bodyPr rtlCol="0" anchor="ctr"/>
            <a:lstStyle/>
            <a:p>
              <a:endParaRPr lang="en-US" sz="2353"/>
            </a:p>
          </p:txBody>
        </p:sp>
        <p:sp>
          <p:nvSpPr>
            <p:cNvPr id="79" name="Freeform: Shape 78">
              <a:extLst>
                <a:ext uri="{FF2B5EF4-FFF2-40B4-BE49-F238E27FC236}">
                  <a16:creationId xmlns:a16="http://schemas.microsoft.com/office/drawing/2014/main" id="{17151C06-D678-432F-86C6-F60863A17639}"/>
                </a:ext>
              </a:extLst>
            </p:cNvPr>
            <p:cNvSpPr/>
            <p:nvPr/>
          </p:nvSpPr>
          <p:spPr>
            <a:xfrm>
              <a:off x="6741323" y="3062023"/>
              <a:ext cx="954938" cy="62278"/>
            </a:xfrm>
            <a:custGeom>
              <a:avLst/>
              <a:gdLst>
                <a:gd name="connsiteX0" fmla="*/ 0 w 954938"/>
                <a:gd name="connsiteY0" fmla="*/ 0 h 62278"/>
                <a:gd name="connsiteX1" fmla="*/ 415191 w 954938"/>
                <a:gd name="connsiteY1" fmla="*/ 0 h 62278"/>
                <a:gd name="connsiteX2" fmla="*/ 415191 w 954938"/>
                <a:gd name="connsiteY2" fmla="*/ 10380 h 62278"/>
                <a:gd name="connsiteX3" fmla="*/ 425570 w 954938"/>
                <a:gd name="connsiteY3" fmla="*/ 20759 h 62278"/>
                <a:gd name="connsiteX4" fmla="*/ 529368 w 954938"/>
                <a:gd name="connsiteY4" fmla="*/ 20759 h 62278"/>
                <a:gd name="connsiteX5" fmla="*/ 539748 w 954938"/>
                <a:gd name="connsiteY5" fmla="*/ 10380 h 62278"/>
                <a:gd name="connsiteX6" fmla="*/ 539748 w 954938"/>
                <a:gd name="connsiteY6" fmla="*/ 0 h 62278"/>
                <a:gd name="connsiteX7" fmla="*/ 954938 w 954938"/>
                <a:gd name="connsiteY7" fmla="*/ 0 h 62278"/>
                <a:gd name="connsiteX8" fmla="*/ 954938 w 954938"/>
                <a:gd name="connsiteY8" fmla="*/ 20759 h 62278"/>
                <a:gd name="connsiteX9" fmla="*/ 913419 w 954938"/>
                <a:gd name="connsiteY9" fmla="*/ 62278 h 62278"/>
                <a:gd name="connsiteX10" fmla="*/ 41519 w 954938"/>
                <a:gd name="connsiteY10" fmla="*/ 62278 h 62278"/>
                <a:gd name="connsiteX11" fmla="*/ 0 w 954938"/>
                <a:gd name="connsiteY11" fmla="*/ 20759 h 62278"/>
                <a:gd name="connsiteX12" fmla="*/ 0 w 954938"/>
                <a:gd name="connsiteY12" fmla="*/ 0 h 6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938" h="62278">
                  <a:moveTo>
                    <a:pt x="0" y="0"/>
                  </a:moveTo>
                  <a:lnTo>
                    <a:pt x="415191" y="0"/>
                  </a:lnTo>
                  <a:lnTo>
                    <a:pt x="415191" y="10380"/>
                  </a:lnTo>
                  <a:cubicBezTo>
                    <a:pt x="415191" y="16607"/>
                    <a:pt x="419343" y="20759"/>
                    <a:pt x="425570" y="20759"/>
                  </a:cubicBezTo>
                  <a:lnTo>
                    <a:pt x="529368" y="20759"/>
                  </a:lnTo>
                  <a:cubicBezTo>
                    <a:pt x="535596" y="20759"/>
                    <a:pt x="539748" y="16607"/>
                    <a:pt x="539748" y="10380"/>
                  </a:cubicBezTo>
                  <a:lnTo>
                    <a:pt x="539748" y="0"/>
                  </a:lnTo>
                  <a:lnTo>
                    <a:pt x="954938" y="0"/>
                  </a:lnTo>
                  <a:lnTo>
                    <a:pt x="954938" y="20759"/>
                  </a:lnTo>
                  <a:cubicBezTo>
                    <a:pt x="954938" y="43595"/>
                    <a:pt x="936255" y="62278"/>
                    <a:pt x="913419" y="62278"/>
                  </a:cubicBezTo>
                  <a:lnTo>
                    <a:pt x="41519" y="62278"/>
                  </a:lnTo>
                  <a:cubicBezTo>
                    <a:pt x="18684" y="62278"/>
                    <a:pt x="0" y="43595"/>
                    <a:pt x="0" y="20759"/>
                  </a:cubicBezTo>
                  <a:lnTo>
                    <a:pt x="0" y="0"/>
                  </a:lnTo>
                  <a:close/>
                </a:path>
              </a:pathLst>
            </a:custGeom>
            <a:solidFill>
              <a:schemeClr val="accent1"/>
            </a:solidFill>
            <a:ln w="9525" cap="flat">
              <a:noFill/>
              <a:prstDash val="solid"/>
              <a:miter/>
            </a:ln>
          </p:spPr>
          <p:txBody>
            <a:bodyPr rtlCol="0" anchor="ctr"/>
            <a:lstStyle/>
            <a:p>
              <a:endParaRPr lang="en-US" sz="2353"/>
            </a:p>
          </p:txBody>
        </p:sp>
      </p:grpSp>
    </p:spTree>
    <p:extLst>
      <p:ext uri="{BB962C8B-B14F-4D97-AF65-F5344CB8AC3E}">
        <p14:creationId xmlns:p14="http://schemas.microsoft.com/office/powerpoint/2010/main" val="378026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B46B-C263-449E-8336-69202FFA847D}"/>
              </a:ext>
            </a:extLst>
          </p:cNvPr>
          <p:cNvSpPr>
            <a:spLocks noGrp="1"/>
          </p:cNvSpPr>
          <p:nvPr>
            <p:ph type="title"/>
          </p:nvPr>
        </p:nvSpPr>
        <p:spPr>
          <a:xfrm>
            <a:off x="588262" y="2548654"/>
            <a:ext cx="5943600" cy="984885"/>
          </a:xfrm>
        </p:spPr>
        <p:txBody>
          <a:bodyPr/>
          <a:lstStyle/>
          <a:p>
            <a:r>
              <a:rPr lang="en-US" dirty="0"/>
              <a:t>Data Exploration with Python in Jupyter Notebooks</a:t>
            </a:r>
          </a:p>
        </p:txBody>
      </p:sp>
      <p:sp>
        <p:nvSpPr>
          <p:cNvPr id="3" name="Text Placeholder 2">
            <a:extLst>
              <a:ext uri="{FF2B5EF4-FFF2-40B4-BE49-F238E27FC236}">
                <a16:creationId xmlns:a16="http://schemas.microsoft.com/office/drawing/2014/main" id="{9AC41A94-D69F-4B84-84A0-2AF5C015E671}"/>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68595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Modeling</a:t>
            </a:r>
          </a:p>
        </p:txBody>
      </p:sp>
    </p:spTree>
    <p:extLst>
      <p:ext uri="{BB962C8B-B14F-4D97-AF65-F5344CB8AC3E}">
        <p14:creationId xmlns:p14="http://schemas.microsoft.com/office/powerpoint/2010/main" val="42263147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Modeling – Goals	</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12926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800" dirty="0"/>
              <a:t>Feature engineering</a:t>
            </a:r>
          </a:p>
          <a:p>
            <a:pPr marL="285750" indent="-285750">
              <a:buFont typeface="Arial" panose="020B0604020202020204" pitchFamily="34" charset="0"/>
              <a:buChar char="•"/>
            </a:pPr>
            <a:r>
              <a:rPr lang="en-US" sz="2800" dirty="0"/>
              <a:t>Model training</a:t>
            </a:r>
          </a:p>
          <a:p>
            <a:pPr marL="285750" indent="-285750">
              <a:buFont typeface="Arial" panose="020B0604020202020204" pitchFamily="34" charset="0"/>
              <a:buChar char="•"/>
            </a:pPr>
            <a:r>
              <a:rPr lang="en-US" sz="2800" dirty="0"/>
              <a:t>Evaluation</a:t>
            </a:r>
          </a:p>
        </p:txBody>
      </p:sp>
    </p:spTree>
    <p:extLst>
      <p:ext uri="{BB962C8B-B14F-4D97-AF65-F5344CB8AC3E}">
        <p14:creationId xmlns:p14="http://schemas.microsoft.com/office/powerpoint/2010/main" val="9337285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36BA-DDFA-4E9D-8F71-66855242748D}"/>
              </a:ext>
            </a:extLst>
          </p:cNvPr>
          <p:cNvSpPr>
            <a:spLocks noGrp="1"/>
          </p:cNvSpPr>
          <p:nvPr>
            <p:ph type="title"/>
          </p:nvPr>
        </p:nvSpPr>
        <p:spPr>
          <a:xfrm>
            <a:off x="588263" y="457201"/>
            <a:ext cx="11018520" cy="492443"/>
          </a:xfrm>
        </p:spPr>
        <p:txBody>
          <a:bodyPr/>
          <a:lstStyle/>
          <a:p>
            <a:r>
              <a:rPr lang="en-US"/>
              <a:t>In-Database Machine Learning</a:t>
            </a:r>
          </a:p>
        </p:txBody>
      </p:sp>
      <p:cxnSp>
        <p:nvCxnSpPr>
          <p:cNvPr id="36" name="Straight Connector 35">
            <a:extLst>
              <a:ext uri="{FF2B5EF4-FFF2-40B4-BE49-F238E27FC236}">
                <a16:creationId xmlns:a16="http://schemas.microsoft.com/office/drawing/2014/main" id="{8AB048C9-0EEA-4A22-8EE9-AC3EFA72BE3D}"/>
              </a:ext>
            </a:extLst>
          </p:cNvPr>
          <p:cNvCxnSpPr>
            <a:cxnSpLocks/>
          </p:cNvCxnSpPr>
          <p:nvPr/>
        </p:nvCxnSpPr>
        <p:spPr>
          <a:xfrm>
            <a:off x="6096000" y="1491344"/>
            <a:ext cx="0" cy="4882243"/>
          </a:xfrm>
          <a:prstGeom prst="line">
            <a:avLst/>
          </a:prstGeom>
          <a:ln w="12700">
            <a:solidFill>
              <a:schemeClr val="accent5"/>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D8F4151-E217-47C4-A9F3-95A40A8EA5E4}"/>
              </a:ext>
            </a:extLst>
          </p:cNvPr>
          <p:cNvSpPr txBox="1"/>
          <p:nvPr/>
        </p:nvSpPr>
        <p:spPr>
          <a:xfrm>
            <a:off x="6947853" y="1434540"/>
            <a:ext cx="3557241" cy="221599"/>
          </a:xfrm>
          <a:prstGeom prst="rect">
            <a:avLst/>
          </a:prstGeom>
          <a:noFill/>
        </p:spPr>
        <p:txBody>
          <a:bodyPr wrap="square" lIns="0" tIns="0" rIns="0" bIns="0" rtlCol="0">
            <a:spAutoFit/>
          </a:bodyPr>
          <a:lstStyle/>
          <a:p>
            <a:pPr>
              <a:lnSpc>
                <a:spcPct val="90000"/>
              </a:lnSpc>
              <a:spcAft>
                <a:spcPts val="588"/>
              </a:spcAft>
            </a:pPr>
            <a:r>
              <a:rPr lang="en-US" sz="1600">
                <a:gradFill>
                  <a:gsLst>
                    <a:gs pos="2917">
                      <a:schemeClr val="tx1"/>
                    </a:gs>
                    <a:gs pos="30000">
                      <a:schemeClr val="tx1"/>
                    </a:gs>
                  </a:gsLst>
                  <a:lin ang="5400000" scaled="0"/>
                </a:gradFill>
                <a:latin typeface="+mj-lt"/>
              </a:rPr>
              <a:t>In-database machine learning</a:t>
            </a:r>
          </a:p>
        </p:txBody>
      </p:sp>
      <p:sp>
        <p:nvSpPr>
          <p:cNvPr id="111" name="TextBox 110">
            <a:extLst>
              <a:ext uri="{FF2B5EF4-FFF2-40B4-BE49-F238E27FC236}">
                <a16:creationId xmlns:a16="http://schemas.microsoft.com/office/drawing/2014/main" id="{F60713B3-79F0-4BAE-A760-CF4BFF188628}"/>
              </a:ext>
            </a:extLst>
          </p:cNvPr>
          <p:cNvSpPr txBox="1"/>
          <p:nvPr/>
        </p:nvSpPr>
        <p:spPr>
          <a:xfrm>
            <a:off x="593561" y="1434541"/>
            <a:ext cx="5411131" cy="221599"/>
          </a:xfrm>
          <a:prstGeom prst="rect">
            <a:avLst/>
          </a:prstGeom>
          <a:noFill/>
        </p:spPr>
        <p:txBody>
          <a:bodyPr wrap="square" lIns="0" tIns="0" rIns="0" bIns="0" rtlCol="0">
            <a:spAutoFit/>
          </a:bodyPr>
          <a:lstStyle/>
          <a:p>
            <a:pPr>
              <a:lnSpc>
                <a:spcPct val="90000"/>
              </a:lnSpc>
              <a:spcAft>
                <a:spcPts val="588"/>
              </a:spcAft>
            </a:pPr>
            <a:r>
              <a:rPr lang="en-US" sz="1600">
                <a:gradFill>
                  <a:gsLst>
                    <a:gs pos="2917">
                      <a:schemeClr val="tx1"/>
                    </a:gs>
                    <a:gs pos="30000">
                      <a:schemeClr val="tx1"/>
                    </a:gs>
                  </a:gsLst>
                  <a:lin ang="5400000" scaled="0"/>
                </a:gradFill>
                <a:latin typeface="+mj-lt"/>
              </a:rPr>
              <a:t>Machine learning outside of database</a:t>
            </a:r>
          </a:p>
        </p:txBody>
      </p:sp>
      <p:sp>
        <p:nvSpPr>
          <p:cNvPr id="53" name="TextBox 52">
            <a:extLst>
              <a:ext uri="{FF2B5EF4-FFF2-40B4-BE49-F238E27FC236}">
                <a16:creationId xmlns:a16="http://schemas.microsoft.com/office/drawing/2014/main" id="{7BE732C0-8116-4CA6-B925-8F7758D5C240}"/>
              </a:ext>
            </a:extLst>
          </p:cNvPr>
          <p:cNvSpPr txBox="1"/>
          <p:nvPr/>
        </p:nvSpPr>
        <p:spPr>
          <a:xfrm>
            <a:off x="8559902" y="6154833"/>
            <a:ext cx="997932" cy="276999"/>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200">
                <a:latin typeface="+mj-lt"/>
              </a:rPr>
              <a:t>SQL Server</a:t>
            </a:r>
          </a:p>
        </p:txBody>
      </p:sp>
      <p:sp>
        <p:nvSpPr>
          <p:cNvPr id="56" name="Freeform 182">
            <a:extLst>
              <a:ext uri="{FF2B5EF4-FFF2-40B4-BE49-F238E27FC236}">
                <a16:creationId xmlns:a16="http://schemas.microsoft.com/office/drawing/2014/main" id="{C3646FA3-4884-4E9D-8955-E4D87F06DE54}"/>
              </a:ext>
            </a:extLst>
          </p:cNvPr>
          <p:cNvSpPr/>
          <p:nvPr/>
        </p:nvSpPr>
        <p:spPr bwMode="auto">
          <a:xfrm>
            <a:off x="8001366" y="3571446"/>
            <a:ext cx="2052967" cy="2453287"/>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209" name="Group 208">
            <a:extLst>
              <a:ext uri="{FF2B5EF4-FFF2-40B4-BE49-F238E27FC236}">
                <a16:creationId xmlns:a16="http://schemas.microsoft.com/office/drawing/2014/main" id="{2F6549C0-4902-4D65-AAFE-3D5C40D147B0}"/>
              </a:ext>
            </a:extLst>
          </p:cNvPr>
          <p:cNvGrpSpPr/>
          <p:nvPr/>
        </p:nvGrpSpPr>
        <p:grpSpPr>
          <a:xfrm>
            <a:off x="8128013" y="4419284"/>
            <a:ext cx="1872635" cy="1181903"/>
            <a:chOff x="8128012" y="4419282"/>
            <a:chExt cx="1872635" cy="1181902"/>
          </a:xfrm>
        </p:grpSpPr>
        <p:grpSp>
          <p:nvGrpSpPr>
            <p:cNvPr id="12" name="Group 11">
              <a:extLst>
                <a:ext uri="{FF2B5EF4-FFF2-40B4-BE49-F238E27FC236}">
                  <a16:creationId xmlns:a16="http://schemas.microsoft.com/office/drawing/2014/main" id="{8EF23B98-BC09-4ECE-A2A5-FAD08AD0BB46}"/>
                </a:ext>
              </a:extLst>
            </p:cNvPr>
            <p:cNvGrpSpPr/>
            <p:nvPr/>
          </p:nvGrpSpPr>
          <p:grpSpPr>
            <a:xfrm>
              <a:off x="8128012" y="4419282"/>
              <a:ext cx="1071414" cy="1181902"/>
              <a:chOff x="8502624" y="4362730"/>
              <a:chExt cx="1115993" cy="1181902"/>
            </a:xfrm>
          </p:grpSpPr>
          <p:sp>
            <p:nvSpPr>
              <p:cNvPr id="57" name="TextBox 56">
                <a:extLst>
                  <a:ext uri="{FF2B5EF4-FFF2-40B4-BE49-F238E27FC236}">
                    <a16:creationId xmlns:a16="http://schemas.microsoft.com/office/drawing/2014/main" id="{B7EE95A5-DE1E-40F8-AC19-87049236FF82}"/>
                  </a:ext>
                </a:extLst>
              </p:cNvPr>
              <p:cNvSpPr txBox="1"/>
              <p:nvPr/>
            </p:nvSpPr>
            <p:spPr>
              <a:xfrm>
                <a:off x="8502624" y="4804532"/>
                <a:ext cx="1115993" cy="369332"/>
              </a:xfrm>
              <a:prstGeom prst="rect">
                <a:avLst/>
              </a:prstGeom>
              <a:solidFill>
                <a:schemeClr val="bg1"/>
              </a:solidFill>
              <a:ln w="12700">
                <a:solidFill>
                  <a:schemeClr val="tx1"/>
                </a:solidFill>
              </a:ln>
            </p:spPr>
            <p:txBody>
              <a:bodyPr wrap="square" lIns="91440" tIns="45720" rIns="91440" bIns="45720" rtlCol="0">
                <a:spAutoFit/>
              </a:bodyPr>
              <a:lstStyle/>
              <a:p>
                <a:pPr algn="ctr">
                  <a:lnSpc>
                    <a:spcPct val="90000"/>
                  </a:lnSpc>
                  <a:spcAft>
                    <a:spcPts val="588"/>
                  </a:spcAft>
                </a:pPr>
                <a:r>
                  <a:rPr lang="en-US" sz="1000"/>
                  <a:t>Model</a:t>
                </a:r>
                <a:br>
                  <a:rPr lang="en-US" sz="1000"/>
                </a:br>
                <a:r>
                  <a:rPr lang="en-US" sz="1000"/>
                  <a:t>training</a:t>
                </a:r>
              </a:p>
            </p:txBody>
          </p:sp>
          <p:sp>
            <p:nvSpPr>
              <p:cNvPr id="58" name="TextBox 57">
                <a:extLst>
                  <a:ext uri="{FF2B5EF4-FFF2-40B4-BE49-F238E27FC236}">
                    <a16:creationId xmlns:a16="http://schemas.microsoft.com/office/drawing/2014/main" id="{D28BB61D-B6CC-4931-B8F2-38ACE64D73E7}"/>
                  </a:ext>
                </a:extLst>
              </p:cNvPr>
              <p:cNvSpPr txBox="1"/>
              <p:nvPr/>
            </p:nvSpPr>
            <p:spPr>
              <a:xfrm>
                <a:off x="8502624" y="4362730"/>
                <a:ext cx="1115993" cy="369332"/>
              </a:xfrm>
              <a:prstGeom prst="rect">
                <a:avLst/>
              </a:prstGeom>
              <a:solidFill>
                <a:schemeClr val="bg1"/>
              </a:solidFill>
              <a:ln w="12700">
                <a:solidFill>
                  <a:schemeClr val="tx1"/>
                </a:solidFill>
              </a:ln>
            </p:spPr>
            <p:txBody>
              <a:bodyPr wrap="square" lIns="91440" tIns="45720" rIns="91440" bIns="45720" rtlCol="0">
                <a:spAutoFit/>
              </a:bodyPr>
              <a:lstStyle/>
              <a:p>
                <a:pPr algn="ctr">
                  <a:lnSpc>
                    <a:spcPct val="90000"/>
                  </a:lnSpc>
                  <a:spcAft>
                    <a:spcPts val="588"/>
                  </a:spcAft>
                </a:pPr>
                <a:r>
                  <a:rPr lang="en-US" sz="1000"/>
                  <a:t>Data transformations</a:t>
                </a:r>
              </a:p>
            </p:txBody>
          </p:sp>
          <p:sp>
            <p:nvSpPr>
              <p:cNvPr id="60" name="TextBox 59">
                <a:extLst>
                  <a:ext uri="{FF2B5EF4-FFF2-40B4-BE49-F238E27FC236}">
                    <a16:creationId xmlns:a16="http://schemas.microsoft.com/office/drawing/2014/main" id="{D63AD54C-EE36-44F5-9C7B-26DC16FDB5A5}"/>
                  </a:ext>
                </a:extLst>
              </p:cNvPr>
              <p:cNvSpPr txBox="1"/>
              <p:nvPr/>
            </p:nvSpPr>
            <p:spPr>
              <a:xfrm>
                <a:off x="8502624" y="5313800"/>
                <a:ext cx="1115993" cy="230832"/>
              </a:xfrm>
              <a:prstGeom prst="rect">
                <a:avLst/>
              </a:prstGeom>
              <a:solidFill>
                <a:schemeClr val="bg1"/>
              </a:solidFill>
              <a:ln w="12700">
                <a:solidFill>
                  <a:schemeClr val="tx1"/>
                </a:solidFill>
              </a:ln>
            </p:spPr>
            <p:txBody>
              <a:bodyPr wrap="square" lIns="91440" tIns="45720" rIns="91440" bIns="45720" rtlCol="0" anchor="ctr" anchorCtr="1">
                <a:spAutoFit/>
              </a:bodyPr>
              <a:lstStyle/>
              <a:p>
                <a:pPr algn="ctr">
                  <a:lnSpc>
                    <a:spcPct val="90000"/>
                  </a:lnSpc>
                  <a:spcAft>
                    <a:spcPts val="588"/>
                  </a:spcAft>
                </a:pPr>
                <a:r>
                  <a:rPr lang="en-US" sz="1000"/>
                  <a:t>Scoring</a:t>
                </a:r>
              </a:p>
            </p:txBody>
          </p:sp>
        </p:grpSp>
        <p:grpSp>
          <p:nvGrpSpPr>
            <p:cNvPr id="13" name="Group 12">
              <a:extLst>
                <a:ext uri="{FF2B5EF4-FFF2-40B4-BE49-F238E27FC236}">
                  <a16:creationId xmlns:a16="http://schemas.microsoft.com/office/drawing/2014/main" id="{89A115BD-7579-44D6-B137-1B18707E2C67}"/>
                </a:ext>
              </a:extLst>
            </p:cNvPr>
            <p:cNvGrpSpPr/>
            <p:nvPr/>
          </p:nvGrpSpPr>
          <p:grpSpPr>
            <a:xfrm>
              <a:off x="9381010" y="4965515"/>
              <a:ext cx="619637" cy="622865"/>
              <a:chOff x="9756833" y="4742548"/>
              <a:chExt cx="619637" cy="622865"/>
            </a:xfrm>
          </p:grpSpPr>
          <p:grpSp>
            <p:nvGrpSpPr>
              <p:cNvPr id="61" name="Group 60">
                <a:extLst>
                  <a:ext uri="{FF2B5EF4-FFF2-40B4-BE49-F238E27FC236}">
                    <a16:creationId xmlns:a16="http://schemas.microsoft.com/office/drawing/2014/main" id="{4E4EF06A-6651-47A8-97DB-4F3D87B30F86}"/>
                  </a:ext>
                </a:extLst>
              </p:cNvPr>
              <p:cNvGrpSpPr/>
              <p:nvPr/>
            </p:nvGrpSpPr>
            <p:grpSpPr>
              <a:xfrm>
                <a:off x="9828536" y="4742548"/>
                <a:ext cx="476230" cy="378010"/>
                <a:chOff x="10661560" y="1764391"/>
                <a:chExt cx="998393" cy="792477"/>
              </a:xfrm>
              <a:solidFill>
                <a:srgbClr val="50E6FF"/>
              </a:solidFill>
            </p:grpSpPr>
            <p:grpSp>
              <p:nvGrpSpPr>
                <p:cNvPr id="64" name="Group 63">
                  <a:extLst>
                    <a:ext uri="{FF2B5EF4-FFF2-40B4-BE49-F238E27FC236}">
                      <a16:creationId xmlns:a16="http://schemas.microsoft.com/office/drawing/2014/main" id="{20A677FB-8A4B-43CB-89C4-3442375B7693}"/>
                    </a:ext>
                  </a:extLst>
                </p:cNvPr>
                <p:cNvGrpSpPr/>
                <p:nvPr/>
              </p:nvGrpSpPr>
              <p:grpSpPr>
                <a:xfrm>
                  <a:off x="10704017" y="1806090"/>
                  <a:ext cx="918051" cy="714634"/>
                  <a:chOff x="4273550" y="2402418"/>
                  <a:chExt cx="1079500" cy="840315"/>
                </a:xfrm>
                <a:grpFill/>
              </p:grpSpPr>
              <p:cxnSp>
                <p:nvCxnSpPr>
                  <p:cNvPr id="93" name="Straight Connector 92">
                    <a:extLst>
                      <a:ext uri="{FF2B5EF4-FFF2-40B4-BE49-F238E27FC236}">
                        <a16:creationId xmlns:a16="http://schemas.microsoft.com/office/drawing/2014/main" id="{DE340244-1E8C-4022-8A45-251548719C04}"/>
                      </a:ext>
                    </a:extLst>
                  </p:cNvPr>
                  <p:cNvCxnSpPr>
                    <a:cxnSpLocks/>
                  </p:cNvCxnSpPr>
                  <p:nvPr/>
                </p:nvCxnSpPr>
                <p:spPr>
                  <a:xfrm>
                    <a:off x="4997450" y="2413000"/>
                    <a:ext cx="355600" cy="232833"/>
                  </a:xfrm>
                  <a:prstGeom prst="line">
                    <a:avLst/>
                  </a:prstGeom>
                  <a:grpFill/>
                  <a:ln w="12700" cap="rnd">
                    <a:solidFill>
                      <a:srgbClr val="50E6FF"/>
                    </a:solidFill>
                    <a:prstDash val="solid"/>
                    <a:miter lim="800000"/>
                    <a:headEnd/>
                    <a:tailEnd/>
                  </a:ln>
                  <a:extLst/>
                </p:spPr>
              </p:cxnSp>
              <p:cxnSp>
                <p:nvCxnSpPr>
                  <p:cNvPr id="94" name="Straight Connector 93">
                    <a:extLst>
                      <a:ext uri="{FF2B5EF4-FFF2-40B4-BE49-F238E27FC236}">
                        <a16:creationId xmlns:a16="http://schemas.microsoft.com/office/drawing/2014/main" id="{C605ACC9-8CC5-4469-9987-D5CAC830069C}"/>
                      </a:ext>
                    </a:extLst>
                  </p:cNvPr>
                  <p:cNvCxnSpPr>
                    <a:cxnSpLocks/>
                  </p:cNvCxnSpPr>
                  <p:nvPr/>
                </p:nvCxnSpPr>
                <p:spPr>
                  <a:xfrm>
                    <a:off x="4997450" y="2413000"/>
                    <a:ext cx="296333" cy="721783"/>
                  </a:xfrm>
                  <a:prstGeom prst="line">
                    <a:avLst/>
                  </a:prstGeom>
                  <a:grpFill/>
                  <a:ln w="12700" cap="rnd">
                    <a:solidFill>
                      <a:srgbClr val="50E6FF"/>
                    </a:solidFill>
                    <a:prstDash val="solid"/>
                    <a:miter lim="800000"/>
                    <a:headEnd/>
                    <a:tailEnd/>
                  </a:ln>
                  <a:extLst/>
                </p:spPr>
              </p:cxnSp>
              <p:cxnSp>
                <p:nvCxnSpPr>
                  <p:cNvPr id="95" name="Straight Connector 94">
                    <a:extLst>
                      <a:ext uri="{FF2B5EF4-FFF2-40B4-BE49-F238E27FC236}">
                        <a16:creationId xmlns:a16="http://schemas.microsoft.com/office/drawing/2014/main" id="{3E61ACB8-F3AE-4CF0-9472-12EFB2D24F26}"/>
                      </a:ext>
                    </a:extLst>
                  </p:cNvPr>
                  <p:cNvCxnSpPr>
                    <a:cxnSpLocks/>
                  </p:cNvCxnSpPr>
                  <p:nvPr/>
                </p:nvCxnSpPr>
                <p:spPr>
                  <a:xfrm flipV="1">
                    <a:off x="4762500" y="3143250"/>
                    <a:ext cx="520700" cy="86783"/>
                  </a:xfrm>
                  <a:prstGeom prst="line">
                    <a:avLst/>
                  </a:prstGeom>
                  <a:grpFill/>
                  <a:ln w="12700" cap="rnd">
                    <a:solidFill>
                      <a:srgbClr val="50E6FF"/>
                    </a:solidFill>
                    <a:prstDash val="solid"/>
                    <a:miter lim="800000"/>
                    <a:headEnd/>
                    <a:tailEnd/>
                  </a:ln>
                  <a:extLst/>
                </p:spPr>
              </p:cxnSp>
              <p:cxnSp>
                <p:nvCxnSpPr>
                  <p:cNvPr id="96" name="Straight Connector 95">
                    <a:extLst>
                      <a:ext uri="{FF2B5EF4-FFF2-40B4-BE49-F238E27FC236}">
                        <a16:creationId xmlns:a16="http://schemas.microsoft.com/office/drawing/2014/main" id="{3B6435DF-68AF-454B-9849-C64F3F3E67F0}"/>
                      </a:ext>
                    </a:extLst>
                  </p:cNvPr>
                  <p:cNvCxnSpPr>
                    <a:cxnSpLocks/>
                  </p:cNvCxnSpPr>
                  <p:nvPr/>
                </p:nvCxnSpPr>
                <p:spPr>
                  <a:xfrm flipV="1">
                    <a:off x="5039783" y="2641600"/>
                    <a:ext cx="300567" cy="241300"/>
                  </a:xfrm>
                  <a:prstGeom prst="line">
                    <a:avLst/>
                  </a:prstGeom>
                  <a:grpFill/>
                  <a:ln w="12700" cap="rnd">
                    <a:solidFill>
                      <a:srgbClr val="50E6FF"/>
                    </a:solidFill>
                    <a:prstDash val="solid"/>
                    <a:miter lim="800000"/>
                    <a:headEnd/>
                    <a:tailEnd/>
                  </a:ln>
                  <a:extLst/>
                </p:spPr>
              </p:cxnSp>
              <p:cxnSp>
                <p:nvCxnSpPr>
                  <p:cNvPr id="97" name="Straight Connector 96">
                    <a:extLst>
                      <a:ext uri="{FF2B5EF4-FFF2-40B4-BE49-F238E27FC236}">
                        <a16:creationId xmlns:a16="http://schemas.microsoft.com/office/drawing/2014/main" id="{99503684-69E0-4A27-B845-42FF852DCC0A}"/>
                      </a:ext>
                    </a:extLst>
                  </p:cNvPr>
                  <p:cNvCxnSpPr>
                    <a:cxnSpLocks/>
                  </p:cNvCxnSpPr>
                  <p:nvPr/>
                </p:nvCxnSpPr>
                <p:spPr>
                  <a:xfrm flipV="1">
                    <a:off x="4413250" y="2413001"/>
                    <a:ext cx="571500" cy="126999"/>
                  </a:xfrm>
                  <a:prstGeom prst="line">
                    <a:avLst/>
                  </a:prstGeom>
                  <a:grpFill/>
                  <a:ln w="12700" cap="rnd">
                    <a:solidFill>
                      <a:srgbClr val="50E6FF"/>
                    </a:solidFill>
                    <a:prstDash val="solid"/>
                    <a:miter lim="800000"/>
                    <a:headEnd/>
                    <a:tailEnd/>
                  </a:ln>
                  <a:extLst/>
                </p:spPr>
              </p:cxnSp>
              <p:cxnSp>
                <p:nvCxnSpPr>
                  <p:cNvPr id="98" name="Straight Connector 97">
                    <a:extLst>
                      <a:ext uri="{FF2B5EF4-FFF2-40B4-BE49-F238E27FC236}">
                        <a16:creationId xmlns:a16="http://schemas.microsoft.com/office/drawing/2014/main" id="{A0D72B4E-9FCB-4A58-8469-E4E9AFA2EEA3}"/>
                      </a:ext>
                    </a:extLst>
                  </p:cNvPr>
                  <p:cNvCxnSpPr>
                    <a:cxnSpLocks/>
                  </p:cNvCxnSpPr>
                  <p:nvPr/>
                </p:nvCxnSpPr>
                <p:spPr>
                  <a:xfrm flipV="1">
                    <a:off x="4703233" y="2450099"/>
                    <a:ext cx="251425" cy="248651"/>
                  </a:xfrm>
                  <a:prstGeom prst="line">
                    <a:avLst/>
                  </a:prstGeom>
                  <a:grpFill/>
                  <a:ln w="12700" cap="rnd">
                    <a:solidFill>
                      <a:srgbClr val="50E6FF"/>
                    </a:solidFill>
                    <a:prstDash val="solid"/>
                    <a:miter lim="800000"/>
                    <a:headEnd/>
                    <a:tailEnd/>
                  </a:ln>
                  <a:extLst/>
                </p:spPr>
              </p:cxnSp>
              <p:cxnSp>
                <p:nvCxnSpPr>
                  <p:cNvPr id="99" name="Straight Connector 98">
                    <a:extLst>
                      <a:ext uri="{FF2B5EF4-FFF2-40B4-BE49-F238E27FC236}">
                        <a16:creationId xmlns:a16="http://schemas.microsoft.com/office/drawing/2014/main" id="{B8101929-2581-404C-B358-5597A7CA2499}"/>
                      </a:ext>
                    </a:extLst>
                  </p:cNvPr>
                  <p:cNvCxnSpPr>
                    <a:cxnSpLocks/>
                  </p:cNvCxnSpPr>
                  <p:nvPr/>
                </p:nvCxnSpPr>
                <p:spPr>
                  <a:xfrm flipV="1">
                    <a:off x="4762500" y="2402418"/>
                    <a:ext cx="232833" cy="821265"/>
                  </a:xfrm>
                  <a:prstGeom prst="line">
                    <a:avLst/>
                  </a:prstGeom>
                  <a:grpFill/>
                  <a:ln w="12700" cap="rnd">
                    <a:solidFill>
                      <a:srgbClr val="50E6FF"/>
                    </a:solidFill>
                    <a:prstDash val="solid"/>
                    <a:miter lim="800000"/>
                    <a:headEnd/>
                    <a:tailEnd/>
                  </a:ln>
                  <a:extLst/>
                </p:spPr>
              </p:cxnSp>
              <p:cxnSp>
                <p:nvCxnSpPr>
                  <p:cNvPr id="100" name="Straight Connector 99">
                    <a:extLst>
                      <a:ext uri="{FF2B5EF4-FFF2-40B4-BE49-F238E27FC236}">
                        <a16:creationId xmlns:a16="http://schemas.microsoft.com/office/drawing/2014/main" id="{BDF64D25-6298-41E1-AA77-E113DCE7EA08}"/>
                      </a:ext>
                    </a:extLst>
                  </p:cNvPr>
                  <p:cNvCxnSpPr>
                    <a:cxnSpLocks/>
                  </p:cNvCxnSpPr>
                  <p:nvPr/>
                </p:nvCxnSpPr>
                <p:spPr>
                  <a:xfrm flipH="1" flipV="1">
                    <a:off x="4273550" y="2984500"/>
                    <a:ext cx="495300" cy="251883"/>
                  </a:xfrm>
                  <a:prstGeom prst="line">
                    <a:avLst/>
                  </a:prstGeom>
                  <a:grpFill/>
                  <a:ln w="12700" cap="rnd">
                    <a:solidFill>
                      <a:srgbClr val="50E6FF"/>
                    </a:solidFill>
                    <a:prstDash val="solid"/>
                    <a:miter lim="800000"/>
                    <a:headEnd/>
                    <a:tailEnd/>
                  </a:ln>
                  <a:extLst/>
                </p:spPr>
              </p:cxnSp>
              <p:cxnSp>
                <p:nvCxnSpPr>
                  <p:cNvPr id="101" name="Straight Connector 100">
                    <a:extLst>
                      <a:ext uri="{FF2B5EF4-FFF2-40B4-BE49-F238E27FC236}">
                        <a16:creationId xmlns:a16="http://schemas.microsoft.com/office/drawing/2014/main" id="{7C8C6DD4-180C-4530-81F1-29A30B701E1B}"/>
                      </a:ext>
                    </a:extLst>
                  </p:cNvPr>
                  <p:cNvCxnSpPr>
                    <a:cxnSpLocks/>
                  </p:cNvCxnSpPr>
                  <p:nvPr/>
                </p:nvCxnSpPr>
                <p:spPr>
                  <a:xfrm flipH="1" flipV="1">
                    <a:off x="4417483" y="2537884"/>
                    <a:ext cx="647700" cy="338666"/>
                  </a:xfrm>
                  <a:prstGeom prst="line">
                    <a:avLst/>
                  </a:prstGeom>
                  <a:grpFill/>
                  <a:ln w="12700" cap="rnd">
                    <a:solidFill>
                      <a:srgbClr val="50E6FF"/>
                    </a:solidFill>
                    <a:prstDash val="solid"/>
                    <a:miter lim="800000"/>
                    <a:headEnd/>
                    <a:tailEnd/>
                  </a:ln>
                  <a:extLst/>
                </p:spPr>
              </p:cxnSp>
              <p:cxnSp>
                <p:nvCxnSpPr>
                  <p:cNvPr id="102" name="Straight Connector 101">
                    <a:extLst>
                      <a:ext uri="{FF2B5EF4-FFF2-40B4-BE49-F238E27FC236}">
                        <a16:creationId xmlns:a16="http://schemas.microsoft.com/office/drawing/2014/main" id="{2E1101CA-397D-43B3-9580-DB81EBF2AFAC}"/>
                      </a:ext>
                    </a:extLst>
                  </p:cNvPr>
                  <p:cNvCxnSpPr>
                    <a:cxnSpLocks/>
                  </p:cNvCxnSpPr>
                  <p:nvPr/>
                </p:nvCxnSpPr>
                <p:spPr>
                  <a:xfrm flipV="1">
                    <a:off x="4277783" y="2874433"/>
                    <a:ext cx="770467" cy="107950"/>
                  </a:xfrm>
                  <a:prstGeom prst="line">
                    <a:avLst/>
                  </a:prstGeom>
                  <a:grpFill/>
                  <a:ln w="12700" cap="rnd">
                    <a:solidFill>
                      <a:srgbClr val="50E6FF"/>
                    </a:solidFill>
                    <a:prstDash val="solid"/>
                    <a:miter lim="800000"/>
                    <a:headEnd/>
                    <a:tailEnd/>
                  </a:ln>
                  <a:extLst/>
                </p:spPr>
              </p:cxnSp>
              <p:cxnSp>
                <p:nvCxnSpPr>
                  <p:cNvPr id="103" name="Straight Connector 102">
                    <a:extLst>
                      <a:ext uri="{FF2B5EF4-FFF2-40B4-BE49-F238E27FC236}">
                        <a16:creationId xmlns:a16="http://schemas.microsoft.com/office/drawing/2014/main" id="{99A47F43-4CF8-471C-B990-637471714931}"/>
                      </a:ext>
                    </a:extLst>
                  </p:cNvPr>
                  <p:cNvCxnSpPr>
                    <a:cxnSpLocks/>
                  </p:cNvCxnSpPr>
                  <p:nvPr/>
                </p:nvCxnSpPr>
                <p:spPr>
                  <a:xfrm flipH="1" flipV="1">
                    <a:off x="4413250" y="2531533"/>
                    <a:ext cx="353483" cy="698500"/>
                  </a:xfrm>
                  <a:prstGeom prst="line">
                    <a:avLst/>
                  </a:prstGeom>
                  <a:grpFill/>
                  <a:ln w="12700" cap="rnd">
                    <a:solidFill>
                      <a:srgbClr val="50E6FF"/>
                    </a:solidFill>
                    <a:prstDash val="solid"/>
                    <a:miter lim="800000"/>
                    <a:headEnd/>
                    <a:tailEnd/>
                  </a:ln>
                  <a:extLst/>
                </p:spPr>
              </p:cxnSp>
              <p:cxnSp>
                <p:nvCxnSpPr>
                  <p:cNvPr id="110" name="Straight Connector 109">
                    <a:extLst>
                      <a:ext uri="{FF2B5EF4-FFF2-40B4-BE49-F238E27FC236}">
                        <a16:creationId xmlns:a16="http://schemas.microsoft.com/office/drawing/2014/main" id="{FF204C4B-EDAE-425A-BC35-EC074E60BF92}"/>
                      </a:ext>
                    </a:extLst>
                  </p:cNvPr>
                  <p:cNvCxnSpPr>
                    <a:cxnSpLocks/>
                  </p:cNvCxnSpPr>
                  <p:nvPr/>
                </p:nvCxnSpPr>
                <p:spPr>
                  <a:xfrm flipH="1" flipV="1">
                    <a:off x="4715933" y="2698750"/>
                    <a:ext cx="50800" cy="543983"/>
                  </a:xfrm>
                  <a:prstGeom prst="line">
                    <a:avLst/>
                  </a:prstGeom>
                  <a:grpFill/>
                  <a:ln w="12700" cap="rnd">
                    <a:solidFill>
                      <a:srgbClr val="50E6FF"/>
                    </a:solidFill>
                    <a:prstDash val="solid"/>
                    <a:miter lim="800000"/>
                    <a:headEnd/>
                    <a:tailEnd/>
                  </a:ln>
                  <a:extLst/>
                </p:spPr>
              </p:cxnSp>
              <p:cxnSp>
                <p:nvCxnSpPr>
                  <p:cNvPr id="112" name="Straight Connector 111">
                    <a:extLst>
                      <a:ext uri="{FF2B5EF4-FFF2-40B4-BE49-F238E27FC236}">
                        <a16:creationId xmlns:a16="http://schemas.microsoft.com/office/drawing/2014/main" id="{C2DD1A88-9B25-417D-A213-C2A9F17D54F6}"/>
                      </a:ext>
                    </a:extLst>
                  </p:cNvPr>
                  <p:cNvCxnSpPr>
                    <a:cxnSpLocks/>
                  </p:cNvCxnSpPr>
                  <p:nvPr/>
                </p:nvCxnSpPr>
                <p:spPr>
                  <a:xfrm flipH="1" flipV="1">
                    <a:off x="5052483" y="2899834"/>
                    <a:ext cx="234950" cy="218016"/>
                  </a:xfrm>
                  <a:prstGeom prst="line">
                    <a:avLst/>
                  </a:prstGeom>
                  <a:grpFill/>
                  <a:ln w="12700" cap="rnd">
                    <a:solidFill>
                      <a:srgbClr val="50E6FF"/>
                    </a:solidFill>
                    <a:prstDash val="solid"/>
                    <a:miter lim="800000"/>
                    <a:headEnd/>
                    <a:tailEnd/>
                  </a:ln>
                  <a:extLst/>
                </p:spPr>
              </p:cxnSp>
              <p:cxnSp>
                <p:nvCxnSpPr>
                  <p:cNvPr id="113" name="Straight Connector 112">
                    <a:extLst>
                      <a:ext uri="{FF2B5EF4-FFF2-40B4-BE49-F238E27FC236}">
                        <a16:creationId xmlns:a16="http://schemas.microsoft.com/office/drawing/2014/main" id="{AF9FB57C-7417-4553-AA24-6730BE1D619F}"/>
                      </a:ext>
                    </a:extLst>
                  </p:cNvPr>
                  <p:cNvCxnSpPr>
                    <a:cxnSpLocks/>
                  </p:cNvCxnSpPr>
                  <p:nvPr/>
                </p:nvCxnSpPr>
                <p:spPr>
                  <a:xfrm flipV="1">
                    <a:off x="4762500" y="2876550"/>
                    <a:ext cx="292101" cy="340783"/>
                  </a:xfrm>
                  <a:prstGeom prst="line">
                    <a:avLst/>
                  </a:prstGeom>
                  <a:grpFill/>
                  <a:ln w="12700" cap="rnd">
                    <a:solidFill>
                      <a:srgbClr val="50E6FF"/>
                    </a:solidFill>
                    <a:prstDash val="solid"/>
                    <a:miter lim="800000"/>
                    <a:headEnd/>
                    <a:tailEnd/>
                  </a:ln>
                  <a:extLst/>
                </p:spPr>
              </p:cxnSp>
            </p:grpSp>
            <p:sp>
              <p:nvSpPr>
                <p:cNvPr id="67" name="Oval 19">
                  <a:extLst>
                    <a:ext uri="{FF2B5EF4-FFF2-40B4-BE49-F238E27FC236}">
                      <a16:creationId xmlns:a16="http://schemas.microsoft.com/office/drawing/2014/main" id="{0C0E01D7-BCD3-4058-B4F2-578A5544672F}"/>
                    </a:ext>
                  </a:extLst>
                </p:cNvPr>
                <p:cNvSpPr>
                  <a:spLocks noChangeArrowheads="1"/>
                </p:cNvSpPr>
                <p:nvPr/>
              </p:nvSpPr>
              <p:spPr bwMode="auto">
                <a:xfrm>
                  <a:off x="11269148" y="176439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71" name="Oval 19">
                  <a:extLst>
                    <a:ext uri="{FF2B5EF4-FFF2-40B4-BE49-F238E27FC236}">
                      <a16:creationId xmlns:a16="http://schemas.microsoft.com/office/drawing/2014/main" id="{92767081-A5FF-4AA5-B253-69AC9DC837B9}"/>
                    </a:ext>
                  </a:extLst>
                </p:cNvPr>
                <p:cNvSpPr>
                  <a:spLocks noChangeArrowheads="1"/>
                </p:cNvSpPr>
                <p:nvPr/>
              </p:nvSpPr>
              <p:spPr bwMode="auto">
                <a:xfrm>
                  <a:off x="11563592" y="1959419"/>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75" name="Oval 19">
                  <a:extLst>
                    <a:ext uri="{FF2B5EF4-FFF2-40B4-BE49-F238E27FC236}">
                      <a16:creationId xmlns:a16="http://schemas.microsoft.com/office/drawing/2014/main" id="{B7F1545E-1C4D-494E-B944-9C57DFE0ACCD}"/>
                    </a:ext>
                  </a:extLst>
                </p:cNvPr>
                <p:cNvSpPr>
                  <a:spLocks noChangeArrowheads="1"/>
                </p:cNvSpPr>
                <p:nvPr/>
              </p:nvSpPr>
              <p:spPr bwMode="auto">
                <a:xfrm>
                  <a:off x="11315502" y="216479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81" name="Oval 19">
                  <a:extLst>
                    <a:ext uri="{FF2B5EF4-FFF2-40B4-BE49-F238E27FC236}">
                      <a16:creationId xmlns:a16="http://schemas.microsoft.com/office/drawing/2014/main" id="{9B2A515D-8077-4B0D-B70E-4E656F49A29D}"/>
                    </a:ext>
                  </a:extLst>
                </p:cNvPr>
                <p:cNvSpPr>
                  <a:spLocks noChangeArrowheads="1"/>
                </p:cNvSpPr>
                <p:nvPr/>
              </p:nvSpPr>
              <p:spPr bwMode="auto">
                <a:xfrm>
                  <a:off x="11515412" y="2375262"/>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84" name="Oval 19">
                  <a:extLst>
                    <a:ext uri="{FF2B5EF4-FFF2-40B4-BE49-F238E27FC236}">
                      <a16:creationId xmlns:a16="http://schemas.microsoft.com/office/drawing/2014/main" id="{A1A44BD3-E8CC-445A-83E1-25BB89246E20}"/>
                    </a:ext>
                  </a:extLst>
                </p:cNvPr>
                <p:cNvSpPr>
                  <a:spLocks noChangeArrowheads="1"/>
                </p:cNvSpPr>
                <p:nvPr/>
              </p:nvSpPr>
              <p:spPr bwMode="auto">
                <a:xfrm>
                  <a:off x="11069702" y="2460508"/>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85" name="Oval 19">
                  <a:extLst>
                    <a:ext uri="{FF2B5EF4-FFF2-40B4-BE49-F238E27FC236}">
                      <a16:creationId xmlns:a16="http://schemas.microsoft.com/office/drawing/2014/main" id="{4FBEAFCD-A838-423E-BFBA-EE108AC73230}"/>
                    </a:ext>
                  </a:extLst>
                </p:cNvPr>
                <p:cNvSpPr>
                  <a:spLocks noChangeArrowheads="1"/>
                </p:cNvSpPr>
                <p:nvPr/>
              </p:nvSpPr>
              <p:spPr bwMode="auto">
                <a:xfrm>
                  <a:off x="10661560" y="2249717"/>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89" name="Oval 19">
                  <a:extLst>
                    <a:ext uri="{FF2B5EF4-FFF2-40B4-BE49-F238E27FC236}">
                      <a16:creationId xmlns:a16="http://schemas.microsoft.com/office/drawing/2014/main" id="{A1519230-4A08-421E-894F-16405B93B28D}"/>
                    </a:ext>
                  </a:extLst>
                </p:cNvPr>
                <p:cNvSpPr>
                  <a:spLocks noChangeArrowheads="1"/>
                </p:cNvSpPr>
                <p:nvPr/>
              </p:nvSpPr>
              <p:spPr bwMode="auto">
                <a:xfrm>
                  <a:off x="11028880" y="2006634"/>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90" name="Oval 19">
                  <a:extLst>
                    <a:ext uri="{FF2B5EF4-FFF2-40B4-BE49-F238E27FC236}">
                      <a16:creationId xmlns:a16="http://schemas.microsoft.com/office/drawing/2014/main" id="{01CA0A61-4072-48C8-A47F-5504DEE02257}"/>
                    </a:ext>
                  </a:extLst>
                </p:cNvPr>
                <p:cNvSpPr>
                  <a:spLocks noChangeArrowheads="1"/>
                </p:cNvSpPr>
                <p:nvPr/>
              </p:nvSpPr>
              <p:spPr bwMode="auto">
                <a:xfrm>
                  <a:off x="10780418" y="187455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sp>
            <p:nvSpPr>
              <p:cNvPr id="114" name="TextBox 113">
                <a:extLst>
                  <a:ext uri="{FF2B5EF4-FFF2-40B4-BE49-F238E27FC236}">
                    <a16:creationId xmlns:a16="http://schemas.microsoft.com/office/drawing/2014/main" id="{5162DAEF-67C7-4722-BECC-08C319A26A8F}"/>
                  </a:ext>
                </a:extLst>
              </p:cNvPr>
              <p:cNvSpPr txBox="1"/>
              <p:nvPr/>
            </p:nvSpPr>
            <p:spPr>
              <a:xfrm>
                <a:off x="9756833" y="5119192"/>
                <a:ext cx="619637" cy="246221"/>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000">
                    <a:solidFill>
                      <a:schemeClr val="bg1"/>
                    </a:solidFill>
                    <a:latin typeface="+mn-lt"/>
                  </a:rPr>
                  <a:t>Model</a:t>
                </a:r>
              </a:p>
            </p:txBody>
          </p:sp>
        </p:grpSp>
        <p:cxnSp>
          <p:nvCxnSpPr>
            <p:cNvPr id="15" name="Straight Arrow Connector 14">
              <a:extLst>
                <a:ext uri="{FF2B5EF4-FFF2-40B4-BE49-F238E27FC236}">
                  <a16:creationId xmlns:a16="http://schemas.microsoft.com/office/drawing/2014/main" id="{0CA9494E-8C26-4C24-BBF1-ABAD3DF36164}"/>
                </a:ext>
              </a:extLst>
            </p:cNvPr>
            <p:cNvCxnSpPr>
              <a:cxnSpLocks/>
            </p:cNvCxnSpPr>
            <p:nvPr/>
          </p:nvCxnSpPr>
          <p:spPr>
            <a:xfrm>
              <a:off x="9205551" y="5046780"/>
              <a:ext cx="23960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1B229A-23DA-4D0B-AEE4-C6102F65D89F}"/>
                </a:ext>
              </a:extLst>
            </p:cNvPr>
            <p:cNvCxnSpPr>
              <a:cxnSpLocks/>
            </p:cNvCxnSpPr>
            <p:nvPr/>
          </p:nvCxnSpPr>
          <p:spPr>
            <a:xfrm flipH="1">
              <a:off x="9195305" y="5465268"/>
              <a:ext cx="23960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116" name="TextBox 115">
            <a:extLst>
              <a:ext uri="{FF2B5EF4-FFF2-40B4-BE49-F238E27FC236}">
                <a16:creationId xmlns:a16="http://schemas.microsoft.com/office/drawing/2014/main" id="{1B852F8C-9940-4EA4-A678-3DF037F03465}"/>
              </a:ext>
            </a:extLst>
          </p:cNvPr>
          <p:cNvSpPr txBox="1"/>
          <p:nvPr/>
        </p:nvSpPr>
        <p:spPr>
          <a:xfrm>
            <a:off x="1145435" y="6154833"/>
            <a:ext cx="997932" cy="276999"/>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200">
                <a:latin typeface="+mj-lt"/>
              </a:rPr>
              <a:t>DB</a:t>
            </a:r>
          </a:p>
        </p:txBody>
      </p:sp>
      <p:sp>
        <p:nvSpPr>
          <p:cNvPr id="141" name="Freeform 182">
            <a:extLst>
              <a:ext uri="{FF2B5EF4-FFF2-40B4-BE49-F238E27FC236}">
                <a16:creationId xmlns:a16="http://schemas.microsoft.com/office/drawing/2014/main" id="{3E2BE204-F29E-4E65-BD5C-AFD2C43F39AB}"/>
              </a:ext>
            </a:extLst>
          </p:cNvPr>
          <p:cNvSpPr/>
          <p:nvPr/>
        </p:nvSpPr>
        <p:spPr bwMode="auto">
          <a:xfrm>
            <a:off x="1268854" y="5057219"/>
            <a:ext cx="751095" cy="963315"/>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42" name="TextBox 141">
            <a:extLst>
              <a:ext uri="{FF2B5EF4-FFF2-40B4-BE49-F238E27FC236}">
                <a16:creationId xmlns:a16="http://schemas.microsoft.com/office/drawing/2014/main" id="{F43C390F-3BD3-4DE0-A9B6-E8E7E45D4974}"/>
              </a:ext>
            </a:extLst>
          </p:cNvPr>
          <p:cNvSpPr txBox="1"/>
          <p:nvPr/>
        </p:nvSpPr>
        <p:spPr>
          <a:xfrm>
            <a:off x="8448273" y="2688692"/>
            <a:ext cx="1132427" cy="276999"/>
          </a:xfrm>
          <a:prstGeom prst="rect">
            <a:avLst/>
          </a:prstGeom>
          <a:noFill/>
        </p:spPr>
        <p:txBody>
          <a:bodyPr wrap="square" rtlCol="0">
            <a:spAutoFit/>
          </a:bodyPr>
          <a:lstStyle>
            <a:defPPr>
              <a:defRPr lang="en-US"/>
            </a:defPPr>
            <a:lvl1pPr algn="ctr" defTabSz="913874">
              <a:defRPr sz="1200">
                <a:latin typeface="+mj-lt"/>
              </a:defRPr>
            </a:lvl1pPr>
          </a:lstStyle>
          <a:p>
            <a:r>
              <a:rPr lang="en-US"/>
              <a:t>Applications</a:t>
            </a:r>
          </a:p>
        </p:txBody>
      </p:sp>
      <p:grpSp>
        <p:nvGrpSpPr>
          <p:cNvPr id="143" name="Group 142">
            <a:extLst>
              <a:ext uri="{FF2B5EF4-FFF2-40B4-BE49-F238E27FC236}">
                <a16:creationId xmlns:a16="http://schemas.microsoft.com/office/drawing/2014/main" id="{477897A1-B81F-45CB-BE14-A5FEF921B865}"/>
              </a:ext>
            </a:extLst>
          </p:cNvPr>
          <p:cNvGrpSpPr/>
          <p:nvPr/>
        </p:nvGrpSpPr>
        <p:grpSpPr>
          <a:xfrm>
            <a:off x="8688998" y="2008130"/>
            <a:ext cx="650980" cy="630708"/>
            <a:chOff x="7157554" y="1735934"/>
            <a:chExt cx="397423" cy="398542"/>
          </a:xfrm>
        </p:grpSpPr>
        <p:grpSp>
          <p:nvGrpSpPr>
            <p:cNvPr id="144" name="Group 143">
              <a:extLst>
                <a:ext uri="{FF2B5EF4-FFF2-40B4-BE49-F238E27FC236}">
                  <a16:creationId xmlns:a16="http://schemas.microsoft.com/office/drawing/2014/main" id="{04FAA0ED-CD22-419F-AD5E-FBDED251526A}"/>
                </a:ext>
              </a:extLst>
            </p:cNvPr>
            <p:cNvGrpSpPr/>
            <p:nvPr/>
          </p:nvGrpSpPr>
          <p:grpSpPr>
            <a:xfrm>
              <a:off x="7157554" y="1735934"/>
              <a:ext cx="397423" cy="398542"/>
              <a:chOff x="2107244" y="1575258"/>
              <a:chExt cx="310993" cy="264555"/>
            </a:xfrm>
            <a:solidFill>
              <a:srgbClr val="0078D7"/>
            </a:solidFill>
          </p:grpSpPr>
          <p:sp>
            <p:nvSpPr>
              <p:cNvPr id="149" name="Rectangle 9">
                <a:extLst>
                  <a:ext uri="{FF2B5EF4-FFF2-40B4-BE49-F238E27FC236}">
                    <a16:creationId xmlns:a16="http://schemas.microsoft.com/office/drawing/2014/main" id="{3BC564FC-4839-411A-B62E-93597726BF80}"/>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sp>
            <p:nvSpPr>
              <p:cNvPr id="150" name="Line 10">
                <a:extLst>
                  <a:ext uri="{FF2B5EF4-FFF2-40B4-BE49-F238E27FC236}">
                    <a16:creationId xmlns:a16="http://schemas.microsoft.com/office/drawing/2014/main" id="{98EB92A1-0539-4466-AE12-E5F413CEEC4C}"/>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grpSp>
        <p:grpSp>
          <p:nvGrpSpPr>
            <p:cNvPr id="145" name="Group 144">
              <a:extLst>
                <a:ext uri="{FF2B5EF4-FFF2-40B4-BE49-F238E27FC236}">
                  <a16:creationId xmlns:a16="http://schemas.microsoft.com/office/drawing/2014/main" id="{C0A92FAF-DC92-4D4C-9B9A-492D8D31F3DF}"/>
                </a:ext>
              </a:extLst>
            </p:cNvPr>
            <p:cNvGrpSpPr/>
            <p:nvPr/>
          </p:nvGrpSpPr>
          <p:grpSpPr>
            <a:xfrm>
              <a:off x="7264761" y="1903738"/>
              <a:ext cx="191394" cy="180132"/>
              <a:chOff x="2202934" y="1701907"/>
              <a:chExt cx="95690" cy="90061"/>
            </a:xfrm>
            <a:solidFill>
              <a:srgbClr val="50E6FF"/>
            </a:solidFill>
          </p:grpSpPr>
          <p:sp>
            <p:nvSpPr>
              <p:cNvPr id="147" name="Freeform 14">
                <a:extLst>
                  <a:ext uri="{FF2B5EF4-FFF2-40B4-BE49-F238E27FC236}">
                    <a16:creationId xmlns:a16="http://schemas.microsoft.com/office/drawing/2014/main" id="{97F2B409-EC08-42E3-90DD-885CE8044607}"/>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sp>
            <p:nvSpPr>
              <p:cNvPr id="148" name="Line 15">
                <a:extLst>
                  <a:ext uri="{FF2B5EF4-FFF2-40B4-BE49-F238E27FC236}">
                    <a16:creationId xmlns:a16="http://schemas.microsoft.com/office/drawing/2014/main" id="{89518B8D-A6B1-4F4A-91B7-D538336A1FB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grpSp>
        <p:sp>
          <p:nvSpPr>
            <p:cNvPr id="146" name="Oval 145">
              <a:extLst>
                <a:ext uri="{FF2B5EF4-FFF2-40B4-BE49-F238E27FC236}">
                  <a16:creationId xmlns:a16="http://schemas.microsoft.com/office/drawing/2014/main" id="{5A17EB9D-2CE8-463D-AF3D-64C1E3FD799A}"/>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a:extLst/>
          </p:spPr>
          <p:txBody>
            <a:bodyPr wrap="none" rtlCol="0" anchor="ctr"/>
            <a:lstStyle/>
            <a:p>
              <a:pPr defTabSz="914377">
                <a:defRPr/>
              </a:pPr>
              <a:endParaRPr lang="en-US" sz="1800" kern="0">
                <a:solidFill>
                  <a:prstClr val="black"/>
                </a:solidFill>
                <a:latin typeface="Arial" charset="0"/>
                <a:ea typeface="Arial" charset="0"/>
                <a:cs typeface="Arial" charset="0"/>
              </a:endParaRPr>
            </a:p>
          </p:txBody>
        </p:sp>
      </p:grpSp>
      <p:cxnSp>
        <p:nvCxnSpPr>
          <p:cNvPr id="19" name="Straight Arrow Connector 18">
            <a:extLst>
              <a:ext uri="{FF2B5EF4-FFF2-40B4-BE49-F238E27FC236}">
                <a16:creationId xmlns:a16="http://schemas.microsoft.com/office/drawing/2014/main" id="{27557BA0-6CD0-49BE-87AF-E7E2FC8834DF}"/>
              </a:ext>
            </a:extLst>
          </p:cNvPr>
          <p:cNvCxnSpPr/>
          <p:nvPr/>
        </p:nvCxnSpPr>
        <p:spPr>
          <a:xfrm flipH="1" flipV="1">
            <a:off x="9213317" y="3017942"/>
            <a:ext cx="0" cy="463311"/>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02D6F1B9-AC34-4825-963B-1A99E3A1C187}"/>
              </a:ext>
            </a:extLst>
          </p:cNvPr>
          <p:cNvCxnSpPr>
            <a:cxnSpLocks/>
          </p:cNvCxnSpPr>
          <p:nvPr/>
        </p:nvCxnSpPr>
        <p:spPr>
          <a:xfrm flipH="1">
            <a:off x="8879747" y="3017942"/>
            <a:ext cx="0" cy="463311"/>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F5F0D99B-A349-4FD6-BCA8-5D5D3284B569}"/>
              </a:ext>
            </a:extLst>
          </p:cNvPr>
          <p:cNvSpPr txBox="1"/>
          <p:nvPr/>
        </p:nvSpPr>
        <p:spPr>
          <a:xfrm>
            <a:off x="9206293" y="3160653"/>
            <a:ext cx="864347" cy="230832"/>
          </a:xfrm>
          <a:prstGeom prst="rect">
            <a:avLst/>
          </a:prstGeom>
          <a:noFill/>
        </p:spPr>
        <p:txBody>
          <a:bodyPr wrap="square" lIns="91440" tIns="45720" rIns="91440" bIns="45720" rtlCol="0">
            <a:spAutoFit/>
          </a:bodyPr>
          <a:lstStyle/>
          <a:p>
            <a:pPr>
              <a:lnSpc>
                <a:spcPct val="90000"/>
              </a:lnSpc>
              <a:spcAft>
                <a:spcPts val="588"/>
              </a:spcAft>
            </a:pPr>
            <a:r>
              <a:rPr lang="en-US" sz="1000"/>
              <a:t>Predictions</a:t>
            </a:r>
          </a:p>
        </p:txBody>
      </p:sp>
      <p:sp>
        <p:nvSpPr>
          <p:cNvPr id="153" name="TextBox 152">
            <a:extLst>
              <a:ext uri="{FF2B5EF4-FFF2-40B4-BE49-F238E27FC236}">
                <a16:creationId xmlns:a16="http://schemas.microsoft.com/office/drawing/2014/main" id="{25EF8D9A-A983-4018-B15D-1A0D4D2F7C12}"/>
              </a:ext>
            </a:extLst>
          </p:cNvPr>
          <p:cNvSpPr txBox="1"/>
          <p:nvPr/>
        </p:nvSpPr>
        <p:spPr>
          <a:xfrm>
            <a:off x="7970872" y="3095792"/>
            <a:ext cx="908875" cy="230832"/>
          </a:xfrm>
          <a:prstGeom prst="rect">
            <a:avLst/>
          </a:prstGeom>
          <a:noFill/>
        </p:spPr>
        <p:txBody>
          <a:bodyPr wrap="square" lIns="91440" tIns="45720" rIns="91440" bIns="45720" rtlCol="0">
            <a:spAutoFit/>
          </a:bodyPr>
          <a:lstStyle/>
          <a:p>
            <a:pPr algn="r">
              <a:lnSpc>
                <a:spcPct val="90000"/>
              </a:lnSpc>
              <a:spcAft>
                <a:spcPts val="588"/>
              </a:spcAft>
            </a:pPr>
            <a:r>
              <a:rPr lang="en-US" sz="1000"/>
              <a:t>Transactions</a:t>
            </a:r>
          </a:p>
        </p:txBody>
      </p:sp>
      <p:sp>
        <p:nvSpPr>
          <p:cNvPr id="154" name="TextBox 153">
            <a:extLst>
              <a:ext uri="{FF2B5EF4-FFF2-40B4-BE49-F238E27FC236}">
                <a16:creationId xmlns:a16="http://schemas.microsoft.com/office/drawing/2014/main" id="{C500E4FB-30A9-4E4D-886E-058AB5E79A0E}"/>
              </a:ext>
            </a:extLst>
          </p:cNvPr>
          <p:cNvSpPr txBox="1"/>
          <p:nvPr/>
        </p:nvSpPr>
        <p:spPr>
          <a:xfrm>
            <a:off x="1075281" y="2688692"/>
            <a:ext cx="1132427" cy="276999"/>
          </a:xfrm>
          <a:prstGeom prst="rect">
            <a:avLst/>
          </a:prstGeom>
          <a:noFill/>
        </p:spPr>
        <p:txBody>
          <a:bodyPr wrap="square" rtlCol="0">
            <a:spAutoFit/>
          </a:bodyPr>
          <a:lstStyle>
            <a:defPPr>
              <a:defRPr lang="en-US"/>
            </a:defPPr>
            <a:lvl1pPr algn="ctr" defTabSz="913874">
              <a:defRPr sz="1200">
                <a:latin typeface="+mj-lt"/>
              </a:defRPr>
            </a:lvl1pPr>
          </a:lstStyle>
          <a:p>
            <a:r>
              <a:rPr lang="en-US"/>
              <a:t>Applications</a:t>
            </a:r>
          </a:p>
        </p:txBody>
      </p:sp>
      <p:grpSp>
        <p:nvGrpSpPr>
          <p:cNvPr id="155" name="Group 154">
            <a:extLst>
              <a:ext uri="{FF2B5EF4-FFF2-40B4-BE49-F238E27FC236}">
                <a16:creationId xmlns:a16="http://schemas.microsoft.com/office/drawing/2014/main" id="{771B1A00-C400-471B-A635-C33452C5D163}"/>
              </a:ext>
            </a:extLst>
          </p:cNvPr>
          <p:cNvGrpSpPr/>
          <p:nvPr/>
        </p:nvGrpSpPr>
        <p:grpSpPr>
          <a:xfrm>
            <a:off x="1316006" y="2008130"/>
            <a:ext cx="650980" cy="630708"/>
            <a:chOff x="7157554" y="1735934"/>
            <a:chExt cx="397423" cy="398542"/>
          </a:xfrm>
        </p:grpSpPr>
        <p:grpSp>
          <p:nvGrpSpPr>
            <p:cNvPr id="156" name="Group 155">
              <a:extLst>
                <a:ext uri="{FF2B5EF4-FFF2-40B4-BE49-F238E27FC236}">
                  <a16:creationId xmlns:a16="http://schemas.microsoft.com/office/drawing/2014/main" id="{F14ECF8C-BF5C-4AA0-BF96-5CA06A479B15}"/>
                </a:ext>
              </a:extLst>
            </p:cNvPr>
            <p:cNvGrpSpPr/>
            <p:nvPr/>
          </p:nvGrpSpPr>
          <p:grpSpPr>
            <a:xfrm>
              <a:off x="7157554" y="1735934"/>
              <a:ext cx="397423" cy="398542"/>
              <a:chOff x="2107244" y="1575258"/>
              <a:chExt cx="310993" cy="264555"/>
            </a:xfrm>
            <a:solidFill>
              <a:srgbClr val="0078D7"/>
            </a:solidFill>
          </p:grpSpPr>
          <p:sp>
            <p:nvSpPr>
              <p:cNvPr id="161" name="Rectangle 9">
                <a:extLst>
                  <a:ext uri="{FF2B5EF4-FFF2-40B4-BE49-F238E27FC236}">
                    <a16:creationId xmlns:a16="http://schemas.microsoft.com/office/drawing/2014/main" id="{45C44007-D9D8-4E21-98DA-090B0A8EE04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sp>
            <p:nvSpPr>
              <p:cNvPr id="162" name="Line 10">
                <a:extLst>
                  <a:ext uri="{FF2B5EF4-FFF2-40B4-BE49-F238E27FC236}">
                    <a16:creationId xmlns:a16="http://schemas.microsoft.com/office/drawing/2014/main" id="{CF3FA302-3D4B-4E82-BB50-881F7F34E4C0}"/>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grpSp>
        <p:grpSp>
          <p:nvGrpSpPr>
            <p:cNvPr id="157" name="Group 156">
              <a:extLst>
                <a:ext uri="{FF2B5EF4-FFF2-40B4-BE49-F238E27FC236}">
                  <a16:creationId xmlns:a16="http://schemas.microsoft.com/office/drawing/2014/main" id="{6FEB93B5-E202-40F8-8E32-6DA6DB0224C0}"/>
                </a:ext>
              </a:extLst>
            </p:cNvPr>
            <p:cNvGrpSpPr/>
            <p:nvPr/>
          </p:nvGrpSpPr>
          <p:grpSpPr>
            <a:xfrm>
              <a:off x="7264761" y="1903738"/>
              <a:ext cx="191394" cy="180132"/>
              <a:chOff x="2202934" y="1701907"/>
              <a:chExt cx="95690" cy="90061"/>
            </a:xfrm>
            <a:solidFill>
              <a:srgbClr val="50E6FF"/>
            </a:solidFill>
          </p:grpSpPr>
          <p:sp>
            <p:nvSpPr>
              <p:cNvPr id="159" name="Freeform 14">
                <a:extLst>
                  <a:ext uri="{FF2B5EF4-FFF2-40B4-BE49-F238E27FC236}">
                    <a16:creationId xmlns:a16="http://schemas.microsoft.com/office/drawing/2014/main" id="{75D1C72E-E303-46BE-9466-95AD5F48F607}"/>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sp>
            <p:nvSpPr>
              <p:cNvPr id="160" name="Line 15">
                <a:extLst>
                  <a:ext uri="{FF2B5EF4-FFF2-40B4-BE49-F238E27FC236}">
                    <a16:creationId xmlns:a16="http://schemas.microsoft.com/office/drawing/2014/main" id="{81CC4034-E46B-4364-AAAE-A9DED0179E94}"/>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grpSp>
        <p:sp>
          <p:nvSpPr>
            <p:cNvPr id="158" name="Oval 157">
              <a:extLst>
                <a:ext uri="{FF2B5EF4-FFF2-40B4-BE49-F238E27FC236}">
                  <a16:creationId xmlns:a16="http://schemas.microsoft.com/office/drawing/2014/main" id="{6ABB99EF-F3B4-4880-8D7C-2DE12A7F3D97}"/>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a:extLst/>
          </p:spPr>
          <p:txBody>
            <a:bodyPr wrap="none" rtlCol="0" anchor="ctr"/>
            <a:lstStyle/>
            <a:p>
              <a:pPr defTabSz="914377">
                <a:defRPr/>
              </a:pPr>
              <a:endParaRPr lang="en-US" sz="1800" kern="0">
                <a:solidFill>
                  <a:prstClr val="black"/>
                </a:solidFill>
                <a:latin typeface="Arial" charset="0"/>
                <a:ea typeface="Arial" charset="0"/>
                <a:cs typeface="Arial" charset="0"/>
              </a:endParaRPr>
            </a:p>
          </p:txBody>
        </p:sp>
      </p:grpSp>
      <p:cxnSp>
        <p:nvCxnSpPr>
          <p:cNvPr id="163" name="Straight Arrow Connector 162">
            <a:extLst>
              <a:ext uri="{FF2B5EF4-FFF2-40B4-BE49-F238E27FC236}">
                <a16:creationId xmlns:a16="http://schemas.microsoft.com/office/drawing/2014/main" id="{0C94830C-FD14-47D9-B250-890EE1C0BB81}"/>
              </a:ext>
            </a:extLst>
          </p:cNvPr>
          <p:cNvCxnSpPr>
            <a:cxnSpLocks/>
          </p:cNvCxnSpPr>
          <p:nvPr/>
        </p:nvCxnSpPr>
        <p:spPr>
          <a:xfrm>
            <a:off x="1543044" y="3017941"/>
            <a:ext cx="0" cy="1913848"/>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78487261-469D-44CA-82B6-58A8C47BBC90}"/>
              </a:ext>
            </a:extLst>
          </p:cNvPr>
          <p:cNvSpPr txBox="1"/>
          <p:nvPr/>
        </p:nvSpPr>
        <p:spPr>
          <a:xfrm>
            <a:off x="597880" y="3681514"/>
            <a:ext cx="908875" cy="230832"/>
          </a:xfrm>
          <a:prstGeom prst="rect">
            <a:avLst/>
          </a:prstGeom>
          <a:noFill/>
        </p:spPr>
        <p:txBody>
          <a:bodyPr wrap="square" lIns="91440" tIns="45720" rIns="91440" bIns="45720" rtlCol="0">
            <a:spAutoFit/>
          </a:bodyPr>
          <a:lstStyle/>
          <a:p>
            <a:pPr algn="r">
              <a:lnSpc>
                <a:spcPct val="90000"/>
              </a:lnSpc>
              <a:spcAft>
                <a:spcPts val="588"/>
              </a:spcAft>
            </a:pPr>
            <a:r>
              <a:rPr lang="en-US" sz="1000"/>
              <a:t>Transactions</a:t>
            </a:r>
          </a:p>
        </p:txBody>
      </p:sp>
      <p:sp>
        <p:nvSpPr>
          <p:cNvPr id="165" name="TextBox 164">
            <a:extLst>
              <a:ext uri="{FF2B5EF4-FFF2-40B4-BE49-F238E27FC236}">
                <a16:creationId xmlns:a16="http://schemas.microsoft.com/office/drawing/2014/main" id="{669AE143-5489-4418-82EF-7B5E272EB3C3}"/>
              </a:ext>
            </a:extLst>
          </p:cNvPr>
          <p:cNvSpPr txBox="1"/>
          <p:nvPr/>
        </p:nvSpPr>
        <p:spPr>
          <a:xfrm>
            <a:off x="2359789" y="2087050"/>
            <a:ext cx="908875" cy="230832"/>
          </a:xfrm>
          <a:prstGeom prst="rect">
            <a:avLst/>
          </a:prstGeom>
          <a:noFill/>
        </p:spPr>
        <p:txBody>
          <a:bodyPr wrap="square" lIns="91440" tIns="45720" rIns="91440" bIns="45720" rtlCol="0">
            <a:spAutoFit/>
          </a:bodyPr>
          <a:lstStyle/>
          <a:p>
            <a:pPr algn="ctr">
              <a:lnSpc>
                <a:spcPct val="90000"/>
              </a:lnSpc>
              <a:spcAft>
                <a:spcPts val="588"/>
              </a:spcAft>
            </a:pPr>
            <a:r>
              <a:rPr lang="en-US" sz="1000"/>
              <a:t>Predictions</a:t>
            </a:r>
          </a:p>
        </p:txBody>
      </p:sp>
      <p:sp>
        <p:nvSpPr>
          <p:cNvPr id="166" name="TextBox 165">
            <a:extLst>
              <a:ext uri="{FF2B5EF4-FFF2-40B4-BE49-F238E27FC236}">
                <a16:creationId xmlns:a16="http://schemas.microsoft.com/office/drawing/2014/main" id="{A61524AF-D95D-4EDD-A2C8-FB9E9CF443F7}"/>
              </a:ext>
            </a:extLst>
          </p:cNvPr>
          <p:cNvSpPr txBox="1"/>
          <p:nvPr/>
        </p:nvSpPr>
        <p:spPr>
          <a:xfrm>
            <a:off x="2594507" y="3376854"/>
            <a:ext cx="746828" cy="230832"/>
          </a:xfrm>
          <a:prstGeom prst="rect">
            <a:avLst/>
          </a:prstGeom>
          <a:noFill/>
        </p:spPr>
        <p:txBody>
          <a:bodyPr wrap="square" lIns="91440" tIns="45720" rIns="91440" bIns="45720" rtlCol="0">
            <a:spAutoFit/>
          </a:bodyPr>
          <a:lstStyle/>
          <a:p>
            <a:pPr algn="r">
              <a:lnSpc>
                <a:spcPct val="90000"/>
              </a:lnSpc>
              <a:spcAft>
                <a:spcPts val="588"/>
              </a:spcAft>
            </a:pPr>
            <a:r>
              <a:rPr lang="en-US" sz="1000"/>
              <a:t>New data</a:t>
            </a:r>
          </a:p>
        </p:txBody>
      </p:sp>
      <p:sp>
        <p:nvSpPr>
          <p:cNvPr id="167" name="TextBox 166">
            <a:extLst>
              <a:ext uri="{FF2B5EF4-FFF2-40B4-BE49-F238E27FC236}">
                <a16:creationId xmlns:a16="http://schemas.microsoft.com/office/drawing/2014/main" id="{C7834A15-6C9C-48BA-AAE8-BCC43E03738A}"/>
              </a:ext>
            </a:extLst>
          </p:cNvPr>
          <p:cNvSpPr txBox="1"/>
          <p:nvPr/>
        </p:nvSpPr>
        <p:spPr>
          <a:xfrm>
            <a:off x="4429297" y="3296587"/>
            <a:ext cx="1212267" cy="369332"/>
          </a:xfrm>
          <a:prstGeom prst="rect">
            <a:avLst/>
          </a:prstGeom>
          <a:noFill/>
        </p:spPr>
        <p:txBody>
          <a:bodyPr wrap="square" lIns="91440" tIns="45720" rIns="91440" bIns="45720" rtlCol="0">
            <a:spAutoFit/>
          </a:bodyPr>
          <a:lstStyle/>
          <a:p>
            <a:pPr>
              <a:lnSpc>
                <a:spcPct val="90000"/>
              </a:lnSpc>
              <a:spcAft>
                <a:spcPts val="588"/>
              </a:spcAft>
            </a:pPr>
            <a:r>
              <a:rPr lang="en-US" sz="1000"/>
              <a:t>Model operationalization</a:t>
            </a:r>
          </a:p>
        </p:txBody>
      </p:sp>
      <p:sp>
        <p:nvSpPr>
          <p:cNvPr id="168" name="TextBox 167">
            <a:extLst>
              <a:ext uri="{FF2B5EF4-FFF2-40B4-BE49-F238E27FC236}">
                <a16:creationId xmlns:a16="http://schemas.microsoft.com/office/drawing/2014/main" id="{48521435-FE3C-47B5-8695-03E90D9F7407}"/>
              </a:ext>
            </a:extLst>
          </p:cNvPr>
          <p:cNvSpPr txBox="1"/>
          <p:nvPr/>
        </p:nvSpPr>
        <p:spPr>
          <a:xfrm>
            <a:off x="2276061" y="5493244"/>
            <a:ext cx="1142041" cy="230832"/>
          </a:xfrm>
          <a:prstGeom prst="rect">
            <a:avLst/>
          </a:prstGeom>
          <a:noFill/>
        </p:spPr>
        <p:txBody>
          <a:bodyPr wrap="square" lIns="91440" tIns="45720" rIns="91440" bIns="45720" rtlCol="0">
            <a:spAutoFit/>
          </a:bodyPr>
          <a:lstStyle/>
          <a:p>
            <a:pPr algn="ctr">
              <a:lnSpc>
                <a:spcPct val="90000"/>
              </a:lnSpc>
              <a:spcAft>
                <a:spcPts val="588"/>
              </a:spcAft>
            </a:pPr>
            <a:r>
              <a:rPr lang="en-US" sz="1000"/>
              <a:t>Data movement</a:t>
            </a:r>
          </a:p>
        </p:txBody>
      </p:sp>
      <p:cxnSp>
        <p:nvCxnSpPr>
          <p:cNvPr id="29" name="Connector: Elbow 28">
            <a:extLst>
              <a:ext uri="{FF2B5EF4-FFF2-40B4-BE49-F238E27FC236}">
                <a16:creationId xmlns:a16="http://schemas.microsoft.com/office/drawing/2014/main" id="{D5E0691D-E1F1-465A-B478-915A9CE0DCED}"/>
              </a:ext>
            </a:extLst>
          </p:cNvPr>
          <p:cNvCxnSpPr>
            <a:cxnSpLocks/>
            <a:endCxn id="200" idx="2"/>
          </p:cNvCxnSpPr>
          <p:nvPr/>
        </p:nvCxnSpPr>
        <p:spPr>
          <a:xfrm flipV="1">
            <a:off x="2144584" y="5461278"/>
            <a:ext cx="2162182" cy="294765"/>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72623" y="4153989"/>
            <a:ext cx="2068285" cy="1307289"/>
            <a:chOff x="3272622" y="4153988"/>
            <a:chExt cx="2068285" cy="1307288"/>
          </a:xfrm>
        </p:grpSpPr>
        <p:sp>
          <p:nvSpPr>
            <p:cNvPr id="24" name="Rectangle 23">
              <a:extLst>
                <a:ext uri="{FF2B5EF4-FFF2-40B4-BE49-F238E27FC236}">
                  <a16:creationId xmlns:a16="http://schemas.microsoft.com/office/drawing/2014/main" id="{1BA94BE1-32FD-4973-90AA-278162FB68B1}"/>
                </a:ext>
              </a:extLst>
            </p:cNvPr>
            <p:cNvSpPr/>
            <p:nvPr/>
          </p:nvSpPr>
          <p:spPr bwMode="auto">
            <a:xfrm>
              <a:off x="3272622" y="4153988"/>
              <a:ext cx="2068285" cy="981906"/>
            </a:xfrm>
            <a:prstGeom prst="rect">
              <a:avLst/>
            </a:prstGeom>
            <a:noFill/>
            <a:ln w="127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grpSp>
          <p:nvGrpSpPr>
            <p:cNvPr id="169" name="Group 168">
              <a:extLst>
                <a:ext uri="{FF2B5EF4-FFF2-40B4-BE49-F238E27FC236}">
                  <a16:creationId xmlns:a16="http://schemas.microsoft.com/office/drawing/2014/main" id="{36DC5029-5A40-4EB5-9A1F-867C5DCF986B}"/>
                </a:ext>
              </a:extLst>
            </p:cNvPr>
            <p:cNvGrpSpPr/>
            <p:nvPr/>
          </p:nvGrpSpPr>
          <p:grpSpPr>
            <a:xfrm>
              <a:off x="3367866" y="4244045"/>
              <a:ext cx="1071414" cy="811134"/>
              <a:chOff x="8502624" y="4362730"/>
              <a:chExt cx="1115993" cy="811134"/>
            </a:xfrm>
          </p:grpSpPr>
          <p:sp>
            <p:nvSpPr>
              <p:cNvPr id="170" name="TextBox 169">
                <a:extLst>
                  <a:ext uri="{FF2B5EF4-FFF2-40B4-BE49-F238E27FC236}">
                    <a16:creationId xmlns:a16="http://schemas.microsoft.com/office/drawing/2014/main" id="{26E99327-4C5E-4D43-B130-588C619EE9B4}"/>
                  </a:ext>
                </a:extLst>
              </p:cNvPr>
              <p:cNvSpPr txBox="1"/>
              <p:nvPr/>
            </p:nvSpPr>
            <p:spPr>
              <a:xfrm>
                <a:off x="8502624" y="4804532"/>
                <a:ext cx="1115993" cy="369332"/>
              </a:xfrm>
              <a:prstGeom prst="rect">
                <a:avLst/>
              </a:prstGeom>
              <a:solidFill>
                <a:schemeClr val="bg1"/>
              </a:solidFill>
              <a:ln w="12700">
                <a:solidFill>
                  <a:schemeClr val="tx1"/>
                </a:solidFill>
              </a:ln>
            </p:spPr>
            <p:txBody>
              <a:bodyPr wrap="square" lIns="91440" tIns="45720" rIns="91440" bIns="45720" rtlCol="0">
                <a:spAutoFit/>
              </a:bodyPr>
              <a:lstStyle/>
              <a:p>
                <a:pPr algn="ctr">
                  <a:lnSpc>
                    <a:spcPct val="90000"/>
                  </a:lnSpc>
                  <a:spcAft>
                    <a:spcPts val="588"/>
                  </a:spcAft>
                </a:pPr>
                <a:r>
                  <a:rPr lang="en-US" sz="1000"/>
                  <a:t>Model</a:t>
                </a:r>
                <a:br>
                  <a:rPr lang="en-US" sz="1000"/>
                </a:br>
                <a:r>
                  <a:rPr lang="en-US" sz="1000"/>
                  <a:t>training</a:t>
                </a:r>
              </a:p>
            </p:txBody>
          </p:sp>
          <p:sp>
            <p:nvSpPr>
              <p:cNvPr id="171" name="TextBox 170">
                <a:extLst>
                  <a:ext uri="{FF2B5EF4-FFF2-40B4-BE49-F238E27FC236}">
                    <a16:creationId xmlns:a16="http://schemas.microsoft.com/office/drawing/2014/main" id="{BFB7E6CA-0CF1-4878-BF5C-100C8572F3E1}"/>
                  </a:ext>
                </a:extLst>
              </p:cNvPr>
              <p:cNvSpPr txBox="1"/>
              <p:nvPr/>
            </p:nvSpPr>
            <p:spPr>
              <a:xfrm>
                <a:off x="8502624" y="4362730"/>
                <a:ext cx="1115993" cy="369332"/>
              </a:xfrm>
              <a:prstGeom prst="rect">
                <a:avLst/>
              </a:prstGeom>
              <a:solidFill>
                <a:schemeClr val="bg1"/>
              </a:solidFill>
              <a:ln w="12700">
                <a:solidFill>
                  <a:schemeClr val="tx1"/>
                </a:solidFill>
              </a:ln>
            </p:spPr>
            <p:txBody>
              <a:bodyPr wrap="square" lIns="91440" tIns="45720" rIns="91440" bIns="45720" rtlCol="0">
                <a:spAutoFit/>
              </a:bodyPr>
              <a:lstStyle/>
              <a:p>
                <a:pPr algn="ctr">
                  <a:lnSpc>
                    <a:spcPct val="90000"/>
                  </a:lnSpc>
                  <a:spcAft>
                    <a:spcPts val="588"/>
                  </a:spcAft>
                </a:pPr>
                <a:r>
                  <a:rPr lang="en-US" sz="1000"/>
                  <a:t>Data transformations</a:t>
                </a:r>
              </a:p>
            </p:txBody>
          </p:sp>
        </p:grpSp>
        <p:grpSp>
          <p:nvGrpSpPr>
            <p:cNvPr id="174" name="Group 173">
              <a:extLst>
                <a:ext uri="{FF2B5EF4-FFF2-40B4-BE49-F238E27FC236}">
                  <a16:creationId xmlns:a16="http://schemas.microsoft.com/office/drawing/2014/main" id="{1382EE59-3111-4BA8-945F-1FA07FC689F2}"/>
                </a:ext>
              </a:extLst>
            </p:cNvPr>
            <p:cNvGrpSpPr/>
            <p:nvPr/>
          </p:nvGrpSpPr>
          <p:grpSpPr>
            <a:xfrm>
              <a:off x="4699284" y="4402736"/>
              <a:ext cx="476230" cy="378010"/>
              <a:chOff x="10661560" y="1764391"/>
              <a:chExt cx="998393" cy="792477"/>
            </a:xfrm>
            <a:solidFill>
              <a:schemeClr val="accent1"/>
            </a:solidFill>
          </p:grpSpPr>
          <p:grpSp>
            <p:nvGrpSpPr>
              <p:cNvPr id="176" name="Group 175">
                <a:extLst>
                  <a:ext uri="{FF2B5EF4-FFF2-40B4-BE49-F238E27FC236}">
                    <a16:creationId xmlns:a16="http://schemas.microsoft.com/office/drawing/2014/main" id="{7EA0967F-159C-41B0-B92F-FBF31419D8E1}"/>
                  </a:ext>
                </a:extLst>
              </p:cNvPr>
              <p:cNvGrpSpPr/>
              <p:nvPr/>
            </p:nvGrpSpPr>
            <p:grpSpPr>
              <a:xfrm>
                <a:off x="10704017" y="1806090"/>
                <a:ext cx="918051" cy="714634"/>
                <a:chOff x="4273550" y="2402418"/>
                <a:chExt cx="1079500" cy="840315"/>
              </a:xfrm>
              <a:grpFill/>
            </p:grpSpPr>
            <p:cxnSp>
              <p:nvCxnSpPr>
                <p:cNvPr id="185" name="Straight Connector 184">
                  <a:extLst>
                    <a:ext uri="{FF2B5EF4-FFF2-40B4-BE49-F238E27FC236}">
                      <a16:creationId xmlns:a16="http://schemas.microsoft.com/office/drawing/2014/main" id="{5F3A777E-8653-4393-8FF4-A774077C091F}"/>
                    </a:ext>
                  </a:extLst>
                </p:cNvPr>
                <p:cNvCxnSpPr>
                  <a:cxnSpLocks/>
                </p:cNvCxnSpPr>
                <p:nvPr/>
              </p:nvCxnSpPr>
              <p:spPr>
                <a:xfrm>
                  <a:off x="4997449" y="2413001"/>
                  <a:ext cx="355601" cy="232833"/>
                </a:xfrm>
                <a:prstGeom prst="line">
                  <a:avLst/>
                </a:prstGeom>
                <a:grpFill/>
                <a:ln w="12700" cap="rnd">
                  <a:solidFill>
                    <a:schemeClr val="accent1"/>
                  </a:solidFill>
                  <a:prstDash val="solid"/>
                  <a:miter lim="800000"/>
                  <a:headEnd/>
                  <a:tailEnd/>
                </a:ln>
                <a:extLst/>
              </p:spPr>
            </p:cxnSp>
            <p:cxnSp>
              <p:nvCxnSpPr>
                <p:cNvPr id="186" name="Straight Connector 185">
                  <a:extLst>
                    <a:ext uri="{FF2B5EF4-FFF2-40B4-BE49-F238E27FC236}">
                      <a16:creationId xmlns:a16="http://schemas.microsoft.com/office/drawing/2014/main" id="{37A18DC2-A5A3-43BF-B765-B67F4E6716E1}"/>
                    </a:ext>
                  </a:extLst>
                </p:cNvPr>
                <p:cNvCxnSpPr>
                  <a:cxnSpLocks/>
                </p:cNvCxnSpPr>
                <p:nvPr/>
              </p:nvCxnSpPr>
              <p:spPr>
                <a:xfrm>
                  <a:off x="4997450" y="2413000"/>
                  <a:ext cx="296333" cy="721783"/>
                </a:xfrm>
                <a:prstGeom prst="line">
                  <a:avLst/>
                </a:prstGeom>
                <a:grpFill/>
                <a:ln w="12700" cap="rnd">
                  <a:solidFill>
                    <a:schemeClr val="accent1"/>
                  </a:solidFill>
                  <a:prstDash val="solid"/>
                  <a:miter lim="800000"/>
                  <a:headEnd/>
                  <a:tailEnd/>
                </a:ln>
                <a:extLst/>
              </p:spPr>
            </p:cxnSp>
            <p:cxnSp>
              <p:nvCxnSpPr>
                <p:cNvPr id="187" name="Straight Connector 186">
                  <a:extLst>
                    <a:ext uri="{FF2B5EF4-FFF2-40B4-BE49-F238E27FC236}">
                      <a16:creationId xmlns:a16="http://schemas.microsoft.com/office/drawing/2014/main" id="{763454E5-369B-40E5-B8F3-45D02DA7B323}"/>
                    </a:ext>
                  </a:extLst>
                </p:cNvPr>
                <p:cNvCxnSpPr>
                  <a:cxnSpLocks/>
                </p:cNvCxnSpPr>
                <p:nvPr/>
              </p:nvCxnSpPr>
              <p:spPr>
                <a:xfrm flipV="1">
                  <a:off x="4762500" y="3143250"/>
                  <a:ext cx="520700" cy="86783"/>
                </a:xfrm>
                <a:prstGeom prst="line">
                  <a:avLst/>
                </a:prstGeom>
                <a:grpFill/>
                <a:ln w="12700" cap="rnd">
                  <a:solidFill>
                    <a:schemeClr val="accent1"/>
                  </a:solidFill>
                  <a:prstDash val="solid"/>
                  <a:miter lim="800000"/>
                  <a:headEnd/>
                  <a:tailEnd/>
                </a:ln>
                <a:extLst/>
              </p:spPr>
            </p:cxnSp>
            <p:cxnSp>
              <p:nvCxnSpPr>
                <p:cNvPr id="188" name="Straight Connector 187">
                  <a:extLst>
                    <a:ext uri="{FF2B5EF4-FFF2-40B4-BE49-F238E27FC236}">
                      <a16:creationId xmlns:a16="http://schemas.microsoft.com/office/drawing/2014/main" id="{10FE2045-6DA1-4553-88CB-BE21A49196A2}"/>
                    </a:ext>
                  </a:extLst>
                </p:cNvPr>
                <p:cNvCxnSpPr>
                  <a:cxnSpLocks/>
                </p:cNvCxnSpPr>
                <p:nvPr/>
              </p:nvCxnSpPr>
              <p:spPr>
                <a:xfrm flipV="1">
                  <a:off x="5039783" y="2641600"/>
                  <a:ext cx="300567" cy="241300"/>
                </a:xfrm>
                <a:prstGeom prst="line">
                  <a:avLst/>
                </a:prstGeom>
                <a:grpFill/>
                <a:ln w="12700" cap="rnd">
                  <a:solidFill>
                    <a:schemeClr val="accent1"/>
                  </a:solidFill>
                  <a:prstDash val="solid"/>
                  <a:miter lim="800000"/>
                  <a:headEnd/>
                  <a:tailEnd/>
                </a:ln>
                <a:extLst/>
              </p:spPr>
            </p:cxnSp>
            <p:cxnSp>
              <p:nvCxnSpPr>
                <p:cNvPr id="189" name="Straight Connector 188">
                  <a:extLst>
                    <a:ext uri="{FF2B5EF4-FFF2-40B4-BE49-F238E27FC236}">
                      <a16:creationId xmlns:a16="http://schemas.microsoft.com/office/drawing/2014/main" id="{8ED2BCF7-391D-4A4E-970A-DFC1FE933C93}"/>
                    </a:ext>
                  </a:extLst>
                </p:cNvPr>
                <p:cNvCxnSpPr>
                  <a:cxnSpLocks/>
                </p:cNvCxnSpPr>
                <p:nvPr/>
              </p:nvCxnSpPr>
              <p:spPr>
                <a:xfrm flipV="1">
                  <a:off x="4413250" y="2413001"/>
                  <a:ext cx="571500" cy="126999"/>
                </a:xfrm>
                <a:prstGeom prst="line">
                  <a:avLst/>
                </a:prstGeom>
                <a:grpFill/>
                <a:ln w="12700" cap="rnd">
                  <a:solidFill>
                    <a:schemeClr val="accent1"/>
                  </a:solidFill>
                  <a:prstDash val="solid"/>
                  <a:miter lim="800000"/>
                  <a:headEnd/>
                  <a:tailEnd/>
                </a:ln>
                <a:extLst/>
              </p:spPr>
            </p:cxnSp>
            <p:cxnSp>
              <p:nvCxnSpPr>
                <p:cNvPr id="190" name="Straight Connector 189">
                  <a:extLst>
                    <a:ext uri="{FF2B5EF4-FFF2-40B4-BE49-F238E27FC236}">
                      <a16:creationId xmlns:a16="http://schemas.microsoft.com/office/drawing/2014/main" id="{2B62AE09-EB9F-4087-900F-8C5960DACA1D}"/>
                    </a:ext>
                  </a:extLst>
                </p:cNvPr>
                <p:cNvCxnSpPr>
                  <a:cxnSpLocks/>
                </p:cNvCxnSpPr>
                <p:nvPr/>
              </p:nvCxnSpPr>
              <p:spPr>
                <a:xfrm flipV="1">
                  <a:off x="4703233" y="2450099"/>
                  <a:ext cx="251425" cy="248651"/>
                </a:xfrm>
                <a:prstGeom prst="line">
                  <a:avLst/>
                </a:prstGeom>
                <a:grpFill/>
                <a:ln w="12700" cap="rnd">
                  <a:solidFill>
                    <a:schemeClr val="accent1"/>
                  </a:solidFill>
                  <a:prstDash val="solid"/>
                  <a:miter lim="800000"/>
                  <a:headEnd/>
                  <a:tailEnd/>
                </a:ln>
                <a:extLst/>
              </p:spPr>
            </p:cxnSp>
            <p:cxnSp>
              <p:nvCxnSpPr>
                <p:cNvPr id="191" name="Straight Connector 190">
                  <a:extLst>
                    <a:ext uri="{FF2B5EF4-FFF2-40B4-BE49-F238E27FC236}">
                      <a16:creationId xmlns:a16="http://schemas.microsoft.com/office/drawing/2014/main" id="{3E52AB54-BD9D-4940-8510-A1DA64AEF63F}"/>
                    </a:ext>
                  </a:extLst>
                </p:cNvPr>
                <p:cNvCxnSpPr>
                  <a:cxnSpLocks/>
                </p:cNvCxnSpPr>
                <p:nvPr/>
              </p:nvCxnSpPr>
              <p:spPr>
                <a:xfrm flipV="1">
                  <a:off x="4762500" y="2402418"/>
                  <a:ext cx="232833" cy="821265"/>
                </a:xfrm>
                <a:prstGeom prst="line">
                  <a:avLst/>
                </a:prstGeom>
                <a:grpFill/>
                <a:ln w="12700" cap="rnd">
                  <a:solidFill>
                    <a:schemeClr val="accent1"/>
                  </a:solidFill>
                  <a:prstDash val="solid"/>
                  <a:miter lim="800000"/>
                  <a:headEnd/>
                  <a:tailEnd/>
                </a:ln>
                <a:extLst/>
              </p:spPr>
            </p:cxnSp>
            <p:cxnSp>
              <p:nvCxnSpPr>
                <p:cNvPr id="192" name="Straight Connector 191">
                  <a:extLst>
                    <a:ext uri="{FF2B5EF4-FFF2-40B4-BE49-F238E27FC236}">
                      <a16:creationId xmlns:a16="http://schemas.microsoft.com/office/drawing/2014/main" id="{BAD3166B-7D78-49FD-BDDD-0E118BCFA803}"/>
                    </a:ext>
                  </a:extLst>
                </p:cNvPr>
                <p:cNvCxnSpPr>
                  <a:cxnSpLocks/>
                </p:cNvCxnSpPr>
                <p:nvPr/>
              </p:nvCxnSpPr>
              <p:spPr>
                <a:xfrm flipH="1" flipV="1">
                  <a:off x="4273550" y="2984500"/>
                  <a:ext cx="495300" cy="251883"/>
                </a:xfrm>
                <a:prstGeom prst="line">
                  <a:avLst/>
                </a:prstGeom>
                <a:grpFill/>
                <a:ln w="12700" cap="rnd">
                  <a:solidFill>
                    <a:schemeClr val="accent1"/>
                  </a:solidFill>
                  <a:prstDash val="solid"/>
                  <a:miter lim="800000"/>
                  <a:headEnd/>
                  <a:tailEnd/>
                </a:ln>
                <a:extLst/>
              </p:spPr>
            </p:cxnSp>
            <p:cxnSp>
              <p:nvCxnSpPr>
                <p:cNvPr id="193" name="Straight Connector 192">
                  <a:extLst>
                    <a:ext uri="{FF2B5EF4-FFF2-40B4-BE49-F238E27FC236}">
                      <a16:creationId xmlns:a16="http://schemas.microsoft.com/office/drawing/2014/main" id="{D1E4BA22-D9C9-4EDF-A516-CF171F8953AF}"/>
                    </a:ext>
                  </a:extLst>
                </p:cNvPr>
                <p:cNvCxnSpPr>
                  <a:cxnSpLocks/>
                </p:cNvCxnSpPr>
                <p:nvPr/>
              </p:nvCxnSpPr>
              <p:spPr>
                <a:xfrm flipH="1" flipV="1">
                  <a:off x="4417483" y="2537884"/>
                  <a:ext cx="647700" cy="338666"/>
                </a:xfrm>
                <a:prstGeom prst="line">
                  <a:avLst/>
                </a:prstGeom>
                <a:grpFill/>
                <a:ln w="12700" cap="rnd">
                  <a:solidFill>
                    <a:schemeClr val="accent1"/>
                  </a:solidFill>
                  <a:prstDash val="solid"/>
                  <a:miter lim="800000"/>
                  <a:headEnd/>
                  <a:tailEnd/>
                </a:ln>
                <a:extLst/>
              </p:spPr>
            </p:cxnSp>
            <p:cxnSp>
              <p:nvCxnSpPr>
                <p:cNvPr id="194" name="Straight Connector 193">
                  <a:extLst>
                    <a:ext uri="{FF2B5EF4-FFF2-40B4-BE49-F238E27FC236}">
                      <a16:creationId xmlns:a16="http://schemas.microsoft.com/office/drawing/2014/main" id="{CF508E27-29F5-4C47-B116-B9868E805949}"/>
                    </a:ext>
                  </a:extLst>
                </p:cNvPr>
                <p:cNvCxnSpPr>
                  <a:cxnSpLocks/>
                </p:cNvCxnSpPr>
                <p:nvPr/>
              </p:nvCxnSpPr>
              <p:spPr>
                <a:xfrm flipV="1">
                  <a:off x="4277783" y="2874433"/>
                  <a:ext cx="770468" cy="107951"/>
                </a:xfrm>
                <a:prstGeom prst="line">
                  <a:avLst/>
                </a:prstGeom>
                <a:grpFill/>
                <a:ln w="12700" cap="rnd">
                  <a:solidFill>
                    <a:schemeClr val="accent1"/>
                  </a:solidFill>
                  <a:prstDash val="solid"/>
                  <a:miter lim="800000"/>
                  <a:headEnd/>
                  <a:tailEnd/>
                </a:ln>
                <a:extLst/>
              </p:spPr>
            </p:cxnSp>
            <p:cxnSp>
              <p:nvCxnSpPr>
                <p:cNvPr id="195" name="Straight Connector 194">
                  <a:extLst>
                    <a:ext uri="{FF2B5EF4-FFF2-40B4-BE49-F238E27FC236}">
                      <a16:creationId xmlns:a16="http://schemas.microsoft.com/office/drawing/2014/main" id="{BF444324-3879-4C2E-A0A5-1D0697E719C4}"/>
                    </a:ext>
                  </a:extLst>
                </p:cNvPr>
                <p:cNvCxnSpPr>
                  <a:cxnSpLocks/>
                </p:cNvCxnSpPr>
                <p:nvPr/>
              </p:nvCxnSpPr>
              <p:spPr>
                <a:xfrm flipH="1" flipV="1">
                  <a:off x="4413250" y="2531533"/>
                  <a:ext cx="353483" cy="698500"/>
                </a:xfrm>
                <a:prstGeom prst="line">
                  <a:avLst/>
                </a:prstGeom>
                <a:grpFill/>
                <a:ln w="12700" cap="rnd">
                  <a:solidFill>
                    <a:schemeClr val="accent1"/>
                  </a:solidFill>
                  <a:prstDash val="solid"/>
                  <a:miter lim="800000"/>
                  <a:headEnd/>
                  <a:tailEnd/>
                </a:ln>
                <a:extLst/>
              </p:spPr>
            </p:cxnSp>
            <p:cxnSp>
              <p:nvCxnSpPr>
                <p:cNvPr id="196" name="Straight Connector 195">
                  <a:extLst>
                    <a:ext uri="{FF2B5EF4-FFF2-40B4-BE49-F238E27FC236}">
                      <a16:creationId xmlns:a16="http://schemas.microsoft.com/office/drawing/2014/main" id="{B8460EBF-D2D8-4284-A5D7-DF7B26F50E8D}"/>
                    </a:ext>
                  </a:extLst>
                </p:cNvPr>
                <p:cNvCxnSpPr>
                  <a:cxnSpLocks/>
                </p:cNvCxnSpPr>
                <p:nvPr/>
              </p:nvCxnSpPr>
              <p:spPr>
                <a:xfrm flipH="1" flipV="1">
                  <a:off x="4715933" y="2698750"/>
                  <a:ext cx="50800" cy="543983"/>
                </a:xfrm>
                <a:prstGeom prst="line">
                  <a:avLst/>
                </a:prstGeom>
                <a:grpFill/>
                <a:ln w="12700" cap="rnd">
                  <a:solidFill>
                    <a:schemeClr val="accent1"/>
                  </a:solidFill>
                  <a:prstDash val="solid"/>
                  <a:miter lim="800000"/>
                  <a:headEnd/>
                  <a:tailEnd/>
                </a:ln>
                <a:extLst/>
              </p:spPr>
            </p:cxnSp>
            <p:cxnSp>
              <p:nvCxnSpPr>
                <p:cNvPr id="197" name="Straight Connector 196">
                  <a:extLst>
                    <a:ext uri="{FF2B5EF4-FFF2-40B4-BE49-F238E27FC236}">
                      <a16:creationId xmlns:a16="http://schemas.microsoft.com/office/drawing/2014/main" id="{C3997480-00B5-4515-92C1-DEC4CFA6C1AB}"/>
                    </a:ext>
                  </a:extLst>
                </p:cNvPr>
                <p:cNvCxnSpPr>
                  <a:cxnSpLocks/>
                </p:cNvCxnSpPr>
                <p:nvPr/>
              </p:nvCxnSpPr>
              <p:spPr>
                <a:xfrm flipH="1" flipV="1">
                  <a:off x="5052483" y="2899834"/>
                  <a:ext cx="234950" cy="218016"/>
                </a:xfrm>
                <a:prstGeom prst="line">
                  <a:avLst/>
                </a:prstGeom>
                <a:grpFill/>
                <a:ln w="12700" cap="rnd">
                  <a:solidFill>
                    <a:schemeClr val="accent1"/>
                  </a:solidFill>
                  <a:prstDash val="solid"/>
                  <a:miter lim="800000"/>
                  <a:headEnd/>
                  <a:tailEnd/>
                </a:ln>
                <a:extLst/>
              </p:spPr>
            </p:cxnSp>
            <p:cxnSp>
              <p:nvCxnSpPr>
                <p:cNvPr id="198" name="Straight Connector 197">
                  <a:extLst>
                    <a:ext uri="{FF2B5EF4-FFF2-40B4-BE49-F238E27FC236}">
                      <a16:creationId xmlns:a16="http://schemas.microsoft.com/office/drawing/2014/main" id="{2EBCA380-150D-4FCD-B52B-03515DEE278E}"/>
                    </a:ext>
                  </a:extLst>
                </p:cNvPr>
                <p:cNvCxnSpPr>
                  <a:cxnSpLocks/>
                </p:cNvCxnSpPr>
                <p:nvPr/>
              </p:nvCxnSpPr>
              <p:spPr>
                <a:xfrm flipV="1">
                  <a:off x="4762500" y="2876550"/>
                  <a:ext cx="292101" cy="340783"/>
                </a:xfrm>
                <a:prstGeom prst="line">
                  <a:avLst/>
                </a:prstGeom>
                <a:grpFill/>
                <a:ln w="12700" cap="rnd">
                  <a:solidFill>
                    <a:schemeClr val="accent1"/>
                  </a:solidFill>
                  <a:prstDash val="solid"/>
                  <a:miter lim="800000"/>
                  <a:headEnd/>
                  <a:tailEnd/>
                </a:ln>
                <a:extLst/>
              </p:spPr>
            </p:cxnSp>
          </p:grpSp>
          <p:sp>
            <p:nvSpPr>
              <p:cNvPr id="177" name="Oval 19">
                <a:extLst>
                  <a:ext uri="{FF2B5EF4-FFF2-40B4-BE49-F238E27FC236}">
                    <a16:creationId xmlns:a16="http://schemas.microsoft.com/office/drawing/2014/main" id="{B7DF5ABE-B340-4C26-98B6-4F13B0948C69}"/>
                  </a:ext>
                </a:extLst>
              </p:cNvPr>
              <p:cNvSpPr>
                <a:spLocks noChangeArrowheads="1"/>
              </p:cNvSpPr>
              <p:nvPr/>
            </p:nvSpPr>
            <p:spPr bwMode="auto">
              <a:xfrm>
                <a:off x="11269148" y="1764391"/>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78" name="Oval 19">
                <a:extLst>
                  <a:ext uri="{FF2B5EF4-FFF2-40B4-BE49-F238E27FC236}">
                    <a16:creationId xmlns:a16="http://schemas.microsoft.com/office/drawing/2014/main" id="{A8E342CD-B3AC-4257-838A-75275C4DED89}"/>
                  </a:ext>
                </a:extLst>
              </p:cNvPr>
              <p:cNvSpPr>
                <a:spLocks noChangeArrowheads="1"/>
              </p:cNvSpPr>
              <p:nvPr/>
            </p:nvSpPr>
            <p:spPr bwMode="auto">
              <a:xfrm>
                <a:off x="11563592" y="1959419"/>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79" name="Oval 19">
                <a:extLst>
                  <a:ext uri="{FF2B5EF4-FFF2-40B4-BE49-F238E27FC236}">
                    <a16:creationId xmlns:a16="http://schemas.microsoft.com/office/drawing/2014/main" id="{F382FD77-3B85-430E-8AC4-4CB4ED6613A7}"/>
                  </a:ext>
                </a:extLst>
              </p:cNvPr>
              <p:cNvSpPr>
                <a:spLocks noChangeArrowheads="1"/>
              </p:cNvSpPr>
              <p:nvPr/>
            </p:nvSpPr>
            <p:spPr bwMode="auto">
              <a:xfrm>
                <a:off x="11315502" y="2164791"/>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80" name="Oval 19">
                <a:extLst>
                  <a:ext uri="{FF2B5EF4-FFF2-40B4-BE49-F238E27FC236}">
                    <a16:creationId xmlns:a16="http://schemas.microsoft.com/office/drawing/2014/main" id="{03F60DFC-1515-402E-BB1D-1283CAA7A142}"/>
                  </a:ext>
                </a:extLst>
              </p:cNvPr>
              <p:cNvSpPr>
                <a:spLocks noChangeArrowheads="1"/>
              </p:cNvSpPr>
              <p:nvPr/>
            </p:nvSpPr>
            <p:spPr bwMode="auto">
              <a:xfrm>
                <a:off x="11515412" y="2375262"/>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81" name="Oval 19">
                <a:extLst>
                  <a:ext uri="{FF2B5EF4-FFF2-40B4-BE49-F238E27FC236}">
                    <a16:creationId xmlns:a16="http://schemas.microsoft.com/office/drawing/2014/main" id="{CC0C4FB1-1DF7-464A-A310-B568215E0099}"/>
                  </a:ext>
                </a:extLst>
              </p:cNvPr>
              <p:cNvSpPr>
                <a:spLocks noChangeArrowheads="1"/>
              </p:cNvSpPr>
              <p:nvPr/>
            </p:nvSpPr>
            <p:spPr bwMode="auto">
              <a:xfrm>
                <a:off x="11069702" y="2460508"/>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82" name="Oval 19">
                <a:extLst>
                  <a:ext uri="{FF2B5EF4-FFF2-40B4-BE49-F238E27FC236}">
                    <a16:creationId xmlns:a16="http://schemas.microsoft.com/office/drawing/2014/main" id="{CBC1ED0B-1FF7-40FA-838D-1298A42CFE17}"/>
                  </a:ext>
                </a:extLst>
              </p:cNvPr>
              <p:cNvSpPr>
                <a:spLocks noChangeArrowheads="1"/>
              </p:cNvSpPr>
              <p:nvPr/>
            </p:nvSpPr>
            <p:spPr bwMode="auto">
              <a:xfrm>
                <a:off x="10661560" y="2249717"/>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83" name="Oval 19">
                <a:extLst>
                  <a:ext uri="{FF2B5EF4-FFF2-40B4-BE49-F238E27FC236}">
                    <a16:creationId xmlns:a16="http://schemas.microsoft.com/office/drawing/2014/main" id="{4A82160A-F8C5-4521-9423-1BF461F4A3D1}"/>
                  </a:ext>
                </a:extLst>
              </p:cNvPr>
              <p:cNvSpPr>
                <a:spLocks noChangeArrowheads="1"/>
              </p:cNvSpPr>
              <p:nvPr/>
            </p:nvSpPr>
            <p:spPr bwMode="auto">
              <a:xfrm>
                <a:off x="11028880" y="2006634"/>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84" name="Oval 19">
                <a:extLst>
                  <a:ext uri="{FF2B5EF4-FFF2-40B4-BE49-F238E27FC236}">
                    <a16:creationId xmlns:a16="http://schemas.microsoft.com/office/drawing/2014/main" id="{6812D662-5C37-4082-85BD-D0F2D192EDF1}"/>
                  </a:ext>
                </a:extLst>
              </p:cNvPr>
              <p:cNvSpPr>
                <a:spLocks noChangeArrowheads="1"/>
              </p:cNvSpPr>
              <p:nvPr/>
            </p:nvSpPr>
            <p:spPr bwMode="auto">
              <a:xfrm>
                <a:off x="10780418" y="1874551"/>
                <a:ext cx="96361" cy="96361"/>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sp>
          <p:nvSpPr>
            <p:cNvPr id="175" name="TextBox 174">
              <a:extLst>
                <a:ext uri="{FF2B5EF4-FFF2-40B4-BE49-F238E27FC236}">
                  <a16:creationId xmlns:a16="http://schemas.microsoft.com/office/drawing/2014/main" id="{680AC2D4-C26D-4B16-84C5-92361B403CC5}"/>
                </a:ext>
              </a:extLst>
            </p:cNvPr>
            <p:cNvSpPr txBox="1"/>
            <p:nvPr/>
          </p:nvSpPr>
          <p:spPr>
            <a:xfrm>
              <a:off x="4627580" y="4774639"/>
              <a:ext cx="619637" cy="246221"/>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000">
                  <a:latin typeface="+mn-lt"/>
                </a:rPr>
                <a:t>Model</a:t>
              </a:r>
            </a:p>
          </p:txBody>
        </p:sp>
        <p:cxnSp>
          <p:nvCxnSpPr>
            <p:cNvPr id="199" name="Straight Arrow Connector 198">
              <a:extLst>
                <a:ext uri="{FF2B5EF4-FFF2-40B4-BE49-F238E27FC236}">
                  <a16:creationId xmlns:a16="http://schemas.microsoft.com/office/drawing/2014/main" id="{054D2420-6BD6-4471-B240-1984026CF02D}"/>
                </a:ext>
              </a:extLst>
            </p:cNvPr>
            <p:cNvCxnSpPr>
              <a:cxnSpLocks/>
            </p:cNvCxnSpPr>
            <p:nvPr/>
          </p:nvCxnSpPr>
          <p:spPr>
            <a:xfrm>
              <a:off x="4441876" y="4848418"/>
              <a:ext cx="23960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75A3C4E7-3DE9-46AA-BEB2-29F0915C8B48}"/>
                </a:ext>
              </a:extLst>
            </p:cNvPr>
            <p:cNvSpPr txBox="1"/>
            <p:nvPr/>
          </p:nvSpPr>
          <p:spPr>
            <a:xfrm>
              <a:off x="3618277" y="5184277"/>
              <a:ext cx="1376976" cy="276999"/>
            </a:xfrm>
            <a:prstGeom prst="rect">
              <a:avLst/>
            </a:prstGeom>
            <a:noFill/>
          </p:spPr>
          <p:txBody>
            <a:bodyPr wrap="square" rtlCol="0">
              <a:spAutoFit/>
            </a:bodyPr>
            <a:lstStyle>
              <a:defPPr>
                <a:defRPr lang="en-US"/>
              </a:defPPr>
              <a:lvl1pPr algn="ctr" defTabSz="913874">
                <a:defRPr sz="1200">
                  <a:latin typeface="+mj-lt"/>
                </a:defRPr>
              </a:lvl1pPr>
            </a:lstStyle>
            <a:p>
              <a:r>
                <a:rPr lang="en-US"/>
                <a:t>Analytics server</a:t>
              </a:r>
            </a:p>
          </p:txBody>
        </p:sp>
      </p:grpSp>
      <p:cxnSp>
        <p:nvCxnSpPr>
          <p:cNvPr id="32" name="Straight Arrow Connector 31">
            <a:extLst>
              <a:ext uri="{FF2B5EF4-FFF2-40B4-BE49-F238E27FC236}">
                <a16:creationId xmlns:a16="http://schemas.microsoft.com/office/drawing/2014/main" id="{166FFC03-044B-4091-95CC-AF31C43F8AFE}"/>
              </a:ext>
            </a:extLst>
          </p:cNvPr>
          <p:cNvCxnSpPr>
            <a:cxnSpLocks/>
          </p:cNvCxnSpPr>
          <p:nvPr/>
        </p:nvCxnSpPr>
        <p:spPr>
          <a:xfrm flipV="1">
            <a:off x="4415983" y="3160653"/>
            <a:ext cx="0" cy="921491"/>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0E5A98B-1002-4344-B34F-C0492DB0BFDE}"/>
              </a:ext>
            </a:extLst>
          </p:cNvPr>
          <p:cNvCxnSpPr>
            <a:cxnSpLocks/>
          </p:cNvCxnSpPr>
          <p:nvPr/>
        </p:nvCxnSpPr>
        <p:spPr>
          <a:xfrm rot="5400000" flipH="1" flipV="1">
            <a:off x="2090047" y="2835177"/>
            <a:ext cx="1773324" cy="2419899"/>
          </a:xfrm>
          <a:prstGeom prst="bentConnector3">
            <a:avLst>
              <a:gd name="adj1" fmla="val 7179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B3C505B-714F-49BC-BBFB-A8242A444EA6}"/>
              </a:ext>
            </a:extLst>
          </p:cNvPr>
          <p:cNvCxnSpPr>
            <a:cxnSpLocks/>
          </p:cNvCxnSpPr>
          <p:nvPr/>
        </p:nvCxnSpPr>
        <p:spPr>
          <a:xfrm flipH="1">
            <a:off x="2123253" y="2334211"/>
            <a:ext cx="1381947"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473233" y="2009554"/>
            <a:ext cx="2033024" cy="1088449"/>
            <a:chOff x="3473233" y="2009553"/>
            <a:chExt cx="2033024" cy="1088449"/>
          </a:xfrm>
        </p:grpSpPr>
        <p:grpSp>
          <p:nvGrpSpPr>
            <p:cNvPr id="208" name="Group 207">
              <a:extLst>
                <a:ext uri="{FF2B5EF4-FFF2-40B4-BE49-F238E27FC236}">
                  <a16:creationId xmlns:a16="http://schemas.microsoft.com/office/drawing/2014/main" id="{32A259FD-1659-4D62-9847-3ECF4E02DF3B}"/>
                </a:ext>
              </a:extLst>
            </p:cNvPr>
            <p:cNvGrpSpPr/>
            <p:nvPr/>
          </p:nvGrpSpPr>
          <p:grpSpPr>
            <a:xfrm>
              <a:off x="3473233" y="2009553"/>
              <a:ext cx="2033024" cy="1088449"/>
              <a:chOff x="3473233" y="2009553"/>
              <a:chExt cx="2033024" cy="1088449"/>
            </a:xfrm>
          </p:grpSpPr>
          <p:sp>
            <p:nvSpPr>
              <p:cNvPr id="201" name="Rectangle 200">
                <a:extLst>
                  <a:ext uri="{FF2B5EF4-FFF2-40B4-BE49-F238E27FC236}">
                    <a16:creationId xmlns:a16="http://schemas.microsoft.com/office/drawing/2014/main" id="{92F45CA3-DBE6-4235-AE47-D7FE9399E873}"/>
                  </a:ext>
                </a:extLst>
              </p:cNvPr>
              <p:cNvSpPr/>
              <p:nvPr/>
            </p:nvSpPr>
            <p:spPr bwMode="auto">
              <a:xfrm>
                <a:off x="3675148" y="2009553"/>
                <a:ext cx="1831109" cy="557070"/>
              </a:xfrm>
              <a:prstGeom prst="rect">
                <a:avLst/>
              </a:prstGeom>
              <a:noFill/>
              <a:ln w="127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a:endParaRPr lang="en-US" sz="1600">
                  <a:gradFill>
                    <a:gsLst>
                      <a:gs pos="40075">
                        <a:srgbClr val="FFFFFF"/>
                      </a:gs>
                      <a:gs pos="30000">
                        <a:srgbClr val="FFFFFF"/>
                      </a:gs>
                    </a:gsLst>
                    <a:lin ang="5400000" scaled="0"/>
                  </a:gradFill>
                </a:endParaRPr>
              </a:p>
            </p:txBody>
          </p:sp>
          <p:sp>
            <p:nvSpPr>
              <p:cNvPr id="202" name="TextBox 201">
                <a:extLst>
                  <a:ext uri="{FF2B5EF4-FFF2-40B4-BE49-F238E27FC236}">
                    <a16:creationId xmlns:a16="http://schemas.microsoft.com/office/drawing/2014/main" id="{83562860-CDFF-402E-BACD-96810F95105F}"/>
                  </a:ext>
                </a:extLst>
              </p:cNvPr>
              <p:cNvSpPr txBox="1"/>
              <p:nvPr/>
            </p:nvSpPr>
            <p:spPr>
              <a:xfrm>
                <a:off x="3473233" y="2636337"/>
                <a:ext cx="1667063" cy="461665"/>
              </a:xfrm>
              <a:prstGeom prst="rect">
                <a:avLst/>
              </a:prstGeom>
              <a:noFill/>
            </p:spPr>
            <p:txBody>
              <a:bodyPr wrap="square" rtlCol="0">
                <a:spAutoFit/>
              </a:bodyPr>
              <a:lstStyle>
                <a:defPPr>
                  <a:defRPr lang="en-US"/>
                </a:defPPr>
                <a:lvl1pPr algn="ctr" defTabSz="913874">
                  <a:defRPr sz="1200">
                    <a:latin typeface="+mj-lt"/>
                  </a:defRPr>
                </a:lvl1pPr>
              </a:lstStyle>
              <a:p>
                <a:r>
                  <a:rPr lang="en-US"/>
                  <a:t>Separate service or embedded logic</a:t>
                </a:r>
              </a:p>
            </p:txBody>
          </p:sp>
          <p:sp>
            <p:nvSpPr>
              <p:cNvPr id="203" name="TextBox 202">
                <a:extLst>
                  <a:ext uri="{FF2B5EF4-FFF2-40B4-BE49-F238E27FC236}">
                    <a16:creationId xmlns:a16="http://schemas.microsoft.com/office/drawing/2014/main" id="{8F52541A-2BBA-40F2-8440-E73A147A8687}"/>
                  </a:ext>
                </a:extLst>
              </p:cNvPr>
              <p:cNvSpPr txBox="1"/>
              <p:nvPr/>
            </p:nvSpPr>
            <p:spPr>
              <a:xfrm>
                <a:off x="3771057" y="2162888"/>
                <a:ext cx="1071415" cy="230832"/>
              </a:xfrm>
              <a:prstGeom prst="rect">
                <a:avLst/>
              </a:prstGeom>
              <a:solidFill>
                <a:schemeClr val="bg1"/>
              </a:solidFill>
              <a:ln w="12700">
                <a:solidFill>
                  <a:schemeClr val="tx1"/>
                </a:solidFill>
              </a:ln>
            </p:spPr>
            <p:txBody>
              <a:bodyPr wrap="square" lIns="91440" tIns="45720" rIns="91440" bIns="45720" rtlCol="0" anchor="ctr" anchorCtr="1">
                <a:spAutoFit/>
              </a:bodyPr>
              <a:lstStyle/>
              <a:p>
                <a:pPr algn="ctr">
                  <a:lnSpc>
                    <a:spcPct val="90000"/>
                  </a:lnSpc>
                  <a:spcAft>
                    <a:spcPts val="588"/>
                  </a:spcAft>
                </a:pPr>
                <a:r>
                  <a:rPr lang="en-US" sz="1000"/>
                  <a:t>Scoring</a:t>
                </a:r>
              </a:p>
            </p:txBody>
          </p:sp>
        </p:grpSp>
        <p:grpSp>
          <p:nvGrpSpPr>
            <p:cNvPr id="117" name="Group 116">
              <a:extLst/>
            </p:cNvPr>
            <p:cNvGrpSpPr/>
            <p:nvPr/>
          </p:nvGrpSpPr>
          <p:grpSpPr>
            <a:xfrm>
              <a:off x="4914176" y="2080929"/>
              <a:ext cx="476230" cy="378010"/>
              <a:chOff x="10661560" y="1764391"/>
              <a:chExt cx="998393" cy="792477"/>
            </a:xfrm>
            <a:solidFill>
              <a:schemeClr val="accent1"/>
            </a:solidFill>
          </p:grpSpPr>
          <p:grpSp>
            <p:nvGrpSpPr>
              <p:cNvPr id="118" name="Group 117">
                <a:extLst/>
              </p:cNvPr>
              <p:cNvGrpSpPr/>
              <p:nvPr/>
            </p:nvGrpSpPr>
            <p:grpSpPr>
              <a:xfrm>
                <a:off x="10704017" y="1806090"/>
                <a:ext cx="918051" cy="714634"/>
                <a:chOff x="4273550" y="2402418"/>
                <a:chExt cx="1079500" cy="840315"/>
              </a:xfrm>
              <a:grpFill/>
            </p:grpSpPr>
            <p:cxnSp>
              <p:nvCxnSpPr>
                <p:cNvPr id="127" name="Straight Connector 126">
                  <a:extLst/>
                </p:cNvPr>
                <p:cNvCxnSpPr>
                  <a:cxnSpLocks/>
                </p:cNvCxnSpPr>
                <p:nvPr/>
              </p:nvCxnSpPr>
              <p:spPr>
                <a:xfrm>
                  <a:off x="4997449" y="2413001"/>
                  <a:ext cx="355601" cy="232833"/>
                </a:xfrm>
                <a:prstGeom prst="line">
                  <a:avLst/>
                </a:prstGeom>
                <a:grpFill/>
                <a:ln w="12700" cap="rnd">
                  <a:solidFill>
                    <a:schemeClr val="accent1"/>
                  </a:solidFill>
                  <a:prstDash val="solid"/>
                  <a:miter lim="800000"/>
                  <a:headEnd/>
                  <a:tailEnd/>
                </a:ln>
                <a:extLst/>
              </p:spPr>
            </p:cxnSp>
            <p:cxnSp>
              <p:nvCxnSpPr>
                <p:cNvPr id="128" name="Straight Connector 127">
                  <a:extLst/>
                </p:cNvPr>
                <p:cNvCxnSpPr>
                  <a:cxnSpLocks/>
                </p:cNvCxnSpPr>
                <p:nvPr/>
              </p:nvCxnSpPr>
              <p:spPr>
                <a:xfrm>
                  <a:off x="4997450" y="2413000"/>
                  <a:ext cx="296333" cy="721783"/>
                </a:xfrm>
                <a:prstGeom prst="line">
                  <a:avLst/>
                </a:prstGeom>
                <a:grpFill/>
                <a:ln w="12700" cap="rnd">
                  <a:solidFill>
                    <a:schemeClr val="accent1"/>
                  </a:solidFill>
                  <a:prstDash val="solid"/>
                  <a:miter lim="800000"/>
                  <a:headEnd/>
                  <a:tailEnd/>
                </a:ln>
                <a:extLst/>
              </p:spPr>
            </p:cxnSp>
            <p:cxnSp>
              <p:nvCxnSpPr>
                <p:cNvPr id="129" name="Straight Connector 128">
                  <a:extLst/>
                </p:cNvPr>
                <p:cNvCxnSpPr>
                  <a:cxnSpLocks/>
                </p:cNvCxnSpPr>
                <p:nvPr/>
              </p:nvCxnSpPr>
              <p:spPr>
                <a:xfrm flipV="1">
                  <a:off x="4762500" y="3143250"/>
                  <a:ext cx="520700" cy="86783"/>
                </a:xfrm>
                <a:prstGeom prst="line">
                  <a:avLst/>
                </a:prstGeom>
                <a:grpFill/>
                <a:ln w="12700" cap="rnd">
                  <a:solidFill>
                    <a:schemeClr val="accent1"/>
                  </a:solidFill>
                  <a:prstDash val="solid"/>
                  <a:miter lim="800000"/>
                  <a:headEnd/>
                  <a:tailEnd/>
                </a:ln>
                <a:extLst/>
              </p:spPr>
            </p:cxnSp>
            <p:cxnSp>
              <p:nvCxnSpPr>
                <p:cNvPr id="130" name="Straight Connector 129">
                  <a:extLst/>
                </p:cNvPr>
                <p:cNvCxnSpPr>
                  <a:cxnSpLocks/>
                </p:cNvCxnSpPr>
                <p:nvPr/>
              </p:nvCxnSpPr>
              <p:spPr>
                <a:xfrm flipV="1">
                  <a:off x="5039783" y="2641600"/>
                  <a:ext cx="300567" cy="241300"/>
                </a:xfrm>
                <a:prstGeom prst="line">
                  <a:avLst/>
                </a:prstGeom>
                <a:grpFill/>
                <a:ln w="12700" cap="rnd">
                  <a:solidFill>
                    <a:schemeClr val="accent1"/>
                  </a:solidFill>
                  <a:prstDash val="solid"/>
                  <a:miter lim="800000"/>
                  <a:headEnd/>
                  <a:tailEnd/>
                </a:ln>
                <a:extLst/>
              </p:spPr>
            </p:cxnSp>
            <p:cxnSp>
              <p:nvCxnSpPr>
                <p:cNvPr id="131" name="Straight Connector 130">
                  <a:extLst/>
                </p:cNvPr>
                <p:cNvCxnSpPr>
                  <a:cxnSpLocks/>
                </p:cNvCxnSpPr>
                <p:nvPr/>
              </p:nvCxnSpPr>
              <p:spPr>
                <a:xfrm flipV="1">
                  <a:off x="4413250" y="2413001"/>
                  <a:ext cx="571500" cy="126999"/>
                </a:xfrm>
                <a:prstGeom prst="line">
                  <a:avLst/>
                </a:prstGeom>
                <a:grpFill/>
                <a:ln w="12700" cap="rnd">
                  <a:solidFill>
                    <a:schemeClr val="accent1"/>
                  </a:solidFill>
                  <a:prstDash val="solid"/>
                  <a:miter lim="800000"/>
                  <a:headEnd/>
                  <a:tailEnd/>
                </a:ln>
                <a:extLst/>
              </p:spPr>
            </p:cxnSp>
            <p:cxnSp>
              <p:nvCxnSpPr>
                <p:cNvPr id="132" name="Straight Connector 131">
                  <a:extLst/>
                </p:cNvPr>
                <p:cNvCxnSpPr>
                  <a:cxnSpLocks/>
                </p:cNvCxnSpPr>
                <p:nvPr/>
              </p:nvCxnSpPr>
              <p:spPr>
                <a:xfrm flipV="1">
                  <a:off x="4703233" y="2450099"/>
                  <a:ext cx="251425" cy="248651"/>
                </a:xfrm>
                <a:prstGeom prst="line">
                  <a:avLst/>
                </a:prstGeom>
                <a:grpFill/>
                <a:ln w="12700" cap="rnd">
                  <a:solidFill>
                    <a:schemeClr val="accent1"/>
                  </a:solidFill>
                  <a:prstDash val="solid"/>
                  <a:miter lim="800000"/>
                  <a:headEnd/>
                  <a:tailEnd/>
                </a:ln>
                <a:extLst/>
              </p:spPr>
            </p:cxnSp>
            <p:cxnSp>
              <p:nvCxnSpPr>
                <p:cNvPr id="133" name="Straight Connector 132">
                  <a:extLst/>
                </p:cNvPr>
                <p:cNvCxnSpPr>
                  <a:cxnSpLocks/>
                </p:cNvCxnSpPr>
                <p:nvPr/>
              </p:nvCxnSpPr>
              <p:spPr>
                <a:xfrm flipV="1">
                  <a:off x="4762500" y="2402418"/>
                  <a:ext cx="232833" cy="821265"/>
                </a:xfrm>
                <a:prstGeom prst="line">
                  <a:avLst/>
                </a:prstGeom>
                <a:grpFill/>
                <a:ln w="12700" cap="rnd">
                  <a:solidFill>
                    <a:schemeClr val="accent1"/>
                  </a:solidFill>
                  <a:prstDash val="solid"/>
                  <a:miter lim="800000"/>
                  <a:headEnd/>
                  <a:tailEnd/>
                </a:ln>
                <a:extLst/>
              </p:spPr>
            </p:cxnSp>
            <p:cxnSp>
              <p:nvCxnSpPr>
                <p:cNvPr id="134" name="Straight Connector 133">
                  <a:extLst/>
                </p:cNvPr>
                <p:cNvCxnSpPr>
                  <a:cxnSpLocks/>
                </p:cNvCxnSpPr>
                <p:nvPr/>
              </p:nvCxnSpPr>
              <p:spPr>
                <a:xfrm flipH="1" flipV="1">
                  <a:off x="4273550" y="2984500"/>
                  <a:ext cx="495300" cy="251883"/>
                </a:xfrm>
                <a:prstGeom prst="line">
                  <a:avLst/>
                </a:prstGeom>
                <a:grpFill/>
                <a:ln w="12700" cap="rnd">
                  <a:solidFill>
                    <a:schemeClr val="accent1"/>
                  </a:solidFill>
                  <a:prstDash val="solid"/>
                  <a:miter lim="800000"/>
                  <a:headEnd/>
                  <a:tailEnd/>
                </a:ln>
                <a:extLst/>
              </p:spPr>
            </p:cxnSp>
            <p:cxnSp>
              <p:nvCxnSpPr>
                <p:cNvPr id="135" name="Straight Connector 134">
                  <a:extLst/>
                </p:cNvPr>
                <p:cNvCxnSpPr>
                  <a:cxnSpLocks/>
                </p:cNvCxnSpPr>
                <p:nvPr/>
              </p:nvCxnSpPr>
              <p:spPr>
                <a:xfrm flipH="1" flipV="1">
                  <a:off x="4417483" y="2537884"/>
                  <a:ext cx="647700" cy="338666"/>
                </a:xfrm>
                <a:prstGeom prst="line">
                  <a:avLst/>
                </a:prstGeom>
                <a:grpFill/>
                <a:ln w="12700" cap="rnd">
                  <a:solidFill>
                    <a:schemeClr val="accent1"/>
                  </a:solidFill>
                  <a:prstDash val="solid"/>
                  <a:miter lim="800000"/>
                  <a:headEnd/>
                  <a:tailEnd/>
                </a:ln>
                <a:extLst/>
              </p:spPr>
            </p:cxnSp>
            <p:cxnSp>
              <p:nvCxnSpPr>
                <p:cNvPr id="136" name="Straight Connector 135">
                  <a:extLst/>
                </p:cNvPr>
                <p:cNvCxnSpPr>
                  <a:cxnSpLocks/>
                </p:cNvCxnSpPr>
                <p:nvPr/>
              </p:nvCxnSpPr>
              <p:spPr>
                <a:xfrm flipV="1">
                  <a:off x="4277783" y="2874433"/>
                  <a:ext cx="770468" cy="107951"/>
                </a:xfrm>
                <a:prstGeom prst="line">
                  <a:avLst/>
                </a:prstGeom>
                <a:grpFill/>
                <a:ln w="12700" cap="rnd">
                  <a:solidFill>
                    <a:schemeClr val="accent1"/>
                  </a:solidFill>
                  <a:prstDash val="solid"/>
                  <a:miter lim="800000"/>
                  <a:headEnd/>
                  <a:tailEnd/>
                </a:ln>
                <a:extLst/>
              </p:spPr>
            </p:cxnSp>
            <p:cxnSp>
              <p:nvCxnSpPr>
                <p:cNvPr id="137" name="Straight Connector 136">
                  <a:extLst/>
                </p:cNvPr>
                <p:cNvCxnSpPr>
                  <a:cxnSpLocks/>
                </p:cNvCxnSpPr>
                <p:nvPr/>
              </p:nvCxnSpPr>
              <p:spPr>
                <a:xfrm flipH="1" flipV="1">
                  <a:off x="4413250" y="2531533"/>
                  <a:ext cx="353483" cy="698500"/>
                </a:xfrm>
                <a:prstGeom prst="line">
                  <a:avLst/>
                </a:prstGeom>
                <a:grpFill/>
                <a:ln w="12700" cap="rnd">
                  <a:solidFill>
                    <a:schemeClr val="accent1"/>
                  </a:solidFill>
                  <a:prstDash val="solid"/>
                  <a:miter lim="800000"/>
                  <a:headEnd/>
                  <a:tailEnd/>
                </a:ln>
                <a:extLst/>
              </p:spPr>
            </p:cxnSp>
            <p:cxnSp>
              <p:nvCxnSpPr>
                <p:cNvPr id="138" name="Straight Connector 137">
                  <a:extLst/>
                </p:cNvPr>
                <p:cNvCxnSpPr>
                  <a:cxnSpLocks/>
                </p:cNvCxnSpPr>
                <p:nvPr/>
              </p:nvCxnSpPr>
              <p:spPr>
                <a:xfrm flipH="1" flipV="1">
                  <a:off x="4715933" y="2698750"/>
                  <a:ext cx="50800" cy="543983"/>
                </a:xfrm>
                <a:prstGeom prst="line">
                  <a:avLst/>
                </a:prstGeom>
                <a:grpFill/>
                <a:ln w="12700" cap="rnd">
                  <a:solidFill>
                    <a:schemeClr val="accent1"/>
                  </a:solidFill>
                  <a:prstDash val="solid"/>
                  <a:miter lim="800000"/>
                  <a:headEnd/>
                  <a:tailEnd/>
                </a:ln>
                <a:extLst/>
              </p:spPr>
            </p:cxnSp>
            <p:cxnSp>
              <p:nvCxnSpPr>
                <p:cNvPr id="139" name="Straight Connector 138">
                  <a:extLst/>
                </p:cNvPr>
                <p:cNvCxnSpPr>
                  <a:cxnSpLocks/>
                </p:cNvCxnSpPr>
                <p:nvPr/>
              </p:nvCxnSpPr>
              <p:spPr>
                <a:xfrm flipH="1" flipV="1">
                  <a:off x="5052483" y="2899834"/>
                  <a:ext cx="234950" cy="218016"/>
                </a:xfrm>
                <a:prstGeom prst="line">
                  <a:avLst/>
                </a:prstGeom>
                <a:grpFill/>
                <a:ln w="12700" cap="rnd">
                  <a:solidFill>
                    <a:schemeClr val="accent1"/>
                  </a:solidFill>
                  <a:prstDash val="solid"/>
                  <a:miter lim="800000"/>
                  <a:headEnd/>
                  <a:tailEnd/>
                </a:ln>
                <a:extLst/>
              </p:spPr>
            </p:cxnSp>
            <p:cxnSp>
              <p:nvCxnSpPr>
                <p:cNvPr id="140" name="Straight Connector 139">
                  <a:extLst/>
                </p:cNvPr>
                <p:cNvCxnSpPr>
                  <a:cxnSpLocks/>
                </p:cNvCxnSpPr>
                <p:nvPr/>
              </p:nvCxnSpPr>
              <p:spPr>
                <a:xfrm flipV="1">
                  <a:off x="4762500" y="2876550"/>
                  <a:ext cx="292101" cy="340783"/>
                </a:xfrm>
                <a:prstGeom prst="line">
                  <a:avLst/>
                </a:prstGeom>
                <a:grpFill/>
                <a:ln w="12700" cap="rnd">
                  <a:solidFill>
                    <a:schemeClr val="accent1"/>
                  </a:solidFill>
                  <a:prstDash val="solid"/>
                  <a:miter lim="800000"/>
                  <a:headEnd/>
                  <a:tailEnd/>
                </a:ln>
                <a:extLst/>
              </p:spPr>
            </p:cxnSp>
          </p:grpSp>
          <p:sp>
            <p:nvSpPr>
              <p:cNvPr id="119" name="Oval 19">
                <a:extLst/>
              </p:cNvPr>
              <p:cNvSpPr>
                <a:spLocks noChangeArrowheads="1"/>
              </p:cNvSpPr>
              <p:nvPr/>
            </p:nvSpPr>
            <p:spPr bwMode="auto">
              <a:xfrm>
                <a:off x="11269148" y="1764391"/>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0" name="Oval 19">
                <a:extLst/>
              </p:cNvPr>
              <p:cNvSpPr>
                <a:spLocks noChangeArrowheads="1"/>
              </p:cNvSpPr>
              <p:nvPr/>
            </p:nvSpPr>
            <p:spPr bwMode="auto">
              <a:xfrm>
                <a:off x="11563592" y="1959419"/>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1" name="Oval 19">
                <a:extLst/>
              </p:cNvPr>
              <p:cNvSpPr>
                <a:spLocks noChangeArrowheads="1"/>
              </p:cNvSpPr>
              <p:nvPr/>
            </p:nvSpPr>
            <p:spPr bwMode="auto">
              <a:xfrm>
                <a:off x="11315502" y="2164791"/>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2" name="Oval 19">
                <a:extLst/>
              </p:cNvPr>
              <p:cNvSpPr>
                <a:spLocks noChangeArrowheads="1"/>
              </p:cNvSpPr>
              <p:nvPr/>
            </p:nvSpPr>
            <p:spPr bwMode="auto">
              <a:xfrm>
                <a:off x="11515412" y="2375262"/>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3" name="Oval 19">
                <a:extLst/>
              </p:cNvPr>
              <p:cNvSpPr>
                <a:spLocks noChangeArrowheads="1"/>
              </p:cNvSpPr>
              <p:nvPr/>
            </p:nvSpPr>
            <p:spPr bwMode="auto">
              <a:xfrm>
                <a:off x="11069702" y="2460508"/>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4" name="Oval 19">
                <a:extLst/>
              </p:cNvPr>
              <p:cNvSpPr>
                <a:spLocks noChangeArrowheads="1"/>
              </p:cNvSpPr>
              <p:nvPr/>
            </p:nvSpPr>
            <p:spPr bwMode="auto">
              <a:xfrm>
                <a:off x="10661560" y="2249717"/>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5" name="Oval 19">
                <a:extLst/>
              </p:cNvPr>
              <p:cNvSpPr>
                <a:spLocks noChangeArrowheads="1"/>
              </p:cNvSpPr>
              <p:nvPr/>
            </p:nvSpPr>
            <p:spPr bwMode="auto">
              <a:xfrm>
                <a:off x="11028880" y="2006634"/>
                <a:ext cx="96361" cy="96360"/>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126" name="Oval 19">
                <a:extLst/>
              </p:cNvPr>
              <p:cNvSpPr>
                <a:spLocks noChangeArrowheads="1"/>
              </p:cNvSpPr>
              <p:nvPr/>
            </p:nvSpPr>
            <p:spPr bwMode="auto">
              <a:xfrm>
                <a:off x="10780418" y="1874551"/>
                <a:ext cx="96361" cy="96361"/>
              </a:xfrm>
              <a:prstGeom prst="ellips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grpSp>
    </p:spTree>
    <p:extLst>
      <p:ext uri="{BB962C8B-B14F-4D97-AF65-F5344CB8AC3E}">
        <p14:creationId xmlns:p14="http://schemas.microsoft.com/office/powerpoint/2010/main" val="418108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par>
                                <p:cTn id="8" presetID="10" presetClass="entr" presetSubtype="0" fill="hold" nodeType="withEffect">
                                  <p:stCondLst>
                                    <p:cond delay="0"/>
                                  </p:stCondLst>
                                  <p:childTnLst>
                                    <p:set>
                                      <p:cBhvr>
                                        <p:cTn id="9" dur="1" fill="hold">
                                          <p:stCondLst>
                                            <p:cond delay="0"/>
                                          </p:stCondLst>
                                        </p:cTn>
                                        <p:tgtEl>
                                          <p:spTgt spid="155"/>
                                        </p:tgtEl>
                                        <p:attrNameLst>
                                          <p:attrName>style.visibility</p:attrName>
                                        </p:attrNameLst>
                                      </p:cBhvr>
                                      <p:to>
                                        <p:strVal val="visible"/>
                                      </p:to>
                                    </p:set>
                                    <p:animEffect transition="in" filter="fade">
                                      <p:cBhvr>
                                        <p:cTn id="10" dur="500"/>
                                        <p:tgtEl>
                                          <p:spTgt spid="1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4"/>
                                        </p:tgtEl>
                                        <p:attrNameLst>
                                          <p:attrName>style.visibility</p:attrName>
                                        </p:attrNameLst>
                                      </p:cBhvr>
                                      <p:to>
                                        <p:strVal val="visible"/>
                                      </p:to>
                                    </p:set>
                                    <p:animEffect transition="in" filter="fade">
                                      <p:cBhvr>
                                        <p:cTn id="13" dur="500"/>
                                        <p:tgtEl>
                                          <p:spTgt spid="164"/>
                                        </p:tgtEl>
                                      </p:cBhvr>
                                    </p:animEffect>
                                  </p:childTnLst>
                                </p:cTn>
                              </p:par>
                              <p:par>
                                <p:cTn id="14" presetID="22" presetClass="entr" presetSubtype="1" fill="hold" nodeType="withEffect">
                                  <p:stCondLst>
                                    <p:cond delay="0"/>
                                  </p:stCondLst>
                                  <p:childTnLst>
                                    <p:set>
                                      <p:cBhvr>
                                        <p:cTn id="15" dur="1" fill="hold">
                                          <p:stCondLst>
                                            <p:cond delay="0"/>
                                          </p:stCondLst>
                                        </p:cTn>
                                        <p:tgtEl>
                                          <p:spTgt spid="163"/>
                                        </p:tgtEl>
                                        <p:attrNameLst>
                                          <p:attrName>style.visibility</p:attrName>
                                        </p:attrNameLst>
                                      </p:cBhvr>
                                      <p:to>
                                        <p:strVal val="visible"/>
                                      </p:to>
                                    </p:set>
                                    <p:animEffect transition="in" filter="wipe(up)">
                                      <p:cBhvr>
                                        <p:cTn id="16" dur="500"/>
                                        <p:tgtEl>
                                          <p:spTgt spid="1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animEffect transition="in" filter="fade">
                                      <p:cBhvr>
                                        <p:cTn id="19" dur="500"/>
                                        <p:tgtEl>
                                          <p:spTgt spid="1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fade">
                                      <p:cBhvr>
                                        <p:cTn id="22" dur="5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par>
                                <p:cTn id="28" presetID="1"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childTnLst>
                                </p:cTn>
                              </p:par>
                              <p:par>
                                <p:cTn id="30" presetID="10" presetClass="entr" presetSubtype="0" fill="hold" grpId="0" nodeType="withEffect">
                                  <p:stCondLst>
                                    <p:cond delay="0"/>
                                  </p:stCondLst>
                                  <p:childTnLst>
                                    <p:set>
                                      <p:cBhvr>
                                        <p:cTn id="31" dur="1" fill="hold">
                                          <p:stCondLst>
                                            <p:cond delay="0"/>
                                          </p:stCondLst>
                                        </p:cTn>
                                        <p:tgtEl>
                                          <p:spTgt spid="168"/>
                                        </p:tgtEl>
                                        <p:attrNameLst>
                                          <p:attrName>style.visibility</p:attrName>
                                        </p:attrNameLst>
                                      </p:cBhvr>
                                      <p:to>
                                        <p:strVal val="visible"/>
                                      </p:to>
                                    </p:set>
                                    <p:animEffect transition="in" filter="fade">
                                      <p:cBhvr>
                                        <p:cTn id="32" dur="500"/>
                                        <p:tgtEl>
                                          <p:spTgt spid="1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7"/>
                                        </p:tgtEl>
                                        <p:attrNameLst>
                                          <p:attrName>style.visibility</p:attrName>
                                        </p:attrNameLst>
                                      </p:cBhvr>
                                      <p:to>
                                        <p:strVal val="visible"/>
                                      </p:to>
                                    </p:set>
                                    <p:animEffect transition="in" filter="fade">
                                      <p:cBhvr>
                                        <p:cTn id="40" dur="500"/>
                                        <p:tgtEl>
                                          <p:spTgt spid="167"/>
                                        </p:tgtEl>
                                      </p:cBhvr>
                                    </p:animEffec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6"/>
                                        </p:tgtEl>
                                        <p:attrNameLst>
                                          <p:attrName>style.visibility</p:attrName>
                                        </p:attrNameLst>
                                      </p:cBhvr>
                                      <p:to>
                                        <p:strVal val="visible"/>
                                      </p:to>
                                    </p:set>
                                    <p:animEffect transition="in" filter="fade">
                                      <p:cBhvr>
                                        <p:cTn id="50" dur="500"/>
                                        <p:tgtEl>
                                          <p:spTgt spid="16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right)">
                                      <p:cBhvr>
                                        <p:cTn id="55" dur="500"/>
                                        <p:tgtEl>
                                          <p:spTgt spid="4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5"/>
                                        </p:tgtEl>
                                        <p:attrNameLst>
                                          <p:attrName>style.visibility</p:attrName>
                                        </p:attrNameLst>
                                      </p:cBhvr>
                                      <p:to>
                                        <p:strVal val="visible"/>
                                      </p:to>
                                    </p:set>
                                    <p:animEffect transition="in" filter="fade">
                                      <p:cBhvr>
                                        <p:cTn id="58" dur="500"/>
                                        <p:tgtEl>
                                          <p:spTgt spid="1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43"/>
                                        </p:tgtEl>
                                        <p:attrNameLst>
                                          <p:attrName>style.visibility</p:attrName>
                                        </p:attrNameLst>
                                      </p:cBhvr>
                                      <p:to>
                                        <p:strVal val="visible"/>
                                      </p:to>
                                    </p:set>
                                    <p:animEffect transition="in" filter="fade">
                                      <p:cBhvr>
                                        <p:cTn id="63" dur="500"/>
                                        <p:tgtEl>
                                          <p:spTgt spid="14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42"/>
                                        </p:tgtEl>
                                        <p:attrNameLst>
                                          <p:attrName>style.visibility</p:attrName>
                                        </p:attrNameLst>
                                      </p:cBhvr>
                                      <p:to>
                                        <p:strVal val="visible"/>
                                      </p:to>
                                    </p:set>
                                    <p:animEffect transition="in" filter="fade">
                                      <p:cBhvr>
                                        <p:cTn id="66" dur="500"/>
                                        <p:tgtEl>
                                          <p:spTgt spid="14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fade">
                                      <p:cBhvr>
                                        <p:cTn id="75" dur="500"/>
                                        <p:tgtEl>
                                          <p:spTgt spid="7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51"/>
                                        </p:tgtEl>
                                        <p:attrNameLst>
                                          <p:attrName>style.visibility</p:attrName>
                                        </p:attrNameLst>
                                      </p:cBhvr>
                                      <p:to>
                                        <p:strVal val="visible"/>
                                      </p:to>
                                    </p:set>
                                    <p:animEffect transition="in" filter="wipe(up)">
                                      <p:cBhvr>
                                        <p:cTn id="80" dur="500"/>
                                        <p:tgtEl>
                                          <p:spTgt spid="15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53"/>
                                        </p:tgtEl>
                                        <p:attrNameLst>
                                          <p:attrName>style.visibility</p:attrName>
                                        </p:attrNameLst>
                                      </p:cBhvr>
                                      <p:to>
                                        <p:strVal val="visible"/>
                                      </p:to>
                                    </p:set>
                                    <p:animEffect transition="in" filter="fade">
                                      <p:cBhvr>
                                        <p:cTn id="83" dur="500"/>
                                        <p:tgtEl>
                                          <p:spTgt spid="15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09"/>
                                        </p:tgtEl>
                                        <p:attrNameLst>
                                          <p:attrName>style.visibility</p:attrName>
                                        </p:attrNameLst>
                                      </p:cBhvr>
                                      <p:to>
                                        <p:strVal val="visible"/>
                                      </p:to>
                                    </p:set>
                                    <p:animEffect transition="in" filter="fade">
                                      <p:cBhvr>
                                        <p:cTn id="88" dur="500"/>
                                        <p:tgtEl>
                                          <p:spTgt spid="20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wipe(down)">
                                      <p:cBhvr>
                                        <p:cTn id="93" dur="500"/>
                                        <p:tgtEl>
                                          <p:spTgt spid="1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52"/>
                                        </p:tgtEl>
                                        <p:attrNameLst>
                                          <p:attrName>style.visibility</p:attrName>
                                        </p:attrNameLst>
                                      </p:cBhvr>
                                      <p:to>
                                        <p:strVal val="visible"/>
                                      </p:to>
                                    </p:set>
                                    <p:animEffect transition="in" filter="fade">
                                      <p:cBhvr>
                                        <p:cTn id="9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53" grpId="0"/>
      <p:bldP spid="56" grpId="0" animBg="1"/>
      <p:bldP spid="116" grpId="0"/>
      <p:bldP spid="141" grpId="0" animBg="1"/>
      <p:bldP spid="142" grpId="0"/>
      <p:bldP spid="152" grpId="0"/>
      <p:bldP spid="153" grpId="0"/>
      <p:bldP spid="154" grpId="0"/>
      <p:bldP spid="164" grpId="0"/>
      <p:bldP spid="165" grpId="0"/>
      <p:bldP spid="166" grpId="0"/>
      <p:bldP spid="167" grpId="0"/>
      <p:bldP spid="1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B46B-C263-449E-8336-69202FFA847D}"/>
              </a:ext>
            </a:extLst>
          </p:cNvPr>
          <p:cNvSpPr>
            <a:spLocks noGrp="1"/>
          </p:cNvSpPr>
          <p:nvPr>
            <p:ph type="title"/>
          </p:nvPr>
        </p:nvSpPr>
        <p:spPr>
          <a:xfrm>
            <a:off x="588262" y="3041097"/>
            <a:ext cx="5943600" cy="492443"/>
          </a:xfrm>
        </p:spPr>
        <p:txBody>
          <a:bodyPr/>
          <a:lstStyle/>
          <a:p>
            <a:r>
              <a:rPr lang="en-US" dirty="0"/>
              <a:t>Modeling</a:t>
            </a:r>
          </a:p>
        </p:txBody>
      </p:sp>
      <p:sp>
        <p:nvSpPr>
          <p:cNvPr id="3" name="Text Placeholder 2">
            <a:extLst>
              <a:ext uri="{FF2B5EF4-FFF2-40B4-BE49-F238E27FC236}">
                <a16:creationId xmlns:a16="http://schemas.microsoft.com/office/drawing/2014/main" id="{9AC41A94-D69F-4B84-84A0-2AF5C015E671}"/>
              </a:ext>
            </a:extLst>
          </p:cNvPr>
          <p:cNvSpPr>
            <a:spLocks noGrp="1"/>
          </p:cNvSpPr>
          <p:nvPr>
            <p:ph type="body" sz="quarter" idx="12"/>
          </p:nvPr>
        </p:nvSpPr>
        <p:spPr>
          <a:xfrm>
            <a:off x="588262" y="3962400"/>
            <a:ext cx="5943600" cy="307777"/>
          </a:xfrm>
        </p:spPr>
        <p:txBody>
          <a:bodyPr/>
          <a:lstStyle/>
          <a:p>
            <a:r>
              <a:rPr lang="en-US" dirty="0"/>
              <a:t>Demo</a:t>
            </a:r>
          </a:p>
        </p:txBody>
      </p:sp>
    </p:spTree>
    <p:extLst>
      <p:ext uri="{BB962C8B-B14F-4D97-AF65-F5344CB8AC3E}">
        <p14:creationId xmlns:p14="http://schemas.microsoft.com/office/powerpoint/2010/main" val="402274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Deployment</a:t>
            </a:r>
          </a:p>
        </p:txBody>
      </p:sp>
    </p:spTree>
    <p:extLst>
      <p:ext uri="{BB962C8B-B14F-4D97-AF65-F5344CB8AC3E}">
        <p14:creationId xmlns:p14="http://schemas.microsoft.com/office/powerpoint/2010/main" val="1081665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Deployment – Goals	</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43088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800" dirty="0"/>
              <a:t>Operationalize model and pipeline</a:t>
            </a:r>
          </a:p>
        </p:txBody>
      </p:sp>
    </p:spTree>
    <p:extLst>
      <p:ext uri="{BB962C8B-B14F-4D97-AF65-F5344CB8AC3E}">
        <p14:creationId xmlns:p14="http://schemas.microsoft.com/office/powerpoint/2010/main" val="34812760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943DDA-909C-C74C-9571-A7852EA4D8EA}"/>
              </a:ext>
            </a:extLst>
          </p:cNvPr>
          <p:cNvSpPr>
            <a:spLocks noGrp="1"/>
          </p:cNvSpPr>
          <p:nvPr>
            <p:ph type="title"/>
          </p:nvPr>
        </p:nvSpPr>
        <p:spPr>
          <a:xfrm>
            <a:off x="588263" y="457200"/>
            <a:ext cx="11018520" cy="492443"/>
          </a:xfrm>
        </p:spPr>
        <p:txBody>
          <a:bodyPr/>
          <a:lstStyle/>
          <a:p>
            <a:r>
              <a:rPr lang="en-US" dirty="0"/>
              <a:t>Overview</a:t>
            </a:r>
          </a:p>
        </p:txBody>
      </p:sp>
      <p:sp useBgFill="1">
        <p:nvSpPr>
          <p:cNvPr id="2" name="TextBox 1">
            <a:extLst>
              <a:ext uri="{FF2B5EF4-FFF2-40B4-BE49-F238E27FC236}">
                <a16:creationId xmlns:a16="http://schemas.microsoft.com/office/drawing/2014/main" id="{E82DB8BF-9367-44F0-B755-7D487098E4C5}"/>
              </a:ext>
            </a:extLst>
          </p:cNvPr>
          <p:cNvSpPr txBox="1"/>
          <p:nvPr/>
        </p:nvSpPr>
        <p:spPr>
          <a:xfrm>
            <a:off x="588263" y="1376979"/>
            <a:ext cx="10556659" cy="430887"/>
          </a:xfrm>
          <a:prstGeom prst="rect">
            <a:avLst/>
          </a:prstGeom>
        </p:spPr>
        <p:txBody>
          <a:bodyPr wrap="square" lIns="0" tIns="0" rIns="0" bIns="0" rtlCol="0">
            <a:spAutoFit/>
          </a:bodyPr>
          <a:lstStyle/>
          <a:p>
            <a:endParaRPr lang="en-US" sz="2800" dirty="0">
              <a:gradFill>
                <a:gsLst>
                  <a:gs pos="2917">
                    <a:schemeClr val="tx1"/>
                  </a:gs>
                  <a:gs pos="30000">
                    <a:schemeClr val="tx1"/>
                  </a:gs>
                </a:gsLst>
                <a:lin ang="5400000" scaled="0"/>
              </a:gradFill>
            </a:endParaRPr>
          </a:p>
        </p:txBody>
      </p:sp>
      <p:graphicFrame>
        <p:nvGraphicFramePr>
          <p:cNvPr id="5" name="Table 4">
            <a:extLst>
              <a:ext uri="{FF2B5EF4-FFF2-40B4-BE49-F238E27FC236}">
                <a16:creationId xmlns:a16="http://schemas.microsoft.com/office/drawing/2014/main" id="{485313EA-5E6C-4C38-AF16-9BD1FA46CB55}"/>
              </a:ext>
            </a:extLst>
          </p:cNvPr>
          <p:cNvGraphicFramePr>
            <a:graphicFrameLocks noGrp="1"/>
          </p:cNvGraphicFramePr>
          <p:nvPr>
            <p:extLst>
              <p:ext uri="{D42A27DB-BD31-4B8C-83A1-F6EECF244321}">
                <p14:modId xmlns:p14="http://schemas.microsoft.com/office/powerpoint/2010/main" val="1250504135"/>
              </p:ext>
            </p:extLst>
          </p:nvPr>
        </p:nvGraphicFramePr>
        <p:xfrm>
          <a:off x="584200" y="1510030"/>
          <a:ext cx="11018838" cy="3078480"/>
        </p:xfrm>
        <a:graphic>
          <a:graphicData uri="http://schemas.openxmlformats.org/drawingml/2006/table">
            <a:tbl>
              <a:tblPr/>
              <a:tblGrid>
                <a:gridCol w="11018838">
                  <a:extLst>
                    <a:ext uri="{9D8B030D-6E8A-4147-A177-3AD203B41FA5}">
                      <a16:colId xmlns:a16="http://schemas.microsoft.com/office/drawing/2014/main" val="1696731862"/>
                    </a:ext>
                  </a:extLst>
                </a:gridCol>
              </a:tblGrid>
              <a:tr h="0">
                <a:tc>
                  <a:txBody>
                    <a:bodyPr/>
                    <a:lstStyle/>
                    <a:p>
                      <a:r>
                        <a:rPr lang="en-US" sz="2800" dirty="0"/>
                        <a:t>Learn how Machine Learning Services in SQL Server is a powerful end-to-end ML platform for customers, on both Windows and Linux. Come learn about the unique value proposition of doing your entire machine learning pipeline in-database – right from data pre-processing, feature engineering, and model training to deploying ML models and scripts to production in secure and compliant environment without moving data out. </a:t>
                      </a:r>
                    </a:p>
                  </a:txBody>
                  <a:tcPr anchor="ctr">
                    <a:lnL>
                      <a:noFill/>
                    </a:lnL>
                    <a:lnR>
                      <a:noFill/>
                    </a:lnR>
                    <a:lnT>
                      <a:noFill/>
                    </a:lnT>
                    <a:lnB>
                      <a:noFill/>
                    </a:lnB>
                  </a:tcPr>
                </a:tc>
                <a:extLst>
                  <a:ext uri="{0D108BD9-81ED-4DB2-BD59-A6C34878D82A}">
                    <a16:rowId xmlns:a16="http://schemas.microsoft.com/office/drawing/2014/main" val="2088019727"/>
                  </a:ext>
                </a:extLst>
              </a:tr>
            </a:tbl>
          </a:graphicData>
        </a:graphic>
      </p:graphicFrame>
      <p:sp>
        <p:nvSpPr>
          <p:cNvPr id="7" name="Rectangle 2">
            <a:extLst>
              <a:ext uri="{FF2B5EF4-FFF2-40B4-BE49-F238E27FC236}">
                <a16:creationId xmlns:a16="http://schemas.microsoft.com/office/drawing/2014/main" id="{7FF92567-518C-4DDC-9109-C3D893C52825}"/>
              </a:ext>
            </a:extLst>
          </p:cNvPr>
          <p:cNvSpPr>
            <a:spLocks noChangeArrowheads="1"/>
          </p:cNvSpPr>
          <p:nvPr/>
        </p:nvSpPr>
        <p:spPr bwMode="auto">
          <a:xfrm>
            <a:off x="584200" y="1509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5953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p:cNvPr>
          <p:cNvSpPr>
            <a:spLocks noGrp="1"/>
          </p:cNvSpPr>
          <p:nvPr>
            <p:ph type="title"/>
          </p:nvPr>
        </p:nvSpPr>
        <p:spPr/>
        <p:txBody>
          <a:bodyPr/>
          <a:lstStyle/>
          <a:p>
            <a:r>
              <a:rPr lang="en-US" dirty="0"/>
              <a:t>Data and application developer – model consumption</a:t>
            </a:r>
          </a:p>
        </p:txBody>
      </p:sp>
      <p:sp>
        <p:nvSpPr>
          <p:cNvPr id="2" name="Text Placeholder 1">
            <a:extLst>
              <a:ext uri="{FF2B5EF4-FFF2-40B4-BE49-F238E27FC236}">
                <a16:creationId xmlns:a16="http://schemas.microsoft.com/office/drawing/2014/main" id="{90B2F39B-4AC1-471E-8BDA-F0F023955DB4}"/>
              </a:ext>
            </a:extLst>
          </p:cNvPr>
          <p:cNvSpPr>
            <a:spLocks noGrp="1"/>
          </p:cNvSpPr>
          <p:nvPr>
            <p:ph type="body" sz="quarter" idx="10"/>
          </p:nvPr>
        </p:nvSpPr>
        <p:spPr>
          <a:xfrm>
            <a:off x="635064" y="2235646"/>
            <a:ext cx="5891491" cy="2564805"/>
          </a:xfrm>
        </p:spPr>
        <p:txBody>
          <a:bodyPr/>
          <a:lstStyle/>
          <a:p>
            <a:r>
              <a:rPr lang="en-US"/>
              <a:t>App developers: make existing and new apps intelligent</a:t>
            </a:r>
          </a:p>
          <a:p>
            <a:pPr lvl="1"/>
            <a:r>
              <a:rPr lang="en-US"/>
              <a:t>Consume models by calling a T-SQL stored procedure </a:t>
            </a:r>
          </a:p>
          <a:p>
            <a:pPr lvl="1"/>
            <a:r>
              <a:rPr lang="en-US"/>
              <a:t>No knowledge of models </a:t>
            </a:r>
          </a:p>
          <a:p>
            <a:pPr lvl="1"/>
            <a:r>
              <a:rPr lang="en-US"/>
              <a:t>No conversion into other languages needed</a:t>
            </a:r>
          </a:p>
          <a:p>
            <a:endParaRPr lang="en-US"/>
          </a:p>
          <a:p>
            <a:r>
              <a:rPr lang="en-US"/>
              <a:t>Data developers: leverage the power of R/Python</a:t>
            </a:r>
          </a:p>
          <a:p>
            <a:pPr lvl="1"/>
            <a:r>
              <a:rPr lang="en-US"/>
              <a:t>General purpose data processing</a:t>
            </a:r>
          </a:p>
          <a:p>
            <a:pPr lvl="1"/>
            <a:r>
              <a:rPr lang="en-US"/>
              <a:t>Powerful data visualizations</a:t>
            </a:r>
          </a:p>
        </p:txBody>
      </p:sp>
      <p:sp>
        <p:nvSpPr>
          <p:cNvPr id="24" name="TextBox 23">
            <a:extLst/>
          </p:cNvPr>
          <p:cNvSpPr txBox="1"/>
          <p:nvPr/>
        </p:nvSpPr>
        <p:spPr>
          <a:xfrm>
            <a:off x="9498131" y="3481290"/>
            <a:ext cx="997932" cy="276999"/>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200">
                <a:latin typeface="+mj-lt"/>
              </a:rPr>
              <a:t>SQL Server</a:t>
            </a:r>
          </a:p>
        </p:txBody>
      </p:sp>
      <p:sp>
        <p:nvSpPr>
          <p:cNvPr id="9" name="TextBox 8">
            <a:extLst/>
          </p:cNvPr>
          <p:cNvSpPr txBox="1"/>
          <p:nvPr/>
        </p:nvSpPr>
        <p:spPr>
          <a:xfrm>
            <a:off x="6746821" y="3254778"/>
            <a:ext cx="1132427" cy="276999"/>
          </a:xfrm>
          <a:prstGeom prst="rect">
            <a:avLst/>
          </a:prstGeom>
          <a:noFill/>
        </p:spPr>
        <p:txBody>
          <a:bodyPr wrap="square" rtlCol="0">
            <a:spAutoFit/>
          </a:bodyPr>
          <a:lstStyle>
            <a:defPPr>
              <a:defRPr lang="en-US"/>
            </a:defPPr>
            <a:lvl1pPr algn="ctr" defTabSz="913874">
              <a:defRPr sz="1200">
                <a:latin typeface="+mj-lt"/>
              </a:defRPr>
            </a:lvl1pPr>
          </a:lstStyle>
          <a:p>
            <a:r>
              <a:rPr lang="en-US"/>
              <a:t>Application</a:t>
            </a:r>
          </a:p>
        </p:txBody>
      </p:sp>
      <p:cxnSp>
        <p:nvCxnSpPr>
          <p:cNvPr id="10" name="Straight Arrow Connector 9">
            <a:extLst/>
          </p:cNvPr>
          <p:cNvCxnSpPr>
            <a:cxnSpLocks/>
          </p:cNvCxnSpPr>
          <p:nvPr/>
        </p:nvCxnSpPr>
        <p:spPr>
          <a:xfrm flipV="1">
            <a:off x="7879249" y="2926746"/>
            <a:ext cx="1519649" cy="607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a:extLst/>
          </p:cNvPr>
          <p:cNvSpPr txBox="1"/>
          <p:nvPr/>
        </p:nvSpPr>
        <p:spPr>
          <a:xfrm>
            <a:off x="7965652" y="2546105"/>
            <a:ext cx="1346840" cy="276999"/>
          </a:xfrm>
          <a:prstGeom prst="rect">
            <a:avLst/>
          </a:prstGeom>
          <a:noFill/>
        </p:spPr>
        <p:txBody>
          <a:bodyPr wrap="square" rtlCol="0">
            <a:spAutoFit/>
          </a:bodyPr>
          <a:lstStyle/>
          <a:p>
            <a:pPr algn="ctr" defTabSz="913852">
              <a:defRPr/>
            </a:pPr>
            <a:r>
              <a:rPr lang="en-US" sz="1200"/>
              <a:t>Call store proc</a:t>
            </a:r>
          </a:p>
        </p:txBody>
      </p:sp>
      <p:sp>
        <p:nvSpPr>
          <p:cNvPr id="12" name="TextBox 11">
            <a:extLst/>
          </p:cNvPr>
          <p:cNvSpPr txBox="1"/>
          <p:nvPr/>
        </p:nvSpPr>
        <p:spPr>
          <a:xfrm>
            <a:off x="10480874" y="2842708"/>
            <a:ext cx="892191" cy="276999"/>
          </a:xfrm>
          <a:prstGeom prst="rect">
            <a:avLst/>
          </a:prstGeom>
          <a:noFill/>
        </p:spPr>
        <p:txBody>
          <a:bodyPr wrap="square" rtlCol="0">
            <a:spAutoFit/>
          </a:bodyPr>
          <a:lstStyle/>
          <a:p>
            <a:pPr algn="ctr" defTabSz="913852">
              <a:defRPr/>
            </a:pPr>
            <a:r>
              <a:rPr lang="en-US" sz="1200"/>
              <a:t>Execution</a:t>
            </a:r>
          </a:p>
        </p:txBody>
      </p:sp>
      <p:cxnSp>
        <p:nvCxnSpPr>
          <p:cNvPr id="15" name="Straight Arrow Connector 14">
            <a:extLst/>
          </p:cNvPr>
          <p:cNvCxnSpPr>
            <a:cxnSpLocks/>
          </p:cNvCxnSpPr>
          <p:nvPr/>
        </p:nvCxnSpPr>
        <p:spPr>
          <a:xfrm>
            <a:off x="7879249" y="3036456"/>
            <a:ext cx="1519649"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p:cNvPr>
          <p:cNvSpPr txBox="1"/>
          <p:nvPr/>
        </p:nvSpPr>
        <p:spPr>
          <a:xfrm>
            <a:off x="8297523" y="3140100"/>
            <a:ext cx="683100" cy="276999"/>
          </a:xfrm>
          <a:prstGeom prst="rect">
            <a:avLst/>
          </a:prstGeom>
          <a:noFill/>
        </p:spPr>
        <p:txBody>
          <a:bodyPr wrap="square" rtlCol="0">
            <a:spAutoFit/>
          </a:bodyPr>
          <a:lstStyle/>
          <a:p>
            <a:pPr algn="ctr" defTabSz="913852">
              <a:defRPr/>
            </a:pPr>
            <a:r>
              <a:rPr lang="en-US" sz="1200"/>
              <a:t>Results</a:t>
            </a:r>
          </a:p>
        </p:txBody>
      </p:sp>
      <p:cxnSp>
        <p:nvCxnSpPr>
          <p:cNvPr id="20" name="Straight Connector 19">
            <a:extLst/>
          </p:cNvPr>
          <p:cNvCxnSpPr>
            <a:cxnSpLocks/>
            <a:stCxn id="14" idx="0"/>
            <a:endCxn id="24" idx="2"/>
          </p:cNvCxnSpPr>
          <p:nvPr/>
        </p:nvCxnSpPr>
        <p:spPr>
          <a:xfrm flipV="1">
            <a:off x="9993517" y="3758289"/>
            <a:ext cx="3580" cy="359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CE5083E-53F4-4244-A6F7-543186DF4D42}"/>
              </a:ext>
            </a:extLst>
          </p:cNvPr>
          <p:cNvSpPr txBox="1"/>
          <p:nvPr/>
        </p:nvSpPr>
        <p:spPr>
          <a:xfrm>
            <a:off x="8686055" y="4117471"/>
            <a:ext cx="2614924" cy="669799"/>
          </a:xfrm>
          <a:prstGeom prst="rect">
            <a:avLst/>
          </a:prstGeom>
          <a:solidFill>
            <a:schemeClr val="bg1"/>
          </a:solidFill>
          <a:ln w="12700">
            <a:solidFill>
              <a:schemeClr val="tx1"/>
            </a:solidFill>
          </a:ln>
        </p:spPr>
        <p:txBody>
          <a:bodyPr wrap="square" lIns="137160" tIns="91440" rIns="137160" bIns="91440" rtlCol="0">
            <a:spAutoFit/>
          </a:bodyPr>
          <a:lstStyle/>
          <a:p>
            <a:pPr defTabSz="344479"/>
            <a:r>
              <a:rPr lang="en-US" sz="1051">
                <a:solidFill>
                  <a:srgbClr val="0070C0"/>
                </a:solidFill>
                <a:latin typeface="Consolas" panose="020B0609020204030204" pitchFamily="49" charset="0"/>
              </a:rPr>
              <a:t>exec</a:t>
            </a:r>
            <a:r>
              <a:rPr lang="en-US" sz="1051">
                <a:gradFill>
                  <a:gsLst>
                    <a:gs pos="2917">
                      <a:schemeClr val="tx1"/>
                    </a:gs>
                    <a:gs pos="30000">
                      <a:schemeClr val="tx1"/>
                    </a:gs>
                  </a:gsLst>
                  <a:lin ang="5400000" scaled="0"/>
                </a:gradFill>
                <a:latin typeface="Consolas" panose="020B0609020204030204" pitchFamily="49" charset="0"/>
              </a:rPr>
              <a:t> </a:t>
            </a:r>
            <a:r>
              <a:rPr lang="en-US" sz="1051" err="1">
                <a:gradFill>
                  <a:gsLst>
                    <a:gs pos="2917">
                      <a:schemeClr val="tx1"/>
                    </a:gs>
                    <a:gs pos="30000">
                      <a:schemeClr val="tx1"/>
                    </a:gs>
                  </a:gsLst>
                  <a:lin ang="5400000" scaled="0"/>
                </a:gradFill>
                <a:latin typeface="Consolas" panose="020B0609020204030204" pitchFamily="49" charset="0"/>
              </a:rPr>
              <a:t>sp_execute_external_script</a:t>
            </a:r>
            <a:endParaRPr lang="en-US" sz="1051">
              <a:gradFill>
                <a:gsLst>
                  <a:gs pos="2917">
                    <a:schemeClr val="tx1"/>
                  </a:gs>
                  <a:gs pos="30000">
                    <a:schemeClr val="tx1"/>
                  </a:gs>
                </a:gsLst>
                <a:lin ang="5400000" scaled="0"/>
              </a:gradFill>
              <a:latin typeface="Consolas" panose="020B0609020204030204" pitchFamily="49" charset="0"/>
            </a:endParaRPr>
          </a:p>
          <a:p>
            <a:pPr defTabSz="344479"/>
            <a:r>
              <a:rPr lang="en-US" sz="1051">
                <a:gradFill>
                  <a:gsLst>
                    <a:gs pos="2917">
                      <a:schemeClr val="tx1"/>
                    </a:gs>
                    <a:gs pos="30000">
                      <a:schemeClr val="tx1"/>
                    </a:gs>
                  </a:gsLst>
                  <a:lin ang="5400000" scaled="0"/>
                </a:gradFill>
                <a:latin typeface="Consolas" panose="020B0609020204030204" pitchFamily="49" charset="0"/>
              </a:rPr>
              <a:t>	@</a:t>
            </a:r>
            <a:r>
              <a:rPr lang="en-US" sz="1051">
                <a:solidFill>
                  <a:srgbClr val="0070C0"/>
                </a:solidFill>
                <a:latin typeface="Consolas" panose="020B0609020204030204" pitchFamily="49" charset="0"/>
              </a:rPr>
              <a:t>language</a:t>
            </a:r>
            <a:r>
              <a:rPr lang="en-US" sz="1051">
                <a:gradFill>
                  <a:gsLst>
                    <a:gs pos="2917">
                      <a:schemeClr val="tx1"/>
                    </a:gs>
                    <a:gs pos="30000">
                      <a:schemeClr val="tx1"/>
                    </a:gs>
                  </a:gsLst>
                  <a:lin ang="5400000" scaled="0"/>
                </a:gradFill>
                <a:latin typeface="Consolas" panose="020B0609020204030204" pitchFamily="49" charset="0"/>
              </a:rPr>
              <a:t> = </a:t>
            </a:r>
            <a:r>
              <a:rPr lang="en-US" sz="1051">
                <a:solidFill>
                  <a:srgbClr val="C00000"/>
                </a:solidFill>
                <a:latin typeface="Consolas" panose="020B0609020204030204" pitchFamily="49" charset="0"/>
              </a:rPr>
              <a:t>‘Python’</a:t>
            </a:r>
          </a:p>
          <a:p>
            <a:pPr defTabSz="344479"/>
            <a:r>
              <a:rPr lang="en-US" sz="1051">
                <a:gradFill>
                  <a:gsLst>
                    <a:gs pos="2917">
                      <a:schemeClr val="tx1"/>
                    </a:gs>
                    <a:gs pos="30000">
                      <a:schemeClr val="tx1"/>
                    </a:gs>
                  </a:gsLst>
                  <a:lin ang="5400000" scaled="0"/>
                </a:gradFill>
                <a:latin typeface="Consolas" panose="020B0609020204030204" pitchFamily="49" charset="0"/>
              </a:rPr>
              <a:t>,	@script = </a:t>
            </a:r>
            <a:r>
              <a:rPr lang="en-US" sz="1051">
                <a:solidFill>
                  <a:srgbClr val="C00000"/>
                </a:solidFill>
                <a:latin typeface="Consolas" panose="020B0609020204030204" pitchFamily="49" charset="0"/>
              </a:rPr>
              <a:t>‘##Python code##’</a:t>
            </a:r>
          </a:p>
        </p:txBody>
      </p:sp>
      <p:sp>
        <p:nvSpPr>
          <p:cNvPr id="25" name="Freeform 182">
            <a:extLst>
              <a:ext uri="{FF2B5EF4-FFF2-40B4-BE49-F238E27FC236}">
                <a16:creationId xmlns:a16="http://schemas.microsoft.com/office/drawing/2014/main" id="{C63119CD-C58C-4060-B32F-7665B8C2E8AA}"/>
              </a:ext>
            </a:extLst>
          </p:cNvPr>
          <p:cNvSpPr/>
          <p:nvPr/>
        </p:nvSpPr>
        <p:spPr bwMode="auto">
          <a:xfrm>
            <a:off x="9617970" y="2485017"/>
            <a:ext cx="751095" cy="963315"/>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a:lnSpc>
                <a:spcPct val="90000"/>
              </a:lnSpc>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68AD3939-E29B-4D64-89CC-F21FB4C27615}"/>
              </a:ext>
            </a:extLst>
          </p:cNvPr>
          <p:cNvGrpSpPr/>
          <p:nvPr/>
        </p:nvGrpSpPr>
        <p:grpSpPr>
          <a:xfrm>
            <a:off x="6987546" y="2527507"/>
            <a:ext cx="650980" cy="630708"/>
            <a:chOff x="7157554" y="1735934"/>
            <a:chExt cx="397423" cy="398542"/>
          </a:xfrm>
        </p:grpSpPr>
        <p:grpSp>
          <p:nvGrpSpPr>
            <p:cNvPr id="31" name="Group 30">
              <a:extLst>
                <a:ext uri="{FF2B5EF4-FFF2-40B4-BE49-F238E27FC236}">
                  <a16:creationId xmlns:a16="http://schemas.microsoft.com/office/drawing/2014/main" id="{33F98896-EC94-45CE-9E39-7D3D022AB9C7}"/>
                </a:ext>
              </a:extLst>
            </p:cNvPr>
            <p:cNvGrpSpPr/>
            <p:nvPr/>
          </p:nvGrpSpPr>
          <p:grpSpPr>
            <a:xfrm>
              <a:off x="7157554" y="1735934"/>
              <a:ext cx="397423" cy="398542"/>
              <a:chOff x="2107244" y="1575258"/>
              <a:chExt cx="310993" cy="264555"/>
            </a:xfrm>
            <a:solidFill>
              <a:srgbClr val="0078D7"/>
            </a:solidFill>
          </p:grpSpPr>
          <p:sp>
            <p:nvSpPr>
              <p:cNvPr id="36" name="Rectangle 9">
                <a:extLst>
                  <a:ext uri="{FF2B5EF4-FFF2-40B4-BE49-F238E27FC236}">
                    <a16:creationId xmlns:a16="http://schemas.microsoft.com/office/drawing/2014/main" id="{31B46EB0-7798-462B-A249-D71517B45CD9}"/>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sp>
            <p:nvSpPr>
              <p:cNvPr id="37" name="Line 10">
                <a:extLst>
                  <a:ext uri="{FF2B5EF4-FFF2-40B4-BE49-F238E27FC236}">
                    <a16:creationId xmlns:a16="http://schemas.microsoft.com/office/drawing/2014/main" id="{CBB69914-2BA1-4E4C-A633-C501F5192C6F}"/>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kern="0">
                  <a:solidFill>
                    <a:srgbClr val="3F3F3F"/>
                  </a:solidFill>
                </a:endParaRPr>
              </a:p>
            </p:txBody>
          </p:sp>
        </p:grpSp>
        <p:grpSp>
          <p:nvGrpSpPr>
            <p:cNvPr id="32" name="Group 31">
              <a:extLst>
                <a:ext uri="{FF2B5EF4-FFF2-40B4-BE49-F238E27FC236}">
                  <a16:creationId xmlns:a16="http://schemas.microsoft.com/office/drawing/2014/main" id="{9DD57BD9-D6B6-4E88-A525-A1BB3DAC66E4}"/>
                </a:ext>
              </a:extLst>
            </p:cNvPr>
            <p:cNvGrpSpPr/>
            <p:nvPr/>
          </p:nvGrpSpPr>
          <p:grpSpPr>
            <a:xfrm>
              <a:off x="7264761" y="1903738"/>
              <a:ext cx="191394" cy="180132"/>
              <a:chOff x="2202934" y="1701907"/>
              <a:chExt cx="95690" cy="90061"/>
            </a:xfrm>
            <a:solidFill>
              <a:srgbClr val="50E6FF"/>
            </a:solidFill>
          </p:grpSpPr>
          <p:sp>
            <p:nvSpPr>
              <p:cNvPr id="34" name="Freeform 14">
                <a:extLst>
                  <a:ext uri="{FF2B5EF4-FFF2-40B4-BE49-F238E27FC236}">
                    <a16:creationId xmlns:a16="http://schemas.microsoft.com/office/drawing/2014/main" id="{EAE65FE2-CCDB-4295-AF2A-E2A0C2132705}"/>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sp>
            <p:nvSpPr>
              <p:cNvPr id="35" name="Line 15">
                <a:extLst>
                  <a:ext uri="{FF2B5EF4-FFF2-40B4-BE49-F238E27FC236}">
                    <a16:creationId xmlns:a16="http://schemas.microsoft.com/office/drawing/2014/main" id="{6FBAE3BF-4448-43F2-A837-4652DF7AC73C}"/>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932719">
                  <a:defRPr/>
                </a:pPr>
                <a:endParaRPr lang="en-US" sz="1800">
                  <a:solidFill>
                    <a:srgbClr val="3F3F3F"/>
                  </a:solidFill>
                  <a:latin typeface="Segoe UI"/>
                </a:endParaRPr>
              </a:p>
            </p:txBody>
          </p:sp>
        </p:grpSp>
        <p:sp>
          <p:nvSpPr>
            <p:cNvPr id="33" name="Oval 32">
              <a:extLst>
                <a:ext uri="{FF2B5EF4-FFF2-40B4-BE49-F238E27FC236}">
                  <a16:creationId xmlns:a16="http://schemas.microsoft.com/office/drawing/2014/main" id="{5709A9CC-5BA2-4FB5-8CA0-6C2449EAE27D}"/>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a:extLst/>
          </p:spPr>
          <p:txBody>
            <a:bodyPr wrap="none" rtlCol="0" anchor="ctr"/>
            <a:lstStyle/>
            <a:p>
              <a:pPr defTabSz="914377">
                <a:defRPr/>
              </a:pPr>
              <a:endParaRPr lang="en-US" sz="1800" kern="0">
                <a:solidFill>
                  <a:prstClr val="black"/>
                </a:solidFill>
                <a:latin typeface="Arial" charset="0"/>
                <a:ea typeface="Arial" charset="0"/>
                <a:cs typeface="Arial" charset="0"/>
              </a:endParaRPr>
            </a:p>
          </p:txBody>
        </p:sp>
      </p:grpSp>
      <p:grpSp>
        <p:nvGrpSpPr>
          <p:cNvPr id="38" name="Group 37">
            <a:extLst>
              <a:ext uri="{FF2B5EF4-FFF2-40B4-BE49-F238E27FC236}">
                <a16:creationId xmlns:a16="http://schemas.microsoft.com/office/drawing/2014/main" id="{4F7EA209-B81C-44BE-90F4-41A2C10DFF6F}"/>
              </a:ext>
            </a:extLst>
          </p:cNvPr>
          <p:cNvGrpSpPr/>
          <p:nvPr/>
        </p:nvGrpSpPr>
        <p:grpSpPr>
          <a:xfrm>
            <a:off x="9777048" y="2810247"/>
            <a:ext cx="432936" cy="343645"/>
            <a:chOff x="10661560" y="1764391"/>
            <a:chExt cx="998393" cy="792477"/>
          </a:xfrm>
          <a:solidFill>
            <a:srgbClr val="50E6FF"/>
          </a:solidFill>
        </p:grpSpPr>
        <p:grpSp>
          <p:nvGrpSpPr>
            <p:cNvPr id="39" name="Group 38">
              <a:extLst>
                <a:ext uri="{FF2B5EF4-FFF2-40B4-BE49-F238E27FC236}">
                  <a16:creationId xmlns:a16="http://schemas.microsoft.com/office/drawing/2014/main" id="{4905D45A-BF90-464F-972F-32E4CF23AB14}"/>
                </a:ext>
              </a:extLst>
            </p:cNvPr>
            <p:cNvGrpSpPr/>
            <p:nvPr/>
          </p:nvGrpSpPr>
          <p:grpSpPr>
            <a:xfrm>
              <a:off x="10704017" y="1806090"/>
              <a:ext cx="918051" cy="714634"/>
              <a:chOff x="4273550" y="2402418"/>
              <a:chExt cx="1079500" cy="840315"/>
            </a:xfrm>
            <a:grpFill/>
          </p:grpSpPr>
          <p:cxnSp>
            <p:nvCxnSpPr>
              <p:cNvPr id="48" name="Straight Connector 47">
                <a:extLst>
                  <a:ext uri="{FF2B5EF4-FFF2-40B4-BE49-F238E27FC236}">
                    <a16:creationId xmlns:a16="http://schemas.microsoft.com/office/drawing/2014/main" id="{12E82DDB-F9AF-46C4-A36B-EB7FA28A0DCB}"/>
                  </a:ext>
                </a:extLst>
              </p:cNvPr>
              <p:cNvCxnSpPr>
                <a:cxnSpLocks/>
              </p:cNvCxnSpPr>
              <p:nvPr/>
            </p:nvCxnSpPr>
            <p:spPr>
              <a:xfrm>
                <a:off x="4997450" y="2413000"/>
                <a:ext cx="355600" cy="232833"/>
              </a:xfrm>
              <a:prstGeom prst="line">
                <a:avLst/>
              </a:prstGeom>
              <a:grpFill/>
              <a:ln w="12700" cap="rnd">
                <a:solidFill>
                  <a:srgbClr val="50E6FF"/>
                </a:solidFill>
                <a:prstDash val="solid"/>
                <a:miter lim="800000"/>
                <a:headEnd/>
                <a:tailEnd/>
              </a:ln>
              <a:extLst/>
            </p:spPr>
          </p:cxnSp>
          <p:cxnSp>
            <p:nvCxnSpPr>
              <p:cNvPr id="49" name="Straight Connector 48">
                <a:extLst>
                  <a:ext uri="{FF2B5EF4-FFF2-40B4-BE49-F238E27FC236}">
                    <a16:creationId xmlns:a16="http://schemas.microsoft.com/office/drawing/2014/main" id="{53CBAF3E-13E7-45E9-89E0-B6931A2AEDE1}"/>
                  </a:ext>
                </a:extLst>
              </p:cNvPr>
              <p:cNvCxnSpPr>
                <a:cxnSpLocks/>
              </p:cNvCxnSpPr>
              <p:nvPr/>
            </p:nvCxnSpPr>
            <p:spPr>
              <a:xfrm>
                <a:off x="4997450" y="2413000"/>
                <a:ext cx="296333" cy="721783"/>
              </a:xfrm>
              <a:prstGeom prst="line">
                <a:avLst/>
              </a:prstGeom>
              <a:grpFill/>
              <a:ln w="12700" cap="rnd">
                <a:solidFill>
                  <a:srgbClr val="50E6FF"/>
                </a:solidFill>
                <a:prstDash val="solid"/>
                <a:miter lim="800000"/>
                <a:headEnd/>
                <a:tailEnd/>
              </a:ln>
              <a:extLst/>
            </p:spPr>
          </p:cxnSp>
          <p:cxnSp>
            <p:nvCxnSpPr>
              <p:cNvPr id="50" name="Straight Connector 49">
                <a:extLst>
                  <a:ext uri="{FF2B5EF4-FFF2-40B4-BE49-F238E27FC236}">
                    <a16:creationId xmlns:a16="http://schemas.microsoft.com/office/drawing/2014/main" id="{AB540692-7578-4C0C-8C2F-99CB6A09A1C5}"/>
                  </a:ext>
                </a:extLst>
              </p:cNvPr>
              <p:cNvCxnSpPr>
                <a:cxnSpLocks/>
              </p:cNvCxnSpPr>
              <p:nvPr/>
            </p:nvCxnSpPr>
            <p:spPr>
              <a:xfrm flipV="1">
                <a:off x="4762500" y="3143250"/>
                <a:ext cx="520700" cy="86783"/>
              </a:xfrm>
              <a:prstGeom prst="line">
                <a:avLst/>
              </a:prstGeom>
              <a:grpFill/>
              <a:ln w="12700" cap="rnd">
                <a:solidFill>
                  <a:srgbClr val="50E6FF"/>
                </a:solidFill>
                <a:prstDash val="solid"/>
                <a:miter lim="800000"/>
                <a:headEnd/>
                <a:tailEnd/>
              </a:ln>
              <a:extLst/>
            </p:spPr>
          </p:cxnSp>
          <p:cxnSp>
            <p:nvCxnSpPr>
              <p:cNvPr id="51" name="Straight Connector 50">
                <a:extLst>
                  <a:ext uri="{FF2B5EF4-FFF2-40B4-BE49-F238E27FC236}">
                    <a16:creationId xmlns:a16="http://schemas.microsoft.com/office/drawing/2014/main" id="{9B1ACB72-672C-47BC-8CA4-B94DDC04C868}"/>
                  </a:ext>
                </a:extLst>
              </p:cNvPr>
              <p:cNvCxnSpPr>
                <a:cxnSpLocks/>
              </p:cNvCxnSpPr>
              <p:nvPr/>
            </p:nvCxnSpPr>
            <p:spPr>
              <a:xfrm flipV="1">
                <a:off x="5039783" y="2641600"/>
                <a:ext cx="300567" cy="241300"/>
              </a:xfrm>
              <a:prstGeom prst="line">
                <a:avLst/>
              </a:prstGeom>
              <a:grpFill/>
              <a:ln w="12700" cap="rnd">
                <a:solidFill>
                  <a:srgbClr val="50E6FF"/>
                </a:solidFill>
                <a:prstDash val="solid"/>
                <a:miter lim="800000"/>
                <a:headEnd/>
                <a:tailEnd/>
              </a:ln>
              <a:extLst/>
            </p:spPr>
          </p:cxnSp>
          <p:cxnSp>
            <p:nvCxnSpPr>
              <p:cNvPr id="52" name="Straight Connector 51">
                <a:extLst>
                  <a:ext uri="{FF2B5EF4-FFF2-40B4-BE49-F238E27FC236}">
                    <a16:creationId xmlns:a16="http://schemas.microsoft.com/office/drawing/2014/main" id="{ED1A6343-93E4-4F1F-8FC4-323496D698E8}"/>
                  </a:ext>
                </a:extLst>
              </p:cNvPr>
              <p:cNvCxnSpPr>
                <a:cxnSpLocks/>
              </p:cNvCxnSpPr>
              <p:nvPr/>
            </p:nvCxnSpPr>
            <p:spPr>
              <a:xfrm flipV="1">
                <a:off x="4413250" y="2413001"/>
                <a:ext cx="571500" cy="126999"/>
              </a:xfrm>
              <a:prstGeom prst="line">
                <a:avLst/>
              </a:prstGeom>
              <a:grpFill/>
              <a:ln w="12700" cap="rnd">
                <a:solidFill>
                  <a:srgbClr val="50E6FF"/>
                </a:solidFill>
                <a:prstDash val="solid"/>
                <a:miter lim="800000"/>
                <a:headEnd/>
                <a:tailEnd/>
              </a:ln>
              <a:extLst/>
            </p:spPr>
          </p:cxnSp>
          <p:cxnSp>
            <p:nvCxnSpPr>
              <p:cNvPr id="53" name="Straight Connector 52">
                <a:extLst>
                  <a:ext uri="{FF2B5EF4-FFF2-40B4-BE49-F238E27FC236}">
                    <a16:creationId xmlns:a16="http://schemas.microsoft.com/office/drawing/2014/main" id="{0B3F23AF-EAF7-4936-9F17-33F1FB3F7E05}"/>
                  </a:ext>
                </a:extLst>
              </p:cNvPr>
              <p:cNvCxnSpPr>
                <a:cxnSpLocks/>
              </p:cNvCxnSpPr>
              <p:nvPr/>
            </p:nvCxnSpPr>
            <p:spPr>
              <a:xfrm flipV="1">
                <a:off x="4703233" y="2450099"/>
                <a:ext cx="251425" cy="248651"/>
              </a:xfrm>
              <a:prstGeom prst="line">
                <a:avLst/>
              </a:prstGeom>
              <a:grpFill/>
              <a:ln w="12700" cap="rnd">
                <a:solidFill>
                  <a:srgbClr val="50E6FF"/>
                </a:solidFill>
                <a:prstDash val="solid"/>
                <a:miter lim="800000"/>
                <a:headEnd/>
                <a:tailEnd/>
              </a:ln>
              <a:extLst/>
            </p:spPr>
          </p:cxnSp>
          <p:cxnSp>
            <p:nvCxnSpPr>
              <p:cNvPr id="54" name="Straight Connector 53">
                <a:extLst>
                  <a:ext uri="{FF2B5EF4-FFF2-40B4-BE49-F238E27FC236}">
                    <a16:creationId xmlns:a16="http://schemas.microsoft.com/office/drawing/2014/main" id="{D384DEC6-E77A-4041-9050-F489141D3645}"/>
                  </a:ext>
                </a:extLst>
              </p:cNvPr>
              <p:cNvCxnSpPr>
                <a:cxnSpLocks/>
              </p:cNvCxnSpPr>
              <p:nvPr/>
            </p:nvCxnSpPr>
            <p:spPr>
              <a:xfrm flipV="1">
                <a:off x="4762500" y="2402418"/>
                <a:ext cx="232833" cy="821265"/>
              </a:xfrm>
              <a:prstGeom prst="line">
                <a:avLst/>
              </a:prstGeom>
              <a:grpFill/>
              <a:ln w="12700" cap="rnd">
                <a:solidFill>
                  <a:srgbClr val="50E6FF"/>
                </a:solidFill>
                <a:prstDash val="solid"/>
                <a:miter lim="800000"/>
                <a:headEnd/>
                <a:tailEnd/>
              </a:ln>
              <a:extLst/>
            </p:spPr>
          </p:cxnSp>
          <p:cxnSp>
            <p:nvCxnSpPr>
              <p:cNvPr id="55" name="Straight Connector 54">
                <a:extLst>
                  <a:ext uri="{FF2B5EF4-FFF2-40B4-BE49-F238E27FC236}">
                    <a16:creationId xmlns:a16="http://schemas.microsoft.com/office/drawing/2014/main" id="{CECC8037-475C-422A-BE4E-54136CA82514}"/>
                  </a:ext>
                </a:extLst>
              </p:cNvPr>
              <p:cNvCxnSpPr>
                <a:cxnSpLocks/>
              </p:cNvCxnSpPr>
              <p:nvPr/>
            </p:nvCxnSpPr>
            <p:spPr>
              <a:xfrm flipH="1" flipV="1">
                <a:off x="4273550" y="2984500"/>
                <a:ext cx="495300" cy="251883"/>
              </a:xfrm>
              <a:prstGeom prst="line">
                <a:avLst/>
              </a:prstGeom>
              <a:grpFill/>
              <a:ln w="12700" cap="rnd">
                <a:solidFill>
                  <a:srgbClr val="50E6FF"/>
                </a:solidFill>
                <a:prstDash val="solid"/>
                <a:miter lim="800000"/>
                <a:headEnd/>
                <a:tailEnd/>
              </a:ln>
              <a:extLst/>
            </p:spPr>
          </p:cxnSp>
          <p:cxnSp>
            <p:nvCxnSpPr>
              <p:cNvPr id="56" name="Straight Connector 55">
                <a:extLst>
                  <a:ext uri="{FF2B5EF4-FFF2-40B4-BE49-F238E27FC236}">
                    <a16:creationId xmlns:a16="http://schemas.microsoft.com/office/drawing/2014/main" id="{F5741491-9481-41B6-AA07-E2839F8EC65D}"/>
                  </a:ext>
                </a:extLst>
              </p:cNvPr>
              <p:cNvCxnSpPr>
                <a:cxnSpLocks/>
              </p:cNvCxnSpPr>
              <p:nvPr/>
            </p:nvCxnSpPr>
            <p:spPr>
              <a:xfrm flipH="1" flipV="1">
                <a:off x="4417483" y="2537884"/>
                <a:ext cx="647700" cy="338666"/>
              </a:xfrm>
              <a:prstGeom prst="line">
                <a:avLst/>
              </a:prstGeom>
              <a:grpFill/>
              <a:ln w="12700" cap="rnd">
                <a:solidFill>
                  <a:srgbClr val="50E6FF"/>
                </a:solidFill>
                <a:prstDash val="solid"/>
                <a:miter lim="800000"/>
                <a:headEnd/>
                <a:tailEnd/>
              </a:ln>
              <a:extLst/>
            </p:spPr>
          </p:cxnSp>
          <p:cxnSp>
            <p:nvCxnSpPr>
              <p:cNvPr id="57" name="Straight Connector 56">
                <a:extLst>
                  <a:ext uri="{FF2B5EF4-FFF2-40B4-BE49-F238E27FC236}">
                    <a16:creationId xmlns:a16="http://schemas.microsoft.com/office/drawing/2014/main" id="{8691A3E0-A12E-4E9D-A3A5-B14697EE04D9}"/>
                  </a:ext>
                </a:extLst>
              </p:cNvPr>
              <p:cNvCxnSpPr>
                <a:cxnSpLocks/>
              </p:cNvCxnSpPr>
              <p:nvPr/>
            </p:nvCxnSpPr>
            <p:spPr>
              <a:xfrm flipV="1">
                <a:off x="4277783" y="2874433"/>
                <a:ext cx="770467" cy="107950"/>
              </a:xfrm>
              <a:prstGeom prst="line">
                <a:avLst/>
              </a:prstGeom>
              <a:grpFill/>
              <a:ln w="12700" cap="rnd">
                <a:solidFill>
                  <a:srgbClr val="50E6FF"/>
                </a:solidFill>
                <a:prstDash val="solid"/>
                <a:miter lim="800000"/>
                <a:headEnd/>
                <a:tailEnd/>
              </a:ln>
              <a:extLst/>
            </p:spPr>
          </p:cxnSp>
          <p:cxnSp>
            <p:nvCxnSpPr>
              <p:cNvPr id="58" name="Straight Connector 57">
                <a:extLst>
                  <a:ext uri="{FF2B5EF4-FFF2-40B4-BE49-F238E27FC236}">
                    <a16:creationId xmlns:a16="http://schemas.microsoft.com/office/drawing/2014/main" id="{EBF73712-E251-4BAD-A848-5EB6628E1C5D}"/>
                  </a:ext>
                </a:extLst>
              </p:cNvPr>
              <p:cNvCxnSpPr>
                <a:cxnSpLocks/>
              </p:cNvCxnSpPr>
              <p:nvPr/>
            </p:nvCxnSpPr>
            <p:spPr>
              <a:xfrm flipH="1" flipV="1">
                <a:off x="4413250" y="2531533"/>
                <a:ext cx="353483" cy="698500"/>
              </a:xfrm>
              <a:prstGeom prst="line">
                <a:avLst/>
              </a:prstGeom>
              <a:grpFill/>
              <a:ln w="12700" cap="rnd">
                <a:solidFill>
                  <a:srgbClr val="50E6FF"/>
                </a:solidFill>
                <a:prstDash val="solid"/>
                <a:miter lim="800000"/>
                <a:headEnd/>
                <a:tailEnd/>
              </a:ln>
              <a:extLst/>
            </p:spPr>
          </p:cxnSp>
          <p:cxnSp>
            <p:nvCxnSpPr>
              <p:cNvPr id="59" name="Straight Connector 58">
                <a:extLst>
                  <a:ext uri="{FF2B5EF4-FFF2-40B4-BE49-F238E27FC236}">
                    <a16:creationId xmlns:a16="http://schemas.microsoft.com/office/drawing/2014/main" id="{AD4D2F7E-DBFF-49F1-A481-D847C7FD1DF1}"/>
                  </a:ext>
                </a:extLst>
              </p:cNvPr>
              <p:cNvCxnSpPr>
                <a:cxnSpLocks/>
              </p:cNvCxnSpPr>
              <p:nvPr/>
            </p:nvCxnSpPr>
            <p:spPr>
              <a:xfrm flipH="1" flipV="1">
                <a:off x="4715933" y="2698750"/>
                <a:ext cx="50800" cy="543983"/>
              </a:xfrm>
              <a:prstGeom prst="line">
                <a:avLst/>
              </a:prstGeom>
              <a:grpFill/>
              <a:ln w="12700" cap="rnd">
                <a:solidFill>
                  <a:srgbClr val="50E6FF"/>
                </a:solidFill>
                <a:prstDash val="solid"/>
                <a:miter lim="800000"/>
                <a:headEnd/>
                <a:tailEnd/>
              </a:ln>
              <a:extLst/>
            </p:spPr>
          </p:cxnSp>
          <p:cxnSp>
            <p:nvCxnSpPr>
              <p:cNvPr id="60" name="Straight Connector 59">
                <a:extLst>
                  <a:ext uri="{FF2B5EF4-FFF2-40B4-BE49-F238E27FC236}">
                    <a16:creationId xmlns:a16="http://schemas.microsoft.com/office/drawing/2014/main" id="{DDEB78EE-09F6-450F-86F5-A164B9741637}"/>
                  </a:ext>
                </a:extLst>
              </p:cNvPr>
              <p:cNvCxnSpPr>
                <a:cxnSpLocks/>
              </p:cNvCxnSpPr>
              <p:nvPr/>
            </p:nvCxnSpPr>
            <p:spPr>
              <a:xfrm flipH="1" flipV="1">
                <a:off x="5052483" y="2899834"/>
                <a:ext cx="234950" cy="218016"/>
              </a:xfrm>
              <a:prstGeom prst="line">
                <a:avLst/>
              </a:prstGeom>
              <a:grpFill/>
              <a:ln w="12700" cap="rnd">
                <a:solidFill>
                  <a:srgbClr val="50E6FF"/>
                </a:solidFill>
                <a:prstDash val="solid"/>
                <a:miter lim="800000"/>
                <a:headEnd/>
                <a:tailEnd/>
              </a:ln>
              <a:extLst/>
            </p:spPr>
          </p:cxnSp>
          <p:cxnSp>
            <p:nvCxnSpPr>
              <p:cNvPr id="61" name="Straight Connector 60">
                <a:extLst>
                  <a:ext uri="{FF2B5EF4-FFF2-40B4-BE49-F238E27FC236}">
                    <a16:creationId xmlns:a16="http://schemas.microsoft.com/office/drawing/2014/main" id="{444A3711-9C61-4AE1-9F42-471F3ACF2001}"/>
                  </a:ext>
                </a:extLst>
              </p:cNvPr>
              <p:cNvCxnSpPr>
                <a:cxnSpLocks/>
              </p:cNvCxnSpPr>
              <p:nvPr/>
            </p:nvCxnSpPr>
            <p:spPr>
              <a:xfrm flipV="1">
                <a:off x="4762500" y="2876550"/>
                <a:ext cx="292101" cy="340783"/>
              </a:xfrm>
              <a:prstGeom prst="line">
                <a:avLst/>
              </a:prstGeom>
              <a:grpFill/>
              <a:ln w="12700" cap="rnd">
                <a:solidFill>
                  <a:srgbClr val="50E6FF"/>
                </a:solidFill>
                <a:prstDash val="solid"/>
                <a:miter lim="800000"/>
                <a:headEnd/>
                <a:tailEnd/>
              </a:ln>
              <a:extLst/>
            </p:spPr>
          </p:cxnSp>
        </p:grpSp>
        <p:sp>
          <p:nvSpPr>
            <p:cNvPr id="40" name="Oval 19">
              <a:extLst>
                <a:ext uri="{FF2B5EF4-FFF2-40B4-BE49-F238E27FC236}">
                  <a16:creationId xmlns:a16="http://schemas.microsoft.com/office/drawing/2014/main" id="{30D92614-ABED-4175-8178-96463046DE33}"/>
                </a:ext>
              </a:extLst>
            </p:cNvPr>
            <p:cNvSpPr>
              <a:spLocks noChangeArrowheads="1"/>
            </p:cNvSpPr>
            <p:nvPr/>
          </p:nvSpPr>
          <p:spPr bwMode="auto">
            <a:xfrm>
              <a:off x="11269148" y="176439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1" name="Oval 19">
              <a:extLst>
                <a:ext uri="{FF2B5EF4-FFF2-40B4-BE49-F238E27FC236}">
                  <a16:creationId xmlns:a16="http://schemas.microsoft.com/office/drawing/2014/main" id="{B2ABF83C-02CF-40BB-BFF9-447B66E8BD89}"/>
                </a:ext>
              </a:extLst>
            </p:cNvPr>
            <p:cNvSpPr>
              <a:spLocks noChangeArrowheads="1"/>
            </p:cNvSpPr>
            <p:nvPr/>
          </p:nvSpPr>
          <p:spPr bwMode="auto">
            <a:xfrm>
              <a:off x="11563592" y="1959419"/>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2" name="Oval 19">
              <a:extLst>
                <a:ext uri="{FF2B5EF4-FFF2-40B4-BE49-F238E27FC236}">
                  <a16:creationId xmlns:a16="http://schemas.microsoft.com/office/drawing/2014/main" id="{83FD1AD5-016F-4EDC-A88E-104BFEE4D8F3}"/>
                </a:ext>
              </a:extLst>
            </p:cNvPr>
            <p:cNvSpPr>
              <a:spLocks noChangeArrowheads="1"/>
            </p:cNvSpPr>
            <p:nvPr/>
          </p:nvSpPr>
          <p:spPr bwMode="auto">
            <a:xfrm>
              <a:off x="11315502" y="216479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3" name="Oval 19">
              <a:extLst>
                <a:ext uri="{FF2B5EF4-FFF2-40B4-BE49-F238E27FC236}">
                  <a16:creationId xmlns:a16="http://schemas.microsoft.com/office/drawing/2014/main" id="{DD5F2BDC-E49A-4E51-AE6E-4845B2ADCCC6}"/>
                </a:ext>
              </a:extLst>
            </p:cNvPr>
            <p:cNvSpPr>
              <a:spLocks noChangeArrowheads="1"/>
            </p:cNvSpPr>
            <p:nvPr/>
          </p:nvSpPr>
          <p:spPr bwMode="auto">
            <a:xfrm>
              <a:off x="11515412" y="2375262"/>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4" name="Oval 19">
              <a:extLst>
                <a:ext uri="{FF2B5EF4-FFF2-40B4-BE49-F238E27FC236}">
                  <a16:creationId xmlns:a16="http://schemas.microsoft.com/office/drawing/2014/main" id="{A98C95C1-62CD-4DF9-9F85-4CCAF982B814}"/>
                </a:ext>
              </a:extLst>
            </p:cNvPr>
            <p:cNvSpPr>
              <a:spLocks noChangeArrowheads="1"/>
            </p:cNvSpPr>
            <p:nvPr/>
          </p:nvSpPr>
          <p:spPr bwMode="auto">
            <a:xfrm>
              <a:off x="11069702" y="2460508"/>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5" name="Oval 19">
              <a:extLst>
                <a:ext uri="{FF2B5EF4-FFF2-40B4-BE49-F238E27FC236}">
                  <a16:creationId xmlns:a16="http://schemas.microsoft.com/office/drawing/2014/main" id="{5996297D-CD52-4D77-BE89-C4B8B687245A}"/>
                </a:ext>
              </a:extLst>
            </p:cNvPr>
            <p:cNvSpPr>
              <a:spLocks noChangeArrowheads="1"/>
            </p:cNvSpPr>
            <p:nvPr/>
          </p:nvSpPr>
          <p:spPr bwMode="auto">
            <a:xfrm>
              <a:off x="10661560" y="2249717"/>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6" name="Oval 19">
              <a:extLst>
                <a:ext uri="{FF2B5EF4-FFF2-40B4-BE49-F238E27FC236}">
                  <a16:creationId xmlns:a16="http://schemas.microsoft.com/office/drawing/2014/main" id="{0B14CD16-88D4-4584-A592-1E2874244C97}"/>
                </a:ext>
              </a:extLst>
            </p:cNvPr>
            <p:cNvSpPr>
              <a:spLocks noChangeArrowheads="1"/>
            </p:cNvSpPr>
            <p:nvPr/>
          </p:nvSpPr>
          <p:spPr bwMode="auto">
            <a:xfrm>
              <a:off x="11028880" y="2006634"/>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sp>
          <p:nvSpPr>
            <p:cNvPr id="47" name="Oval 19">
              <a:extLst>
                <a:ext uri="{FF2B5EF4-FFF2-40B4-BE49-F238E27FC236}">
                  <a16:creationId xmlns:a16="http://schemas.microsoft.com/office/drawing/2014/main" id="{793D868C-33B4-4B99-9582-F20E8809D9D2}"/>
                </a:ext>
              </a:extLst>
            </p:cNvPr>
            <p:cNvSpPr>
              <a:spLocks noChangeArrowheads="1"/>
            </p:cNvSpPr>
            <p:nvPr/>
          </p:nvSpPr>
          <p:spPr bwMode="auto">
            <a:xfrm>
              <a:off x="10780418" y="1874551"/>
              <a:ext cx="96361" cy="96360"/>
            </a:xfrm>
            <a:prstGeom prst="ellipse">
              <a:avLst/>
            </a:prstGeom>
            <a:grpFill/>
            <a:ln w="12700" cap="flat">
              <a:solidFill>
                <a:srgbClr val="50E6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2000">
                <a:gradFill>
                  <a:gsLst>
                    <a:gs pos="0">
                      <a:schemeClr val="tx1"/>
                    </a:gs>
                    <a:gs pos="100000">
                      <a:schemeClr val="tx1"/>
                    </a:gs>
                  </a:gsLst>
                  <a:lin ang="5400000" scaled="1"/>
                </a:gradFill>
              </a:endParaRPr>
            </a:p>
          </p:txBody>
        </p:sp>
      </p:grpSp>
      <p:sp>
        <p:nvSpPr>
          <p:cNvPr id="62" name="TextBox 61">
            <a:extLst>
              <a:ext uri="{FF2B5EF4-FFF2-40B4-BE49-F238E27FC236}">
                <a16:creationId xmlns:a16="http://schemas.microsoft.com/office/drawing/2014/main" id="{DA04BA3E-8489-4EE4-8329-DCB3639B5B9F}"/>
              </a:ext>
            </a:extLst>
          </p:cNvPr>
          <p:cNvSpPr txBox="1"/>
          <p:nvPr/>
        </p:nvSpPr>
        <p:spPr>
          <a:xfrm>
            <a:off x="9683698" y="3139431"/>
            <a:ext cx="619637" cy="246221"/>
          </a:xfrm>
          <a:prstGeom prst="rect">
            <a:avLst/>
          </a:prstGeom>
          <a:noFill/>
        </p:spPr>
        <p:txBody>
          <a:bodyPr wrap="square" rtlCol="0">
            <a:spAutoFit/>
          </a:bodyPr>
          <a:lstStyle>
            <a:defPPr>
              <a:defRPr lang="en-US"/>
            </a:defPPr>
            <a:lvl1pPr defTabSz="913874">
              <a:defRPr sz="1050">
                <a:latin typeface="Segoe UI"/>
              </a:defRPr>
            </a:lvl1pPr>
          </a:lstStyle>
          <a:p>
            <a:pPr algn="ctr"/>
            <a:r>
              <a:rPr lang="en-US" sz="1000">
                <a:solidFill>
                  <a:schemeClr val="bg1"/>
                </a:solidFill>
                <a:latin typeface="+mn-lt"/>
              </a:rPr>
              <a:t>Model</a:t>
            </a:r>
          </a:p>
        </p:txBody>
      </p:sp>
    </p:spTree>
    <p:extLst>
      <p:ext uri="{BB962C8B-B14F-4D97-AF65-F5344CB8AC3E}">
        <p14:creationId xmlns:p14="http://schemas.microsoft.com/office/powerpoint/2010/main" val="142393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Package Management</a:t>
            </a:r>
          </a:p>
        </p:txBody>
      </p:sp>
      <p:sp>
        <p:nvSpPr>
          <p:cNvPr id="3" name="Text Placeholder 2"/>
          <p:cNvSpPr>
            <a:spLocks noGrp="1"/>
          </p:cNvSpPr>
          <p:nvPr>
            <p:ph type="body" sz="quarter" idx="10"/>
          </p:nvPr>
        </p:nvSpPr>
        <p:spPr>
          <a:xfrm>
            <a:off x="588263" y="1633790"/>
            <a:ext cx="12127199" cy="3016210"/>
          </a:xfrm>
        </p:spPr>
        <p:txBody>
          <a:bodyPr/>
          <a:lstStyle/>
          <a:p>
            <a:r>
              <a:rPr lang="en-US"/>
              <a:t>External Library Management DDLs </a:t>
            </a:r>
          </a:p>
          <a:p>
            <a:endParaRPr lang="en-US"/>
          </a:p>
          <a:p>
            <a:r>
              <a:rPr lang="en-US"/>
              <a:t>Package management using for Data Scientists using </a:t>
            </a:r>
            <a:r>
              <a:rPr lang="en-US" err="1"/>
              <a:t>SQLMLUtils</a:t>
            </a:r>
            <a:endParaRPr lang="en-US"/>
          </a:p>
          <a:p>
            <a:r>
              <a:rPr lang="en-US"/>
              <a:t>	</a:t>
            </a:r>
            <a:r>
              <a:rPr lang="en-US" u="sng">
                <a:hlinkClick r:id="rId3"/>
              </a:rPr>
              <a:t>https://github.com/Microsoft/sqlmlutils</a:t>
            </a:r>
            <a:endParaRPr lang="en-US"/>
          </a:p>
          <a:p>
            <a:endParaRPr lang="en-US"/>
          </a:p>
          <a:p>
            <a:endParaRPr lang="en-US"/>
          </a:p>
        </p:txBody>
      </p:sp>
    </p:spTree>
    <p:extLst>
      <p:ext uri="{BB962C8B-B14F-4D97-AF65-F5344CB8AC3E}">
        <p14:creationId xmlns:p14="http://schemas.microsoft.com/office/powerpoint/2010/main" val="236142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B46B-C263-449E-8336-69202FFA847D}"/>
              </a:ext>
            </a:extLst>
          </p:cNvPr>
          <p:cNvSpPr>
            <a:spLocks noGrp="1"/>
          </p:cNvSpPr>
          <p:nvPr>
            <p:ph type="title"/>
          </p:nvPr>
        </p:nvSpPr>
        <p:spPr>
          <a:xfrm>
            <a:off x="588262" y="2548655"/>
            <a:ext cx="5943600" cy="984885"/>
          </a:xfrm>
        </p:spPr>
        <p:txBody>
          <a:bodyPr/>
          <a:lstStyle/>
          <a:p>
            <a:r>
              <a:rPr lang="en-US" dirty="0"/>
              <a:t>SQL ML </a:t>
            </a:r>
            <a:r>
              <a:rPr lang="en-US" dirty="0" err="1"/>
              <a:t>Utils</a:t>
            </a:r>
            <a:r>
              <a:rPr lang="en-US" dirty="0"/>
              <a:t> + Operationalization</a:t>
            </a:r>
          </a:p>
        </p:txBody>
      </p:sp>
      <p:sp>
        <p:nvSpPr>
          <p:cNvPr id="3" name="Text Placeholder 2">
            <a:extLst>
              <a:ext uri="{FF2B5EF4-FFF2-40B4-BE49-F238E27FC236}">
                <a16:creationId xmlns:a16="http://schemas.microsoft.com/office/drawing/2014/main" id="{9AC41A94-D69F-4B84-84A0-2AF5C015E671}"/>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326382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Customer Acceptance</a:t>
            </a:r>
          </a:p>
        </p:txBody>
      </p:sp>
    </p:spTree>
    <p:extLst>
      <p:ext uri="{BB962C8B-B14F-4D97-AF65-F5344CB8AC3E}">
        <p14:creationId xmlns:p14="http://schemas.microsoft.com/office/powerpoint/2010/main" val="22523040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Customer Acceptance – Goals	</a:t>
            </a:r>
          </a:p>
        </p:txBody>
      </p:sp>
      <p:sp>
        <p:nvSpPr>
          <p:cNvPr id="3" name="TextBox 2">
            <a:extLst>
              <a:ext uri="{FF2B5EF4-FFF2-40B4-BE49-F238E27FC236}">
                <a16:creationId xmlns:a16="http://schemas.microsoft.com/office/drawing/2014/main" id="{92050E18-164F-4675-AB66-60DC5A0F32FB}"/>
              </a:ext>
            </a:extLst>
          </p:cNvPr>
          <p:cNvSpPr txBox="1"/>
          <p:nvPr/>
        </p:nvSpPr>
        <p:spPr>
          <a:xfrm>
            <a:off x="588263" y="1500554"/>
            <a:ext cx="11018520" cy="12926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2800" dirty="0"/>
              <a:t>System validation</a:t>
            </a:r>
          </a:p>
          <a:p>
            <a:pPr marL="285750" indent="-285750">
              <a:buFont typeface="Arial" panose="020B0604020202020204" pitchFamily="34" charset="0"/>
              <a:buChar char="•"/>
            </a:pPr>
            <a:r>
              <a:rPr lang="en-US" sz="2800" dirty="0"/>
              <a:t>Project hand off</a:t>
            </a:r>
          </a:p>
          <a:p>
            <a:pPr marL="285750" indent="-285750">
              <a:buFont typeface="Arial" panose="020B0604020202020204" pitchFamily="34" charset="0"/>
              <a:buChar char="•"/>
            </a:pPr>
            <a:r>
              <a:rPr lang="en-US" sz="2800" dirty="0"/>
              <a:t>Model retraining</a:t>
            </a:r>
          </a:p>
        </p:txBody>
      </p:sp>
    </p:spTree>
    <p:extLst>
      <p:ext uri="{BB962C8B-B14F-4D97-AF65-F5344CB8AC3E}">
        <p14:creationId xmlns:p14="http://schemas.microsoft.com/office/powerpoint/2010/main" val="41976296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B46B-C263-449E-8336-69202FFA847D}"/>
              </a:ext>
            </a:extLst>
          </p:cNvPr>
          <p:cNvSpPr>
            <a:spLocks noGrp="1"/>
          </p:cNvSpPr>
          <p:nvPr>
            <p:ph type="title"/>
          </p:nvPr>
        </p:nvSpPr>
        <p:spPr>
          <a:xfrm>
            <a:off x="588262" y="3041097"/>
            <a:ext cx="5943600" cy="492443"/>
          </a:xfrm>
        </p:spPr>
        <p:txBody>
          <a:bodyPr/>
          <a:lstStyle/>
          <a:p>
            <a:r>
              <a:rPr lang="en-US" dirty="0"/>
              <a:t>Using T-SQL</a:t>
            </a:r>
          </a:p>
        </p:txBody>
      </p:sp>
      <p:sp>
        <p:nvSpPr>
          <p:cNvPr id="3" name="Text Placeholder 2">
            <a:extLst>
              <a:ext uri="{FF2B5EF4-FFF2-40B4-BE49-F238E27FC236}">
                <a16:creationId xmlns:a16="http://schemas.microsoft.com/office/drawing/2014/main" id="{9AC41A94-D69F-4B84-84A0-2AF5C015E671}"/>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49396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Where to learn more</a:t>
            </a:r>
          </a:p>
        </p:txBody>
      </p:sp>
    </p:spTree>
    <p:extLst>
      <p:ext uri="{BB962C8B-B14F-4D97-AF65-F5344CB8AC3E}">
        <p14:creationId xmlns:p14="http://schemas.microsoft.com/office/powerpoint/2010/main" val="11487932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Call to Action</a:t>
            </a:r>
            <a:endParaRPr lang="en-US" sz="2000"/>
          </a:p>
        </p:txBody>
      </p:sp>
      <p:sp>
        <p:nvSpPr>
          <p:cNvPr id="4" name="Text Placeholder 3">
            <a:extLst>
              <a:ext uri="{FF2B5EF4-FFF2-40B4-BE49-F238E27FC236}">
                <a16:creationId xmlns:a16="http://schemas.microsoft.com/office/drawing/2014/main" id="{D823B9BE-0BBE-4972-B965-00BCF27E5C1C}"/>
              </a:ext>
            </a:extLst>
          </p:cNvPr>
          <p:cNvSpPr>
            <a:spLocks noGrp="1"/>
          </p:cNvSpPr>
          <p:nvPr>
            <p:ph type="body" sz="quarter" idx="10"/>
          </p:nvPr>
        </p:nvSpPr>
        <p:spPr>
          <a:xfrm>
            <a:off x="586390" y="1434371"/>
            <a:ext cx="11824271" cy="3967240"/>
          </a:xfrm>
        </p:spPr>
        <p:txBody>
          <a:bodyPr/>
          <a:lstStyle/>
          <a:p>
            <a:pPr>
              <a:spcAft>
                <a:spcPts val="1800"/>
              </a:spcAft>
            </a:pPr>
            <a:r>
              <a:rPr lang="en-US" dirty="0"/>
              <a:t>Signup for Preview of ML Services with R in Azure SQL Database                 Email: </a:t>
            </a:r>
            <a:r>
              <a:rPr lang="en-US" dirty="0">
                <a:hlinkClick r:id="rId3"/>
              </a:rPr>
              <a:t>SqlDbML@microsoft.com</a:t>
            </a:r>
            <a:r>
              <a:rPr lang="en-US" dirty="0"/>
              <a:t> </a:t>
            </a:r>
          </a:p>
          <a:p>
            <a:pPr>
              <a:spcAft>
                <a:spcPts val="1800"/>
              </a:spcAft>
            </a:pPr>
            <a:r>
              <a:rPr lang="en-US" dirty="0"/>
              <a:t>Signup for early SQL Server 2019 Early adopter program - </a:t>
            </a:r>
            <a:r>
              <a:rPr lang="en-US" dirty="0">
                <a:hlinkClick r:id="rId4"/>
              </a:rPr>
              <a:t>https://aka.ms/eapsignup</a:t>
            </a:r>
            <a:r>
              <a:rPr lang="en-US" dirty="0"/>
              <a:t> </a:t>
            </a:r>
          </a:p>
          <a:p>
            <a:pPr>
              <a:spcAft>
                <a:spcPts val="1800"/>
              </a:spcAft>
            </a:pPr>
            <a:r>
              <a:rPr lang="en-US" dirty="0"/>
              <a:t>Explore ML Services in </a:t>
            </a:r>
            <a:r>
              <a:rPr lang="en-US" dirty="0">
                <a:hlinkClick r:id="rId5"/>
              </a:rPr>
              <a:t>SQL Server 2019 </a:t>
            </a:r>
            <a:r>
              <a:rPr lang="en-US" dirty="0"/>
              <a:t>on Linux</a:t>
            </a:r>
          </a:p>
          <a:p>
            <a:pPr>
              <a:spcAft>
                <a:spcPts val="1800"/>
              </a:spcAft>
            </a:pPr>
            <a:r>
              <a:rPr lang="en-US" dirty="0"/>
              <a:t>Share feedback and questions – </a:t>
            </a:r>
            <a:r>
              <a:rPr lang="en-US" dirty="0">
                <a:hlinkClick r:id="rId6"/>
              </a:rPr>
              <a:t>sumit.kumar@microsoft.com</a:t>
            </a:r>
            <a:r>
              <a:rPr lang="en-US" dirty="0"/>
              <a:t>, </a:t>
            </a:r>
            <a:r>
              <a:rPr lang="en-US" dirty="0">
                <a:hlinkClick r:id="rId7"/>
              </a:rPr>
              <a:t>anna.thomas@microsoft.com</a:t>
            </a:r>
            <a:r>
              <a:rPr lang="en-US" dirty="0"/>
              <a:t> </a:t>
            </a:r>
          </a:p>
        </p:txBody>
      </p:sp>
    </p:spTree>
    <p:extLst>
      <p:ext uri="{BB962C8B-B14F-4D97-AF65-F5344CB8AC3E}">
        <p14:creationId xmlns:p14="http://schemas.microsoft.com/office/powerpoint/2010/main" val="295384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943DDA-909C-C74C-9571-A7852EA4D8EA}"/>
              </a:ext>
            </a:extLst>
          </p:cNvPr>
          <p:cNvSpPr>
            <a:spLocks noGrp="1"/>
          </p:cNvSpPr>
          <p:nvPr>
            <p:ph type="title"/>
          </p:nvPr>
        </p:nvSpPr>
        <p:spPr>
          <a:xfrm>
            <a:off x="588263" y="457200"/>
            <a:ext cx="11018520" cy="492443"/>
          </a:xfrm>
        </p:spPr>
        <p:txBody>
          <a:bodyPr/>
          <a:lstStyle/>
          <a:p>
            <a:r>
              <a:rPr lang="en-US" dirty="0"/>
              <a:t>Resources</a:t>
            </a:r>
          </a:p>
        </p:txBody>
      </p:sp>
      <p:sp useBgFill="1">
        <p:nvSpPr>
          <p:cNvPr id="2" name="TextBox 1">
            <a:extLst>
              <a:ext uri="{FF2B5EF4-FFF2-40B4-BE49-F238E27FC236}">
                <a16:creationId xmlns:a16="http://schemas.microsoft.com/office/drawing/2014/main" id="{E82DB8BF-9367-44F0-B755-7D487098E4C5}"/>
              </a:ext>
            </a:extLst>
          </p:cNvPr>
          <p:cNvSpPr txBox="1"/>
          <p:nvPr/>
        </p:nvSpPr>
        <p:spPr>
          <a:xfrm>
            <a:off x="588263" y="1376979"/>
            <a:ext cx="10556659" cy="5601533"/>
          </a:xfrm>
          <a:prstGeom prst="rect">
            <a:avLst/>
          </a:prstGeom>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a:p>
            <a:pPr marL="342900" indent="-342900">
              <a:buFont typeface="Arial" panose="020B0604020202020204" pitchFamily="34" charset="0"/>
              <a:buChar char="•"/>
              <a:defRPr/>
            </a:pPr>
            <a:r>
              <a:rPr lang="en-US" sz="2800" dirty="0">
                <a:gradFill>
                  <a:gsLst>
                    <a:gs pos="2917">
                      <a:srgbClr val="1A1A1A"/>
                    </a:gs>
                    <a:gs pos="30000">
                      <a:srgbClr val="1A1A1A"/>
                    </a:gs>
                  </a:gsLst>
                  <a:lin ang="5400000" scaled="0"/>
                </a:gradFill>
                <a:latin typeface="Segoe UI"/>
              </a:rPr>
              <a:t>Related sessions</a:t>
            </a:r>
          </a:p>
          <a:p>
            <a:pPr marL="800083" lvl="1" indent="-342900">
              <a:buFont typeface="Arial" panose="020B0604020202020204" pitchFamily="34" charset="0"/>
              <a:buChar char="•"/>
              <a:defRPr/>
            </a:pPr>
            <a:r>
              <a:rPr lang="en-US" sz="2800" dirty="0">
                <a:gradFill>
                  <a:gsLst>
                    <a:gs pos="2917">
                      <a:srgbClr val="1A1A1A"/>
                    </a:gs>
                    <a:gs pos="30000">
                      <a:srgbClr val="1A1A1A"/>
                    </a:gs>
                  </a:gsLst>
                  <a:lin ang="5400000" scaled="0"/>
                </a:gradFill>
              </a:rPr>
              <a:t>Nellie’s session on SQL + Java (12:45PM, Snake Eyes)</a:t>
            </a:r>
          </a:p>
          <a:p>
            <a:pPr marL="800083" lvl="1" indent="-342900">
              <a:buFont typeface="Arial" panose="020B0604020202020204" pitchFamily="34" charset="0"/>
              <a:buChar char="•"/>
              <a:defRPr/>
            </a:pPr>
            <a:r>
              <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Vicky and Chris’s session on Azure Data Studio (2:25PM, </a:t>
            </a:r>
            <a:r>
              <a:rPr kumimoji="0" lang="en-US" sz="2800" b="0" i="0" u="none" strike="noStrike" kern="1200" cap="none" spc="0" normalizeH="0" baseline="0" noProof="0" dirty="0" err="1">
                <a:ln>
                  <a:noFill/>
                </a:ln>
                <a:gradFill>
                  <a:gsLst>
                    <a:gs pos="2917">
                      <a:srgbClr val="1A1A1A"/>
                    </a:gs>
                    <a:gs pos="30000">
                      <a:srgbClr val="1A1A1A"/>
                    </a:gs>
                  </a:gsLst>
                  <a:lin ang="5400000" scaled="0"/>
                </a:gradFill>
                <a:effectLst/>
                <a:uLnTx/>
                <a:uFillTx/>
                <a:latin typeface="Segoe UI"/>
                <a:ea typeface="+mn-ea"/>
                <a:cs typeface="+mn-cs"/>
              </a:rPr>
              <a:t>Smolsky</a:t>
            </a:r>
            <a:r>
              <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t>
            </a:r>
          </a:p>
          <a:p>
            <a:pPr marL="800083" lvl="1" indent="-342900">
              <a:buFont typeface="Arial" panose="020B0604020202020204" pitchFamily="34" charset="0"/>
              <a:buChar char="•"/>
              <a:defRPr/>
            </a:pPr>
            <a:r>
              <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Leveraging AI in SQL Server 2019 (tomorrow 12:05PM, Bronx Charlie)</a:t>
            </a:r>
          </a:p>
          <a:p>
            <a:pPr marL="342900" indent="-342900">
              <a:buFont typeface="Arial" panose="020B0604020202020204" pitchFamily="34" charset="0"/>
              <a:buChar char="•"/>
              <a:defRPr/>
            </a:pPr>
            <a:r>
              <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Slides/code from today on GitHub: </a:t>
            </a:r>
            <a:r>
              <a:rPr lang="en-US" sz="2800" dirty="0">
                <a:solidFill>
                  <a:srgbClr val="0078D4"/>
                </a:solidFill>
                <a:latin typeface="Segoe UI"/>
                <a:hlinkClick r:id="rId3">
                  <a:extLst>
                    <a:ext uri="{A12FA001-AC4F-418D-AE19-62706E023703}">
                      <ahyp:hlinkClr xmlns:ahyp="http://schemas.microsoft.com/office/drawing/2018/hyperlinkcolor" val="tx"/>
                    </a:ext>
                  </a:extLst>
                </a:hlinkClick>
              </a:rPr>
              <a:t>https://aka.ms/annalytics</a:t>
            </a:r>
            <a:r>
              <a:rPr lang="en-US" sz="2800" dirty="0">
                <a:solidFill>
                  <a:srgbClr val="0078D4"/>
                </a:solidFill>
                <a:latin typeface="Segoe UI"/>
              </a:rPr>
              <a:t>  </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SQL Workshops: </a:t>
            </a:r>
            <a:r>
              <a:rPr kumimoji="0" lang="en-US" sz="2800" b="0" i="0" u="none" strike="noStrike" kern="1200" cap="none" spc="0" normalizeH="0" baseline="0" noProof="0" dirty="0">
                <a:ln>
                  <a:noFill/>
                </a:ln>
                <a:solidFill>
                  <a:srgbClr val="0078D4"/>
                </a:solidFill>
                <a:effectLst/>
                <a:uLnTx/>
                <a:uFillTx/>
                <a:latin typeface="Segoe UI"/>
                <a:ea typeface="+mn-ea"/>
                <a:cs typeface="+mn-cs"/>
                <a:hlinkClick r:id="rId4">
                  <a:extLst>
                    <a:ext uri="{A12FA001-AC4F-418D-AE19-62706E023703}">
                      <ahyp:hlinkClr xmlns:ahyp="http://schemas.microsoft.com/office/drawing/2018/hyperlinkcolor" val="tx"/>
                    </a:ext>
                  </a:extLst>
                </a:hlinkClick>
              </a:rPr>
              <a:t>https://aka.ms/sqlworkshops</a:t>
            </a:r>
            <a:endParaRPr kumimoji="0" lang="en-US" sz="2800" b="0" i="0" u="none" strike="noStrike" kern="1200" cap="none" spc="0" normalizeH="0" baseline="0" noProof="0" dirty="0">
              <a:ln>
                <a:noFill/>
              </a:ln>
              <a:solidFill>
                <a:srgbClr val="0078D4"/>
              </a:solidFill>
              <a:effectLst/>
              <a:uLnTx/>
              <a:uFillTx/>
              <a:latin typeface="Segoe UI"/>
              <a:ea typeface="+mn-ea"/>
              <a:cs typeface="+mn-cs"/>
            </a:endParaRPr>
          </a:p>
          <a:p>
            <a:pPr marL="800083" lvl="1" indent="-342900">
              <a:buFont typeface="Arial" panose="020B0604020202020204" pitchFamily="34" charset="0"/>
              <a:buChar char="•"/>
              <a:defRPr/>
            </a:pPr>
            <a:r>
              <a:rPr lang="en-US" sz="2800" dirty="0">
                <a:latin typeface="Segoe UI"/>
              </a:rPr>
              <a:t>Want more ML services? Check the</a:t>
            </a:r>
            <a:r>
              <a:rPr lang="en-US" sz="2800" b="1" dirty="0">
                <a:latin typeface="Segoe UI"/>
              </a:rPr>
              <a:t> Machine Learning with SQL Server</a:t>
            </a:r>
            <a:r>
              <a:rPr kumimoji="0" lang="en-US" sz="2800" b="1" i="0" u="none" strike="noStrike" kern="1200" cap="none" spc="0" normalizeH="0" baseline="0" noProof="0" dirty="0">
                <a:ln>
                  <a:noFill/>
                </a:ln>
                <a:effectLst/>
                <a:uLnTx/>
                <a:uFillTx/>
                <a:latin typeface="Segoe UI"/>
                <a:ea typeface="+mn-ea"/>
                <a:cs typeface="+mn-cs"/>
              </a:rPr>
              <a:t> </a:t>
            </a:r>
            <a:r>
              <a:rPr kumimoji="0" lang="en-US" sz="2800" i="0" u="none" strike="noStrike" kern="1200" cap="none" spc="0" normalizeH="0" baseline="0" noProof="0" dirty="0">
                <a:ln>
                  <a:noFill/>
                </a:ln>
                <a:effectLst/>
                <a:uLnTx/>
                <a:uFillTx/>
                <a:latin typeface="Segoe UI"/>
                <a:ea typeface="+mn-ea"/>
                <a:cs typeface="+mn-cs"/>
              </a:rPr>
              <a:t>course</a:t>
            </a:r>
          </a:p>
          <a:p>
            <a:pPr marL="800083" lvl="1" indent="-342900">
              <a:buFont typeface="Arial" panose="020B0604020202020204" pitchFamily="34" charset="0"/>
              <a:buChar char="•"/>
              <a:defRPr/>
            </a:pPr>
            <a:endParaRPr lang="en-US" sz="2800" dirty="0">
              <a:latin typeface="Segoe UI"/>
            </a:endParaRPr>
          </a:p>
          <a:p>
            <a:pPr lvl="1">
              <a:defRPr/>
            </a:pPr>
            <a:endParaRPr kumimoji="0" lang="en-US" sz="2800" i="0" u="none" strike="noStrike" kern="1200" cap="none" spc="0" normalizeH="0" baseline="0" noProof="0" dirty="0">
              <a:ln>
                <a:noFill/>
              </a:ln>
              <a:effectLst/>
              <a:uLnTx/>
              <a:uFillTx/>
              <a:latin typeface="Segoe UI"/>
              <a:ea typeface="+mn-ea"/>
              <a:cs typeface="+mn-cs"/>
            </a:endParaRPr>
          </a:p>
        </p:txBody>
      </p:sp>
    </p:spTree>
    <p:extLst>
      <p:ext uri="{BB962C8B-B14F-4D97-AF65-F5344CB8AC3E}">
        <p14:creationId xmlns:p14="http://schemas.microsoft.com/office/powerpoint/2010/main" val="53767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BB8B40-F3D1-4331-B430-E127860A693D}"/>
              </a:ext>
            </a:extLst>
          </p:cNvPr>
          <p:cNvSpPr>
            <a:spLocks noGrp="1"/>
          </p:cNvSpPr>
          <p:nvPr>
            <p:ph type="title"/>
          </p:nvPr>
        </p:nvSpPr>
        <p:spPr>
          <a:xfrm>
            <a:off x="231062" y="767179"/>
            <a:ext cx="9217737" cy="2954655"/>
          </a:xfrm>
        </p:spPr>
        <p:txBody>
          <a:bodyPr/>
          <a:lstStyle/>
          <a:p>
            <a:r>
              <a:rPr lang="en-US" sz="4800" dirty="0">
                <a:latin typeface="Arial Unicode MS"/>
                <a:ea typeface="Arial Unicode MS"/>
                <a:cs typeface="Arial Unicode MS"/>
              </a:rPr>
              <a:t>Questions? Product Feedback?</a:t>
            </a:r>
            <a:br>
              <a:rPr lang="en-US" sz="4800" dirty="0">
                <a:latin typeface="Arial Unicode MS"/>
                <a:ea typeface="Arial Unicode MS"/>
                <a:cs typeface="Arial Unicode MS"/>
              </a:rPr>
            </a:br>
            <a:br>
              <a:rPr lang="en-US" sz="4800" dirty="0">
                <a:latin typeface="Arial Unicode MS"/>
                <a:ea typeface="Arial Unicode MS"/>
                <a:cs typeface="Arial Unicode MS"/>
              </a:rPr>
            </a:br>
            <a:r>
              <a:rPr lang="en-US" sz="4800" dirty="0">
                <a:latin typeface="Arial Unicode MS"/>
                <a:ea typeface="Arial Unicode MS"/>
                <a:cs typeface="Arial Unicode MS"/>
              </a:rPr>
              <a:t>Thank you</a:t>
            </a:r>
            <a:endParaRPr lang="en-US" dirty="0"/>
          </a:p>
        </p:txBody>
      </p:sp>
      <p:sp>
        <p:nvSpPr>
          <p:cNvPr id="2" name="TextBox 1">
            <a:extLst>
              <a:ext uri="{FF2B5EF4-FFF2-40B4-BE49-F238E27FC236}">
                <a16:creationId xmlns:a16="http://schemas.microsoft.com/office/drawing/2014/main" id="{AF57CFD1-12DE-4287-8E0D-77F399553290}"/>
              </a:ext>
            </a:extLst>
          </p:cNvPr>
          <p:cNvSpPr txBox="1"/>
          <p:nvPr/>
        </p:nvSpPr>
        <p:spPr>
          <a:xfrm>
            <a:off x="457193" y="4107266"/>
            <a:ext cx="3809382" cy="1231106"/>
          </a:xfrm>
          <a:prstGeom prst="rect">
            <a:avLst/>
          </a:prstGeom>
          <a:noFill/>
        </p:spPr>
        <p:txBody>
          <a:bodyPr wrap="square" lIns="0" tIns="0" rIns="0" bIns="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37521">
                    <a:lumMod val="60000"/>
                    <a:lumOff val="40000"/>
                  </a:srgbClr>
                </a:solidFill>
                <a:effectLst/>
                <a:uLnTx/>
                <a:uFillTx/>
                <a:latin typeface="Segoe UI"/>
                <a:ea typeface="+mn-ea"/>
                <a:cs typeface="Segoe UI"/>
              </a:rPr>
              <a:t>Twitter: @AnalyticAnna</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37521">
                    <a:lumMod val="60000"/>
                    <a:lumOff val="40000"/>
                  </a:srgbClr>
                </a:solidFill>
                <a:effectLst/>
                <a:uLnTx/>
                <a:uFillTx/>
                <a:latin typeface="Segoe UI"/>
                <a:ea typeface="+mn-ea"/>
                <a:cs typeface="Segoe UI"/>
              </a:rPr>
              <a:t>LinkedIn: amthomas46</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37521">
                    <a:lumMod val="60000"/>
                    <a:lumOff val="40000"/>
                  </a:srgbClr>
                </a:solidFill>
                <a:effectLst/>
                <a:uLnTx/>
                <a:uFillTx/>
                <a:latin typeface="Segoe UI"/>
                <a:ea typeface="+mn-ea"/>
                <a:cs typeface="Segoe UI"/>
              </a:rPr>
              <a:t>antho@microsoft.com</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F37521">
                  <a:lumMod val="60000"/>
                  <a:lumOff val="40000"/>
                </a:srgbClr>
              </a:solidFill>
              <a:effectLst/>
              <a:uLnTx/>
              <a:uFillTx/>
              <a:latin typeface="Segoe UI"/>
              <a:ea typeface="+mn-ea"/>
              <a:cs typeface="Segoe UI"/>
            </a:endParaRPr>
          </a:p>
        </p:txBody>
      </p:sp>
      <p:pic>
        <p:nvPicPr>
          <p:cNvPr id="1026" name="Picture 2" descr="SQLBits Logo">
            <a:extLst>
              <a:ext uri="{FF2B5EF4-FFF2-40B4-BE49-F238E27FC236}">
                <a16:creationId xmlns:a16="http://schemas.microsoft.com/office/drawing/2014/main" id="{F39129AF-A1F0-0C41-966C-86632AF87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7599" y="445332"/>
            <a:ext cx="1085623" cy="4777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A8108EE-0FAE-4432-8693-9C0A7883829D}"/>
              </a:ext>
            </a:extLst>
          </p:cNvPr>
          <p:cNvSpPr/>
          <p:nvPr/>
        </p:nvSpPr>
        <p:spPr>
          <a:xfrm>
            <a:off x="0" y="6540220"/>
            <a:ext cx="12118428" cy="635559"/>
          </a:xfrm>
          <a:prstGeom prst="rect">
            <a:avLst/>
          </a:prstGeom>
        </p:spPr>
        <p:txBody>
          <a:bodyPr wrap="square">
            <a:spAutoFit/>
          </a:bodyPr>
          <a:lstStyle/>
          <a:p>
            <a:r>
              <a:rPr lang="en-US" dirty="0">
                <a:solidFill>
                  <a:schemeClr val="bg1"/>
                </a:solidFill>
              </a:rPr>
              <a:t>http://i2.mirror.co.uk/incoming/article1498428.ece/ALTERNATES/s615b/The%20Great%20Gatsby%20Trailer%20Leonardo%20Di%20Caprio.jpg</a:t>
            </a:r>
          </a:p>
        </p:txBody>
      </p:sp>
      <p:pic>
        <p:nvPicPr>
          <p:cNvPr id="8" name="Picture 7" descr="A person wearing a suit and tie talking on a cell phone&#10;&#10;Description automatically generated">
            <a:extLst>
              <a:ext uri="{FF2B5EF4-FFF2-40B4-BE49-F238E27FC236}">
                <a16:creationId xmlns:a16="http://schemas.microsoft.com/office/drawing/2014/main" id="{5F0A3FFA-3FA6-423B-9436-9EA4E4F931A6}"/>
              </a:ext>
            </a:extLst>
          </p:cNvPr>
          <p:cNvPicPr>
            <a:picLocks noChangeAspect="1"/>
          </p:cNvPicPr>
          <p:nvPr/>
        </p:nvPicPr>
        <p:blipFill>
          <a:blip r:embed="rId4"/>
          <a:stretch>
            <a:fillRect/>
          </a:stretch>
        </p:blipFill>
        <p:spPr>
          <a:xfrm>
            <a:off x="4843239" y="3203354"/>
            <a:ext cx="7117698" cy="3032255"/>
          </a:xfrm>
          <a:prstGeom prst="rect">
            <a:avLst/>
          </a:prstGeom>
        </p:spPr>
      </p:pic>
    </p:spTree>
    <p:extLst>
      <p:ext uri="{BB962C8B-B14F-4D97-AF65-F5344CB8AC3E}">
        <p14:creationId xmlns:p14="http://schemas.microsoft.com/office/powerpoint/2010/main" val="1059507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943DDA-909C-C74C-9571-A7852EA4D8EA}"/>
              </a:ext>
            </a:extLst>
          </p:cNvPr>
          <p:cNvSpPr>
            <a:spLocks noGrp="1"/>
          </p:cNvSpPr>
          <p:nvPr>
            <p:ph type="title"/>
          </p:nvPr>
        </p:nvSpPr>
        <p:spPr>
          <a:xfrm>
            <a:off x="588263" y="457200"/>
            <a:ext cx="11018520" cy="492443"/>
          </a:xfrm>
        </p:spPr>
        <p:txBody>
          <a:bodyPr/>
          <a:lstStyle/>
          <a:p>
            <a:r>
              <a:rPr lang="en-US" dirty="0"/>
              <a:t>Agenda</a:t>
            </a:r>
          </a:p>
        </p:txBody>
      </p:sp>
      <p:sp useBgFill="1">
        <p:nvSpPr>
          <p:cNvPr id="2" name="TextBox 1">
            <a:extLst>
              <a:ext uri="{FF2B5EF4-FFF2-40B4-BE49-F238E27FC236}">
                <a16:creationId xmlns:a16="http://schemas.microsoft.com/office/drawing/2014/main" id="{E82DB8BF-9367-44F0-B755-7D487098E4C5}"/>
              </a:ext>
            </a:extLst>
          </p:cNvPr>
          <p:cNvSpPr txBox="1"/>
          <p:nvPr/>
        </p:nvSpPr>
        <p:spPr>
          <a:xfrm>
            <a:off x="588263" y="1376979"/>
            <a:ext cx="10556659" cy="3447098"/>
          </a:xfrm>
          <a:prstGeom prst="rect">
            <a:avLst/>
          </a:prstGeom>
        </p:spPr>
        <p:txBody>
          <a:bodyPr wrap="square" lIns="0" tIns="0" rIns="0" bIns="0" rtlCol="0">
            <a:spAutoFit/>
          </a:bodyPr>
          <a:lstStyle/>
          <a:p>
            <a:pPr algn="l"/>
            <a:endParaRPr lang="en-US" sz="28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Intro to the TDSP</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Business Understanding</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Data Acquisition and Understanding</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Modeling</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Deployment</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Customer Acceptance</a:t>
            </a:r>
          </a:p>
          <a:p>
            <a:pPr marL="342900" indent="-342900" algn="l">
              <a:buFont typeface="Arial" panose="020B0604020202020204" pitchFamily="34" charset="0"/>
              <a:buChar char="•"/>
            </a:pPr>
            <a:r>
              <a:rPr lang="en-US" sz="2800" dirty="0">
                <a:gradFill>
                  <a:gsLst>
                    <a:gs pos="2917">
                      <a:schemeClr val="tx1"/>
                    </a:gs>
                    <a:gs pos="30000">
                      <a:schemeClr val="tx1"/>
                    </a:gs>
                  </a:gsLst>
                  <a:lin ang="5400000" scaled="0"/>
                </a:gradFill>
              </a:rPr>
              <a:t>Where to learn more</a:t>
            </a:r>
          </a:p>
        </p:txBody>
      </p:sp>
    </p:spTree>
    <p:extLst>
      <p:ext uri="{BB962C8B-B14F-4D97-AF65-F5344CB8AC3E}">
        <p14:creationId xmlns:p14="http://schemas.microsoft.com/office/powerpoint/2010/main" val="29276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943DDA-909C-C74C-9571-A7852EA4D8EA}"/>
              </a:ext>
            </a:extLst>
          </p:cNvPr>
          <p:cNvSpPr>
            <a:spLocks noGrp="1"/>
          </p:cNvSpPr>
          <p:nvPr>
            <p:ph type="title"/>
          </p:nvPr>
        </p:nvSpPr>
        <p:spPr>
          <a:xfrm>
            <a:off x="588263" y="457200"/>
            <a:ext cx="11018520" cy="492443"/>
          </a:xfrm>
        </p:spPr>
        <p:txBody>
          <a:bodyPr/>
          <a:lstStyle/>
          <a:p>
            <a:r>
              <a:rPr lang="en-US" dirty="0"/>
              <a:t>The Team Data Science Process</a:t>
            </a:r>
          </a:p>
        </p:txBody>
      </p:sp>
      <p:sp useBgFill="1">
        <p:nvSpPr>
          <p:cNvPr id="2" name="TextBox 1">
            <a:extLst>
              <a:ext uri="{FF2B5EF4-FFF2-40B4-BE49-F238E27FC236}">
                <a16:creationId xmlns:a16="http://schemas.microsoft.com/office/drawing/2014/main" id="{E82DB8BF-9367-44F0-B755-7D487098E4C5}"/>
              </a:ext>
            </a:extLst>
          </p:cNvPr>
          <p:cNvSpPr txBox="1"/>
          <p:nvPr/>
        </p:nvSpPr>
        <p:spPr>
          <a:xfrm>
            <a:off x="588263" y="1376979"/>
            <a:ext cx="10556659" cy="430887"/>
          </a:xfrm>
          <a:prstGeom prst="rect">
            <a:avLst/>
          </a:prstGeom>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4" name="Picture 3" descr="A close up of a device&#10;&#10;Description automatically generated">
            <a:extLst>
              <a:ext uri="{FF2B5EF4-FFF2-40B4-BE49-F238E27FC236}">
                <a16:creationId xmlns:a16="http://schemas.microsoft.com/office/drawing/2014/main" id="{89B4849B-AEE9-47A4-98E2-330CA02A19AF}"/>
              </a:ext>
            </a:extLst>
          </p:cNvPr>
          <p:cNvPicPr>
            <a:picLocks noChangeAspect="1"/>
          </p:cNvPicPr>
          <p:nvPr/>
        </p:nvPicPr>
        <p:blipFill rotWithShape="1">
          <a:blip r:embed="rId3"/>
          <a:srcRect t="6746"/>
          <a:stretch/>
        </p:blipFill>
        <p:spPr>
          <a:xfrm>
            <a:off x="1499511" y="879566"/>
            <a:ext cx="8593724" cy="5978433"/>
          </a:xfrm>
          <a:prstGeom prst="rect">
            <a:avLst/>
          </a:prstGeom>
        </p:spPr>
      </p:pic>
    </p:spTree>
    <p:extLst>
      <p:ext uri="{BB962C8B-B14F-4D97-AF65-F5344CB8AC3E}">
        <p14:creationId xmlns:p14="http://schemas.microsoft.com/office/powerpoint/2010/main" val="228031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943DDA-909C-C74C-9571-A7852EA4D8EA}"/>
              </a:ext>
            </a:extLst>
          </p:cNvPr>
          <p:cNvSpPr>
            <a:spLocks noGrp="1"/>
          </p:cNvSpPr>
          <p:nvPr>
            <p:ph type="title"/>
          </p:nvPr>
        </p:nvSpPr>
        <p:spPr>
          <a:xfrm>
            <a:off x="588263" y="457200"/>
            <a:ext cx="11018520" cy="492443"/>
          </a:xfrm>
        </p:spPr>
        <p:txBody>
          <a:bodyPr/>
          <a:lstStyle/>
          <a:p>
            <a:r>
              <a:rPr lang="en-US" dirty="0"/>
              <a:t>The Team Data Science Process</a:t>
            </a:r>
          </a:p>
        </p:txBody>
      </p:sp>
      <p:sp useBgFill="1">
        <p:nvSpPr>
          <p:cNvPr id="2" name="TextBox 1">
            <a:extLst>
              <a:ext uri="{FF2B5EF4-FFF2-40B4-BE49-F238E27FC236}">
                <a16:creationId xmlns:a16="http://schemas.microsoft.com/office/drawing/2014/main" id="{E82DB8BF-9367-44F0-B755-7D487098E4C5}"/>
              </a:ext>
            </a:extLst>
          </p:cNvPr>
          <p:cNvSpPr txBox="1"/>
          <p:nvPr/>
        </p:nvSpPr>
        <p:spPr>
          <a:xfrm>
            <a:off x="588263" y="1376979"/>
            <a:ext cx="10556659" cy="430887"/>
          </a:xfrm>
          <a:prstGeom prst="rect">
            <a:avLst/>
          </a:prstGeom>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D5920DFB-5649-48A1-A061-3586B0719CC9}"/>
              </a:ext>
            </a:extLst>
          </p:cNvPr>
          <p:cNvPicPr>
            <a:picLocks noChangeAspect="1"/>
          </p:cNvPicPr>
          <p:nvPr/>
        </p:nvPicPr>
        <p:blipFill>
          <a:blip r:embed="rId3"/>
          <a:stretch>
            <a:fillRect/>
          </a:stretch>
        </p:blipFill>
        <p:spPr>
          <a:xfrm>
            <a:off x="1213023" y="1018902"/>
            <a:ext cx="9765954" cy="5626868"/>
          </a:xfrm>
          <a:prstGeom prst="rect">
            <a:avLst/>
          </a:prstGeom>
        </p:spPr>
      </p:pic>
    </p:spTree>
    <p:extLst>
      <p:ext uri="{BB962C8B-B14F-4D97-AF65-F5344CB8AC3E}">
        <p14:creationId xmlns:p14="http://schemas.microsoft.com/office/powerpoint/2010/main" val="272714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1" name="Straight Connector 60"/>
          <p:cNvCxnSpPr>
            <a:cxnSpLocks/>
          </p:cNvCxnSpPr>
          <p:nvPr/>
        </p:nvCxnSpPr>
        <p:spPr>
          <a:xfrm>
            <a:off x="462608" y="3832155"/>
            <a:ext cx="3540640"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p:cNvCxnSpPr>
          <p:nvPr/>
        </p:nvCxnSpPr>
        <p:spPr>
          <a:xfrm>
            <a:off x="8223601" y="3832155"/>
            <a:ext cx="3540640"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1" name="Content Placeholder 2"/>
          <p:cNvSpPr txBox="1">
            <a:spLocks/>
          </p:cNvSpPr>
          <p:nvPr/>
        </p:nvSpPr>
        <p:spPr>
          <a:xfrm>
            <a:off x="2593841" y="5934215"/>
            <a:ext cx="2752884" cy="35394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218671">
              <a:buNone/>
              <a:defRPr/>
            </a:pPr>
            <a:r>
              <a:rPr lang="en-US" sz="1700">
                <a:solidFill>
                  <a:schemeClr val="tx1"/>
                </a:solidFill>
                <a:latin typeface="Segoe UI Semibold" panose="020B0702040204020203" pitchFamily="34" charset="0"/>
                <a:cs typeface="Segoe UI Semibold" panose="020B0702040204020203" pitchFamily="34" charset="0"/>
              </a:rPr>
              <a:t>Regular database + app</a:t>
            </a:r>
          </a:p>
        </p:txBody>
      </p:sp>
      <p:sp>
        <p:nvSpPr>
          <p:cNvPr id="164" name="Content Placeholder 2"/>
          <p:cNvSpPr txBox="1">
            <a:spLocks/>
          </p:cNvSpPr>
          <p:nvPr/>
        </p:nvSpPr>
        <p:spPr>
          <a:xfrm>
            <a:off x="6692563" y="5934215"/>
            <a:ext cx="3349077" cy="35394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218671">
              <a:buNone/>
              <a:defRPr/>
            </a:pPr>
            <a:r>
              <a:rPr lang="en-US" sz="1700">
                <a:solidFill>
                  <a:schemeClr val="tx1"/>
                </a:solidFill>
                <a:latin typeface="Segoe UI Semibold" panose="020B0702040204020203" pitchFamily="34" charset="0"/>
                <a:cs typeface="Segoe UI Semibold" panose="020B0702040204020203" pitchFamily="34" charset="0"/>
              </a:rPr>
              <a:t>Intelligence database + app</a:t>
            </a:r>
          </a:p>
        </p:txBody>
      </p:sp>
      <p:sp>
        <p:nvSpPr>
          <p:cNvPr id="79" name="TextBox 78"/>
          <p:cNvSpPr txBox="1"/>
          <p:nvPr/>
        </p:nvSpPr>
        <p:spPr>
          <a:xfrm>
            <a:off x="744777" y="2897717"/>
            <a:ext cx="1367855" cy="523220"/>
          </a:xfrm>
          <a:prstGeom prst="rect">
            <a:avLst/>
          </a:prstGeom>
          <a:noFill/>
        </p:spPr>
        <p:txBody>
          <a:bodyPr wrap="square" rtlCol="0">
            <a:spAutoFit/>
          </a:bodyPr>
          <a:lstStyle/>
          <a:p>
            <a:pPr defTabSz="1218671">
              <a:defRPr/>
            </a:pPr>
            <a:r>
              <a:rPr lang="en-US" sz="1400"/>
              <a:t>Application + intelligence</a:t>
            </a:r>
          </a:p>
        </p:txBody>
      </p:sp>
      <p:sp>
        <p:nvSpPr>
          <p:cNvPr id="80" name="TextBox 79"/>
          <p:cNvSpPr txBox="1"/>
          <p:nvPr/>
        </p:nvSpPr>
        <p:spPr>
          <a:xfrm>
            <a:off x="730903" y="4281380"/>
            <a:ext cx="1367855" cy="307777"/>
          </a:xfrm>
          <a:prstGeom prst="rect">
            <a:avLst/>
          </a:prstGeom>
          <a:noFill/>
        </p:spPr>
        <p:txBody>
          <a:bodyPr wrap="square" rtlCol="0">
            <a:spAutoFit/>
          </a:bodyPr>
          <a:lstStyle/>
          <a:p>
            <a:pPr defTabSz="1218671">
              <a:defRPr/>
            </a:pPr>
            <a:r>
              <a:rPr lang="en-US" sz="1400"/>
              <a:t>Database</a:t>
            </a:r>
          </a:p>
        </p:txBody>
      </p:sp>
      <p:sp>
        <p:nvSpPr>
          <p:cNvPr id="27" name="TextBox 26"/>
          <p:cNvSpPr txBox="1"/>
          <p:nvPr/>
        </p:nvSpPr>
        <p:spPr>
          <a:xfrm>
            <a:off x="10368737" y="3005439"/>
            <a:ext cx="1280955" cy="307777"/>
          </a:xfrm>
          <a:prstGeom prst="rect">
            <a:avLst/>
          </a:prstGeom>
          <a:noFill/>
        </p:spPr>
        <p:txBody>
          <a:bodyPr wrap="square" rtlCol="0">
            <a:spAutoFit/>
          </a:bodyPr>
          <a:lstStyle/>
          <a:p>
            <a:pPr algn="r" defTabSz="1218671">
              <a:defRPr/>
            </a:pPr>
            <a:r>
              <a:rPr lang="en-US" sz="1400"/>
              <a:t>Application</a:t>
            </a:r>
          </a:p>
        </p:txBody>
      </p:sp>
      <p:sp>
        <p:nvSpPr>
          <p:cNvPr id="28" name="TextBox 27"/>
          <p:cNvSpPr txBox="1"/>
          <p:nvPr/>
        </p:nvSpPr>
        <p:spPr>
          <a:xfrm>
            <a:off x="10368737" y="4173657"/>
            <a:ext cx="1280955" cy="523220"/>
          </a:xfrm>
          <a:prstGeom prst="rect">
            <a:avLst/>
          </a:prstGeom>
          <a:noFill/>
        </p:spPr>
        <p:txBody>
          <a:bodyPr wrap="square" rtlCol="0">
            <a:spAutoFit/>
          </a:bodyPr>
          <a:lstStyle/>
          <a:p>
            <a:pPr algn="r" defTabSz="1218671">
              <a:defRPr/>
            </a:pPr>
            <a:r>
              <a:rPr lang="en-US" sz="1400"/>
              <a:t>Intelligence </a:t>
            </a:r>
            <a:br>
              <a:rPr lang="en-US" sz="1400"/>
            </a:br>
            <a:r>
              <a:rPr lang="en-US" sz="1400"/>
              <a:t>+ database</a:t>
            </a:r>
          </a:p>
        </p:txBody>
      </p:sp>
      <p:sp>
        <p:nvSpPr>
          <p:cNvPr id="7" name="Rectangle 6"/>
          <p:cNvSpPr/>
          <p:nvPr/>
        </p:nvSpPr>
        <p:spPr>
          <a:xfrm>
            <a:off x="5811739" y="3460978"/>
            <a:ext cx="742356" cy="742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26">
              <a:defRPr/>
            </a:pPr>
            <a:r>
              <a:rPr lang="en-US" sz="2353">
                <a:solidFill>
                  <a:schemeClr val="tx1"/>
                </a:solidFill>
                <a:latin typeface="+mj-lt"/>
              </a:rPr>
              <a:t>VS</a:t>
            </a:r>
          </a:p>
        </p:txBody>
      </p:sp>
      <p:sp>
        <p:nvSpPr>
          <p:cNvPr id="5" name="Title 4">
            <a:extLst>
              <a:ext uri="{FF2B5EF4-FFF2-40B4-BE49-F238E27FC236}">
                <a16:creationId xmlns:a16="http://schemas.microsoft.com/office/drawing/2014/main" id="{D925555A-61DD-4D15-8921-8DF61CE2CA55}"/>
              </a:ext>
            </a:extLst>
          </p:cNvPr>
          <p:cNvSpPr>
            <a:spLocks noGrp="1"/>
          </p:cNvSpPr>
          <p:nvPr>
            <p:ph type="title"/>
          </p:nvPr>
        </p:nvSpPr>
        <p:spPr/>
        <p:txBody>
          <a:bodyPr/>
          <a:lstStyle/>
          <a:p>
            <a:r>
              <a:rPr lang="en-US"/>
              <a:t>Bringing intelligence to where data lives</a:t>
            </a:r>
          </a:p>
        </p:txBody>
      </p:sp>
      <p:pic>
        <p:nvPicPr>
          <p:cNvPr id="20" name="Graphic 19"/>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7786" y="1613412"/>
            <a:ext cx="3344993" cy="3827549"/>
          </a:xfrm>
          <a:prstGeom prst="rect">
            <a:avLst/>
          </a:prstGeom>
        </p:spPr>
      </p:pic>
      <p:pic>
        <p:nvPicPr>
          <p:cNvPr id="21" name="Graphic 20"/>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70609" y="1612827"/>
            <a:ext cx="3392985" cy="4027084"/>
          </a:xfrm>
          <a:prstGeom prst="rect">
            <a:avLst/>
          </a:prstGeom>
        </p:spPr>
      </p:pic>
      <p:sp>
        <p:nvSpPr>
          <p:cNvPr id="22" name="Rectangle 21"/>
          <p:cNvSpPr/>
          <p:nvPr/>
        </p:nvSpPr>
        <p:spPr>
          <a:xfrm>
            <a:off x="8384497" y="1567844"/>
            <a:ext cx="1672497" cy="423537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26">
              <a:defRPr/>
            </a:pPr>
            <a:endParaRPr lang="en-US" sz="2353">
              <a:solidFill>
                <a:srgbClr val="505050"/>
              </a:solidFill>
              <a:latin typeface="Calibri"/>
            </a:endParaRPr>
          </a:p>
        </p:txBody>
      </p:sp>
      <p:sp>
        <p:nvSpPr>
          <p:cNvPr id="23" name="Rectangle 22"/>
          <p:cNvSpPr/>
          <p:nvPr/>
        </p:nvSpPr>
        <p:spPr>
          <a:xfrm>
            <a:off x="3977409" y="1567844"/>
            <a:ext cx="1672497" cy="4235371"/>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26">
              <a:defRPr/>
            </a:pPr>
            <a:endParaRPr lang="en-US" sz="2353">
              <a:solidFill>
                <a:srgbClr val="505050"/>
              </a:solidFill>
              <a:latin typeface="Calibri"/>
            </a:endParaRPr>
          </a:p>
        </p:txBody>
      </p:sp>
    </p:spTree>
    <p:extLst>
      <p:ext uri="{BB962C8B-B14F-4D97-AF65-F5344CB8AC3E}">
        <p14:creationId xmlns:p14="http://schemas.microsoft.com/office/powerpoint/2010/main" val="216609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Faster Time to Insights</a:t>
            </a:r>
          </a:p>
        </p:txBody>
      </p:sp>
      <p:sp>
        <p:nvSpPr>
          <p:cNvPr id="3" name="Text Placeholder 2"/>
          <p:cNvSpPr>
            <a:spLocks noGrp="1"/>
          </p:cNvSpPr>
          <p:nvPr>
            <p:ph type="body" sz="quarter" idx="10"/>
          </p:nvPr>
        </p:nvSpPr>
        <p:spPr>
          <a:xfrm>
            <a:off x="584200" y="1435498"/>
            <a:ext cx="11853689" cy="2940036"/>
          </a:xfrm>
        </p:spPr>
        <p:txBody>
          <a:bodyPr/>
          <a:lstStyle/>
          <a:p>
            <a:pPr marL="0" indent="0">
              <a:buNone/>
            </a:pPr>
            <a:r>
              <a:rPr lang="en-US" sz="2400"/>
              <a:t>Integration with SQL query execution</a:t>
            </a:r>
          </a:p>
          <a:p>
            <a:pPr lvl="1"/>
            <a:r>
              <a:rPr lang="en-US" sz="2133"/>
              <a:t>Parallel query pushing data to multiple external processes / threads</a:t>
            </a:r>
          </a:p>
          <a:p>
            <a:pPr lvl="1"/>
            <a:r>
              <a:rPr lang="en-US" sz="2133"/>
              <a:t>Use in-memory technology and Columnstore Indexes with ML scripts</a:t>
            </a:r>
          </a:p>
          <a:p>
            <a:pPr lvl="1"/>
            <a:r>
              <a:rPr lang="en-US" sz="2133"/>
              <a:t>Stream data in batches to the R/Python</a:t>
            </a:r>
          </a:p>
          <a:p>
            <a:pPr marL="0" indent="0">
              <a:buNone/>
            </a:pPr>
            <a:r>
              <a:rPr lang="en-US" sz="2400"/>
              <a:t>Train and Predict using parallelism</a:t>
            </a:r>
          </a:p>
          <a:p>
            <a:pPr lvl="1"/>
            <a:r>
              <a:rPr lang="en-US" sz="2133" err="1"/>
              <a:t>RevoScaleR</a:t>
            </a:r>
            <a:r>
              <a:rPr lang="en-US" sz="2133"/>
              <a:t>, </a:t>
            </a:r>
            <a:r>
              <a:rPr lang="en-US" sz="2133" err="1"/>
              <a:t>revoscalepy</a:t>
            </a:r>
            <a:r>
              <a:rPr lang="en-US" sz="2133"/>
              <a:t>, </a:t>
            </a:r>
            <a:r>
              <a:rPr lang="en-US" sz="2133" err="1"/>
              <a:t>microsoftml</a:t>
            </a:r>
            <a:r>
              <a:rPr lang="en-US" sz="2133"/>
              <a:t> for multi-threading and parallel processing</a:t>
            </a:r>
          </a:p>
          <a:p>
            <a:pPr marL="0" indent="0">
              <a:buNone/>
            </a:pPr>
            <a:r>
              <a:rPr lang="en-US" sz="2400"/>
              <a:t>Native scoring for faster real-time predictions</a:t>
            </a:r>
          </a:p>
        </p:txBody>
      </p:sp>
    </p:spTree>
    <p:extLst>
      <p:ext uri="{BB962C8B-B14F-4D97-AF65-F5344CB8AC3E}">
        <p14:creationId xmlns:p14="http://schemas.microsoft.com/office/powerpoint/2010/main" val="258451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5445E9E-E10D-4123-B5D8-7188F5E3A51F}"/>
              </a:ext>
            </a:extLst>
          </p:cNvPr>
          <p:cNvSpPr>
            <a:spLocks noGrp="1"/>
          </p:cNvSpPr>
          <p:nvPr>
            <p:ph type="title"/>
          </p:nvPr>
        </p:nvSpPr>
        <p:spPr>
          <a:xfrm>
            <a:off x="1263798" y="3059668"/>
            <a:ext cx="7455358" cy="738664"/>
          </a:xfrm>
        </p:spPr>
        <p:txBody>
          <a:bodyPr/>
          <a:lstStyle/>
          <a:p>
            <a:r>
              <a:rPr lang="en-US" sz="4800" dirty="0">
                <a:solidFill>
                  <a:schemeClr val="accent2"/>
                </a:solidFill>
                <a:latin typeface="Arial Unicode MS"/>
                <a:ea typeface="Arial Unicode MS"/>
                <a:cs typeface="Arial Unicode MS"/>
              </a:rPr>
              <a:t>Intro to the TDSP</a:t>
            </a:r>
          </a:p>
        </p:txBody>
      </p:sp>
    </p:spTree>
    <p:extLst>
      <p:ext uri="{BB962C8B-B14F-4D97-AF65-F5344CB8AC3E}">
        <p14:creationId xmlns:p14="http://schemas.microsoft.com/office/powerpoint/2010/main" val="8288945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DAA6-11A7-4873-A914-FCCB5FF8223B}"/>
              </a:ext>
            </a:extLst>
          </p:cNvPr>
          <p:cNvSpPr>
            <a:spLocks noGrp="1"/>
          </p:cNvSpPr>
          <p:nvPr>
            <p:ph type="title"/>
          </p:nvPr>
        </p:nvSpPr>
        <p:spPr/>
        <p:txBody>
          <a:bodyPr/>
          <a:lstStyle/>
          <a:p>
            <a:pPr algn="l"/>
            <a:endParaRPr lang="en-US" dirty="0">
              <a:solidFill>
                <a:schemeClr val="tx1"/>
              </a:solidFill>
            </a:endParaRPr>
          </a:p>
        </p:txBody>
      </p:sp>
      <p:pic>
        <p:nvPicPr>
          <p:cNvPr id="4" name="Picture 3" descr="A screenshot of a cell phone&#10;&#10;Description automatically generated">
            <a:extLst>
              <a:ext uri="{FF2B5EF4-FFF2-40B4-BE49-F238E27FC236}">
                <a16:creationId xmlns:a16="http://schemas.microsoft.com/office/drawing/2014/main" id="{2126D000-278B-43F0-9ADC-5B74035BE802}"/>
              </a:ext>
            </a:extLst>
          </p:cNvPr>
          <p:cNvPicPr>
            <a:picLocks noChangeAspect="1"/>
          </p:cNvPicPr>
          <p:nvPr/>
        </p:nvPicPr>
        <p:blipFill>
          <a:blip r:embed="rId3"/>
          <a:stretch>
            <a:fillRect/>
          </a:stretch>
        </p:blipFill>
        <p:spPr>
          <a:xfrm>
            <a:off x="91557" y="304800"/>
            <a:ext cx="12008885" cy="4947660"/>
          </a:xfrm>
          <a:prstGeom prst="rect">
            <a:avLst/>
          </a:prstGeom>
        </p:spPr>
      </p:pic>
    </p:spTree>
    <p:extLst>
      <p:ext uri="{BB962C8B-B14F-4D97-AF65-F5344CB8AC3E}">
        <p14:creationId xmlns:p14="http://schemas.microsoft.com/office/powerpoint/2010/main" val="29141712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5EEC4-CB3A-433A-ADFB-71BC28CDDB6A}"/>
              </a:ext>
            </a:extLst>
          </p:cNvPr>
          <p:cNvSpPr>
            <a:spLocks noGrp="1"/>
          </p:cNvSpPr>
          <p:nvPr>
            <p:ph type="title"/>
          </p:nvPr>
        </p:nvSpPr>
        <p:spPr/>
        <p:txBody>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05431BE8-212E-4203-8E44-4C0BA8AB6FA6}"/>
              </a:ext>
            </a:extLst>
          </p:cNvPr>
          <p:cNvPicPr>
            <a:picLocks noChangeAspect="1"/>
          </p:cNvPicPr>
          <p:nvPr/>
        </p:nvPicPr>
        <p:blipFill>
          <a:blip r:embed="rId3"/>
          <a:stretch>
            <a:fillRect/>
          </a:stretch>
        </p:blipFill>
        <p:spPr>
          <a:xfrm>
            <a:off x="235357" y="265367"/>
            <a:ext cx="11347043" cy="6592633"/>
          </a:xfrm>
          <a:prstGeom prst="rect">
            <a:avLst/>
          </a:prstGeom>
        </p:spPr>
      </p:pic>
    </p:spTree>
    <p:extLst>
      <p:ext uri="{BB962C8B-B14F-4D97-AF65-F5344CB8AC3E}">
        <p14:creationId xmlns:p14="http://schemas.microsoft.com/office/powerpoint/2010/main" val="20225549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720E-9179-4C6B-A63C-345113FBB242}"/>
              </a:ext>
            </a:extLst>
          </p:cNvPr>
          <p:cNvSpPr>
            <a:spLocks noGrp="1"/>
          </p:cNvSpPr>
          <p:nvPr>
            <p:ph type="title"/>
          </p:nvPr>
        </p:nvSpPr>
        <p:spPr/>
        <p:txBody>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61A0A257-01D4-4C07-8542-67CD68275E0D}"/>
              </a:ext>
            </a:extLst>
          </p:cNvPr>
          <p:cNvPicPr>
            <a:picLocks noChangeAspect="1"/>
          </p:cNvPicPr>
          <p:nvPr/>
        </p:nvPicPr>
        <p:blipFill>
          <a:blip r:embed="rId3"/>
          <a:stretch>
            <a:fillRect/>
          </a:stretch>
        </p:blipFill>
        <p:spPr>
          <a:xfrm>
            <a:off x="609601" y="304800"/>
            <a:ext cx="10972799" cy="6484925"/>
          </a:xfrm>
          <a:prstGeom prst="rect">
            <a:avLst/>
          </a:prstGeom>
        </p:spPr>
      </p:pic>
    </p:spTree>
    <p:extLst>
      <p:ext uri="{BB962C8B-B14F-4D97-AF65-F5344CB8AC3E}">
        <p14:creationId xmlns:p14="http://schemas.microsoft.com/office/powerpoint/2010/main" val="32008376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6D4E-2A33-492C-8134-E6C77B253FB3}"/>
              </a:ext>
            </a:extLst>
          </p:cNvPr>
          <p:cNvSpPr>
            <a:spLocks noGrp="1"/>
          </p:cNvSpPr>
          <p:nvPr>
            <p:ph type="title"/>
          </p:nvPr>
        </p:nvSpPr>
        <p:spPr/>
        <p:txBody>
          <a:bodyPr/>
          <a:lstStyle/>
          <a:p>
            <a:r>
              <a:rPr lang="en-US" dirty="0"/>
              <a:t>The Team Data Science Process</a:t>
            </a:r>
          </a:p>
        </p:txBody>
      </p:sp>
      <p:pic>
        <p:nvPicPr>
          <p:cNvPr id="4" name="Picture 3" descr="A screenshot of a cell phone&#10;&#10;Description automatically generated">
            <a:extLst>
              <a:ext uri="{FF2B5EF4-FFF2-40B4-BE49-F238E27FC236}">
                <a16:creationId xmlns:a16="http://schemas.microsoft.com/office/drawing/2014/main" id="{3A3A9478-EF49-44DD-87E5-68030E5D174D}"/>
              </a:ext>
            </a:extLst>
          </p:cNvPr>
          <p:cNvPicPr>
            <a:picLocks noChangeAspect="1"/>
          </p:cNvPicPr>
          <p:nvPr/>
        </p:nvPicPr>
        <p:blipFill>
          <a:blip r:embed="rId3"/>
          <a:stretch>
            <a:fillRect/>
          </a:stretch>
        </p:blipFill>
        <p:spPr>
          <a:xfrm>
            <a:off x="1439603" y="1094614"/>
            <a:ext cx="9523809" cy="5419048"/>
          </a:xfrm>
          <a:prstGeom prst="rect">
            <a:avLst/>
          </a:prstGeom>
        </p:spPr>
      </p:pic>
    </p:spTree>
    <p:extLst>
      <p:ext uri="{BB962C8B-B14F-4D97-AF65-F5344CB8AC3E}">
        <p14:creationId xmlns:p14="http://schemas.microsoft.com/office/powerpoint/2010/main" val="4059066444"/>
      </p:ext>
    </p:extLst>
  </p:cSld>
  <p:clrMapOvr>
    <a:masterClrMapping/>
  </p:clrMapOvr>
  <p:transition>
    <p:fade/>
  </p:transition>
</p:sld>
</file>

<file path=ppt/theme/theme1.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2_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Corenote_Template.potx" id="{527209B2-738B-4B01-9D48-27F40AE5D181}" vid="{411C5D06-51D1-4EE9-8DBE-A140AC65511D}"/>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Corenote_Template.potx" id="{527209B2-738B-4B01-9D48-27F40AE5D181}" vid="{411C5D06-51D1-4EE9-8DBE-A140AC65511D}"/>
    </a:ext>
  </a:extLst>
</a:theme>
</file>

<file path=ppt/theme/theme5.xml><?xml version="1.0" encoding="utf-8"?>
<a:theme xmlns:a="http://schemas.openxmlformats.org/drawingml/2006/main" name="SQLintersection">
  <a:themeElements>
    <a:clrScheme name="Azure + AI Conf">
      <a:dk1>
        <a:srgbClr val="000000"/>
      </a:dk1>
      <a:lt1>
        <a:srgbClr val="FFFFFF"/>
      </a:lt1>
      <a:dk2>
        <a:srgbClr val="335B74"/>
      </a:dk2>
      <a:lt2>
        <a:srgbClr val="DFE3E5"/>
      </a:lt2>
      <a:accent1>
        <a:srgbClr val="273573"/>
      </a:accent1>
      <a:accent2>
        <a:srgbClr val="2683C6"/>
      </a:accent2>
      <a:accent3>
        <a:srgbClr val="5586B0"/>
      </a:accent3>
      <a:accent4>
        <a:srgbClr val="77B342"/>
      </a:accent4>
      <a:accent5>
        <a:srgbClr val="3E8853"/>
      </a:accent5>
      <a:accent6>
        <a:srgbClr val="62A39F"/>
      </a:accent6>
      <a:hlink>
        <a:srgbClr val="6EAC1C"/>
      </a:hlink>
      <a:folHlink>
        <a:srgbClr val="B26B02"/>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2.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3.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4.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5.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6.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7.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ppt/theme/themeOverride8.xml><?xml version="1.0" encoding="utf-8"?>
<a:themeOverride xmlns:a="http://schemas.openxmlformats.org/drawingml/2006/main">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3ae6f26d-9444-4782-a775-fd15bae28999"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3C19343FD02E4FB1900EBC4A332725" ma:contentTypeVersion="12" ma:contentTypeDescription="Create a new document." ma:contentTypeScope="" ma:versionID="5638df5f63e5baf6c312c7c69bb4c589">
  <xsd:schema xmlns:xsd="http://www.w3.org/2001/XMLSchema" xmlns:xs="http://www.w3.org/2001/XMLSchema" xmlns:p="http://schemas.microsoft.com/office/2006/metadata/properties" xmlns:ns1="http://schemas.microsoft.com/sharepoint/v3" xmlns:ns2="3ae6f26d-9444-4782-a775-fd15bae28999" xmlns:ns3="72c0272b-f05b-475f-9459-f7525b8ef3e1" targetNamespace="http://schemas.microsoft.com/office/2006/metadata/properties" ma:root="true" ma:fieldsID="07402bae742402504d97e84147900e06" ns1:_="" ns2:_="" ns3:_="">
    <xsd:import namespace="http://schemas.microsoft.com/sharepoint/v3"/>
    <xsd:import namespace="3ae6f26d-9444-4782-a775-fd15bae28999"/>
    <xsd:import namespace="72c0272b-f05b-475f-9459-f7525b8ef3e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e6f26d-9444-4782-a775-fd15bae289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c0272b-f05b-475f-9459-f7525b8ef3e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3ae6f26d-9444-4782-a775-fd15bae28999"/>
    <ds:schemaRef ds:uri="72c0272b-f05b-475f-9459-f7525b8ef3e1"/>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D5DE5648-8407-4650-BEEC-7F145B1D9A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e6f26d-9444-4782-a775-fd15bae28999"/>
    <ds:schemaRef ds:uri="72c0272b-f05b-475f-9459-f7525b8ef3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5284</TotalTime>
  <Words>5081</Words>
  <Application>Microsoft Office PowerPoint</Application>
  <PresentationFormat>Widescreen</PresentationFormat>
  <Paragraphs>540</Paragraphs>
  <Slides>43</Slides>
  <Notes>43</Notes>
  <HiddenSlides>6</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43</vt:i4>
      </vt:variant>
    </vt:vector>
  </HeadingPairs>
  <TitlesOfParts>
    <vt:vector size="61" baseType="lpstr">
      <vt:lpstr>Arial</vt:lpstr>
      <vt:lpstr>Arial Unicode MS</vt:lpstr>
      <vt:lpstr>Calibri</vt:lpstr>
      <vt:lpstr>Calibri Light</vt:lpstr>
      <vt:lpstr>Cambria</vt:lpstr>
      <vt:lpstr>Consolas</vt:lpstr>
      <vt:lpstr>Myriad Pro</vt:lpstr>
      <vt:lpstr>Segoe UI</vt:lpstr>
      <vt:lpstr>Segoe UI Light</vt:lpstr>
      <vt:lpstr>Segoe UI Semibold</vt:lpstr>
      <vt:lpstr>Segoe UI Semilight</vt:lpstr>
      <vt:lpstr>Verdana</vt:lpstr>
      <vt:lpstr>Wingdings</vt:lpstr>
      <vt:lpstr>1_5-50203_Microsoft_Ignite_Template</vt:lpstr>
      <vt:lpstr>WHITE TEMPLATE</vt:lpstr>
      <vt:lpstr>2_5-50201_Microsoft_Ready_Template</vt:lpstr>
      <vt:lpstr>5-50201_Microsoft_Ready_Template</vt:lpstr>
      <vt:lpstr>SQLintersection</vt:lpstr>
      <vt:lpstr>SQL Server ML from End-to-End</vt:lpstr>
      <vt:lpstr>Introduction</vt:lpstr>
      <vt:lpstr>Overview</vt:lpstr>
      <vt:lpstr>Agenda</vt:lpstr>
      <vt:lpstr>Intro to the TDSP</vt:lpstr>
      <vt:lpstr>PowerPoint Presentation</vt:lpstr>
      <vt:lpstr>PowerPoint Presentation</vt:lpstr>
      <vt:lpstr>PowerPoint Presentation</vt:lpstr>
      <vt:lpstr>The Team Data Science Process</vt:lpstr>
      <vt:lpstr>SQL ML Services:  Better collaboration and E2E efficiency</vt:lpstr>
      <vt:lpstr>ML Services on SQL Server on Linux</vt:lpstr>
      <vt:lpstr>Security and Governance</vt:lpstr>
      <vt:lpstr>Support for partitioned data</vt:lpstr>
      <vt:lpstr>Business Understanding</vt:lpstr>
      <vt:lpstr>Business Understanding – Goals </vt:lpstr>
      <vt:lpstr>Example – Contoso Wines</vt:lpstr>
      <vt:lpstr>Example – Contoso Wines</vt:lpstr>
      <vt:lpstr>Example – Contoso Wines</vt:lpstr>
      <vt:lpstr>Data Acquisition and Understanding</vt:lpstr>
      <vt:lpstr>Data Acquisition &amp; Understanding – Goals </vt:lpstr>
      <vt:lpstr>SQL Server ML Services makes it easy</vt:lpstr>
      <vt:lpstr>Revoscale for R and Python</vt:lpstr>
      <vt:lpstr>Data Exploration with Python in Jupyter Notebooks</vt:lpstr>
      <vt:lpstr>Modeling</vt:lpstr>
      <vt:lpstr>Modeling – Goals </vt:lpstr>
      <vt:lpstr>In-Database Machine Learning</vt:lpstr>
      <vt:lpstr>Modeling</vt:lpstr>
      <vt:lpstr>Deployment</vt:lpstr>
      <vt:lpstr>Deployment – Goals </vt:lpstr>
      <vt:lpstr>Data and application developer – model consumption</vt:lpstr>
      <vt:lpstr>Package Management</vt:lpstr>
      <vt:lpstr>SQL ML Utils + Operationalization</vt:lpstr>
      <vt:lpstr>Customer Acceptance</vt:lpstr>
      <vt:lpstr>Customer Acceptance – Goals </vt:lpstr>
      <vt:lpstr>Using T-SQL</vt:lpstr>
      <vt:lpstr>Where to learn more</vt:lpstr>
      <vt:lpstr>Call to Action</vt:lpstr>
      <vt:lpstr>Resources</vt:lpstr>
      <vt:lpstr>Questions? Product Feedback?  Thank you</vt:lpstr>
      <vt:lpstr>The Team Data Science Process</vt:lpstr>
      <vt:lpstr>The Team Data Science Process</vt:lpstr>
      <vt:lpstr>Bringing intelligence to where data lives</vt:lpstr>
      <vt:lpstr>Faster Time to Insights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Anna Thomas</cp:lastModifiedBy>
  <cp:revision>33</cp:revision>
  <dcterms:created xsi:type="dcterms:W3CDTF">2018-08-10T17:04:28Z</dcterms:created>
  <dcterms:modified xsi:type="dcterms:W3CDTF">2019-03-01T15:46:50Z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0x010100123C19343FD02E4FB1900EBC4A332725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y fmtid="{D5CDD505-2E9C-101B-9397-08002B2CF9AE}" pid="23" name="AuthorIds_UIVersion_5632">
    <vt:lpwstr>6</vt:lpwstr>
  </property>
  <property fmtid="{D5CDD505-2E9C-101B-9397-08002B2CF9AE}" pid="24" name="AuthorIds_UIVersion_7680">
    <vt:lpwstr>6</vt:lpwstr>
  </property>
  <property fmtid="{D5CDD505-2E9C-101B-9397-08002B2CF9AE}" pid="25" name="AuthorIds_UIVersion_9728">
    <vt:lpwstr>6</vt:lpwstr>
  </property>
  <property fmtid="{D5CDD505-2E9C-101B-9397-08002B2CF9AE}" pid="26" name="AuthorIds_UIVersion_4096">
    <vt:lpwstr>16</vt:lpwstr>
  </property>
  <property fmtid="{D5CDD505-2E9C-101B-9397-08002B2CF9AE}" pid="27" name="AuthorIds_UIVersion_6144">
    <vt:lpwstr>16</vt:lpwstr>
  </property>
</Properties>
</file>