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95" r:id="rId6"/>
    <p:sldId id="306" r:id="rId7"/>
    <p:sldId id="304" r:id="rId8"/>
    <p:sldId id="300" r:id="rId9"/>
    <p:sldId id="297" r:id="rId10"/>
    <p:sldId id="305" r:id="rId11"/>
    <p:sldId id="307" r:id="rId12"/>
    <p:sldId id="309" r:id="rId13"/>
    <p:sldId id="308" r:id="rId14"/>
    <p:sldId id="299" r:id="rId15"/>
    <p:sldId id="301" r:id="rId16"/>
    <p:sldId id="277" r:id="rId17"/>
  </p:sldIdLst>
  <p:sldSz cx="12192000" cy="6858000"/>
  <p:notesSz cx="6858000" cy="9144000"/>
  <p:custDataLst>
    <p:tags r:id="rId18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2" autoAdjust="0"/>
    <p:restoredTop sz="94660"/>
  </p:normalViewPr>
  <p:slideViewPr>
    <p:cSldViewPr>
      <p:cViewPr varScale="1">
        <p:scale>
          <a:sx n="86" d="100"/>
          <a:sy n="86" d="100"/>
        </p:scale>
        <p:origin x="5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E47127-F7AE-4FED-BBF5-AADBA7076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844824"/>
            <a:ext cx="10363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573016"/>
            <a:ext cx="8534400" cy="105496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4F8E9-9DB3-43FE-8B78-E67E29678FCD}" type="datetimeFigureOut">
              <a:rPr lang="ru-RU"/>
              <a:pPr>
                <a:defRPr/>
              </a:pPr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DA8A6-4FA4-48B5-8DFC-CC298C1D61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5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AAD9D-3739-44A1-83C6-E6EE9B89F10F}" type="datetimeFigureOut">
              <a:rPr lang="ru-RU"/>
              <a:pPr>
                <a:defRPr/>
              </a:pPr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DCB3-0AF6-4636-8C57-BA507A5E04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4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26A10-0567-429D-A868-D21FA5EB20B7}" type="datetimeFigureOut">
              <a:rPr lang="ru-RU"/>
              <a:pPr>
                <a:defRPr/>
              </a:pPr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34C9D-A1BF-464C-B06D-97927D1F63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24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640960" cy="99412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9D4AE-D06C-4354-BCB6-CF999186A36A}" type="datetimeFigureOut">
              <a:rPr lang="ru-RU"/>
              <a:pPr>
                <a:defRPr/>
              </a:pPr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C09FD-CEBA-4197-8B74-7D5D25F68B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8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9BAF4-2BB6-4D45-BA40-6A1D3B54C77D}" type="datetimeFigureOut">
              <a:rPr lang="ru-RU"/>
              <a:pPr>
                <a:defRPr/>
              </a:pPr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8B9FA-2DB6-4FD6-A2CD-A3B2CD108C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0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88841"/>
            <a:ext cx="5384800" cy="4137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88841"/>
            <a:ext cx="5384800" cy="4137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22762-551E-463B-B5F7-E7A278407311}" type="datetimeFigureOut">
              <a:rPr lang="ru-RU"/>
              <a:pPr>
                <a:defRPr/>
              </a:pPr>
              <a:t>24.04.2024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B2E81-1581-4B84-A62B-460F379E76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7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EE90-A50E-494A-A69E-9E8E72511550}" type="datetimeFigureOut">
              <a:rPr lang="ru-RU"/>
              <a:pPr>
                <a:defRPr/>
              </a:pPr>
              <a:t>24.04.2024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09D24-029A-4825-A37E-9F82A1E36B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6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5EFCB-7D4D-42C2-BBA9-672A3EEBE246}" type="datetimeFigureOut">
              <a:rPr lang="ru-RU"/>
              <a:pPr>
                <a:defRPr/>
              </a:pPr>
              <a:t>24.04.2024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BDCB9-3A57-4712-B9CB-D3AD58D7AE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37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4997D-2DB4-4985-9317-B84098A67573}" type="datetimeFigureOut">
              <a:rPr lang="ru-RU"/>
              <a:pPr>
                <a:defRPr/>
              </a:pPr>
              <a:t>24.04.2024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88BD7-B189-4C93-8D9B-FF6A86D77D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9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B0054-C0BA-488C-9FE9-29FFF60EFB22}" type="datetimeFigureOut">
              <a:rPr lang="ru-RU"/>
              <a:pPr>
                <a:defRPr/>
              </a:pPr>
              <a:t>24.04.2024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42D41-7B3E-4859-920A-63E3868FDC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4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A44E4-A791-484C-B6B2-DD22546BD6E5}" type="datetimeFigureOut">
              <a:rPr lang="ru-RU"/>
              <a:pPr>
                <a:defRPr/>
              </a:pPr>
              <a:t>24.04.2024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94B7F-6B70-457D-9BF1-61C8DDD8E2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F55453-2039-43CD-B2F0-2B84EF3E9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77"/>
          <a:stretch/>
        </p:blipFill>
        <p:spPr>
          <a:xfrm>
            <a:off x="0" y="1558908"/>
            <a:ext cx="12192000" cy="4939344"/>
          </a:xfrm>
          <a:prstGeom prst="rect">
            <a:avLst/>
          </a:prstGeom>
        </p:spPr>
      </p:pic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B43CF5-A152-430A-A721-E8C193107671}" type="datetimeFigureOut">
              <a:rPr lang="ru-RU"/>
              <a:pPr>
                <a:defRPr/>
              </a:pPr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665940-2452-4F9C-B13F-79D73A5EB3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EA564B9-D6D7-4EDB-B92B-10572B580619}"/>
              </a:ext>
            </a:extLst>
          </p:cNvPr>
          <p:cNvSpPr/>
          <p:nvPr userDrawn="1"/>
        </p:nvSpPr>
        <p:spPr>
          <a:xfrm>
            <a:off x="28028" y="22390"/>
            <a:ext cx="2255573" cy="167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521008"/>
            <a:ext cx="10972800" cy="468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BEDB24-2756-46F9-A963-64EE849B5F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77"/>
          <a:stretch/>
        </p:blipFill>
        <p:spPr>
          <a:xfrm>
            <a:off x="263352" y="240238"/>
            <a:ext cx="1008112" cy="940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16AF86-7C0F-404F-A99F-6B49C48F0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8800"/>
            <a:ext cx="12360695" cy="2232248"/>
          </a:xfrm>
        </p:spPr>
        <p:txBody>
          <a:bodyPr/>
          <a:lstStyle/>
          <a:p>
            <a:pPr algn="ctr"/>
            <a:r>
              <a:rPr lang="ru-RU" sz="4000" dirty="0">
                <a:latin typeface="+mn-lt"/>
              </a:rPr>
              <a:t>Разработка решения улучшения качества спутниковых снимков с использованием нейронных сетей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176D2A5-C161-464C-9E62-58CE3205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41168"/>
            <a:ext cx="8534400" cy="1512168"/>
          </a:xfrm>
        </p:spPr>
        <p:txBody>
          <a:bodyPr/>
          <a:lstStyle/>
          <a:p>
            <a:pPr algn="l"/>
            <a:r>
              <a:rPr lang="ru-RU" dirty="0"/>
              <a:t>Выполнил</a:t>
            </a:r>
          </a:p>
          <a:p>
            <a:pPr algn="l"/>
            <a:r>
              <a:rPr lang="ru-RU" dirty="0"/>
              <a:t>Каменев А.Л. </a:t>
            </a:r>
            <a:r>
              <a:rPr lang="en-US" dirty="0"/>
              <a:t>2</a:t>
            </a:r>
            <a:r>
              <a:rPr lang="ru-RU" dirty="0"/>
              <a:t> курс, 151266 гр.</a:t>
            </a:r>
            <a:endParaRPr lang="en-US" dirty="0"/>
          </a:p>
          <a:p>
            <a:pPr algn="l"/>
            <a:endParaRPr lang="ru-RU" dirty="0"/>
          </a:p>
          <a:p>
            <a:pPr algn="l"/>
            <a:r>
              <a:rPr lang="ru-RU" dirty="0"/>
              <a:t>Архангельск 2024</a:t>
            </a:r>
          </a:p>
        </p:txBody>
      </p:sp>
    </p:spTree>
    <p:extLst>
      <p:ext uri="{BB962C8B-B14F-4D97-AF65-F5344CB8AC3E}">
        <p14:creationId xmlns:p14="http://schemas.microsoft.com/office/powerpoint/2010/main" val="326718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56855-2156-4E1F-9115-C61CB9A3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116632"/>
            <a:ext cx="8640960" cy="994122"/>
          </a:xfrm>
        </p:spPr>
        <p:txBody>
          <a:bodyPr/>
          <a:lstStyle/>
          <a:p>
            <a:r>
              <a:rPr lang="ru-RU" dirty="0"/>
              <a:t>Демонстрация приложения</a:t>
            </a:r>
            <a:endParaRPr lang="en-US" dirty="0"/>
          </a:p>
        </p:txBody>
      </p:sp>
      <p:pic>
        <p:nvPicPr>
          <p:cNvPr id="4" name="Крутое видео">
            <a:hlinkClick r:id="" action="ppaction://media"/>
            <a:extLst>
              <a:ext uri="{FF2B5EF4-FFF2-40B4-BE49-F238E27FC236}">
                <a16:creationId xmlns:a16="http://schemas.microsoft.com/office/drawing/2014/main" id="{9BD27C71-6E46-42B1-99CC-A4FA2809B50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35560" y="980728"/>
            <a:ext cx="772636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9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F45A4-FFE1-4B48-BC0C-0DCAF03F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Разработанное приложение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02BE969-30CD-44B0-ABE9-3BCE367B778C}"/>
              </a:ext>
            </a:extLst>
          </p:cNvPr>
          <p:cNvSpPr txBox="1">
            <a:spLocks/>
          </p:cNvSpPr>
          <p:nvPr/>
        </p:nvSpPr>
        <p:spPr bwMode="auto">
          <a:xfrm>
            <a:off x="320742" y="1556792"/>
            <a:ext cx="6063290" cy="495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Разработанное приложение обладает следующим функционалом:</a:t>
            </a:r>
          </a:p>
          <a:p>
            <a:r>
              <a:rPr lang="ru-RU" sz="2000" dirty="0"/>
              <a:t>Выбор из 10 вариантов масштабирования входного изображения</a:t>
            </a:r>
          </a:p>
          <a:p>
            <a:r>
              <a:rPr lang="ru-RU" sz="2000" dirty="0"/>
              <a:t>Два обозревателя, позволяющих сравнить итоговое и изначальное изображение</a:t>
            </a:r>
          </a:p>
          <a:p>
            <a:r>
              <a:rPr lang="ru-RU" sz="2000" dirty="0"/>
              <a:t>Возможность разделения изображения на </a:t>
            </a:r>
            <a:r>
              <a:rPr lang="ru-RU" sz="2000" dirty="0" err="1"/>
              <a:t>тайлы</a:t>
            </a:r>
            <a:r>
              <a:rPr lang="ru-RU" sz="2000" dirty="0"/>
              <a:t> с определенной размерностью, в случае недостатка вычислительных мощностей 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591850-92B1-4173-BE52-5D0D906DA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430" y="1268760"/>
            <a:ext cx="5316722" cy="49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4C425-78B9-41DE-BF75-22C5A75B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89F170-A7B3-495F-8EF3-B1F7B283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8880"/>
            <a:ext cx="10972800" cy="1638072"/>
          </a:xfrm>
        </p:spPr>
        <p:txBody>
          <a:bodyPr/>
          <a:lstStyle/>
          <a:p>
            <a:r>
              <a:rPr lang="ru-RU" dirty="0"/>
              <a:t>Доработка интерфейса, разбиение приложения на микро сервисы на основе </a:t>
            </a:r>
            <a:r>
              <a:rPr lang="en-US" dirty="0"/>
              <a:t>“</a:t>
            </a:r>
            <a:r>
              <a:rPr lang="en-US" dirty="0" err="1"/>
              <a:t>FastApi</a:t>
            </a:r>
            <a:r>
              <a:rPr lang="en-US" dirty="0"/>
              <a:t>”;</a:t>
            </a:r>
          </a:p>
          <a:p>
            <a:r>
              <a:rPr lang="ru-RU" dirty="0"/>
              <a:t>Доработка архитектуры</a:t>
            </a:r>
            <a:r>
              <a:rPr lang="en-US" dirty="0"/>
              <a:t> </a:t>
            </a:r>
            <a:r>
              <a:rPr lang="ru-RU" dirty="0"/>
              <a:t>до генеративной модели, введение дискриминатора</a:t>
            </a:r>
            <a:r>
              <a:rPr lang="en-US" dirty="0"/>
              <a:t>;</a:t>
            </a:r>
          </a:p>
        </p:txBody>
      </p:sp>
      <p:sp>
        <p:nvSpPr>
          <p:cNvPr id="4" name="AutoShape 2" descr="Generative Adversarial Networks. Generative Adversarial Networks (GANs)… |  by Marco Del Pra | Medium">
            <a:extLst>
              <a:ext uri="{FF2B5EF4-FFF2-40B4-BE49-F238E27FC236}">
                <a16:creationId xmlns:a16="http://schemas.microsoft.com/office/drawing/2014/main" id="{4B49799A-8DC8-48B4-9F90-2C033FAA51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728953-07DF-4549-8BB4-11D32D1F4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3429000"/>
            <a:ext cx="64198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69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EB2CFFF3-D952-40CB-A694-706C7038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52937"/>
            <a:ext cx="10959008" cy="864096"/>
          </a:xfrm>
        </p:spPr>
        <p:txBody>
          <a:bodyPr/>
          <a:lstStyle/>
          <a:p>
            <a:pPr marL="0" indent="0" algn="ctr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0053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7D651-4C62-411C-AC0F-34226880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Проблематика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F41BF66-6F28-4CFD-A921-135D3885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665" y="1340768"/>
            <a:ext cx="5429285" cy="4909970"/>
          </a:xfrm>
        </p:spPr>
        <p:txBody>
          <a:bodyPr/>
          <a:lstStyle/>
          <a:p>
            <a:pPr marL="609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2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  <a:sym typeface="Raleway"/>
              </a:rPr>
              <a:t>В наши дни все более важную роль в жизни играют различные геосервисы и географические информационные системы, используемые как в научных целях, так и с целью оказания услуг</a:t>
            </a:r>
            <a:r>
              <a:rPr lang="en-US" sz="2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2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  <a:sym typeface="Raleway"/>
              </a:rPr>
              <a:t>(Такие сервисы как </a:t>
            </a:r>
            <a:r>
              <a:rPr lang="en-US" sz="2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  <a:sym typeface="Raleway"/>
              </a:rPr>
              <a:t>Google </a:t>
            </a:r>
            <a:r>
              <a:rPr lang="en-US" sz="2000" dirty="0">
                <a:solidFill>
                  <a:srgbClr val="132C40"/>
                </a:solidFill>
                <a:latin typeface="Raleway"/>
                <a:ea typeface="Raleway"/>
                <a:cs typeface="Raleway"/>
                <a:sym typeface="Raleway"/>
              </a:rPr>
              <a:t>maps, 2Gis </a:t>
            </a:r>
            <a:r>
              <a:rPr lang="ru-RU" sz="2000" dirty="0">
                <a:solidFill>
                  <a:srgbClr val="132C40"/>
                </a:solidFill>
                <a:latin typeface="Raleway"/>
                <a:ea typeface="Raleway"/>
                <a:cs typeface="Raleway"/>
                <a:sym typeface="Raleway"/>
              </a:rPr>
              <a:t>и прочие</a:t>
            </a:r>
            <a:r>
              <a:rPr lang="ru" sz="2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  <a:sym typeface="Raleway"/>
              </a:rPr>
              <a:t>). В связи с этим у компаний-провайдоров данных сервисы возникает потребность в получении качественных растровых изображений земной поверхности, для дальнейшего использования, будь то анализ, создание контента, или прямое использование в своих сервисах.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132C40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" name="Picture 2" descr="4.5 Vector Versus Raster | GEOG 160: Mapping our Changing World">
            <a:extLst>
              <a:ext uri="{FF2B5EF4-FFF2-40B4-BE49-F238E27FC236}">
                <a16:creationId xmlns:a16="http://schemas.microsoft.com/office/drawing/2014/main" id="{43113A82-55A6-493C-97A4-2CD20A5DE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438431"/>
            <a:ext cx="5429285" cy="271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22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CBE84-C5D1-48BD-9A91-DDB562E6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8F2AA-0280-4640-B71F-7D11EA07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проекта является повышения масштаба космических снимков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К задачам проекта относятся:</a:t>
            </a:r>
            <a:endParaRPr lang="en-US" dirty="0"/>
          </a:p>
          <a:p>
            <a:r>
              <a:rPr lang="ru-RU" dirty="0"/>
              <a:t>Поиск провайдера изображений для набора данных</a:t>
            </a:r>
            <a:r>
              <a:rPr lang="en-US" dirty="0"/>
              <a:t>;</a:t>
            </a:r>
          </a:p>
          <a:p>
            <a:r>
              <a:rPr lang="ru-RU" dirty="0"/>
              <a:t>Сбор и очистка </a:t>
            </a:r>
            <a:r>
              <a:rPr lang="ru-RU" dirty="0" err="1"/>
              <a:t>датасета</a:t>
            </a:r>
            <a:r>
              <a:rPr lang="en-US" dirty="0"/>
              <a:t>;</a:t>
            </a:r>
          </a:p>
          <a:p>
            <a:r>
              <a:rPr lang="ru-RU" dirty="0"/>
              <a:t>Сбор готовых моделей для интеграции</a:t>
            </a:r>
            <a:r>
              <a:rPr lang="en-US" dirty="0"/>
              <a:t>;</a:t>
            </a:r>
          </a:p>
          <a:p>
            <a:r>
              <a:rPr lang="ru-RU" dirty="0"/>
              <a:t>Проектирование архитектуры и тренировка нейронной сети</a:t>
            </a:r>
            <a:r>
              <a:rPr lang="en-US" dirty="0"/>
              <a:t>;</a:t>
            </a:r>
          </a:p>
          <a:p>
            <a:r>
              <a:rPr lang="ru-RU" dirty="0"/>
              <a:t>Создание приложения и интеграция моделей.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0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97156-E288-44BC-9088-509884CC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Подготовка набора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5E519-8985-4923-A78A-CF34554E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1008"/>
            <a:ext cx="6638528" cy="46806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Набор растровых снимков спутника компании «</a:t>
            </a:r>
            <a:r>
              <a:rPr lang="en-US" dirty="0" err="1"/>
              <a:t>MapBox</a:t>
            </a:r>
            <a:r>
              <a:rPr lang="ru-RU" dirty="0"/>
              <a:t>»:</a:t>
            </a:r>
          </a:p>
          <a:p>
            <a:pPr lvl="1"/>
            <a:r>
              <a:rPr lang="ru-RU" dirty="0"/>
              <a:t>трехканальные изображение с масштабом 1600 на 1600 пикселей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en-US" dirty="0"/>
              <a:t>10000 </a:t>
            </a:r>
            <a:r>
              <a:rPr lang="ru-RU" dirty="0"/>
              <a:t>изображений в наборе данных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изображения обладают одинаковым масштабом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проводится автоматическая очистка </a:t>
            </a:r>
            <a:r>
              <a:rPr lang="ru-RU" dirty="0" err="1"/>
              <a:t>датасета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918723-B044-473E-9BC7-8A1589FC2F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352" y="1521008"/>
            <a:ext cx="3861048" cy="3861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3F907-6D23-4BFA-90E2-292DBD736E75}"/>
              </a:ext>
            </a:extLst>
          </p:cNvPr>
          <p:cNvSpPr txBox="1"/>
          <p:nvPr/>
        </p:nvSpPr>
        <p:spPr>
          <a:xfrm>
            <a:off x="7680176" y="5661248"/>
            <a:ext cx="390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изображения из набора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1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D714D-FC2B-4818-B489-96F00096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DE34D-B22B-48F3-830B-ECA45D50C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1008"/>
            <a:ext cx="4639369" cy="46806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Библиотеки </a:t>
            </a:r>
            <a:r>
              <a:rPr lang="en-US" dirty="0"/>
              <a:t>Python</a:t>
            </a:r>
            <a:r>
              <a:rPr lang="ru-RU" dirty="0"/>
              <a:t>: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, OpenCV2</a:t>
            </a:r>
          </a:p>
          <a:p>
            <a:pPr lvl="1"/>
            <a:r>
              <a:rPr lang="en-US" dirty="0" err="1"/>
              <a:t>Pyvips</a:t>
            </a:r>
            <a:r>
              <a:rPr lang="en-US" dirty="0"/>
              <a:t>, </a:t>
            </a:r>
            <a:r>
              <a:rPr lang="en-US" dirty="0" err="1"/>
              <a:t>LibVips</a:t>
            </a:r>
            <a:r>
              <a:rPr lang="ru-RU" dirty="0"/>
              <a:t>, </a:t>
            </a:r>
            <a:r>
              <a:rPr lang="en-US" dirty="0"/>
              <a:t>PIL, request</a:t>
            </a:r>
          </a:p>
          <a:p>
            <a:pPr marL="457200" lvl="1" indent="0">
              <a:buNone/>
            </a:pPr>
            <a:r>
              <a:rPr lang="ru-RU" dirty="0"/>
              <a:t>Также использовались сервисы </a:t>
            </a:r>
            <a:r>
              <a:rPr lang="en-US" dirty="0" err="1"/>
              <a:t>Mapbox</a:t>
            </a:r>
            <a:r>
              <a:rPr lang="en-US" dirty="0"/>
              <a:t> </a:t>
            </a:r>
            <a:r>
              <a:rPr lang="ru-RU" dirty="0"/>
              <a:t>для сбора набора данных и </a:t>
            </a:r>
            <a:r>
              <a:rPr lang="en-US" dirty="0"/>
              <a:t>Kaggle </a:t>
            </a:r>
            <a:r>
              <a:rPr lang="ru-RU" dirty="0"/>
              <a:t>для тренировки модели.</a:t>
            </a:r>
            <a:endParaRPr lang="en-US" dirty="0"/>
          </a:p>
        </p:txBody>
      </p:sp>
      <p:pic>
        <p:nvPicPr>
          <p:cNvPr id="4098" name="Picture 2" descr="Mapbox equips connected cars and apps with AI maps, backed by new $280  million investment from SoftBank">
            <a:extLst>
              <a:ext uri="{FF2B5EF4-FFF2-40B4-BE49-F238E27FC236}">
                <a16:creationId xmlns:a16="http://schemas.microsoft.com/office/drawing/2014/main" id="{DE67806F-3E9D-4DB9-86F6-193B71C26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2128185"/>
            <a:ext cx="2134823" cy="11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- libvips/libvips: A fast image processing library with low memory  needs.">
            <a:extLst>
              <a:ext uri="{FF2B5EF4-FFF2-40B4-BE49-F238E27FC236}">
                <a16:creationId xmlns:a16="http://schemas.microsoft.com/office/drawing/2014/main" id="{38A98859-0A26-4DCC-9C62-BEBC61C26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54" y="3456173"/>
            <a:ext cx="3554761" cy="177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C10B1A-CFC4-49F9-95F0-298FAF75B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124" y="2482776"/>
            <a:ext cx="1404155" cy="648072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983C72E-C31A-4C45-89B2-C243775A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16" y="1629336"/>
            <a:ext cx="2855640" cy="70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10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619A3-C7BC-4405-A70C-42C8FCB5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Используемые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9DF3E-7B58-4809-8E38-FF11BC8C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Модели</a:t>
            </a:r>
            <a:r>
              <a:rPr lang="en-US" b="0" i="0" dirty="0">
                <a:effectLst/>
              </a:rPr>
              <a:t>,</a:t>
            </a:r>
            <a:r>
              <a:rPr lang="ru-RU" b="0" i="0" dirty="0">
                <a:effectLst/>
              </a:rPr>
              <a:t> встроенные в </a:t>
            </a:r>
            <a:r>
              <a:rPr lang="en-US" b="0" i="0" dirty="0">
                <a:effectLst/>
              </a:rPr>
              <a:t>OpenCv2</a:t>
            </a:r>
            <a:r>
              <a:rPr lang="ru-RU" dirty="0"/>
              <a:t>:</a:t>
            </a:r>
            <a:endParaRPr lang="en-US" b="0" i="0" dirty="0">
              <a:effectLst/>
            </a:endParaRPr>
          </a:p>
          <a:p>
            <a:pPr>
              <a:buFontTx/>
              <a:buChar char="-"/>
            </a:pPr>
            <a:r>
              <a:rPr lang="en-US" dirty="0"/>
              <a:t>‘EDSR’</a:t>
            </a:r>
            <a:r>
              <a:rPr lang="ru-RU" dirty="0"/>
              <a:t> – модель базирующаяся на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ru-RU" dirty="0"/>
              <a:t>самая затратная по производительности</a:t>
            </a:r>
            <a:r>
              <a:rPr lang="en-US" dirty="0"/>
              <a:t>;</a:t>
            </a:r>
            <a:endParaRPr lang="ru-RU" b="0" i="0" dirty="0">
              <a:effectLst/>
            </a:endParaRPr>
          </a:p>
          <a:p>
            <a:pPr>
              <a:buFontTx/>
              <a:buChar char="-"/>
            </a:pPr>
            <a:r>
              <a:rPr lang="en-US" b="0" i="0" dirty="0">
                <a:effectLst/>
              </a:rPr>
              <a:t>'ESPCN’ – </a:t>
            </a:r>
            <a:r>
              <a:rPr lang="ru-RU" b="0" i="0" dirty="0">
                <a:effectLst/>
              </a:rPr>
              <a:t>модель базирующаяся на </a:t>
            </a:r>
            <a:r>
              <a:rPr lang="en-US" b="0" i="0" dirty="0">
                <a:effectLst/>
              </a:rPr>
              <a:t>SRCNN, </a:t>
            </a:r>
            <a:r>
              <a:rPr lang="ru-RU" b="0" i="0" dirty="0">
                <a:effectLst/>
              </a:rPr>
              <a:t>но с функцией активации </a:t>
            </a:r>
            <a:r>
              <a:rPr lang="en-US" b="0" i="0" dirty="0">
                <a:effectLst/>
              </a:rPr>
              <a:t>Than </a:t>
            </a:r>
            <a:r>
              <a:rPr lang="ru-RU" b="0" i="0" dirty="0">
                <a:effectLst/>
              </a:rPr>
              <a:t>и </a:t>
            </a:r>
            <a:r>
              <a:rPr lang="ru-RU" b="0" i="0" dirty="0" err="1">
                <a:effectLst/>
              </a:rPr>
              <a:t>попиксельной</a:t>
            </a:r>
            <a:r>
              <a:rPr lang="ru-RU" b="0" i="0" dirty="0">
                <a:effectLst/>
              </a:rPr>
              <a:t> сверткой</a:t>
            </a:r>
            <a:r>
              <a:rPr lang="en-US" b="0" i="0" dirty="0">
                <a:effectLst/>
              </a:rPr>
              <a:t>; </a:t>
            </a:r>
          </a:p>
          <a:p>
            <a:pPr>
              <a:buFontTx/>
              <a:buChar char="-"/>
            </a:pPr>
            <a:r>
              <a:rPr lang="en-US" b="0" i="0" dirty="0">
                <a:effectLst/>
              </a:rPr>
              <a:t>'FSRCNN’</a:t>
            </a:r>
            <a:r>
              <a:rPr lang="ru-RU" b="0" i="0" dirty="0">
                <a:effectLst/>
              </a:rPr>
              <a:t> – облегченный аналог </a:t>
            </a:r>
            <a:r>
              <a:rPr lang="en-US" b="0" i="0" dirty="0">
                <a:effectLst/>
              </a:rPr>
              <a:t>ESPCN, </a:t>
            </a:r>
            <a:r>
              <a:rPr lang="ru-RU" b="0" i="0" dirty="0">
                <a:effectLst/>
              </a:rPr>
              <a:t>с более большим фильтром и функцией активации </a:t>
            </a:r>
            <a:r>
              <a:rPr lang="en-US" b="0" i="0" dirty="0" err="1">
                <a:effectLst/>
              </a:rPr>
              <a:t>Prelu</a:t>
            </a:r>
            <a:r>
              <a:rPr lang="en-US" b="0" i="0" dirty="0">
                <a:effectLst/>
              </a:rPr>
              <a:t>; </a:t>
            </a:r>
          </a:p>
          <a:p>
            <a:pPr>
              <a:buFontTx/>
              <a:buChar char="-"/>
            </a:pPr>
            <a:r>
              <a:rPr lang="en-US" b="0" i="0" dirty="0">
                <a:effectLst/>
              </a:rPr>
              <a:t>'</a:t>
            </a:r>
            <a:r>
              <a:rPr lang="en-US" b="0" i="0" dirty="0" err="1">
                <a:effectLst/>
              </a:rPr>
              <a:t>LapSRN</a:t>
            </a:r>
            <a:r>
              <a:rPr lang="en-US" b="0" i="0" dirty="0">
                <a:effectLst/>
              </a:rPr>
              <a:t>’</a:t>
            </a:r>
            <a:r>
              <a:rPr lang="ru-RU" b="0" i="0" dirty="0">
                <a:effectLst/>
              </a:rPr>
              <a:t> – Аналог предыдущих моделей</a:t>
            </a:r>
            <a:r>
              <a:rPr lang="en-US" b="0" i="0" dirty="0">
                <a:effectLst/>
              </a:rPr>
              <a:t> +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skip connections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для решения деградации точности</a:t>
            </a:r>
            <a:r>
              <a:rPr lang="en-US" dirty="0">
                <a:solidFill>
                  <a:srgbClr val="333333"/>
                </a:solidFill>
              </a:rPr>
              <a:t>.</a:t>
            </a:r>
            <a:endParaRPr lang="en-US" dirty="0"/>
          </a:p>
          <a:p>
            <a:r>
              <a:rPr lang="ru-RU" dirty="0"/>
              <a:t>Оригинальная нейронная сеть разработанная с помощью библиотеки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74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4CA32-B365-48EF-8366-4BEE1CFC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нейронной сети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5F3374-CF20-4330-ADBD-B2472D0C8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1772816"/>
            <a:ext cx="85820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02E03-F7A4-41D8-B776-4EBDA6F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во время обучения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7C349-44EF-4B7B-AB08-A23D78779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1" y="3866229"/>
            <a:ext cx="4334707" cy="22770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3B0B5B-69A9-40C2-9B90-FE76FAE1D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1" y="1268760"/>
            <a:ext cx="4498176" cy="23629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84D9EB-53D9-499E-86CC-4CA9F3F2B8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97" y="1189521"/>
            <a:ext cx="4649017" cy="244220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A8EC2B-9F62-40CB-8F1C-3B5B94011B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50" y="3866229"/>
            <a:ext cx="4608512" cy="242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7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A4320-BC4F-4478-9DE7-E62237F5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для моделей</a:t>
            </a:r>
            <a:r>
              <a:rPr lang="en-US" dirty="0"/>
              <a:t> </a:t>
            </a:r>
            <a:r>
              <a:rPr lang="ru-RU" dirty="0"/>
              <a:t>и методов </a:t>
            </a:r>
            <a:r>
              <a:rPr lang="en-US" dirty="0"/>
              <a:t>OpenCV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BAAFB-B79A-49B0-A285-123577B112B0}"/>
              </a:ext>
            </a:extLst>
          </p:cNvPr>
          <p:cNvSpPr txBox="1"/>
          <p:nvPr/>
        </p:nvSpPr>
        <p:spPr>
          <a:xfrm>
            <a:off x="28597" y="1700074"/>
            <a:ext cx="46085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PSNR —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peak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signal-to-noise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ratio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наиболее часто используется для измерения уровня искажений при сжатии изображений. 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Индекс структурного сходства (SSIM от англ. </a:t>
            </a:r>
            <a:r>
              <a:rPr lang="ru-RU" dirty="0" err="1"/>
              <a:t>structure</a:t>
            </a:r>
            <a:r>
              <a:rPr lang="ru-RU" dirty="0"/>
              <a:t> </a:t>
            </a:r>
            <a:r>
              <a:rPr lang="ru-RU" dirty="0" err="1"/>
              <a:t>similarity</a:t>
            </a:r>
            <a:r>
              <a:rPr lang="ru-RU" dirty="0"/>
              <a:t>) является одним из методов измерения схожести между двумя изображениями. SSIM-индекс это метод полного сопоставления, другими словами, он проводит измерение качества на основе исходного изображения (не сжатого или без искажений).</a:t>
            </a:r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38BFA53-93C8-43A9-B206-493D9F264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055"/>
              </p:ext>
            </p:extLst>
          </p:nvPr>
        </p:nvGraphicFramePr>
        <p:xfrm>
          <a:off x="4799856" y="1817394"/>
          <a:ext cx="6012424" cy="322321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13391636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413890437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194196610"/>
                    </a:ext>
                  </a:extLst>
                </a:gridCol>
              </a:tblGrid>
              <a:tr h="270121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Алгоритм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PSNR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SSIM</a:t>
                      </a:r>
                    </a:p>
                  </a:txBody>
                  <a:tcPr marL="81036" marR="81036" marT="13506" marB="13506" anchor="ctr"/>
                </a:tc>
                <a:extLst>
                  <a:ext uri="{0D108BD9-81ED-4DB2-BD59-A6C34878D82A}">
                    <a16:rowId xmlns:a16="http://schemas.microsoft.com/office/drawing/2014/main" val="3595324998"/>
                  </a:ext>
                </a:extLst>
              </a:tr>
              <a:tr h="27012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По соседям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31.42280475651924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0.8958549945628532</a:t>
                      </a:r>
                    </a:p>
                  </a:txBody>
                  <a:tcPr marL="81036" marR="81036" marT="13506" marB="13506" anchor="ctr"/>
                </a:tc>
                <a:extLst>
                  <a:ext uri="{0D108BD9-81ED-4DB2-BD59-A6C34878D82A}">
                    <a16:rowId xmlns:a16="http://schemas.microsoft.com/office/drawing/2014/main" val="279288289"/>
                  </a:ext>
                </a:extLst>
              </a:tr>
              <a:tr h="2701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Inter_Area</a:t>
                      </a:r>
                      <a:endParaRPr lang="en-US" sz="1600" dirty="0">
                        <a:effectLst/>
                      </a:endParaRP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31.42280475651924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0.8958549945628532</a:t>
                      </a:r>
                    </a:p>
                  </a:txBody>
                  <a:tcPr marL="81036" marR="81036" marT="13506" marB="13506" anchor="ctr"/>
                </a:tc>
                <a:extLst>
                  <a:ext uri="{0D108BD9-81ED-4DB2-BD59-A6C34878D82A}">
                    <a16:rowId xmlns:a16="http://schemas.microsoft.com/office/drawing/2014/main" val="635372072"/>
                  </a:ext>
                </a:extLst>
              </a:tr>
              <a:tr h="270121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билинейная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31.61136112921514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0.8854821969869491</a:t>
                      </a:r>
                    </a:p>
                  </a:txBody>
                  <a:tcPr marL="81036" marR="81036" marT="13506" marB="13506" anchor="ctr"/>
                </a:tc>
                <a:extLst>
                  <a:ext uri="{0D108BD9-81ED-4DB2-BD59-A6C34878D82A}">
                    <a16:rowId xmlns:a16="http://schemas.microsoft.com/office/drawing/2014/main" val="1194102786"/>
                  </a:ext>
                </a:extLst>
              </a:tr>
              <a:tr h="27012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LapSRN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32.62168016804664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0.9103104232547149</a:t>
                      </a:r>
                    </a:p>
                  </a:txBody>
                  <a:tcPr marL="81036" marR="81036" marT="13506" marB="13506" anchor="ctr"/>
                </a:tc>
                <a:extLst>
                  <a:ext uri="{0D108BD9-81ED-4DB2-BD59-A6C34878D82A}">
                    <a16:rowId xmlns:a16="http://schemas.microsoft.com/office/drawing/2014/main" val="4011211331"/>
                  </a:ext>
                </a:extLst>
              </a:tr>
              <a:tr h="27012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ESPCN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32.66063589279758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0.9119888593865054</a:t>
                      </a:r>
                    </a:p>
                  </a:txBody>
                  <a:tcPr marL="81036" marR="81036" marT="13506" marB="13506" anchor="ctr"/>
                </a:tc>
                <a:extLst>
                  <a:ext uri="{0D108BD9-81ED-4DB2-BD59-A6C34878D82A}">
                    <a16:rowId xmlns:a16="http://schemas.microsoft.com/office/drawing/2014/main" val="2391908986"/>
                  </a:ext>
                </a:extLst>
              </a:tr>
              <a:tr h="270121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бикубическая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32.67902755539646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0.915171034940078</a:t>
                      </a:r>
                    </a:p>
                  </a:txBody>
                  <a:tcPr marL="81036" marR="81036" marT="13506" marB="13506" anchor="ctr"/>
                </a:tc>
                <a:extLst>
                  <a:ext uri="{0D108BD9-81ED-4DB2-BD59-A6C34878D82A}">
                    <a16:rowId xmlns:a16="http://schemas.microsoft.com/office/drawing/2014/main" val="105805662"/>
                  </a:ext>
                </a:extLst>
              </a:tr>
              <a:tr h="27012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Lanczos4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32.78055733928872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0.9176475611770917</a:t>
                      </a:r>
                    </a:p>
                  </a:txBody>
                  <a:tcPr marL="81036" marR="81036" marT="13506" marB="13506" anchor="ctr"/>
                </a:tc>
                <a:extLst>
                  <a:ext uri="{0D108BD9-81ED-4DB2-BD59-A6C34878D82A}">
                    <a16:rowId xmlns:a16="http://schemas.microsoft.com/office/drawing/2014/main" val="16433086"/>
                  </a:ext>
                </a:extLst>
              </a:tr>
              <a:tr h="27012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FSRCNN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32.81896988353989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0.9152163882465034</a:t>
                      </a:r>
                    </a:p>
                  </a:txBody>
                  <a:tcPr marL="81036" marR="81036" marT="13506" marB="13506" anchor="ctr"/>
                </a:tc>
                <a:extLst>
                  <a:ext uri="{0D108BD9-81ED-4DB2-BD59-A6C34878D82A}">
                    <a16:rowId xmlns:a16="http://schemas.microsoft.com/office/drawing/2014/main" val="9924880"/>
                  </a:ext>
                </a:extLst>
              </a:tr>
              <a:tr h="27012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EDSR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32.961961807757525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0.9184152275069085</a:t>
                      </a:r>
                    </a:p>
                  </a:txBody>
                  <a:tcPr marL="81036" marR="81036" marT="13506" marB="13506" anchor="ctr"/>
                </a:tc>
                <a:extLst>
                  <a:ext uri="{0D108BD9-81ED-4DB2-BD59-A6C34878D82A}">
                    <a16:rowId xmlns:a16="http://schemas.microsoft.com/office/drawing/2014/main" val="3013106212"/>
                  </a:ext>
                </a:extLst>
              </a:tr>
              <a:tr h="2701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Pytorch</a:t>
                      </a:r>
                      <a:endParaRPr lang="en-US" sz="1600" dirty="0">
                        <a:effectLst/>
                      </a:endParaRP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33.93362707061621</a:t>
                      </a:r>
                    </a:p>
                  </a:txBody>
                  <a:tcPr marL="81036" marR="81036" marT="13506" marB="13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0.9390696908860177</a:t>
                      </a:r>
                    </a:p>
                  </a:txBody>
                  <a:tcPr marL="81036" marR="81036" marT="13506" marB="13506" anchor="ctr"/>
                </a:tc>
                <a:extLst>
                  <a:ext uri="{0D108BD9-81ED-4DB2-BD59-A6C34878D82A}">
                    <a16:rowId xmlns:a16="http://schemas.microsoft.com/office/drawing/2014/main" val="379102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486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3776b17b3e1ff32066cba490c7cf1ad4b221"/>
</p:tagLst>
</file>

<file path=ppt/theme/theme1.xml><?xml version="1.0" encoding="utf-8"?>
<a:theme xmlns:a="http://schemas.openxmlformats.org/drawingml/2006/main" name="narfu_presentation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3252c4-c059-4390-9d38-829ed100cec8">
      <Terms xmlns="http://schemas.microsoft.com/office/infopath/2007/PartnerControls"/>
    </lcf76f155ced4ddcb4097134ff3c332f>
    <ReferenceId xmlns="813252c4-c059-4390-9d38-829ed100cec8" xsi:nil="true"/>
    <TaxCatchAll xmlns="209c652e-705b-4065-99a3-5f1842a8f21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CCA28E1DA044F4493EED4376054CEFC" ma:contentTypeVersion="10" ma:contentTypeDescription="Создание документа." ma:contentTypeScope="" ma:versionID="6fea986b75ea74cf8adce14c97088ede">
  <xsd:schema xmlns:xsd="http://www.w3.org/2001/XMLSchema" xmlns:xs="http://www.w3.org/2001/XMLSchema" xmlns:p="http://schemas.microsoft.com/office/2006/metadata/properties" xmlns:ns2="813252c4-c059-4390-9d38-829ed100cec8" xmlns:ns3="209c652e-705b-4065-99a3-5f1842a8f21e" targetNamespace="http://schemas.microsoft.com/office/2006/metadata/properties" ma:root="true" ma:fieldsID="e1bcbcdbee00c11ddbd6aeb04efa8833" ns2:_="" ns3:_="">
    <xsd:import namespace="813252c4-c059-4390-9d38-829ed100cec8"/>
    <xsd:import namespace="209c652e-705b-4065-99a3-5f1842a8f21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3252c4-c059-4390-9d38-829ed100cec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45247288-6a0f-4110-9ec1-aa0e9d7995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9c652e-705b-4065-99a3-5f1842a8f21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fb96a490-8a0e-4817-bb3c-89e98c50cae7}" ma:internalName="TaxCatchAll" ma:showField="CatchAllData" ma:web="209c652e-705b-4065-99a3-5f1842a8f2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6ADCDD-A55B-4A13-AE20-2504A51F7511}">
  <ds:schemaRefs>
    <ds:schemaRef ds:uri="http://schemas.microsoft.com/office/2006/metadata/properties"/>
    <ds:schemaRef ds:uri="http://schemas.microsoft.com/office/infopath/2007/PartnerControls"/>
    <ds:schemaRef ds:uri="813252c4-c059-4390-9d38-829ed100cec8"/>
    <ds:schemaRef ds:uri="209c652e-705b-4065-99a3-5f1842a8f21e"/>
  </ds:schemaRefs>
</ds:datastoreItem>
</file>

<file path=customXml/itemProps2.xml><?xml version="1.0" encoding="utf-8"?>
<ds:datastoreItem xmlns:ds="http://schemas.openxmlformats.org/officeDocument/2006/customXml" ds:itemID="{D65F5FA7-51C2-4460-AD5E-44EAA88D0E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26929C-961E-403C-B243-435BE5051E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3252c4-c059-4390-9d38-829ed100cec8"/>
    <ds:schemaRef ds:uri="209c652e-705b-4065-99a3-5f1842a8f2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narfu_presentation</Template>
  <TotalTime>2041</TotalTime>
  <Words>475</Words>
  <Application>Microsoft Office PowerPoint</Application>
  <PresentationFormat>Широкоэкранный</PresentationFormat>
  <Paragraphs>83</Paragraphs>
  <Slides>13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Cambria</vt:lpstr>
      <vt:lpstr>Raleway</vt:lpstr>
      <vt:lpstr>narfu_presentation</vt:lpstr>
      <vt:lpstr>Разработка решения улучшения качества спутниковых снимков с использованием нейронных сетей</vt:lpstr>
      <vt:lpstr>Проблематика</vt:lpstr>
      <vt:lpstr>Цели и задачи</vt:lpstr>
      <vt:lpstr>Подготовка набора данных</vt:lpstr>
      <vt:lpstr>Используемые технологии</vt:lpstr>
      <vt:lpstr>Используемые модели</vt:lpstr>
      <vt:lpstr>Структура нейронной сети</vt:lpstr>
      <vt:lpstr>Метрики во время обучения</vt:lpstr>
      <vt:lpstr>Метрики для моделей и методов OpenCV</vt:lpstr>
      <vt:lpstr>Демонстрация приложения</vt:lpstr>
      <vt:lpstr>Разработанное приложение</vt:lpstr>
      <vt:lpstr>Дальнейшее развитие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Воловик Ольга Анатольевна</dc:creator>
  <cp:lastModifiedBy>Nraj</cp:lastModifiedBy>
  <cp:revision>153</cp:revision>
  <dcterms:created xsi:type="dcterms:W3CDTF">2017-12-26T07:44:00Z</dcterms:created>
  <dcterms:modified xsi:type="dcterms:W3CDTF">2024-04-24T14:55:15Z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0x010100CCCA28E1DA044F4493EED4376054CEFC</vt:lpwstr>
  </property>
</Properties>
</file>