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57C94501-3A98-461F-839A-51ACD26D97F5}">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7B807-7A09-4A2D-A05C-A181EB5E7A4B}" v="38" dt="2024-06-25T14:53:20.719"/>
    <p1510:client id="{4D6A20B5-2AC8-A16F-B132-684EC0693895}" v="396" dt="2024-06-25T17:37:49.605"/>
    <p1510:client id="{651DC07E-CAE7-896B-3715-A806F60FFAC7}" v="1" dt="2024-06-25T12:25:41.923"/>
    <p1510:client id="{D3F7FDF3-3ADF-6910-BB20-64E8F5134832}" v="389" dt="2024-06-25T14:46:56.471"/>
    <p1510:client id="{F20EC8B9-FACB-D66E-FCD5-DFE5A78218CD}" v="5" dt="2024-06-25T14:54:04.667"/>
    <p1510:client id="{FCB303CD-AA70-9CAD-2A47-D1DFEAAB1762}" v="73" dt="2024-06-25T16:10:22.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11" autoAdjust="0"/>
    <p:restoredTop sz="94660"/>
  </p:normalViewPr>
  <p:slideViewPr>
    <p:cSldViewPr snapToGrid="0">
      <p:cViewPr varScale="1">
        <p:scale>
          <a:sx n="84" d="100"/>
          <a:sy n="84" d="100"/>
        </p:scale>
        <p:origin x="10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AA2EFE-53A3-4592-9ECB-2FAF9DCED49A}"/>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5" name="Footer Placeholder 4">
            <a:extLst>
              <a:ext uri="{FF2B5EF4-FFF2-40B4-BE49-F238E27FC236}">
                <a16:creationId xmlns:a16="http://schemas.microsoft.com/office/drawing/2014/main" id="{8B0DFB8D-89D3-AEF4-E256-AB0721DA688D}"/>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F4232923-906C-557E-4C1B-30609957AD2D}"/>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144250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680AD-AC74-8B3E-A3E1-FEC194EDFDB0}"/>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5" name="Footer Placeholder 4">
            <a:extLst>
              <a:ext uri="{FF2B5EF4-FFF2-40B4-BE49-F238E27FC236}">
                <a16:creationId xmlns:a16="http://schemas.microsoft.com/office/drawing/2014/main" id="{8CD899BE-C858-F6CD-C813-001606ABDD18}"/>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B1DE4AC9-EE27-B89D-FB35-31EEEA9BBD81}"/>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271298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0E388-F8B7-4C27-1B51-8FFCEF4BD9CF}"/>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5" name="Footer Placeholder 4">
            <a:extLst>
              <a:ext uri="{FF2B5EF4-FFF2-40B4-BE49-F238E27FC236}">
                <a16:creationId xmlns:a16="http://schemas.microsoft.com/office/drawing/2014/main" id="{62B19608-7098-1F29-F6DF-6568CBAA9BC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93A1AD5-DFA7-3674-87BC-57AF20253BBC}"/>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7094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74592A-290A-7AAD-4A16-0997FA40D790}"/>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5" name="Footer Placeholder 4">
            <a:extLst>
              <a:ext uri="{FF2B5EF4-FFF2-40B4-BE49-F238E27FC236}">
                <a16:creationId xmlns:a16="http://schemas.microsoft.com/office/drawing/2014/main" id="{EB440D3C-0CF4-2A54-0A49-DCF4BE611013}"/>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0EFFD565-11A0-E08F-3C49-E66620CBC825}"/>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91222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CE1F1-CF9E-86A9-DE98-90B1DB1C32FC}"/>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5" name="Footer Placeholder 4">
            <a:extLst>
              <a:ext uri="{FF2B5EF4-FFF2-40B4-BE49-F238E27FC236}">
                <a16:creationId xmlns:a16="http://schemas.microsoft.com/office/drawing/2014/main" id="{CE31B132-EB76-7E29-0FA8-DADCE4F53733}"/>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1FC046A5-9154-86A3-B119-A3C9C9657938}"/>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158325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F74AD65E-4D57-F671-2E8A-0368084A036B}"/>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6" name="Footer Placeholder 4">
            <a:extLst>
              <a:ext uri="{FF2B5EF4-FFF2-40B4-BE49-F238E27FC236}">
                <a16:creationId xmlns:a16="http://schemas.microsoft.com/office/drawing/2014/main" id="{F93FC26C-C064-D3EE-6C0C-74FED1E39CA7}"/>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34E40661-FF3D-9350-AB50-B711811A94C8}"/>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58515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B462CC46-16E3-2654-0988-29342A58F5E2}"/>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8" name="Footer Placeholder 4">
            <a:extLst>
              <a:ext uri="{FF2B5EF4-FFF2-40B4-BE49-F238E27FC236}">
                <a16:creationId xmlns:a16="http://schemas.microsoft.com/office/drawing/2014/main" id="{21627339-3740-AB3A-40C0-E4F29E9ADD09}"/>
              </a:ext>
            </a:extLst>
          </p:cNvPr>
          <p:cNvSpPr>
            <a:spLocks noGrp="1"/>
          </p:cNvSpPr>
          <p:nvPr>
            <p:ph type="ftr" sz="quarter" idx="11"/>
          </p:nvPr>
        </p:nvSpPr>
        <p:spPr/>
        <p:txBody>
          <a:bodyPr/>
          <a:lstStyle>
            <a:lvl1pPr>
              <a:defRPr/>
            </a:lvl1pPr>
          </a:lstStyle>
          <a:p>
            <a:endParaRPr lang="en-IN"/>
          </a:p>
        </p:txBody>
      </p:sp>
      <p:sp>
        <p:nvSpPr>
          <p:cNvPr id="9" name="Slide Number Placeholder 5">
            <a:extLst>
              <a:ext uri="{FF2B5EF4-FFF2-40B4-BE49-F238E27FC236}">
                <a16:creationId xmlns:a16="http://schemas.microsoft.com/office/drawing/2014/main" id="{4E010B29-940F-F982-5641-11D7FA8C38BB}"/>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103435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964F1934-87F2-4B6D-C357-A5F412436E98}"/>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4" name="Footer Placeholder 4">
            <a:extLst>
              <a:ext uri="{FF2B5EF4-FFF2-40B4-BE49-F238E27FC236}">
                <a16:creationId xmlns:a16="http://schemas.microsoft.com/office/drawing/2014/main" id="{0C7C53E7-9C49-A723-4A12-88871CA1A9DE}"/>
              </a:ext>
            </a:extLst>
          </p:cNvPr>
          <p:cNvSpPr>
            <a:spLocks noGrp="1"/>
          </p:cNvSpPr>
          <p:nvPr>
            <p:ph type="ftr" sz="quarter" idx="11"/>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B26998B6-DD09-4A85-F078-799BAE3A425F}"/>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187505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01207B8-2315-38C1-B8FD-22C896960EE2}"/>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3" name="Footer Placeholder 4">
            <a:extLst>
              <a:ext uri="{FF2B5EF4-FFF2-40B4-BE49-F238E27FC236}">
                <a16:creationId xmlns:a16="http://schemas.microsoft.com/office/drawing/2014/main" id="{31B35D48-E6CB-8989-5AE0-2A981E5DF134}"/>
              </a:ext>
            </a:extLst>
          </p:cNvPr>
          <p:cNvSpPr>
            <a:spLocks noGrp="1"/>
          </p:cNvSpPr>
          <p:nvPr>
            <p:ph type="ftr" sz="quarter" idx="11"/>
          </p:nvPr>
        </p:nvSpPr>
        <p:spPr/>
        <p:txBody>
          <a:bodyPr/>
          <a:lstStyle>
            <a:lvl1pPr>
              <a:defRPr/>
            </a:lvl1pPr>
          </a:lstStyle>
          <a:p>
            <a:endParaRPr lang="en-IN"/>
          </a:p>
        </p:txBody>
      </p:sp>
      <p:sp>
        <p:nvSpPr>
          <p:cNvPr id="4" name="Slide Number Placeholder 5">
            <a:extLst>
              <a:ext uri="{FF2B5EF4-FFF2-40B4-BE49-F238E27FC236}">
                <a16:creationId xmlns:a16="http://schemas.microsoft.com/office/drawing/2014/main" id="{BAB49491-02DA-9180-E2E1-D271EF0154CD}"/>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151618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3674CC0-A90A-2192-2632-EDE31B6E42AB}"/>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6" name="Footer Placeholder 4">
            <a:extLst>
              <a:ext uri="{FF2B5EF4-FFF2-40B4-BE49-F238E27FC236}">
                <a16:creationId xmlns:a16="http://schemas.microsoft.com/office/drawing/2014/main" id="{76B57E96-78D4-CDA9-ED1A-0AEED3C1FE9D}"/>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78DF0CEC-3280-CB28-A7BE-4C401EE4A851}"/>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100721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0CD1773-8ACA-D1C9-128A-C16BBC7B9DFD}"/>
              </a:ext>
            </a:extLst>
          </p:cNvPr>
          <p:cNvSpPr>
            <a:spLocks noGrp="1"/>
          </p:cNvSpPr>
          <p:nvPr>
            <p:ph type="dt" sz="half" idx="10"/>
          </p:nvPr>
        </p:nvSpPr>
        <p:spPr/>
        <p:txBody>
          <a:bodyPr/>
          <a:lstStyle>
            <a:lvl1pPr>
              <a:defRPr/>
            </a:lvl1pPr>
          </a:lstStyle>
          <a:p>
            <a:fld id="{821C38F4-238A-413E-A080-E9A0A5837879}" type="datetimeFigureOut">
              <a:rPr lang="en-IN" smtClean="0"/>
              <a:t>26-06-2024</a:t>
            </a:fld>
            <a:endParaRPr lang="en-IN"/>
          </a:p>
        </p:txBody>
      </p:sp>
      <p:sp>
        <p:nvSpPr>
          <p:cNvPr id="6" name="Footer Placeholder 4">
            <a:extLst>
              <a:ext uri="{FF2B5EF4-FFF2-40B4-BE49-F238E27FC236}">
                <a16:creationId xmlns:a16="http://schemas.microsoft.com/office/drawing/2014/main" id="{A2819592-2BED-315B-1722-FAF7A3F820EC}"/>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55B6438D-B4B4-9B36-8DDE-4F997A5A5697}"/>
              </a:ext>
            </a:extLst>
          </p:cNvPr>
          <p:cNvSpPr>
            <a:spLocks noGrp="1"/>
          </p:cNvSpPr>
          <p:nvPr>
            <p:ph type="sldNum" sz="quarter" idx="12"/>
          </p:nvPr>
        </p:nvSpPr>
        <p:spPr/>
        <p:txBody>
          <a:bodyPr/>
          <a:lstStyle>
            <a:lvl1pPr>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298274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A4638D5-0ED0-C0A3-04F6-5876E4A5772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6B52A639-FF34-CE03-ED0C-A5C6976B488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E72FF69C-4AC3-4A53-CE1C-F6FAE2881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fld id="{821C38F4-238A-413E-A080-E9A0A5837879}" type="datetimeFigureOut">
              <a:rPr lang="en-IN" smtClean="0"/>
              <a:t>26-06-2024</a:t>
            </a:fld>
            <a:endParaRPr lang="en-IN"/>
          </a:p>
        </p:txBody>
      </p:sp>
      <p:sp>
        <p:nvSpPr>
          <p:cNvPr id="5" name="Footer Placeholder 4">
            <a:extLst>
              <a:ext uri="{FF2B5EF4-FFF2-40B4-BE49-F238E27FC236}">
                <a16:creationId xmlns:a16="http://schemas.microsoft.com/office/drawing/2014/main" id="{2A8CAEB4-EE73-5F3F-454D-8FBA85045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D6ABEA28-FB87-6695-F68E-038605E0B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fld id="{1FBAF836-3E45-4F27-A4A7-31D8F2B9106C}" type="slidenum">
              <a:rPr lang="en-IN" smtClean="0"/>
              <a:t>‹#›</a:t>
            </a:fld>
            <a:endParaRPr lang="en-IN"/>
          </a:p>
        </p:txBody>
      </p:sp>
    </p:spTree>
    <p:extLst>
      <p:ext uri="{BB962C8B-B14F-4D97-AF65-F5344CB8AC3E}">
        <p14:creationId xmlns:p14="http://schemas.microsoft.com/office/powerpoint/2010/main" val="131758176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lutter.dev/docs/get-started/install" TargetMode="External"/><Relationship Id="rId2" Type="http://schemas.openxmlformats.org/officeDocument/2006/relationships/hyperlink" Target="https://dotnet.microsoft.com/apps/xamarin" TargetMode="External"/><Relationship Id="rId1" Type="http://schemas.openxmlformats.org/officeDocument/2006/relationships/slideLayout" Target="../slideLayouts/slideLayout5.xml"/><Relationship Id="rId4" Type="http://schemas.openxmlformats.org/officeDocument/2006/relationships/hyperlink" Target="https://reactnative.dev/"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BCD3965-EB06-DFE3-1E03-00160EE16225}"/>
              </a:ext>
            </a:extLst>
          </p:cNvPr>
          <p:cNvSpPr>
            <a:spLocks noGrp="1"/>
          </p:cNvSpPr>
          <p:nvPr>
            <p:ph type="ctrTitle"/>
          </p:nvPr>
        </p:nvSpPr>
        <p:spPr>
          <a:xfrm>
            <a:off x="3880430" y="583345"/>
            <a:ext cx="7160357" cy="4164820"/>
          </a:xfrm>
        </p:spPr>
        <p:txBody>
          <a:bodyPr anchor="t">
            <a:normAutofit/>
          </a:bodyPr>
          <a:lstStyle/>
          <a:p>
            <a:pPr algn="r"/>
            <a:r>
              <a:rPr lang="en-US" sz="6800">
                <a:solidFill>
                  <a:srgbClr val="FFFFFF"/>
                </a:solidFill>
              </a:rPr>
              <a:t>Implementing a cross platform compiler for mobile applications </a:t>
            </a:r>
            <a:endParaRPr lang="en-IN" sz="6800">
              <a:solidFill>
                <a:srgbClr val="FFFFFF"/>
              </a:solidFill>
            </a:endParaRPr>
          </a:p>
        </p:txBody>
      </p:sp>
      <p:sp>
        <p:nvSpPr>
          <p:cNvPr id="3" name="Subtitle 2">
            <a:extLst>
              <a:ext uri="{FF2B5EF4-FFF2-40B4-BE49-F238E27FC236}">
                <a16:creationId xmlns:a16="http://schemas.microsoft.com/office/drawing/2014/main" id="{90AE4DCE-C122-7A6F-6B86-CC1B1E1E99B9}"/>
              </a:ext>
            </a:extLst>
          </p:cNvPr>
          <p:cNvSpPr>
            <a:spLocks noGrp="1"/>
          </p:cNvSpPr>
          <p:nvPr>
            <p:ph type="subTitle" idx="1"/>
          </p:nvPr>
        </p:nvSpPr>
        <p:spPr>
          <a:xfrm>
            <a:off x="1208228" y="5062848"/>
            <a:ext cx="8578699" cy="1414152"/>
          </a:xfrm>
        </p:spPr>
        <p:txBody>
          <a:bodyPr>
            <a:normAutofit fontScale="92500" lnSpcReduction="10000"/>
          </a:bodyPr>
          <a:lstStyle/>
          <a:p>
            <a:pPr algn="l"/>
            <a:r>
              <a:rPr lang="en-US" sz="2000" dirty="0">
                <a:solidFill>
                  <a:srgbClr val="FFFFFF"/>
                </a:solidFill>
              </a:rPr>
              <a:t>By</a:t>
            </a:r>
          </a:p>
          <a:p>
            <a:pPr algn="l"/>
            <a:r>
              <a:rPr lang="en-IN" sz="2000" dirty="0">
                <a:solidFill>
                  <a:srgbClr val="FFFFFF"/>
                </a:solidFill>
              </a:rPr>
              <a:t>G</a:t>
            </a:r>
            <a:r>
              <a:rPr lang="en-IN" sz="2000">
                <a:solidFill>
                  <a:srgbClr val="FFFFFF"/>
                </a:solidFill>
              </a:rPr>
              <a:t>okulnath</a:t>
            </a:r>
            <a:r>
              <a:rPr lang="en-IN" sz="2000" dirty="0" err="1">
                <a:solidFill>
                  <a:srgbClr val="FFFFFF"/>
                </a:solidFill>
              </a:rPr>
              <a:t>.p</a:t>
            </a:r>
            <a:r>
              <a:rPr lang="en-IN" sz="2000" dirty="0">
                <a:solidFill>
                  <a:srgbClr val="FFFFFF"/>
                </a:solidFill>
              </a:rPr>
              <a:t> (192121156L)</a:t>
            </a:r>
          </a:p>
          <a:p>
            <a:pPr algn="l"/>
            <a:r>
              <a:rPr lang="en-IN" sz="2000" dirty="0">
                <a:solidFill>
                  <a:srgbClr val="FFFFFF"/>
                </a:solidFill>
              </a:rPr>
              <a:t>P Venkata Vamsi Krishna (192211431)</a:t>
            </a:r>
          </a:p>
          <a:p>
            <a:pPr algn="l"/>
            <a:r>
              <a:rPr lang="en-IN" sz="2000" dirty="0">
                <a:solidFill>
                  <a:srgbClr val="FFFFFF"/>
                </a:solidFill>
              </a:rPr>
              <a:t>N. Ravi Teja Reddy (192210667)</a:t>
            </a:r>
          </a:p>
        </p:txBody>
      </p:sp>
      <p:sp>
        <p:nvSpPr>
          <p:cNvPr id="3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62150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154CE-BD13-8B89-4A0C-D423BF6FA856}"/>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References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DB2BAB2F-A41C-8CFC-4B68-A876B2C2D077}"/>
              </a:ext>
            </a:extLst>
          </p:cNvPr>
          <p:cNvSpPr>
            <a:spLocks noGrp="1"/>
          </p:cNvSpPr>
          <p:nvPr>
            <p:ph sz="half" idx="2"/>
          </p:nvPr>
        </p:nvSpPr>
        <p:spPr>
          <a:xfrm>
            <a:off x="4447308" y="856388"/>
            <a:ext cx="6906491" cy="5585619"/>
          </a:xfrm>
        </p:spPr>
        <p:txBody>
          <a:bodyPr vert="horz" lIns="91440" tIns="45720" rIns="91440" bIns="45720" rtlCol="0" anchor="ctr">
            <a:normAutofit/>
          </a:bodyPr>
          <a:lstStyle/>
          <a:p>
            <a:r>
              <a:rPr lang="en-US" sz="2400" dirty="0">
                <a:latin typeface="Times New Roman"/>
                <a:cs typeface="Times New Roman"/>
              </a:rPr>
              <a:t>Xamarin. (n.d.). Cross-platform mobile development with Xamarin. Retrieved from </a:t>
            </a:r>
            <a:r>
              <a:rPr lang="en-US" sz="2400" dirty="0">
                <a:latin typeface="Times New Roman"/>
                <a:cs typeface="Times New Roman"/>
                <a:hlinkClick r:id="rId2"/>
              </a:rPr>
              <a:t>https://dotnet.microsoft.com/apps/xamarin</a:t>
            </a:r>
            <a:endParaRPr lang="en-US" sz="2400" dirty="0">
              <a:latin typeface="Times New Roman"/>
              <a:cs typeface="Times New Roman"/>
            </a:endParaRPr>
          </a:p>
          <a:p>
            <a:r>
              <a:rPr lang="en-US" sz="2400" dirty="0">
                <a:latin typeface="Times New Roman"/>
                <a:cs typeface="Times New Roman"/>
              </a:rPr>
              <a:t>Flutter. (n.d.). Get started with Flutter. Retrieved from </a:t>
            </a:r>
            <a:r>
              <a:rPr lang="en-US" sz="2400" dirty="0">
                <a:latin typeface="Times New Roman"/>
                <a:cs typeface="Times New Roman"/>
                <a:hlinkClick r:id="rId3"/>
              </a:rPr>
              <a:t>https://flutter.dev/docs/get-started/install</a:t>
            </a:r>
            <a:endParaRPr lang="en-US" sz="2400" dirty="0">
              <a:latin typeface="Times New Roman"/>
              <a:cs typeface="Times New Roman"/>
            </a:endParaRPr>
          </a:p>
          <a:p>
            <a:r>
              <a:rPr lang="en-US" sz="2400" dirty="0">
                <a:latin typeface="Times New Roman"/>
                <a:cs typeface="Times New Roman"/>
              </a:rPr>
              <a:t>React Native. (n.d.). Learn once, write anywhere. Retrieved from </a:t>
            </a:r>
            <a:r>
              <a:rPr lang="en-US" sz="2400" dirty="0">
                <a:latin typeface="Times New Roman"/>
                <a:cs typeface="Times New Roman"/>
                <a:hlinkClick r:id="rId4"/>
              </a:rPr>
              <a:t>https://reactnative.dev/</a:t>
            </a:r>
            <a:endParaRPr lang="en-US" sz="2400" dirty="0">
              <a:latin typeface="Times New Roman"/>
              <a:cs typeface="Times New Roman"/>
            </a:endParaRPr>
          </a:p>
          <a:p>
            <a:r>
              <a:rPr lang="en-US" sz="2400" dirty="0">
                <a:latin typeface="Times New Roman"/>
                <a:cs typeface="Times New Roman"/>
              </a:rPr>
              <a:t>"Cross-Platform Development Approaches for Mobile Applications: A Comparative Study." (2019). IEEE Access, 7, 101585-101602.</a:t>
            </a:r>
          </a:p>
          <a:p>
            <a:r>
              <a:rPr lang="en-US" sz="2400" dirty="0">
                <a:latin typeface="Times New Roman"/>
                <a:cs typeface="Times New Roman"/>
              </a:rPr>
              <a:t>Vos, T., &amp; Koolen, M. (2018). "A Comparative Study of Cross-Platform Development Approaches for Mobile Applications." In 2018 25th Asia-Pacific Software Engineering Conference (APSEC) (pp. 297-304). IEEE.</a:t>
            </a:r>
          </a:p>
          <a:p>
            <a:endParaRPr lang="en-US" sz="2400" dirty="0">
              <a:latin typeface="Times New Roman"/>
              <a:cs typeface="Times New Roman"/>
            </a:endParaRPr>
          </a:p>
        </p:txBody>
      </p:sp>
    </p:spTree>
    <p:extLst>
      <p:ext uri="{BB962C8B-B14F-4D97-AF65-F5344CB8AC3E}">
        <p14:creationId xmlns:p14="http://schemas.microsoft.com/office/powerpoint/2010/main" val="423424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4B29B6-4949-396C-093E-E69C3A48F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14540" cy="6858000"/>
          </a:xfrm>
          <a:prstGeom prst="rect">
            <a:avLst/>
          </a:prstGeom>
        </p:spPr>
      </p:pic>
    </p:spTree>
    <p:extLst>
      <p:ext uri="{BB962C8B-B14F-4D97-AF65-F5344CB8AC3E}">
        <p14:creationId xmlns:p14="http://schemas.microsoft.com/office/powerpoint/2010/main" val="237791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0DC3-A206-3489-F89B-0728BD3E6530}"/>
              </a:ext>
            </a:extLst>
          </p:cNvPr>
          <p:cNvSpPr>
            <a:spLocks noGrp="1"/>
          </p:cNvSpPr>
          <p:nvPr>
            <p:ph type="title"/>
          </p:nvPr>
        </p:nvSpPr>
        <p:spPr>
          <a:xfrm>
            <a:off x="4654296" y="1267879"/>
            <a:ext cx="6894576" cy="888559"/>
          </a:xfrm>
        </p:spPr>
        <p:txBody>
          <a:bodyPr anchor="b">
            <a:normAutofit/>
          </a:bodyPr>
          <a:lstStyle/>
          <a:p>
            <a:r>
              <a:rPr lang="en-US" sz="5400" b="1">
                <a:latin typeface="Times New Roman"/>
                <a:ea typeface="Calibri Light"/>
                <a:cs typeface="Calibri Light"/>
              </a:rPr>
              <a:t>Introduction</a:t>
            </a:r>
          </a:p>
        </p:txBody>
      </p:sp>
      <p:pic>
        <p:nvPicPr>
          <p:cNvPr id="5" name="Picture 4" descr="A computer screen with text&#10;&#10;Description automatically generated">
            <a:extLst>
              <a:ext uri="{FF2B5EF4-FFF2-40B4-BE49-F238E27FC236}">
                <a16:creationId xmlns:a16="http://schemas.microsoft.com/office/drawing/2014/main" id="{FD0EA8FA-F232-7F77-2BBC-AA1C2EAF7D6E}"/>
              </a:ext>
            </a:extLst>
          </p:cNvPr>
          <p:cNvPicPr>
            <a:picLocks noChangeAspect="1"/>
          </p:cNvPicPr>
          <p:nvPr/>
        </p:nvPicPr>
        <p:blipFill rotWithShape="1">
          <a:blip r:embed="rId2"/>
          <a:srcRect r="2014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173B1E-7E95-6ACB-2800-C29017D62071}"/>
              </a:ext>
            </a:extLst>
          </p:cNvPr>
          <p:cNvSpPr>
            <a:spLocks noGrp="1"/>
          </p:cNvSpPr>
          <p:nvPr>
            <p:ph idx="1"/>
          </p:nvPr>
        </p:nvSpPr>
        <p:spPr>
          <a:xfrm>
            <a:off x="4654296" y="2706624"/>
            <a:ext cx="6894576" cy="3483864"/>
          </a:xfrm>
        </p:spPr>
        <p:txBody>
          <a:bodyPr vert="horz" wrap="square" lIns="91440" tIns="45720" rIns="91440" bIns="45720" numCol="1" anchor="t" anchorCtr="0" compatLnSpc="1">
            <a:prstTxWarp prst="textNoShape">
              <a:avLst/>
            </a:prstTxWarp>
            <a:noAutofit/>
          </a:bodyPr>
          <a:lstStyle/>
          <a:p>
            <a:r>
              <a:rPr lang="en-US" sz="2400" dirty="0">
                <a:latin typeface="Times New Roman"/>
                <a:ea typeface="+mn-lt"/>
                <a:cs typeface="+mn-lt"/>
              </a:rPr>
              <a:t>Compilers are essential tools in software development, translating high-level programming languages into machine code.</a:t>
            </a:r>
            <a:endParaRPr lang="en-US" sz="2400">
              <a:latin typeface="Times New Roman"/>
              <a:cs typeface="Times New Roman"/>
            </a:endParaRPr>
          </a:p>
          <a:p>
            <a:r>
              <a:rPr lang="en-US" sz="2400" dirty="0">
                <a:latin typeface="Times New Roman"/>
                <a:ea typeface="+mn-lt"/>
                <a:cs typeface="+mn-lt"/>
              </a:rPr>
              <a:t>Cross-platform mobile development allows developers to write code once and deploy it across multiple mobile operating systems like iOS and Android.</a:t>
            </a:r>
          </a:p>
          <a:p>
            <a:r>
              <a:rPr lang="en-US" sz="2400" dirty="0">
                <a:latin typeface="Times New Roman"/>
                <a:ea typeface="+mn-lt"/>
                <a:cs typeface="+mn-lt"/>
              </a:rPr>
              <a:t>Cross-platform development reduces development time and costs by eliminating the need for separate codebases for each platform.</a:t>
            </a:r>
            <a:endParaRPr lang="en-US" sz="2400">
              <a:latin typeface="Times New Roman"/>
              <a:ea typeface="Calibri"/>
              <a:cs typeface="Calibri"/>
            </a:endParaRPr>
          </a:p>
        </p:txBody>
      </p:sp>
    </p:spTree>
    <p:extLst>
      <p:ext uri="{BB962C8B-B14F-4D97-AF65-F5344CB8AC3E}">
        <p14:creationId xmlns:p14="http://schemas.microsoft.com/office/powerpoint/2010/main" val="101130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BA8B-62A5-0DD9-8DFD-9223F3A5CE1D}"/>
              </a:ext>
            </a:extLst>
          </p:cNvPr>
          <p:cNvSpPr>
            <a:spLocks noGrp="1"/>
          </p:cNvSpPr>
          <p:nvPr>
            <p:ph type="title"/>
          </p:nvPr>
        </p:nvSpPr>
        <p:spPr>
          <a:xfrm>
            <a:off x="828065" y="224448"/>
            <a:ext cx="10515600" cy="1325563"/>
          </a:xfrm>
        </p:spPr>
        <p:txBody>
          <a:bodyPr/>
          <a:lstStyle/>
          <a:p>
            <a:r>
              <a:rPr lang="en-US" sz="3600">
                <a:latin typeface="Times New Roman"/>
                <a:ea typeface="+mj-lt"/>
                <a:cs typeface="+mj-lt"/>
              </a:rPr>
              <a:t>Challenges in Mobile App Development</a:t>
            </a:r>
            <a:endParaRPr lang="en-US" sz="3600">
              <a:latin typeface="Times New Roman"/>
              <a:ea typeface="Calibri Light"/>
              <a:cs typeface="Calibri Light"/>
            </a:endParaRPr>
          </a:p>
        </p:txBody>
      </p:sp>
      <p:sp>
        <p:nvSpPr>
          <p:cNvPr id="4" name="Content Placeholder 3">
            <a:extLst>
              <a:ext uri="{FF2B5EF4-FFF2-40B4-BE49-F238E27FC236}">
                <a16:creationId xmlns:a16="http://schemas.microsoft.com/office/drawing/2014/main" id="{5CF4BAA0-5E7B-068C-1786-2B03C96671F6}"/>
              </a:ext>
            </a:extLst>
          </p:cNvPr>
          <p:cNvSpPr>
            <a:spLocks noGrp="1"/>
          </p:cNvSpPr>
          <p:nvPr>
            <p:ph sz="half" idx="2"/>
          </p:nvPr>
        </p:nvSpPr>
        <p:spPr>
          <a:xfrm>
            <a:off x="640409" y="1547062"/>
            <a:ext cx="10507218" cy="4305911"/>
          </a:xfrm>
        </p:spPr>
        <p:txBody>
          <a:bodyPr/>
          <a:lstStyle/>
          <a:p>
            <a:pPr marL="0" indent="0">
              <a:buNone/>
            </a:pPr>
            <a:r>
              <a:rPr lang="en-US" sz="2400" b="1" dirty="0">
                <a:latin typeface="Times New Roman"/>
                <a:ea typeface="+mn-lt"/>
                <a:cs typeface="+mn-lt"/>
              </a:rPr>
              <a:t>Platform Fragmentation</a:t>
            </a:r>
            <a:endParaRPr lang="en-US" sz="2400" dirty="0">
              <a:latin typeface="Times New Roman"/>
              <a:ea typeface="Calibri" panose="020F0502020204030204"/>
              <a:cs typeface="Calibri" panose="020F0502020204030204"/>
            </a:endParaRPr>
          </a:p>
          <a:p>
            <a:pPr marL="0" indent="0">
              <a:buNone/>
            </a:pPr>
            <a:r>
              <a:rPr lang="en-US" sz="2400" dirty="0">
                <a:latin typeface="Times New Roman"/>
                <a:ea typeface="+mn-lt"/>
                <a:cs typeface="+mn-lt"/>
              </a:rPr>
              <a:t>The wide variety of mobile devices, operating systems, and screen sizes leads to fragmentation, making it challenging to ensure consistent app performance and compatibility across devices</a:t>
            </a:r>
          </a:p>
          <a:p>
            <a:pPr marL="0" indent="0">
              <a:buNone/>
            </a:pPr>
            <a:r>
              <a:rPr lang="en-US" sz="2400" b="1" dirty="0">
                <a:latin typeface="Times New Roman"/>
                <a:ea typeface="+mn-lt"/>
                <a:cs typeface="Times New Roman"/>
              </a:rPr>
              <a:t>UI Consistency </a:t>
            </a:r>
            <a:endParaRPr lang="en-US" sz="2400" dirty="0">
              <a:latin typeface="Times New Roman"/>
              <a:ea typeface="+mn-lt"/>
              <a:cs typeface="Times New Roman"/>
            </a:endParaRPr>
          </a:p>
          <a:p>
            <a:pPr marL="0" indent="0">
              <a:buNone/>
            </a:pPr>
            <a:r>
              <a:rPr lang="en-US" sz="2400" dirty="0">
                <a:latin typeface="Times New Roman"/>
                <a:ea typeface="+mn-lt"/>
                <a:cs typeface="Times New Roman"/>
              </a:rPr>
              <a:t>Maintaining a consistent user interface (UI) across different platforms and devices while adhering to platform-specific design guidelines can be complex and time-consuming. </a:t>
            </a:r>
            <a:endParaRPr lang="en-US" dirty="0"/>
          </a:p>
          <a:p>
            <a:pPr marL="0" indent="0">
              <a:buNone/>
            </a:pPr>
            <a:r>
              <a:rPr lang="en-US" sz="2400" b="1" dirty="0">
                <a:latin typeface="Times New Roman"/>
                <a:ea typeface="+mn-lt"/>
                <a:cs typeface="Times New Roman"/>
              </a:rPr>
              <a:t>Performance Issues</a:t>
            </a:r>
            <a:endParaRPr lang="en-US" sz="2400" dirty="0">
              <a:latin typeface="Times New Roman"/>
              <a:ea typeface="+mn-lt"/>
              <a:cs typeface="Times New Roman"/>
            </a:endParaRPr>
          </a:p>
          <a:p>
            <a:pPr marL="0" indent="0">
              <a:buNone/>
            </a:pPr>
            <a:r>
              <a:rPr lang="en-US" sz="2400" dirty="0">
                <a:latin typeface="Times New Roman"/>
                <a:ea typeface="+mn-lt"/>
                <a:cs typeface="Times New Roman"/>
              </a:rPr>
              <a:t>Mobile apps often face performance challenges due to limited resources such as CPU, memory, and battery life. Optimizing apps to run smoothly on all devices is a significant challenge.</a:t>
            </a:r>
          </a:p>
          <a:p>
            <a:pPr>
              <a:buFont typeface="Arial"/>
              <a:buChar char="•"/>
            </a:pPr>
            <a:endParaRPr lang="en-US" sz="2400" dirty="0">
              <a:latin typeface="Times New Roman"/>
              <a:ea typeface="+mn-lt"/>
              <a:cs typeface="Times New Roman"/>
            </a:endParaRPr>
          </a:p>
          <a:p>
            <a:pPr marL="0" indent="0">
              <a:buNone/>
            </a:pPr>
            <a:r>
              <a:rPr lang="en-US" sz="2400" dirty="0">
                <a:latin typeface="Times New Roman"/>
                <a:ea typeface="+mn-lt"/>
                <a:cs typeface="+mn-lt"/>
              </a:rPr>
              <a:t>.</a:t>
            </a:r>
            <a:endParaRPr lang="en-US" sz="2400" dirty="0">
              <a:latin typeface="Times New Roman"/>
              <a:ea typeface="Calibri"/>
              <a:cs typeface="Calibri"/>
            </a:endParaRPr>
          </a:p>
          <a:p>
            <a:endParaRPr lang="en-US" sz="2400">
              <a:latin typeface="Times New Roman"/>
              <a:ea typeface="Calibri"/>
              <a:cs typeface="Calibri"/>
            </a:endParaRPr>
          </a:p>
        </p:txBody>
      </p:sp>
    </p:spTree>
    <p:extLst>
      <p:ext uri="{BB962C8B-B14F-4D97-AF65-F5344CB8AC3E}">
        <p14:creationId xmlns:p14="http://schemas.microsoft.com/office/powerpoint/2010/main" val="220064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E4C1-B956-4157-5C61-798E40441DB7}"/>
              </a:ext>
            </a:extLst>
          </p:cNvPr>
          <p:cNvSpPr>
            <a:spLocks noGrp="1"/>
          </p:cNvSpPr>
          <p:nvPr>
            <p:ph type="title"/>
          </p:nvPr>
        </p:nvSpPr>
        <p:spPr>
          <a:xfrm>
            <a:off x="5297762" y="329184"/>
            <a:ext cx="6505109" cy="1783080"/>
          </a:xfrm>
        </p:spPr>
        <p:txBody>
          <a:bodyPr vert="horz" lIns="91440" tIns="45720" rIns="91440" bIns="45720" rtlCol="0" anchor="b">
            <a:normAutofit/>
          </a:bodyPr>
          <a:lstStyle/>
          <a:p>
            <a:r>
              <a:rPr lang="en-US" sz="3600" dirty="0">
                <a:latin typeface="Times New Roman"/>
                <a:cs typeface="Times New Roman"/>
              </a:rPr>
              <a:t>Cross-Platform Development Approaches</a:t>
            </a:r>
            <a:endParaRPr lang="en-US" sz="3600" dirty="0">
              <a:latin typeface="Times New Roman"/>
              <a:ea typeface="Calibri Light"/>
              <a:cs typeface="Times New Roman"/>
            </a:endParaRPr>
          </a:p>
        </p:txBody>
      </p:sp>
      <p:pic>
        <p:nvPicPr>
          <p:cNvPr id="3" name="Picture 2" descr="A screenshot of a blue screen with many logos&#10;&#10;Description automatically generated">
            <a:extLst>
              <a:ext uri="{FF2B5EF4-FFF2-40B4-BE49-F238E27FC236}">
                <a16:creationId xmlns:a16="http://schemas.microsoft.com/office/drawing/2014/main" id="{942255A0-650D-D050-AFF5-BDCD1F1E664D}"/>
              </a:ext>
            </a:extLst>
          </p:cNvPr>
          <p:cNvPicPr>
            <a:picLocks noChangeAspect="1"/>
          </p:cNvPicPr>
          <p:nvPr/>
        </p:nvPicPr>
        <p:blipFill rotWithShape="1">
          <a:blip r:embed="rId2"/>
          <a:srcRect l="6754" r="4503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 name="Content Placeholder 5">
            <a:extLst>
              <a:ext uri="{FF2B5EF4-FFF2-40B4-BE49-F238E27FC236}">
                <a16:creationId xmlns:a16="http://schemas.microsoft.com/office/drawing/2014/main" id="{D5430B14-4133-2CD0-8639-6AB6CF6FC980}"/>
              </a:ext>
            </a:extLst>
          </p:cNvPr>
          <p:cNvSpPr>
            <a:spLocks noGrp="1"/>
          </p:cNvSpPr>
          <p:nvPr>
            <p:ph sz="quarter" idx="4"/>
          </p:nvPr>
        </p:nvSpPr>
        <p:spPr>
          <a:xfrm>
            <a:off x="5297762" y="2518885"/>
            <a:ext cx="6251110" cy="3483864"/>
          </a:xfrm>
        </p:spPr>
        <p:txBody>
          <a:bodyPr vert="horz" wrap="square" lIns="91440" tIns="45720" rIns="91440" bIns="45720" numCol="1" rtlCol="0" anchor="t" anchorCtr="0" compatLnSpc="1">
            <a:prstTxWarp prst="textNoShape">
              <a:avLst/>
            </a:prstTxWarp>
            <a:noAutofit/>
          </a:bodyPr>
          <a:lstStyle/>
          <a:p>
            <a:r>
              <a:rPr lang="en-US" sz="2600" dirty="0">
                <a:latin typeface="Times New Roman"/>
                <a:cs typeface="Times New Roman"/>
              </a:rPr>
              <a:t>The diversity of mobile devices and operating systems creates fragmentation, requiring developers to adapt apps for various screen sizes, hardware capabilities, and OS versions.</a:t>
            </a:r>
            <a:endParaRPr lang="en-US" sz="2600">
              <a:latin typeface="Times New Roman"/>
              <a:ea typeface="Calibri"/>
              <a:cs typeface="Times New Roman"/>
            </a:endParaRPr>
          </a:p>
          <a:p>
            <a:r>
              <a:rPr lang="en-US" sz="2600" dirty="0">
                <a:latin typeface="Times New Roman"/>
                <a:cs typeface="Times New Roman"/>
              </a:rPr>
              <a:t>Mobile apps must deliver smooth performance despite limited resources like CPU, memory, and battery. Optimizing apps to run efficiently across devices is a significant challenge.</a:t>
            </a:r>
            <a:endParaRPr lang="en-US" sz="2600">
              <a:latin typeface="Times New Roman"/>
              <a:ea typeface="Calibri"/>
              <a:cs typeface="Times New Roman"/>
            </a:endParaRPr>
          </a:p>
        </p:txBody>
      </p:sp>
    </p:spTree>
    <p:extLst>
      <p:ext uri="{BB962C8B-B14F-4D97-AF65-F5344CB8AC3E}">
        <p14:creationId xmlns:p14="http://schemas.microsoft.com/office/powerpoint/2010/main" val="250498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6814-D171-1D47-FFF5-C59FAD687AE0}"/>
              </a:ext>
            </a:extLst>
          </p:cNvPr>
          <p:cNvSpPr>
            <a:spLocks noGrp="1"/>
          </p:cNvSpPr>
          <p:nvPr>
            <p:ph type="title"/>
          </p:nvPr>
        </p:nvSpPr>
        <p:spPr/>
        <p:txBody>
          <a:bodyPr/>
          <a:lstStyle/>
          <a:p>
            <a:r>
              <a:rPr lang="en-US" sz="3600">
                <a:latin typeface="Times New Roman"/>
                <a:ea typeface="+mj-lt"/>
                <a:cs typeface="+mj-lt"/>
              </a:rPr>
              <a:t>Design Considerations for a Cross-Platform Compiler</a:t>
            </a:r>
            <a:endParaRPr lang="en-US" sz="3600">
              <a:latin typeface="Times New Roman"/>
              <a:cs typeface="Times New Roman"/>
            </a:endParaRPr>
          </a:p>
        </p:txBody>
      </p:sp>
      <p:sp>
        <p:nvSpPr>
          <p:cNvPr id="3" name="Text Placeholder 2">
            <a:extLst>
              <a:ext uri="{FF2B5EF4-FFF2-40B4-BE49-F238E27FC236}">
                <a16:creationId xmlns:a16="http://schemas.microsoft.com/office/drawing/2014/main" id="{CAF6D912-1985-B0C4-C010-09471D015273}"/>
              </a:ext>
            </a:extLst>
          </p:cNvPr>
          <p:cNvSpPr>
            <a:spLocks noGrp="1"/>
          </p:cNvSpPr>
          <p:nvPr>
            <p:ph type="body" idx="1"/>
          </p:nvPr>
        </p:nvSpPr>
        <p:spPr>
          <a:xfrm>
            <a:off x="839788" y="1701757"/>
            <a:ext cx="10718326" cy="2378805"/>
          </a:xfrm>
        </p:spPr>
        <p:txBody>
          <a:bodyPr/>
          <a:lstStyle/>
          <a:p>
            <a:r>
              <a:rPr lang="en-US">
                <a:latin typeface="Times New Roman"/>
                <a:ea typeface="+mn-lt"/>
                <a:cs typeface="+mn-lt"/>
              </a:rPr>
              <a:t>Language Support</a:t>
            </a:r>
            <a:endParaRPr lang="en-US">
              <a:latin typeface="Times New Roman"/>
              <a:ea typeface="Calibri" panose="020F0502020204030204"/>
              <a:cs typeface="Calibri" panose="020F0502020204030204"/>
            </a:endParaRPr>
          </a:p>
          <a:p>
            <a:r>
              <a:rPr lang="en-US" b="0">
                <a:latin typeface="Times New Roman"/>
                <a:ea typeface="+mn-lt"/>
                <a:cs typeface="+mn-lt"/>
              </a:rPr>
              <a:t>The compiler should support popular programming languages used in mobile app development, such as Java, Kotlin, Swift, and JavaScript, to cater to a wide range of developers.</a:t>
            </a:r>
            <a:endParaRPr lang="en-US">
              <a:latin typeface="Times New Roman"/>
              <a:ea typeface="Calibri" panose="020F0502020204030204"/>
              <a:cs typeface="Calibri" panose="020F0502020204030204"/>
            </a:endParaRPr>
          </a:p>
          <a:p>
            <a:pPr marL="285750" indent="-285750">
              <a:buFont typeface="Arial"/>
              <a:buChar char="•"/>
            </a:pPr>
            <a:endParaRPr lang="en-US"/>
          </a:p>
          <a:p>
            <a:endParaRPr lang="en-US">
              <a:ea typeface="Calibri"/>
              <a:cs typeface="Calibri"/>
            </a:endParaRPr>
          </a:p>
        </p:txBody>
      </p:sp>
      <p:sp>
        <p:nvSpPr>
          <p:cNvPr id="4" name="Content Placeholder 3">
            <a:extLst>
              <a:ext uri="{FF2B5EF4-FFF2-40B4-BE49-F238E27FC236}">
                <a16:creationId xmlns:a16="http://schemas.microsoft.com/office/drawing/2014/main" id="{7D8BA4B0-1CA0-1267-F565-94609F7C1524}"/>
              </a:ext>
            </a:extLst>
          </p:cNvPr>
          <p:cNvSpPr>
            <a:spLocks noGrp="1"/>
          </p:cNvSpPr>
          <p:nvPr>
            <p:ph sz="half" idx="2"/>
          </p:nvPr>
        </p:nvSpPr>
        <p:spPr>
          <a:xfrm>
            <a:off x="839788" y="4770481"/>
            <a:ext cx="10337327" cy="1480966"/>
          </a:xfrm>
        </p:spPr>
        <p:txBody>
          <a:bodyPr/>
          <a:lstStyle/>
          <a:p>
            <a:pPr marL="0" indent="0">
              <a:buNone/>
            </a:pPr>
            <a:r>
              <a:rPr lang="en-US" sz="2400" b="1">
                <a:latin typeface="Times New Roman"/>
                <a:ea typeface="+mn-lt"/>
                <a:cs typeface="+mn-lt"/>
              </a:rPr>
              <a:t>Reusability</a:t>
            </a:r>
            <a:endParaRPr lang="en-US" sz="2400">
              <a:latin typeface="Times New Roman"/>
              <a:ea typeface="Calibri"/>
              <a:cs typeface="Calibri"/>
            </a:endParaRPr>
          </a:p>
          <a:p>
            <a:pPr marL="0" indent="0">
              <a:buNone/>
            </a:pPr>
            <a:r>
              <a:rPr lang="en-US" sz="2400">
                <a:latin typeface="Times New Roman"/>
                <a:ea typeface="+mn-lt"/>
                <a:cs typeface="+mn-lt"/>
              </a:rPr>
              <a:t>The compiler should facilitate code reusability by providing mechanisms for sharing common code components across different platforms, improving development efficiency and consistency.</a:t>
            </a:r>
            <a:endParaRPr lang="en-US" sz="2400">
              <a:latin typeface="Times New Roman"/>
              <a:cs typeface="Times New Roman"/>
            </a:endParaRPr>
          </a:p>
          <a:p>
            <a:endParaRPr lang="en-US">
              <a:ea typeface="Calibri"/>
              <a:cs typeface="Calibri"/>
            </a:endParaRPr>
          </a:p>
        </p:txBody>
      </p:sp>
      <p:sp>
        <p:nvSpPr>
          <p:cNvPr id="5" name="Text Placeholder 4">
            <a:extLst>
              <a:ext uri="{FF2B5EF4-FFF2-40B4-BE49-F238E27FC236}">
                <a16:creationId xmlns:a16="http://schemas.microsoft.com/office/drawing/2014/main" id="{4ADFEB66-3614-4A99-90E6-8022CCBCA187}"/>
              </a:ext>
            </a:extLst>
          </p:cNvPr>
          <p:cNvSpPr>
            <a:spLocks noGrp="1"/>
          </p:cNvSpPr>
          <p:nvPr>
            <p:ph type="body" sz="quarter" idx="3"/>
          </p:nvPr>
        </p:nvSpPr>
        <p:spPr>
          <a:xfrm>
            <a:off x="838200" y="3266947"/>
            <a:ext cx="10506891" cy="2389102"/>
          </a:xfrm>
        </p:spPr>
        <p:txBody>
          <a:bodyPr/>
          <a:lstStyle/>
          <a:p>
            <a:r>
              <a:rPr lang="en-US">
                <a:latin typeface="Times New Roman"/>
                <a:ea typeface="+mn-lt"/>
                <a:cs typeface="+mn-lt"/>
              </a:rPr>
              <a:t>Code Abstraction</a:t>
            </a:r>
            <a:endParaRPr lang="en-US">
              <a:latin typeface="Times New Roman"/>
              <a:ea typeface="Calibri" panose="020F0502020204030204"/>
              <a:cs typeface="Calibri" panose="020F0502020204030204"/>
            </a:endParaRPr>
          </a:p>
          <a:p>
            <a:r>
              <a:rPr lang="en-US" b="0">
                <a:latin typeface="Times New Roman"/>
                <a:ea typeface="+mn-lt"/>
                <a:cs typeface="+mn-lt"/>
              </a:rPr>
              <a:t>The compiler should abstract platform-specific code to enable developers to write code once and deploy it across multiple platforms, reducing redundancy and simplifying maintenance.</a:t>
            </a:r>
            <a:endParaRPr lang="en-US">
              <a:latin typeface="Times New Roman"/>
              <a:ea typeface="Calibri" panose="020F0502020204030204"/>
              <a:cs typeface="Calibri" panose="020F0502020204030204"/>
            </a:endParaRPr>
          </a:p>
          <a:p>
            <a:endParaRPr lang="en-US">
              <a:latin typeface="Calibri" panose="020F0502020204030204"/>
              <a:ea typeface="Calibri" panose="020F0502020204030204"/>
              <a:cs typeface="Calibri" panose="020F0502020204030204"/>
            </a:endParaRP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263961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06FC-615B-5665-3796-A546F8F3D0F3}"/>
              </a:ext>
            </a:extLst>
          </p:cNvPr>
          <p:cNvSpPr>
            <a:spLocks noGrp="1"/>
          </p:cNvSpPr>
          <p:nvPr>
            <p:ph type="title"/>
          </p:nvPr>
        </p:nvSpPr>
        <p:spPr>
          <a:xfrm>
            <a:off x="839788" y="306510"/>
            <a:ext cx="10515600" cy="707726"/>
          </a:xfrm>
        </p:spPr>
        <p:txBody>
          <a:bodyPr/>
          <a:lstStyle/>
          <a:p>
            <a:r>
              <a:rPr lang="en-US" sz="3600">
                <a:latin typeface="Times New Roman"/>
                <a:ea typeface="+mj-lt"/>
                <a:cs typeface="+mj-lt"/>
              </a:rPr>
              <a:t>Architecture of the Compiler</a:t>
            </a:r>
            <a:endParaRPr lang="en-US" sz="3600">
              <a:latin typeface="Times New Roman"/>
              <a:ea typeface="Calibri Light"/>
              <a:cs typeface="Calibri Light"/>
            </a:endParaRPr>
          </a:p>
        </p:txBody>
      </p:sp>
      <p:sp>
        <p:nvSpPr>
          <p:cNvPr id="3" name="Text Placeholder 2">
            <a:extLst>
              <a:ext uri="{FF2B5EF4-FFF2-40B4-BE49-F238E27FC236}">
                <a16:creationId xmlns:a16="http://schemas.microsoft.com/office/drawing/2014/main" id="{C7CE4654-CF8F-0926-8C91-64E449965DDC}"/>
              </a:ext>
            </a:extLst>
          </p:cNvPr>
          <p:cNvSpPr>
            <a:spLocks noGrp="1"/>
          </p:cNvSpPr>
          <p:nvPr>
            <p:ph type="body" idx="1"/>
          </p:nvPr>
        </p:nvSpPr>
        <p:spPr>
          <a:xfrm>
            <a:off x="538750" y="1508187"/>
            <a:ext cx="6918494" cy="6658836"/>
          </a:xfrm>
        </p:spPr>
        <p:txBody>
          <a:bodyPr/>
          <a:lstStyle/>
          <a:p>
            <a:r>
              <a:rPr lang="en-US" sz="2300" dirty="0">
                <a:latin typeface="Times New Roman"/>
                <a:ea typeface="+mn-lt"/>
                <a:cs typeface="+mn-lt"/>
              </a:rPr>
              <a:t>Front-End</a:t>
            </a:r>
            <a:endParaRPr lang="en-US" sz="2300" dirty="0">
              <a:latin typeface="Times New Roman"/>
              <a:ea typeface="Calibri" panose="020F0502020204030204"/>
              <a:cs typeface="Calibri" panose="020F0502020204030204"/>
            </a:endParaRPr>
          </a:p>
          <a:p>
            <a:r>
              <a:rPr lang="en-US" sz="2300" b="0" dirty="0">
                <a:latin typeface="Times New Roman"/>
                <a:ea typeface="+mn-lt"/>
                <a:cs typeface="+mn-lt"/>
              </a:rPr>
              <a:t>The front-end of the compiler is responsible for lexical analysis, syntax analysis (parsing), and semantic analysis. It processes the source code and generates an intermediate representation (IR) of the program.</a:t>
            </a:r>
            <a:endParaRPr lang="en-US" sz="2300" dirty="0">
              <a:latin typeface="Times New Roman"/>
              <a:ea typeface="Calibri"/>
              <a:cs typeface="Calibri"/>
            </a:endParaRPr>
          </a:p>
          <a:p>
            <a:r>
              <a:rPr lang="en-US" sz="2300" dirty="0">
                <a:latin typeface="Times New Roman"/>
                <a:ea typeface="Calibri"/>
                <a:cs typeface="Times New Roman"/>
              </a:rPr>
              <a:t>Intermediate Representation (IR)</a:t>
            </a:r>
            <a:endParaRPr lang="en-US" sz="2300" b="0" dirty="0">
              <a:latin typeface="Times New Roman"/>
              <a:ea typeface="Calibri"/>
              <a:cs typeface="Times New Roman"/>
            </a:endParaRPr>
          </a:p>
          <a:p>
            <a:r>
              <a:rPr lang="en-US" sz="2300" b="0" dirty="0">
                <a:latin typeface="Times New Roman"/>
                <a:ea typeface="Calibri"/>
                <a:cs typeface="Times New Roman"/>
              </a:rPr>
              <a:t>The IR is a platform-independent representation of the source code. It serves as a common format for analysis and optimization before code generation.</a:t>
            </a:r>
          </a:p>
          <a:p>
            <a:r>
              <a:rPr lang="en-US" sz="2300" dirty="0">
                <a:latin typeface="Times New Roman"/>
                <a:ea typeface="Calibri"/>
                <a:cs typeface="Times New Roman"/>
              </a:rPr>
              <a:t>Back-End Components</a:t>
            </a:r>
            <a:endParaRPr lang="en-US" sz="2300" b="0" dirty="0">
              <a:latin typeface="Times New Roman"/>
              <a:ea typeface="Calibri"/>
              <a:cs typeface="Times New Roman"/>
            </a:endParaRPr>
          </a:p>
          <a:p>
            <a:r>
              <a:rPr lang="en-US" sz="2300" b="0" dirty="0">
                <a:latin typeface="Times New Roman"/>
                <a:ea typeface="Calibri"/>
                <a:cs typeface="Times New Roman"/>
              </a:rPr>
              <a:t>The back-end of the compiler takes the IR and performs optimization and code generation specific to the target platform. It generates the machine code or bytecode that can be executed on the target platform.</a:t>
            </a:r>
          </a:p>
          <a:p>
            <a:endParaRPr lang="en-US" sz="2300" b="0" dirty="0">
              <a:latin typeface="Times New Roman"/>
              <a:ea typeface="Calibri"/>
              <a:cs typeface="Times New Roman"/>
            </a:endParaRPr>
          </a:p>
          <a:p>
            <a:endParaRPr lang="en-US" sz="2300" b="0" dirty="0">
              <a:latin typeface="Times New Roman"/>
              <a:ea typeface="Calibri"/>
              <a:cs typeface="Calibri"/>
            </a:endParaRPr>
          </a:p>
          <a:p>
            <a:endParaRPr lang="en-US" sz="2300" dirty="0">
              <a:latin typeface="Times New Roman"/>
              <a:ea typeface="Calibri"/>
              <a:cs typeface="Calibri"/>
            </a:endParaRPr>
          </a:p>
          <a:p>
            <a:endParaRPr lang="en-US" sz="2600" dirty="0">
              <a:latin typeface="Times New Roman"/>
              <a:ea typeface="Calibri"/>
              <a:cs typeface="Calibri"/>
            </a:endParaRPr>
          </a:p>
        </p:txBody>
      </p:sp>
      <p:pic>
        <p:nvPicPr>
          <p:cNvPr id="5" name="Picture 4">
            <a:extLst>
              <a:ext uri="{FF2B5EF4-FFF2-40B4-BE49-F238E27FC236}">
                <a16:creationId xmlns:a16="http://schemas.microsoft.com/office/drawing/2014/main" id="{592FC6F1-96CF-6DB2-EB97-476847D27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01" y="1193124"/>
            <a:ext cx="5067253" cy="5456021"/>
          </a:xfrm>
          <a:prstGeom prst="rect">
            <a:avLst/>
          </a:prstGeom>
        </p:spPr>
      </p:pic>
    </p:spTree>
    <p:extLst>
      <p:ext uri="{BB962C8B-B14F-4D97-AF65-F5344CB8AC3E}">
        <p14:creationId xmlns:p14="http://schemas.microsoft.com/office/powerpoint/2010/main" val="139011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F53-AE58-94BD-72BC-3033492733C7}"/>
              </a:ext>
            </a:extLst>
          </p:cNvPr>
          <p:cNvSpPr>
            <a:spLocks noGrp="1"/>
          </p:cNvSpPr>
          <p:nvPr>
            <p:ph type="title"/>
          </p:nvPr>
        </p:nvSpPr>
        <p:spPr>
          <a:xfrm>
            <a:off x="4146297" y="119358"/>
            <a:ext cx="7402575" cy="733950"/>
          </a:xfrm>
        </p:spPr>
        <p:txBody>
          <a:bodyPr vert="horz" lIns="91440" tIns="45720" rIns="91440" bIns="45720" rtlCol="0" anchor="b">
            <a:normAutofit/>
          </a:bodyPr>
          <a:lstStyle/>
          <a:p>
            <a:r>
              <a:rPr lang="en-US" sz="3600" dirty="0">
                <a:latin typeface="Times New Roman"/>
                <a:cs typeface="Times New Roman"/>
              </a:rPr>
              <a:t>Handling Platform-Specific Challenges</a:t>
            </a:r>
            <a:endParaRPr lang="en-US" sz="3600" dirty="0">
              <a:latin typeface="Times New Roman"/>
              <a:ea typeface="Calibri Light"/>
              <a:cs typeface="Times New Roman"/>
            </a:endParaRPr>
          </a:p>
        </p:txBody>
      </p:sp>
      <p:pic>
        <p:nvPicPr>
          <p:cNvPr id="13" name="Picture 12" descr="A close-up of a tablet&#10;&#10;Description automatically generated">
            <a:extLst>
              <a:ext uri="{FF2B5EF4-FFF2-40B4-BE49-F238E27FC236}">
                <a16:creationId xmlns:a16="http://schemas.microsoft.com/office/drawing/2014/main" id="{0576BA95-13C9-23E9-9AF1-C3196BB2D1F5}"/>
              </a:ext>
            </a:extLst>
          </p:cNvPr>
          <p:cNvPicPr>
            <a:picLocks noChangeAspect="1"/>
          </p:cNvPicPr>
          <p:nvPr/>
        </p:nvPicPr>
        <p:blipFill rotWithShape="1">
          <a:blip r:embed="rId2"/>
          <a:srcRect t="13694" r="-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6" name="Content Placeholder 5">
            <a:extLst>
              <a:ext uri="{FF2B5EF4-FFF2-40B4-BE49-F238E27FC236}">
                <a16:creationId xmlns:a16="http://schemas.microsoft.com/office/drawing/2014/main" id="{BA50E6B0-3C61-8D34-48B0-94CB267826B5}"/>
              </a:ext>
            </a:extLst>
          </p:cNvPr>
          <p:cNvSpPr>
            <a:spLocks noGrp="1"/>
          </p:cNvSpPr>
          <p:nvPr>
            <p:ph sz="quarter" idx="4"/>
          </p:nvPr>
        </p:nvSpPr>
        <p:spPr>
          <a:xfrm>
            <a:off x="4400296" y="1403493"/>
            <a:ext cx="6894576" cy="3483864"/>
          </a:xfrm>
        </p:spPr>
        <p:txBody>
          <a:bodyPr vert="horz" wrap="square" lIns="91440" tIns="45720" rIns="91440" bIns="45720" numCol="1" rtlCol="0" anchor="t" anchorCtr="0" compatLnSpc="1">
            <a:prstTxWarp prst="textNoShape">
              <a:avLst/>
            </a:prstTxWarp>
            <a:noAutofit/>
          </a:bodyPr>
          <a:lstStyle/>
          <a:p>
            <a:r>
              <a:rPr lang="en-US" sz="2400" dirty="0">
                <a:latin typeface="Times New Roman"/>
                <a:cs typeface="Times New Roman"/>
              </a:rPr>
              <a:t>Different devices offer unique features (e.g., camera, GPS) that require platform-specific implementation. The compiler should provide mechanisms to access these features uniformly across platforms.</a:t>
            </a:r>
            <a:endParaRPr lang="en-US" sz="2400">
              <a:latin typeface="Times New Roman"/>
              <a:ea typeface="Calibri"/>
              <a:cs typeface="Times New Roman"/>
            </a:endParaRPr>
          </a:p>
          <a:p>
            <a:r>
              <a:rPr lang="en-US" sz="2400" dirty="0">
                <a:latin typeface="Times New Roman"/>
                <a:cs typeface="Times New Roman"/>
              </a:rPr>
              <a:t>Mobile apps run on various operating systems (e.g., iOS, Android). The compiler should handle OS-specific behaviors and requirements to ensure consistent app functionality across different platforms.</a:t>
            </a:r>
            <a:endParaRPr lang="en-US" sz="2400">
              <a:latin typeface="Times New Roman"/>
              <a:ea typeface="Calibri"/>
              <a:cs typeface="Times New Roman"/>
            </a:endParaRPr>
          </a:p>
          <a:p>
            <a:r>
              <a:rPr lang="en-US" sz="2400" dirty="0">
                <a:latin typeface="Times New Roman"/>
                <a:cs typeface="Times New Roman"/>
              </a:rPr>
              <a:t>Each platform has its set of APIs for accessing system functions. The compiler should abstract these APIs to enable developers to use them without worrying about platform differences.</a:t>
            </a:r>
            <a:endParaRPr lang="en-US" sz="2400">
              <a:latin typeface="Times New Roman"/>
              <a:ea typeface="Calibri"/>
              <a:cs typeface="Times New Roman"/>
            </a:endParaRPr>
          </a:p>
          <a:p>
            <a:endParaRPr lang="en-US" sz="2400" dirty="0">
              <a:latin typeface="Times New Roman"/>
              <a:ea typeface="Calibri"/>
              <a:cs typeface="Calibri"/>
            </a:endParaRPr>
          </a:p>
        </p:txBody>
      </p:sp>
    </p:spTree>
    <p:extLst>
      <p:ext uri="{BB962C8B-B14F-4D97-AF65-F5344CB8AC3E}">
        <p14:creationId xmlns:p14="http://schemas.microsoft.com/office/powerpoint/2010/main" val="8382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BA44-0C75-1450-3D3C-83F8B36099B7}"/>
              </a:ext>
            </a:extLst>
          </p:cNvPr>
          <p:cNvSpPr>
            <a:spLocks noGrp="1"/>
          </p:cNvSpPr>
          <p:nvPr>
            <p:ph type="title"/>
          </p:nvPr>
        </p:nvSpPr>
        <p:spPr>
          <a:xfrm>
            <a:off x="839788" y="265734"/>
            <a:ext cx="10515600" cy="707726"/>
          </a:xfrm>
        </p:spPr>
        <p:txBody>
          <a:bodyPr/>
          <a:lstStyle/>
          <a:p>
            <a:r>
              <a:rPr lang="en-US" sz="3600">
                <a:latin typeface="Times New Roman"/>
                <a:ea typeface="+mj-lt"/>
                <a:cs typeface="+mj-lt"/>
              </a:rPr>
              <a:t>Testing and Debugging Strategies</a:t>
            </a:r>
            <a:endParaRPr lang="en-US" sz="3600">
              <a:latin typeface="Times New Roman"/>
              <a:ea typeface="Calibri Light"/>
              <a:cs typeface="Calibri Light"/>
            </a:endParaRPr>
          </a:p>
        </p:txBody>
      </p:sp>
      <p:sp>
        <p:nvSpPr>
          <p:cNvPr id="3" name="Text Placeholder 2">
            <a:extLst>
              <a:ext uri="{FF2B5EF4-FFF2-40B4-BE49-F238E27FC236}">
                <a16:creationId xmlns:a16="http://schemas.microsoft.com/office/drawing/2014/main" id="{45B4B801-BD59-ECAF-4296-92408D05DB5E}"/>
              </a:ext>
            </a:extLst>
          </p:cNvPr>
          <p:cNvSpPr>
            <a:spLocks noGrp="1"/>
          </p:cNvSpPr>
          <p:nvPr>
            <p:ph type="body" idx="1"/>
          </p:nvPr>
        </p:nvSpPr>
        <p:spPr>
          <a:xfrm>
            <a:off x="2728223" y="1716233"/>
            <a:ext cx="8905853" cy="1428618"/>
          </a:xfrm>
        </p:spPr>
        <p:txBody>
          <a:bodyPr/>
          <a:lstStyle/>
          <a:p>
            <a:r>
              <a:rPr lang="en-US" sz="2300" dirty="0">
                <a:latin typeface="Times New Roman"/>
                <a:ea typeface="+mn-lt"/>
                <a:cs typeface="+mn-lt"/>
              </a:rPr>
              <a:t>Cross-Platform Testing Tools</a:t>
            </a:r>
            <a:endParaRPr lang="en-US" sz="2300">
              <a:latin typeface="Times New Roman"/>
              <a:cs typeface="Times New Roman"/>
            </a:endParaRPr>
          </a:p>
          <a:p>
            <a:r>
              <a:rPr lang="en-US" sz="2300" b="0" dirty="0">
                <a:latin typeface="Times New Roman"/>
                <a:ea typeface="+mn-lt"/>
                <a:cs typeface="+mn-lt"/>
              </a:rPr>
              <a:t>Utilize cross-platform testing tools like Appium, </a:t>
            </a:r>
            <a:r>
              <a:rPr lang="en-US" sz="2300" b="0" err="1">
                <a:latin typeface="Times New Roman"/>
                <a:ea typeface="+mn-lt"/>
                <a:cs typeface="+mn-lt"/>
              </a:rPr>
              <a:t>Xamarin.UITest</a:t>
            </a:r>
            <a:r>
              <a:rPr lang="en-US" sz="2300" b="0" dirty="0">
                <a:latin typeface="Times New Roman"/>
                <a:ea typeface="+mn-lt"/>
                <a:cs typeface="+mn-lt"/>
              </a:rPr>
              <a:t>, or </a:t>
            </a:r>
            <a:r>
              <a:rPr lang="en-US" sz="2300" b="0">
                <a:latin typeface="Times New Roman"/>
                <a:ea typeface="+mn-lt"/>
                <a:cs typeface="+mn-lt"/>
              </a:rPr>
              <a:t>Test Project</a:t>
            </a:r>
            <a:r>
              <a:rPr lang="en-US" sz="2300" b="0" dirty="0">
                <a:latin typeface="Times New Roman"/>
                <a:ea typeface="+mn-lt"/>
                <a:cs typeface="+mn-lt"/>
              </a:rPr>
              <a:t> that allow you to write and execute tests across multiple platforms using a single codebase.</a:t>
            </a:r>
            <a:endParaRPr lang="en-US" sz="2300">
              <a:latin typeface="Times New Roman"/>
              <a:cs typeface="Times New Roman"/>
            </a:endParaRPr>
          </a:p>
          <a:p>
            <a:endParaRPr lang="en-US" sz="2300" dirty="0">
              <a:latin typeface="Times New Roman"/>
              <a:ea typeface="Calibri"/>
              <a:cs typeface="Calibri"/>
            </a:endParaRPr>
          </a:p>
        </p:txBody>
      </p:sp>
      <p:sp>
        <p:nvSpPr>
          <p:cNvPr id="4" name="Content Placeholder 3">
            <a:extLst>
              <a:ext uri="{FF2B5EF4-FFF2-40B4-BE49-F238E27FC236}">
                <a16:creationId xmlns:a16="http://schemas.microsoft.com/office/drawing/2014/main" id="{A7861E76-DDEE-A3FD-0B97-6E4382883567}"/>
              </a:ext>
            </a:extLst>
          </p:cNvPr>
          <p:cNvSpPr>
            <a:spLocks noGrp="1"/>
          </p:cNvSpPr>
          <p:nvPr>
            <p:ph sz="half" idx="2"/>
          </p:nvPr>
        </p:nvSpPr>
        <p:spPr>
          <a:xfrm>
            <a:off x="2728223" y="2939054"/>
            <a:ext cx="9122394" cy="1431421"/>
          </a:xfrm>
        </p:spPr>
        <p:txBody>
          <a:bodyPr/>
          <a:lstStyle/>
          <a:p>
            <a:pPr marL="0" indent="0">
              <a:buNone/>
            </a:pPr>
            <a:r>
              <a:rPr lang="en-US" sz="2300" b="1" dirty="0">
                <a:latin typeface="Times New Roman"/>
                <a:ea typeface="+mn-lt"/>
                <a:cs typeface="+mn-lt"/>
              </a:rPr>
              <a:t>Testing Techniques</a:t>
            </a:r>
            <a:endParaRPr lang="en-US" sz="2300" dirty="0">
              <a:latin typeface="Times New Roman"/>
              <a:ea typeface="Calibri" panose="020F0502020204030204"/>
              <a:cs typeface="Calibri" panose="020F0502020204030204"/>
            </a:endParaRPr>
          </a:p>
          <a:p>
            <a:pPr marL="0" indent="0">
              <a:buNone/>
            </a:pPr>
            <a:r>
              <a:rPr lang="en-US" sz="2300" dirty="0">
                <a:latin typeface="Times New Roman"/>
                <a:ea typeface="+mn-lt"/>
                <a:cs typeface="+mn-lt"/>
              </a:rPr>
              <a:t>Employ techniques such as automated UI testing, unit testing, and integration testing to ensure the functionality and compatibility of your app across different platforms.</a:t>
            </a:r>
            <a:endParaRPr lang="en-US" sz="2400">
              <a:latin typeface="Times New Roman"/>
              <a:cs typeface="Times New Roman"/>
            </a:endParaRPr>
          </a:p>
          <a:p>
            <a:pPr marL="0" indent="0">
              <a:buNone/>
            </a:pPr>
            <a:endParaRPr lang="en-US">
              <a:ea typeface="Calibri"/>
              <a:cs typeface="Calibri"/>
            </a:endParaRPr>
          </a:p>
        </p:txBody>
      </p:sp>
      <p:sp>
        <p:nvSpPr>
          <p:cNvPr id="6" name="Content Placeholder 5">
            <a:extLst>
              <a:ext uri="{FF2B5EF4-FFF2-40B4-BE49-F238E27FC236}">
                <a16:creationId xmlns:a16="http://schemas.microsoft.com/office/drawing/2014/main" id="{7219E643-1EBF-081C-A42E-D2DDBC0D28AC}"/>
              </a:ext>
            </a:extLst>
          </p:cNvPr>
          <p:cNvSpPr>
            <a:spLocks noGrp="1"/>
          </p:cNvSpPr>
          <p:nvPr>
            <p:ph sz="quarter" idx="4"/>
          </p:nvPr>
        </p:nvSpPr>
        <p:spPr>
          <a:xfrm>
            <a:off x="2723949" y="4745408"/>
            <a:ext cx="9125709" cy="1441122"/>
          </a:xfrm>
        </p:spPr>
        <p:txBody>
          <a:bodyPr/>
          <a:lstStyle/>
          <a:p>
            <a:pPr marL="0" indent="0">
              <a:buNone/>
            </a:pPr>
            <a:r>
              <a:rPr lang="en-US" sz="2300" b="1" dirty="0">
                <a:latin typeface="Times New Roman"/>
                <a:ea typeface="+mn-lt"/>
                <a:cs typeface="+mn-lt"/>
              </a:rPr>
              <a:t>Debugging</a:t>
            </a:r>
            <a:endParaRPr lang="en-US" sz="2300" dirty="0">
              <a:latin typeface="Times New Roman"/>
              <a:ea typeface="Calibri" panose="020F0502020204030204"/>
              <a:cs typeface="Calibri" panose="020F0502020204030204"/>
            </a:endParaRPr>
          </a:p>
          <a:p>
            <a:pPr marL="0" indent="0">
              <a:buNone/>
            </a:pPr>
            <a:r>
              <a:rPr lang="en-US" sz="2300" dirty="0">
                <a:latin typeface="Times New Roman"/>
                <a:ea typeface="+mn-lt"/>
                <a:cs typeface="+mn-lt"/>
              </a:rPr>
              <a:t>Use platform-agnostic debugging tools like Chrome </a:t>
            </a:r>
            <a:r>
              <a:rPr lang="en-US" sz="2300" err="1">
                <a:latin typeface="Times New Roman"/>
                <a:ea typeface="+mn-lt"/>
                <a:cs typeface="+mn-lt"/>
              </a:rPr>
              <a:t>DevTools</a:t>
            </a:r>
            <a:r>
              <a:rPr lang="en-US" sz="2300" dirty="0">
                <a:latin typeface="Times New Roman"/>
                <a:ea typeface="+mn-lt"/>
                <a:cs typeface="+mn-lt"/>
              </a:rPr>
              <a:t> for web-based apps or Xcode and Android Studio for native apps to identify and resolve issues across platforms.</a:t>
            </a:r>
            <a:endParaRPr lang="en-US" sz="2300" dirty="0">
              <a:latin typeface="Times New Roman"/>
              <a:ea typeface="Calibri"/>
              <a:cs typeface="Calibri"/>
            </a:endParaRPr>
          </a:p>
          <a:p>
            <a:pPr marL="0" indent="0">
              <a:buNone/>
            </a:pPr>
            <a:endParaRPr lang="en-US" sz="2300" dirty="0">
              <a:latin typeface="Times New Roman"/>
              <a:ea typeface="Calibri"/>
              <a:cs typeface="Calibri"/>
            </a:endParaRPr>
          </a:p>
        </p:txBody>
      </p:sp>
      <p:pic>
        <p:nvPicPr>
          <p:cNvPr id="9" name="Picture 8" descr="A magnifying glass on a computer screen&#10;&#10;Description automatically generated">
            <a:extLst>
              <a:ext uri="{FF2B5EF4-FFF2-40B4-BE49-F238E27FC236}">
                <a16:creationId xmlns:a16="http://schemas.microsoft.com/office/drawing/2014/main" id="{64B58509-857F-050A-EBF2-CB7157ACD3AF}"/>
              </a:ext>
            </a:extLst>
          </p:cNvPr>
          <p:cNvPicPr>
            <a:picLocks noChangeAspect="1"/>
          </p:cNvPicPr>
          <p:nvPr/>
        </p:nvPicPr>
        <p:blipFill>
          <a:blip r:embed="rId2"/>
          <a:stretch>
            <a:fillRect/>
          </a:stretch>
        </p:blipFill>
        <p:spPr>
          <a:xfrm>
            <a:off x="842824" y="4615276"/>
            <a:ext cx="1660526" cy="1702492"/>
          </a:xfrm>
          <a:prstGeom prst="rect">
            <a:avLst/>
          </a:prstGeom>
        </p:spPr>
      </p:pic>
      <p:pic>
        <p:nvPicPr>
          <p:cNvPr id="11" name="Picture 10" descr="A computer screen with a gear&#10;&#10;Description automatically generated">
            <a:extLst>
              <a:ext uri="{FF2B5EF4-FFF2-40B4-BE49-F238E27FC236}">
                <a16:creationId xmlns:a16="http://schemas.microsoft.com/office/drawing/2014/main" id="{77A1B0C6-FB9A-51D4-B797-7D1F0F770BCC}"/>
              </a:ext>
            </a:extLst>
          </p:cNvPr>
          <p:cNvPicPr>
            <a:picLocks noChangeAspect="1"/>
          </p:cNvPicPr>
          <p:nvPr/>
        </p:nvPicPr>
        <p:blipFill rotWithShape="1">
          <a:blip r:embed="rId3"/>
          <a:srcRect l="15341" t="19843" r="5811" b="16793"/>
          <a:stretch/>
        </p:blipFill>
        <p:spPr>
          <a:xfrm>
            <a:off x="974449" y="3065877"/>
            <a:ext cx="1529992" cy="1315386"/>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B97E1D0D-ABC8-4436-FD83-97CCDA3668C6}"/>
              </a:ext>
            </a:extLst>
          </p:cNvPr>
          <p:cNvPicPr>
            <a:picLocks noChangeAspect="1"/>
          </p:cNvPicPr>
          <p:nvPr/>
        </p:nvPicPr>
        <p:blipFill rotWithShape="1">
          <a:blip r:embed="rId4"/>
          <a:srcRect t="6893" r="-684" b="5650"/>
          <a:stretch/>
        </p:blipFill>
        <p:spPr>
          <a:xfrm>
            <a:off x="488812" y="1114020"/>
            <a:ext cx="2028955" cy="1711587"/>
          </a:xfrm>
          <a:prstGeom prst="rect">
            <a:avLst/>
          </a:prstGeom>
        </p:spPr>
      </p:pic>
    </p:spTree>
    <p:extLst>
      <p:ext uri="{BB962C8B-B14F-4D97-AF65-F5344CB8AC3E}">
        <p14:creationId xmlns:p14="http://schemas.microsoft.com/office/powerpoint/2010/main" val="98094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B888-AA1B-C4A4-E22E-83C196ED0613}"/>
              </a:ext>
            </a:extLst>
          </p:cNvPr>
          <p:cNvSpPr>
            <a:spLocks noGrp="1"/>
          </p:cNvSpPr>
          <p:nvPr>
            <p:ph type="title"/>
          </p:nvPr>
        </p:nvSpPr>
        <p:spPr>
          <a:xfrm>
            <a:off x="1988310" y="44864"/>
            <a:ext cx="10515600" cy="1325563"/>
          </a:xfrm>
        </p:spPr>
        <p:txBody>
          <a:bodyPr/>
          <a:lstStyle/>
          <a:p>
            <a:r>
              <a:rPr lang="en-US" sz="3600">
                <a:latin typeface="Times New Roman"/>
                <a:ea typeface="+mj-lt"/>
                <a:cs typeface="+mj-lt"/>
              </a:rPr>
              <a:t>Performance Optimization Techniques</a:t>
            </a:r>
            <a:endParaRPr lang="en-US" sz="3600">
              <a:latin typeface="Times New Roman"/>
              <a:ea typeface="Calibri Light"/>
              <a:cs typeface="Calibri Light"/>
            </a:endParaRPr>
          </a:p>
        </p:txBody>
      </p:sp>
      <p:sp>
        <p:nvSpPr>
          <p:cNvPr id="3" name="Text Placeholder 2">
            <a:extLst>
              <a:ext uri="{FF2B5EF4-FFF2-40B4-BE49-F238E27FC236}">
                <a16:creationId xmlns:a16="http://schemas.microsoft.com/office/drawing/2014/main" id="{4D0CF767-364E-FEB8-D8E6-4E03C2BBFB62}"/>
              </a:ext>
            </a:extLst>
          </p:cNvPr>
          <p:cNvSpPr>
            <a:spLocks noGrp="1"/>
          </p:cNvSpPr>
          <p:nvPr>
            <p:ph type="body" idx="1"/>
          </p:nvPr>
        </p:nvSpPr>
        <p:spPr>
          <a:xfrm>
            <a:off x="648178" y="2754720"/>
            <a:ext cx="3115278" cy="4239129"/>
          </a:xfrm>
        </p:spPr>
        <p:txBody>
          <a:bodyPr/>
          <a:lstStyle/>
          <a:p>
            <a:r>
              <a:rPr lang="en-US" dirty="0">
                <a:latin typeface="Times New Roman"/>
                <a:ea typeface="+mn-lt"/>
                <a:cs typeface="+mn-lt"/>
              </a:rPr>
              <a:t>Battery Consumption</a:t>
            </a:r>
            <a:endParaRPr lang="en-US" dirty="0">
              <a:latin typeface="Times New Roman"/>
              <a:ea typeface="Calibri" panose="020F0502020204030204"/>
              <a:cs typeface="Calibri" panose="020F0502020204030204"/>
            </a:endParaRPr>
          </a:p>
          <a:p>
            <a:r>
              <a:rPr lang="en-US" b="0" dirty="0">
                <a:latin typeface="Times New Roman"/>
                <a:ea typeface="+mn-lt"/>
                <a:cs typeface="+mn-lt"/>
              </a:rPr>
              <a:t>Reduce unnecessary background processes, optimize network requests, and use energy-efficient programming practices to minimize battery consumption and improve the overall user experience.</a:t>
            </a:r>
            <a:endParaRPr lang="en-US" dirty="0">
              <a:latin typeface="Times New Roman"/>
              <a:ea typeface="Calibri"/>
              <a:cs typeface="Calibri"/>
            </a:endParaRPr>
          </a:p>
          <a:p>
            <a:endParaRPr lang="en-US">
              <a:latin typeface="Times New Roman"/>
              <a:ea typeface="Calibri"/>
              <a:cs typeface="Calibri"/>
            </a:endParaRPr>
          </a:p>
        </p:txBody>
      </p:sp>
      <p:sp>
        <p:nvSpPr>
          <p:cNvPr id="4" name="Content Placeholder 3">
            <a:extLst>
              <a:ext uri="{FF2B5EF4-FFF2-40B4-BE49-F238E27FC236}">
                <a16:creationId xmlns:a16="http://schemas.microsoft.com/office/drawing/2014/main" id="{9551C401-C5F0-B86E-9430-9B1279E18017}"/>
              </a:ext>
            </a:extLst>
          </p:cNvPr>
          <p:cNvSpPr>
            <a:spLocks noGrp="1"/>
          </p:cNvSpPr>
          <p:nvPr>
            <p:ph sz="half" idx="2"/>
          </p:nvPr>
        </p:nvSpPr>
        <p:spPr>
          <a:xfrm>
            <a:off x="4809663" y="2809473"/>
            <a:ext cx="2842395" cy="3721520"/>
          </a:xfrm>
        </p:spPr>
        <p:txBody>
          <a:bodyPr/>
          <a:lstStyle/>
          <a:p>
            <a:pPr marL="0" indent="0">
              <a:buNone/>
            </a:pPr>
            <a:r>
              <a:rPr lang="en-US" sz="2400" b="1" dirty="0">
                <a:latin typeface="Times New Roman"/>
                <a:ea typeface="+mn-lt"/>
                <a:cs typeface="+mn-lt"/>
              </a:rPr>
              <a:t> Code Efficiency</a:t>
            </a:r>
            <a:endParaRPr lang="en-US" sz="2400" dirty="0">
              <a:latin typeface="Times New Roman"/>
              <a:ea typeface="Calibri" panose="020F0502020204030204"/>
              <a:cs typeface="Calibri" panose="020F0502020204030204"/>
            </a:endParaRPr>
          </a:p>
          <a:p>
            <a:pPr marL="0" indent="0">
              <a:buNone/>
            </a:pPr>
            <a:r>
              <a:rPr lang="en-US" sz="2400" dirty="0">
                <a:latin typeface="Times New Roman"/>
                <a:ea typeface="+mn-lt"/>
                <a:cs typeface="+mn-lt"/>
              </a:rPr>
              <a:t>Optimize algorithms and data structures to reduce computational complexity and improve the overall efficiency of the code.</a:t>
            </a:r>
            <a:endParaRPr lang="en-US" sz="2400" dirty="0">
              <a:latin typeface="Times New Roman"/>
              <a:ea typeface="Calibri"/>
              <a:cs typeface="Calibri"/>
            </a:endParaRPr>
          </a:p>
        </p:txBody>
      </p:sp>
      <p:sp>
        <p:nvSpPr>
          <p:cNvPr id="6" name="Content Placeholder 5">
            <a:extLst>
              <a:ext uri="{FF2B5EF4-FFF2-40B4-BE49-F238E27FC236}">
                <a16:creationId xmlns:a16="http://schemas.microsoft.com/office/drawing/2014/main" id="{58FE2D89-BE85-E9DD-5EA2-1ECF139D30D8}"/>
              </a:ext>
            </a:extLst>
          </p:cNvPr>
          <p:cNvSpPr>
            <a:spLocks noGrp="1"/>
          </p:cNvSpPr>
          <p:nvPr>
            <p:ph sz="quarter" idx="4"/>
          </p:nvPr>
        </p:nvSpPr>
        <p:spPr>
          <a:xfrm>
            <a:off x="8421834" y="2749925"/>
            <a:ext cx="3110827" cy="3764925"/>
          </a:xfrm>
        </p:spPr>
        <p:txBody>
          <a:bodyPr/>
          <a:lstStyle/>
          <a:p>
            <a:pPr marL="0" indent="0">
              <a:buNone/>
            </a:pPr>
            <a:r>
              <a:rPr lang="en-US" sz="2400" b="1">
                <a:latin typeface="Times New Roman"/>
                <a:ea typeface="+mn-lt"/>
                <a:cs typeface="+mn-lt"/>
              </a:rPr>
              <a:t>Memory Management</a:t>
            </a:r>
            <a:endParaRPr lang="en-US" sz="2400">
              <a:latin typeface="Times New Roman"/>
              <a:ea typeface="Calibri" panose="020F0502020204030204"/>
              <a:cs typeface="Calibri" panose="020F0502020204030204"/>
            </a:endParaRPr>
          </a:p>
          <a:p>
            <a:pPr marL="0" indent="0">
              <a:buNone/>
            </a:pPr>
            <a:r>
              <a:rPr lang="en-US" sz="2400">
                <a:latin typeface="Times New Roman"/>
                <a:ea typeface="+mn-lt"/>
                <a:cs typeface="+mn-lt"/>
              </a:rPr>
              <a:t>Use efficient memory management techniques such as object pooling, lazy loading, and minimizing memory leaks to optimize memory usage and improve app performance.</a:t>
            </a:r>
            <a:endParaRPr lang="en-US" sz="2400">
              <a:latin typeface="Times New Roman"/>
              <a:ea typeface="Calibri"/>
              <a:cs typeface="Calibri"/>
            </a:endParaRPr>
          </a:p>
          <a:p>
            <a:endParaRPr lang="en-US">
              <a:ea typeface="Calibri"/>
              <a:cs typeface="Calibri"/>
            </a:endParaRPr>
          </a:p>
        </p:txBody>
      </p:sp>
      <p:pic>
        <p:nvPicPr>
          <p:cNvPr id="5" name="Picture 4" descr="Energy battery consumption icon simple style Vector Image">
            <a:extLst>
              <a:ext uri="{FF2B5EF4-FFF2-40B4-BE49-F238E27FC236}">
                <a16:creationId xmlns:a16="http://schemas.microsoft.com/office/drawing/2014/main" id="{7489EA7E-B491-D76B-CB25-7A6CCBE18A48}"/>
              </a:ext>
            </a:extLst>
          </p:cNvPr>
          <p:cNvPicPr>
            <a:picLocks noChangeAspect="1"/>
          </p:cNvPicPr>
          <p:nvPr/>
        </p:nvPicPr>
        <p:blipFill rotWithShape="1">
          <a:blip r:embed="rId2"/>
          <a:srcRect t="8148" b="8148"/>
          <a:stretch/>
        </p:blipFill>
        <p:spPr>
          <a:xfrm>
            <a:off x="1266943" y="1373921"/>
            <a:ext cx="1453662" cy="1331900"/>
          </a:xfrm>
          <a:prstGeom prst="rect">
            <a:avLst/>
          </a:prstGeom>
        </p:spPr>
      </p:pic>
      <p:pic>
        <p:nvPicPr>
          <p:cNvPr id="7" name="Picture 6" descr="Efficiency vector icon symbol. Creative sign from quality control icons  collection. Filled flat Efficiency icon for computer and mobile">
            <a:extLst>
              <a:ext uri="{FF2B5EF4-FFF2-40B4-BE49-F238E27FC236}">
                <a16:creationId xmlns:a16="http://schemas.microsoft.com/office/drawing/2014/main" id="{69943501-DC43-A948-D46F-0A654C99F4C8}"/>
              </a:ext>
            </a:extLst>
          </p:cNvPr>
          <p:cNvPicPr>
            <a:picLocks noChangeAspect="1"/>
          </p:cNvPicPr>
          <p:nvPr/>
        </p:nvPicPr>
        <p:blipFill rotWithShape="1">
          <a:blip r:embed="rId3"/>
          <a:srcRect l="14793" t="14122" r="15385" b="8840"/>
          <a:stretch/>
        </p:blipFill>
        <p:spPr>
          <a:xfrm>
            <a:off x="5199779" y="1362898"/>
            <a:ext cx="1303134" cy="1437806"/>
          </a:xfrm>
          <a:prstGeom prst="rect">
            <a:avLst/>
          </a:prstGeom>
        </p:spPr>
      </p:pic>
      <p:pic>
        <p:nvPicPr>
          <p:cNvPr id="8" name="Picture 7" descr="memory allocation Icon - Free PNG &amp; SVG 5057271 - Noun Project">
            <a:extLst>
              <a:ext uri="{FF2B5EF4-FFF2-40B4-BE49-F238E27FC236}">
                <a16:creationId xmlns:a16="http://schemas.microsoft.com/office/drawing/2014/main" id="{7B5255ED-010F-5D04-F403-A65BC2BD9C64}"/>
              </a:ext>
            </a:extLst>
          </p:cNvPr>
          <p:cNvPicPr>
            <a:picLocks noChangeAspect="1"/>
          </p:cNvPicPr>
          <p:nvPr/>
        </p:nvPicPr>
        <p:blipFill>
          <a:blip r:embed="rId4"/>
          <a:stretch>
            <a:fillRect/>
          </a:stretch>
        </p:blipFill>
        <p:spPr>
          <a:xfrm>
            <a:off x="9320854" y="1375071"/>
            <a:ext cx="1302814" cy="1446378"/>
          </a:xfrm>
          <a:prstGeom prst="rect">
            <a:avLst/>
          </a:prstGeom>
        </p:spPr>
      </p:pic>
    </p:spTree>
    <p:extLst>
      <p:ext uri="{BB962C8B-B14F-4D97-AF65-F5344CB8AC3E}">
        <p14:creationId xmlns:p14="http://schemas.microsoft.com/office/powerpoint/2010/main" val="169933891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01495EC-E78B-4441-ADD0-AE5CDFE227EA}" vid="{5AF62FF3-FF62-4482-B1FB-B411B1E89C42}"/>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76A12D6-9406-4EDB-BE70-44DD2999FE43}">
  <we:reference id="wa200005566" version="3.0.0.2" store="en-US" storeType="OMEX"/>
  <we:alternateReferences>
    <we:reference id="wa200005566" version="3.0.0.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Theme1</Template>
  <TotalTime>12</TotalTime>
  <Words>857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Theme1</vt:lpstr>
      <vt:lpstr>Implementing a cross platform compiler for mobile applications </vt:lpstr>
      <vt:lpstr>Introduction</vt:lpstr>
      <vt:lpstr>Challenges in Mobile App Development</vt:lpstr>
      <vt:lpstr>Cross-Platform Development Approaches</vt:lpstr>
      <vt:lpstr>Design Considerations for a Cross-Platform Compiler</vt:lpstr>
      <vt:lpstr>Architecture of the Compiler</vt:lpstr>
      <vt:lpstr>Handling Platform-Specific Challenges</vt:lpstr>
      <vt:lpstr>Testing and Debugging Strategies</vt:lpstr>
      <vt:lpstr>Performance Optimization Techniques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 cross platform compiler for mobile applications</dc:title>
  <dc:creator>Raviteja reddy</dc:creator>
  <cp:lastModifiedBy>Raviteja reddy</cp:lastModifiedBy>
  <cp:revision>282</cp:revision>
  <dcterms:created xsi:type="dcterms:W3CDTF">2024-06-25T07:31:58Z</dcterms:created>
  <dcterms:modified xsi:type="dcterms:W3CDTF">2024-06-26T03:29:11Z</dcterms:modified>
</cp:coreProperties>
</file>