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3" r:id="rId2"/>
    <p:sldId id="257" r:id="rId3"/>
    <p:sldId id="258" r:id="rId4"/>
    <p:sldId id="268" r:id="rId5"/>
    <p:sldId id="259" r:id="rId6"/>
    <p:sldId id="264" r:id="rId7"/>
    <p:sldId id="256" r:id="rId8"/>
    <p:sldId id="270" r:id="rId9"/>
    <p:sldId id="269" r:id="rId10"/>
    <p:sldId id="265" r:id="rId11"/>
    <p:sldId id="266" r:id="rId12"/>
    <p:sldId id="271" r:id="rId13"/>
    <p:sldId id="272" r:id="rId14"/>
    <p:sldId id="262"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DF5"/>
    <a:srgbClr val="ECE8EE"/>
    <a:srgbClr val="FCFAFC"/>
    <a:srgbClr val="F0E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3C8E8-2427-4A49-896D-A0824CBC05AB}" v="134" dt="2024-11-23T03:41:08.862"/>
    <p1510:client id="{51975D0F-7DE0-A9A1-6E76-B386900CE0D1}" v="216" dt="2024-11-23T01:47:35.103"/>
    <p1510:client id="{F107616D-0EFA-BB65-9A6E-AA37C857B0A5}" v="1180" dt="2024-11-23T07:29:19.211"/>
    <p1510:client id="{FD79BB5B-2AA4-5358-BE1E-FC5C066B23A3}" v="108" dt="2024-11-22T15:09:24.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49EC7-13E3-4143-93E8-041CAA2F4F02}" type="datetimeFigureOut">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00F1E-8FAE-4106-87E1-39908D7F5AC6}" type="slidenum">
              <a:t>‹#›</a:t>
            </a:fld>
            <a:endParaRPr lang="en-US"/>
          </a:p>
        </p:txBody>
      </p:sp>
    </p:spTree>
    <p:extLst>
      <p:ext uri="{BB962C8B-B14F-4D97-AF65-F5344CB8AC3E}">
        <p14:creationId xmlns:p14="http://schemas.microsoft.com/office/powerpoint/2010/main" val="167823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A37A6-D732-E99E-8F63-60A1C705D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6E2F3-7564-6380-8778-B1C5AFCA0A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05534D-990C-34E5-926E-D2AB1551C08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F6C7A49-8C73-2176-3A12-805566948E31}"/>
              </a:ext>
            </a:extLst>
          </p:cNvPr>
          <p:cNvSpPr>
            <a:spLocks noGrp="1"/>
          </p:cNvSpPr>
          <p:nvPr>
            <p:ph type="sldNum" sz="quarter" idx="5"/>
          </p:nvPr>
        </p:nvSpPr>
        <p:spPr/>
        <p:txBody>
          <a:bodyPr/>
          <a:lstStyle/>
          <a:p>
            <a:fld id="{9605A544-86C6-4DE7-9187-20C908B9147D}" type="slidenum">
              <a:rPr lang="en-IN" smtClean="0"/>
              <a:t>7</a:t>
            </a:fld>
            <a:endParaRPr lang="en-IN"/>
          </a:p>
        </p:txBody>
      </p:sp>
    </p:spTree>
    <p:extLst>
      <p:ext uri="{BB962C8B-B14F-4D97-AF65-F5344CB8AC3E}">
        <p14:creationId xmlns:p14="http://schemas.microsoft.com/office/powerpoint/2010/main" val="87496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05A544-86C6-4DE7-9187-20C908B9147D}" type="slidenum">
              <a:rPr lang="en-IN" smtClean="0"/>
              <a:t>8</a:t>
            </a:fld>
            <a:endParaRPr lang="en-IN"/>
          </a:p>
        </p:txBody>
      </p:sp>
    </p:spTree>
    <p:extLst>
      <p:ext uri="{BB962C8B-B14F-4D97-AF65-F5344CB8AC3E}">
        <p14:creationId xmlns:p14="http://schemas.microsoft.com/office/powerpoint/2010/main" val="142062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AFC"/>
        </a:solidFill>
        <a:effectLst/>
      </p:bgPr>
    </p:bg>
    <p:spTree>
      <p:nvGrpSpPr>
        <p:cNvPr id="1" name=""/>
        <p:cNvGrpSpPr/>
        <p:nvPr/>
      </p:nvGrpSpPr>
      <p:grpSpPr>
        <a:xfrm>
          <a:off x="0" y="0"/>
          <a:ext cx="0" cy="0"/>
          <a:chOff x="0" y="0"/>
          <a:chExt cx="0" cy="0"/>
        </a:xfrm>
      </p:grpSpPr>
      <p:pic>
        <p:nvPicPr>
          <p:cNvPr id="3" name="Picture 2" descr="A computer and a tablet&#10;&#10;Description automatically generated">
            <a:extLst>
              <a:ext uri="{FF2B5EF4-FFF2-40B4-BE49-F238E27FC236}">
                <a16:creationId xmlns:a16="http://schemas.microsoft.com/office/drawing/2014/main" id="{30A12F94-8EAE-8866-7A6D-3AA284CB9387}"/>
              </a:ext>
            </a:extLst>
          </p:cNvPr>
          <p:cNvPicPr>
            <a:picLocks noChangeAspect="1"/>
          </p:cNvPicPr>
          <p:nvPr/>
        </p:nvPicPr>
        <p:blipFill>
          <a:blip r:embed="rId2"/>
          <a:stretch>
            <a:fillRect/>
          </a:stretch>
        </p:blipFill>
        <p:spPr>
          <a:xfrm>
            <a:off x="432487" y="451444"/>
            <a:ext cx="11426013" cy="2972880"/>
          </a:xfrm>
          <a:prstGeom prst="rect">
            <a:avLst/>
          </a:prstGeom>
        </p:spPr>
      </p:pic>
      <p:sp>
        <p:nvSpPr>
          <p:cNvPr id="4" name="TextBox 3">
            <a:extLst>
              <a:ext uri="{FF2B5EF4-FFF2-40B4-BE49-F238E27FC236}">
                <a16:creationId xmlns:a16="http://schemas.microsoft.com/office/drawing/2014/main" id="{5AEF2A09-01C1-9DC8-ABAA-DC2A16751B99}"/>
              </a:ext>
            </a:extLst>
          </p:cNvPr>
          <p:cNvSpPr txBox="1"/>
          <p:nvPr/>
        </p:nvSpPr>
        <p:spPr>
          <a:xfrm>
            <a:off x="1014462" y="3996367"/>
            <a:ext cx="100436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latin typeface="Times New Roman"/>
                <a:cs typeface="Times New Roman"/>
              </a:rPr>
              <a:t>STUDENT RESULT MANAGEMENT SYSTEM</a:t>
            </a:r>
            <a:endParaRPr lang="en-US"/>
          </a:p>
        </p:txBody>
      </p:sp>
      <p:sp>
        <p:nvSpPr>
          <p:cNvPr id="5" name="TextBox 4">
            <a:extLst>
              <a:ext uri="{FF2B5EF4-FFF2-40B4-BE49-F238E27FC236}">
                <a16:creationId xmlns:a16="http://schemas.microsoft.com/office/drawing/2014/main" id="{F49547C0-9A9A-16C2-386F-7B719FC2AA79}"/>
              </a:ext>
            </a:extLst>
          </p:cNvPr>
          <p:cNvSpPr txBox="1"/>
          <p:nvPr/>
        </p:nvSpPr>
        <p:spPr>
          <a:xfrm>
            <a:off x="8205123" y="5106904"/>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By </a:t>
            </a:r>
          </a:p>
          <a:p>
            <a:pPr algn="ctr"/>
            <a:r>
              <a:rPr lang="en-US">
                <a:latin typeface="Times New Roman"/>
                <a:cs typeface="Times New Roman"/>
              </a:rPr>
              <a:t>N. Ravi Teja Reddy</a:t>
            </a:r>
          </a:p>
          <a:p>
            <a:pPr algn="ctr"/>
            <a:r>
              <a:rPr lang="en-US">
                <a:latin typeface="Times New Roman"/>
                <a:cs typeface="Times New Roman"/>
              </a:rPr>
              <a:t>(192210667)</a:t>
            </a:r>
          </a:p>
        </p:txBody>
      </p:sp>
      <p:sp>
        <p:nvSpPr>
          <p:cNvPr id="2" name="Rectangle 1">
            <a:extLst>
              <a:ext uri="{FF2B5EF4-FFF2-40B4-BE49-F238E27FC236}">
                <a16:creationId xmlns:a16="http://schemas.microsoft.com/office/drawing/2014/main" id="{36B3B86B-871E-177D-4F14-897423C0E1EF}"/>
              </a:ext>
            </a:extLst>
          </p:cNvPr>
          <p:cNvSpPr/>
          <p:nvPr/>
        </p:nvSpPr>
        <p:spPr>
          <a:xfrm>
            <a:off x="11120437" y="6036468"/>
            <a:ext cx="666750" cy="559593"/>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4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F6B4-7DD9-6E64-6E77-972B36A50943}"/>
              </a:ext>
            </a:extLst>
          </p:cNvPr>
          <p:cNvSpPr>
            <a:spLocks noGrp="1"/>
          </p:cNvSpPr>
          <p:nvPr>
            <p:ph type="title"/>
          </p:nvPr>
        </p:nvSpPr>
        <p:spPr/>
        <p:txBody>
          <a:bodyPr>
            <a:normAutofit/>
          </a:bodyPr>
          <a:lstStyle/>
          <a:p>
            <a:pPr algn="ctr"/>
            <a:r>
              <a:rPr lang="en-US" sz="3200" dirty="0">
                <a:latin typeface="Times New Roman"/>
                <a:cs typeface="Times New Roman"/>
              </a:rPr>
              <a:t>Key Features </a:t>
            </a:r>
          </a:p>
        </p:txBody>
      </p:sp>
      <p:pic>
        <p:nvPicPr>
          <p:cNvPr id="4" name="Content Placeholder 3" descr="A white line drawing of a child with a key and lock&#10;&#10;Description automatically generated">
            <a:extLst>
              <a:ext uri="{FF2B5EF4-FFF2-40B4-BE49-F238E27FC236}">
                <a16:creationId xmlns:a16="http://schemas.microsoft.com/office/drawing/2014/main" id="{A8B860AD-6F9D-CC09-4CD9-64C601B6EDE2}"/>
              </a:ext>
            </a:extLst>
          </p:cNvPr>
          <p:cNvPicPr>
            <a:picLocks noGrp="1" noChangeAspect="1"/>
          </p:cNvPicPr>
          <p:nvPr>
            <p:ph idx="1"/>
          </p:nvPr>
        </p:nvPicPr>
        <p:blipFill>
          <a:blip r:embed="rId2"/>
          <a:srcRect t="1696" b="1531"/>
          <a:stretch/>
        </p:blipFill>
        <p:spPr>
          <a:xfrm>
            <a:off x="9597537" y="2737414"/>
            <a:ext cx="933450" cy="930984"/>
          </a:xfrm>
        </p:spPr>
      </p:pic>
      <p:pic>
        <p:nvPicPr>
          <p:cNvPr id="5" name="Picture 4" descr="A white line drawing of a person&#10;&#10;Description automatically generated">
            <a:extLst>
              <a:ext uri="{FF2B5EF4-FFF2-40B4-BE49-F238E27FC236}">
                <a16:creationId xmlns:a16="http://schemas.microsoft.com/office/drawing/2014/main" id="{B6F56815-7518-641B-B864-A6BD9BFD7ECC}"/>
              </a:ext>
            </a:extLst>
          </p:cNvPr>
          <p:cNvPicPr>
            <a:picLocks noChangeAspect="1"/>
          </p:cNvPicPr>
          <p:nvPr/>
        </p:nvPicPr>
        <p:blipFill>
          <a:blip r:embed="rId3"/>
          <a:stretch>
            <a:fillRect/>
          </a:stretch>
        </p:blipFill>
        <p:spPr>
          <a:xfrm>
            <a:off x="4197960" y="2718654"/>
            <a:ext cx="942975" cy="904875"/>
          </a:xfrm>
          <a:prstGeom prst="rect">
            <a:avLst/>
          </a:prstGeom>
        </p:spPr>
      </p:pic>
      <p:pic>
        <p:nvPicPr>
          <p:cNvPr id="6" name="Picture 5" descr="A white line on a pink background&#10;&#10;Description automatically generated">
            <a:extLst>
              <a:ext uri="{FF2B5EF4-FFF2-40B4-BE49-F238E27FC236}">
                <a16:creationId xmlns:a16="http://schemas.microsoft.com/office/drawing/2014/main" id="{9CFF95F6-39B9-5EB9-9C36-39F72021EB4D}"/>
              </a:ext>
            </a:extLst>
          </p:cNvPr>
          <p:cNvPicPr>
            <a:picLocks noChangeAspect="1"/>
          </p:cNvPicPr>
          <p:nvPr/>
        </p:nvPicPr>
        <p:blipFill>
          <a:blip r:embed="rId4"/>
          <a:srcRect t="1714" b="-4308"/>
          <a:stretch/>
        </p:blipFill>
        <p:spPr>
          <a:xfrm>
            <a:off x="6994647" y="2721341"/>
            <a:ext cx="914400" cy="957665"/>
          </a:xfrm>
          <a:prstGeom prst="rect">
            <a:avLst/>
          </a:prstGeom>
        </p:spPr>
      </p:pic>
      <p:pic>
        <p:nvPicPr>
          <p:cNvPr id="7" name="Picture 6" descr="A white outline of a gear with icons&#10;&#10;Description automatically generated">
            <a:extLst>
              <a:ext uri="{FF2B5EF4-FFF2-40B4-BE49-F238E27FC236}">
                <a16:creationId xmlns:a16="http://schemas.microsoft.com/office/drawing/2014/main" id="{E49AB09C-8079-4D15-C2EE-5E4B3DB70B84}"/>
              </a:ext>
            </a:extLst>
          </p:cNvPr>
          <p:cNvPicPr>
            <a:picLocks noChangeAspect="1"/>
          </p:cNvPicPr>
          <p:nvPr/>
        </p:nvPicPr>
        <p:blipFill>
          <a:blip r:embed="rId5"/>
          <a:stretch>
            <a:fillRect/>
          </a:stretch>
        </p:blipFill>
        <p:spPr>
          <a:xfrm>
            <a:off x="1574556" y="2690446"/>
            <a:ext cx="914400" cy="933450"/>
          </a:xfrm>
          <a:prstGeom prst="rect">
            <a:avLst/>
          </a:prstGeom>
        </p:spPr>
      </p:pic>
      <p:sp>
        <p:nvSpPr>
          <p:cNvPr id="8" name="TextBox 7">
            <a:extLst>
              <a:ext uri="{FF2B5EF4-FFF2-40B4-BE49-F238E27FC236}">
                <a16:creationId xmlns:a16="http://schemas.microsoft.com/office/drawing/2014/main" id="{111DA76F-1CEF-C6F6-FEED-6E79EB07C521}"/>
              </a:ext>
            </a:extLst>
          </p:cNvPr>
          <p:cNvSpPr txBox="1"/>
          <p:nvPr/>
        </p:nvSpPr>
        <p:spPr>
          <a:xfrm>
            <a:off x="1225061" y="1830997"/>
            <a:ext cx="2538046" cy="6455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Admin Panel Functionality</a:t>
            </a:r>
            <a:endParaRPr lang="en-US" b="1" dirty="0">
              <a:latin typeface="Times New Roman"/>
            </a:endParaRPr>
          </a:p>
        </p:txBody>
      </p:sp>
      <p:sp>
        <p:nvSpPr>
          <p:cNvPr id="9" name="TextBox 8">
            <a:extLst>
              <a:ext uri="{FF2B5EF4-FFF2-40B4-BE49-F238E27FC236}">
                <a16:creationId xmlns:a16="http://schemas.microsoft.com/office/drawing/2014/main" id="{210A1AA8-7D27-61F1-3052-9A4EFE5AE1CD}"/>
              </a:ext>
            </a:extLst>
          </p:cNvPr>
          <p:cNvSpPr txBox="1"/>
          <p:nvPr/>
        </p:nvSpPr>
        <p:spPr>
          <a:xfrm>
            <a:off x="3569678" y="1833196"/>
            <a:ext cx="22039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Student Dashboard Access</a:t>
            </a:r>
            <a:endParaRPr lang="en-US" b="1" dirty="0">
              <a:latin typeface="Times New Roman"/>
              <a:cs typeface="Times New Roman"/>
            </a:endParaRPr>
          </a:p>
        </p:txBody>
      </p:sp>
      <p:sp>
        <p:nvSpPr>
          <p:cNvPr id="10" name="TextBox 9">
            <a:extLst>
              <a:ext uri="{FF2B5EF4-FFF2-40B4-BE49-F238E27FC236}">
                <a16:creationId xmlns:a16="http://schemas.microsoft.com/office/drawing/2014/main" id="{6C421B6A-4E12-C948-B7F3-C2E40E557FC5}"/>
              </a:ext>
            </a:extLst>
          </p:cNvPr>
          <p:cNvSpPr txBox="1"/>
          <p:nvPr/>
        </p:nvSpPr>
        <p:spPr>
          <a:xfrm>
            <a:off x="6763185" y="1844958"/>
            <a:ext cx="1743075" cy="641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Graphical Analysis</a:t>
            </a:r>
          </a:p>
        </p:txBody>
      </p:sp>
      <p:sp>
        <p:nvSpPr>
          <p:cNvPr id="11" name="TextBox 10">
            <a:extLst>
              <a:ext uri="{FF2B5EF4-FFF2-40B4-BE49-F238E27FC236}">
                <a16:creationId xmlns:a16="http://schemas.microsoft.com/office/drawing/2014/main" id="{E0557A45-B6A2-B6E0-0A17-F174084651E3}"/>
              </a:ext>
            </a:extLst>
          </p:cNvPr>
          <p:cNvSpPr txBox="1"/>
          <p:nvPr/>
        </p:nvSpPr>
        <p:spPr>
          <a:xfrm>
            <a:off x="9148397" y="1844186"/>
            <a:ext cx="22032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Secure Database Integration</a:t>
            </a:r>
            <a:endParaRPr lang="en-US" b="1" dirty="0">
              <a:latin typeface="Times New Roman"/>
            </a:endParaRPr>
          </a:p>
        </p:txBody>
      </p:sp>
      <p:sp>
        <p:nvSpPr>
          <p:cNvPr id="12" name="TextBox 11">
            <a:extLst>
              <a:ext uri="{FF2B5EF4-FFF2-40B4-BE49-F238E27FC236}">
                <a16:creationId xmlns:a16="http://schemas.microsoft.com/office/drawing/2014/main" id="{D714843A-AF52-1ABD-6574-13F655AB2DE2}"/>
              </a:ext>
            </a:extLst>
          </p:cNvPr>
          <p:cNvSpPr txBox="1"/>
          <p:nvPr/>
        </p:nvSpPr>
        <p:spPr>
          <a:xfrm>
            <a:off x="928321" y="3986578"/>
            <a:ext cx="240323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Allows administrators to add, edit, and delete student details, input and update scores, and generate and publish results.</a:t>
            </a:r>
            <a:endParaRPr lang="en-US" dirty="0">
              <a:latin typeface="Times New Roman"/>
            </a:endParaRPr>
          </a:p>
        </p:txBody>
      </p:sp>
      <p:sp>
        <p:nvSpPr>
          <p:cNvPr id="13" name="TextBox 12">
            <a:extLst>
              <a:ext uri="{FF2B5EF4-FFF2-40B4-BE49-F238E27FC236}">
                <a16:creationId xmlns:a16="http://schemas.microsoft.com/office/drawing/2014/main" id="{AC6220A9-6435-8038-AB5B-23BBDA4AC188}"/>
              </a:ext>
            </a:extLst>
          </p:cNvPr>
          <p:cNvSpPr txBox="1"/>
          <p:nvPr/>
        </p:nvSpPr>
        <p:spPr>
          <a:xfrm>
            <a:off x="3755048" y="3992440"/>
            <a:ext cx="20632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Enables students to securely view their individual results and download result reports.</a:t>
            </a:r>
            <a:endParaRPr lang="en-US" dirty="0">
              <a:latin typeface="Times New Roman"/>
            </a:endParaRPr>
          </a:p>
          <a:p>
            <a:pPr algn="l"/>
            <a:endParaRPr lang="en-US"/>
          </a:p>
        </p:txBody>
      </p:sp>
      <p:sp>
        <p:nvSpPr>
          <p:cNvPr id="14" name="TextBox 13">
            <a:extLst>
              <a:ext uri="{FF2B5EF4-FFF2-40B4-BE49-F238E27FC236}">
                <a16:creationId xmlns:a16="http://schemas.microsoft.com/office/drawing/2014/main" id="{C0A05F8C-5385-E440-5CEF-E16EAB9516F0}"/>
              </a:ext>
            </a:extLst>
          </p:cNvPr>
          <p:cNvSpPr txBox="1"/>
          <p:nvPr/>
        </p:nvSpPr>
        <p:spPr>
          <a:xfrm>
            <a:off x="6600092" y="3993906"/>
            <a:ext cx="20749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Provides graphical analysis of results for better understanding and insights.</a:t>
            </a:r>
            <a:endParaRPr lang="en-US" dirty="0">
              <a:latin typeface="Times New Roman"/>
            </a:endParaRPr>
          </a:p>
          <a:p>
            <a:pPr algn="l"/>
            <a:endParaRPr lang="en-US"/>
          </a:p>
        </p:txBody>
      </p:sp>
      <p:sp>
        <p:nvSpPr>
          <p:cNvPr id="15" name="TextBox 14">
            <a:extLst>
              <a:ext uri="{FF2B5EF4-FFF2-40B4-BE49-F238E27FC236}">
                <a16:creationId xmlns:a16="http://schemas.microsoft.com/office/drawing/2014/main" id="{40EBAAB2-2974-EA3D-432F-F78504C91A2A}"/>
              </a:ext>
            </a:extLst>
          </p:cNvPr>
          <p:cNvSpPr txBox="1"/>
          <p:nvPr/>
        </p:nvSpPr>
        <p:spPr>
          <a:xfrm>
            <a:off x="9268556" y="3990242"/>
            <a:ext cx="20867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Ensures a secure database integration to protect sensitive student information.</a:t>
            </a:r>
          </a:p>
        </p:txBody>
      </p:sp>
    </p:spTree>
    <p:extLst>
      <p:ext uri="{BB962C8B-B14F-4D97-AF65-F5344CB8AC3E}">
        <p14:creationId xmlns:p14="http://schemas.microsoft.com/office/powerpoint/2010/main" val="29910217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3715-0C06-B3A2-BE35-3F616B306097}"/>
              </a:ext>
            </a:extLst>
          </p:cNvPr>
          <p:cNvSpPr>
            <a:spLocks noGrp="1"/>
          </p:cNvSpPr>
          <p:nvPr>
            <p:ph type="title"/>
          </p:nvPr>
        </p:nvSpPr>
        <p:spPr>
          <a:xfrm>
            <a:off x="0" y="365125"/>
            <a:ext cx="12182475" cy="1344613"/>
          </a:xfrm>
        </p:spPr>
        <p:txBody>
          <a:bodyPr>
            <a:normAutofit/>
          </a:bodyPr>
          <a:lstStyle/>
          <a:p>
            <a:pPr algn="ctr"/>
            <a:r>
              <a:rPr lang="en-US" sz="3600">
                <a:latin typeface="Times New Roman"/>
                <a:cs typeface="Times New Roman"/>
              </a:rPr>
              <a:t>Future Trends</a:t>
            </a:r>
          </a:p>
        </p:txBody>
      </p:sp>
      <p:pic>
        <p:nvPicPr>
          <p:cNvPr id="4" name="Content Placeholder 3" descr="A close-up of a person&amp;#39;s face&#10;&#10;Description automatically generated">
            <a:extLst>
              <a:ext uri="{FF2B5EF4-FFF2-40B4-BE49-F238E27FC236}">
                <a16:creationId xmlns:a16="http://schemas.microsoft.com/office/drawing/2014/main" id="{DB63A635-0712-B17D-0664-637B50EC0333}"/>
              </a:ext>
            </a:extLst>
          </p:cNvPr>
          <p:cNvPicPr>
            <a:picLocks noGrp="1" noChangeAspect="1"/>
          </p:cNvPicPr>
          <p:nvPr>
            <p:ph idx="1"/>
          </p:nvPr>
        </p:nvPicPr>
        <p:blipFill>
          <a:blip r:embed="rId2"/>
          <a:stretch>
            <a:fillRect/>
          </a:stretch>
        </p:blipFill>
        <p:spPr>
          <a:xfrm>
            <a:off x="587252" y="1824465"/>
            <a:ext cx="5238750" cy="1809750"/>
          </a:xfrm>
        </p:spPr>
      </p:pic>
      <p:pic>
        <p:nvPicPr>
          <p:cNvPr id="5" name="Picture 4" descr="A screen shot of a computer&#10;&#10;Description automatically generated">
            <a:extLst>
              <a:ext uri="{FF2B5EF4-FFF2-40B4-BE49-F238E27FC236}">
                <a16:creationId xmlns:a16="http://schemas.microsoft.com/office/drawing/2014/main" id="{8579D31D-7D01-1859-F706-91D3F8D6B280}"/>
              </a:ext>
            </a:extLst>
          </p:cNvPr>
          <p:cNvPicPr>
            <a:picLocks noChangeAspect="1"/>
          </p:cNvPicPr>
          <p:nvPr/>
        </p:nvPicPr>
        <p:blipFill>
          <a:blip r:embed="rId3"/>
          <a:stretch>
            <a:fillRect/>
          </a:stretch>
        </p:blipFill>
        <p:spPr>
          <a:xfrm>
            <a:off x="6118347" y="1820069"/>
            <a:ext cx="5238750" cy="1809750"/>
          </a:xfrm>
          <a:prstGeom prst="rect">
            <a:avLst/>
          </a:prstGeom>
        </p:spPr>
      </p:pic>
      <p:pic>
        <p:nvPicPr>
          <p:cNvPr id="6" name="Picture 5" descr="A close-up of a blockchain&#10;&#10;Description automatically generated">
            <a:extLst>
              <a:ext uri="{FF2B5EF4-FFF2-40B4-BE49-F238E27FC236}">
                <a16:creationId xmlns:a16="http://schemas.microsoft.com/office/drawing/2014/main" id="{369F7716-0D89-F997-F230-27D81077A3A8}"/>
              </a:ext>
            </a:extLst>
          </p:cNvPr>
          <p:cNvPicPr>
            <a:picLocks noChangeAspect="1"/>
          </p:cNvPicPr>
          <p:nvPr/>
        </p:nvPicPr>
        <p:blipFill>
          <a:blip r:embed="rId4"/>
          <a:stretch>
            <a:fillRect/>
          </a:stretch>
        </p:blipFill>
        <p:spPr>
          <a:xfrm>
            <a:off x="585787" y="3953669"/>
            <a:ext cx="5238750" cy="1809750"/>
          </a:xfrm>
          <a:prstGeom prst="rect">
            <a:avLst/>
          </a:prstGeom>
        </p:spPr>
      </p:pic>
      <p:pic>
        <p:nvPicPr>
          <p:cNvPr id="7" name="Picture 6" descr="A close-up of a person&amp;#39;s face&#10;&#10;Description automatically generated">
            <a:extLst>
              <a:ext uri="{FF2B5EF4-FFF2-40B4-BE49-F238E27FC236}">
                <a16:creationId xmlns:a16="http://schemas.microsoft.com/office/drawing/2014/main" id="{7913E835-6491-D1AD-A99A-8A28E05890FB}"/>
              </a:ext>
            </a:extLst>
          </p:cNvPr>
          <p:cNvPicPr>
            <a:picLocks noChangeAspect="1"/>
          </p:cNvPicPr>
          <p:nvPr/>
        </p:nvPicPr>
        <p:blipFill>
          <a:blip r:embed="rId5"/>
          <a:stretch>
            <a:fillRect/>
          </a:stretch>
        </p:blipFill>
        <p:spPr>
          <a:xfrm>
            <a:off x="6119812" y="3953669"/>
            <a:ext cx="5238750" cy="1809750"/>
          </a:xfrm>
          <a:prstGeom prst="rect">
            <a:avLst/>
          </a:prstGeom>
        </p:spPr>
      </p:pic>
    </p:spTree>
    <p:extLst>
      <p:ext uri="{BB962C8B-B14F-4D97-AF65-F5344CB8AC3E}">
        <p14:creationId xmlns:p14="http://schemas.microsoft.com/office/powerpoint/2010/main" val="2008133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C56B4-96B3-C3C2-DB0C-1622F9B92110}"/>
              </a:ext>
            </a:extLst>
          </p:cNvPr>
          <p:cNvSpPr txBox="1"/>
          <p:nvPr/>
        </p:nvSpPr>
        <p:spPr>
          <a:xfrm>
            <a:off x="4762499" y="611305"/>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User Interface</a:t>
            </a:r>
          </a:p>
        </p:txBody>
      </p:sp>
      <p:pic>
        <p:nvPicPr>
          <p:cNvPr id="3" name="Picture 2" descr="A screenshot of a computer&#10;&#10;Description automatically generated">
            <a:extLst>
              <a:ext uri="{FF2B5EF4-FFF2-40B4-BE49-F238E27FC236}">
                <a16:creationId xmlns:a16="http://schemas.microsoft.com/office/drawing/2014/main" id="{F9267AA6-530D-8282-C7DC-DFD605DABF84}"/>
              </a:ext>
            </a:extLst>
          </p:cNvPr>
          <p:cNvPicPr>
            <a:picLocks noChangeAspect="1"/>
          </p:cNvPicPr>
          <p:nvPr/>
        </p:nvPicPr>
        <p:blipFill>
          <a:blip r:embed="rId2"/>
          <a:stretch>
            <a:fillRect/>
          </a:stretch>
        </p:blipFill>
        <p:spPr>
          <a:xfrm>
            <a:off x="1194487" y="1299022"/>
            <a:ext cx="9586781" cy="4795416"/>
          </a:xfrm>
          <a:prstGeom prst="rect">
            <a:avLst/>
          </a:prstGeom>
        </p:spPr>
      </p:pic>
    </p:spTree>
    <p:extLst>
      <p:ext uri="{BB962C8B-B14F-4D97-AF65-F5344CB8AC3E}">
        <p14:creationId xmlns:p14="http://schemas.microsoft.com/office/powerpoint/2010/main" val="491506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082118-5CE6-57F3-C2E6-78DBDDB0E9EA}"/>
              </a:ext>
            </a:extLst>
          </p:cNvPr>
          <p:cNvSpPr txBox="1"/>
          <p:nvPr/>
        </p:nvSpPr>
        <p:spPr>
          <a:xfrm>
            <a:off x="4876231" y="568656"/>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Times New Roman"/>
                <a:cs typeface="Times New Roman"/>
              </a:rPr>
              <a:t>Dashboard</a:t>
            </a:r>
          </a:p>
        </p:txBody>
      </p:sp>
      <p:pic>
        <p:nvPicPr>
          <p:cNvPr id="3" name="Picture 2" descr="A screenshot of a computer&#10;&#10;Description automatically generated">
            <a:extLst>
              <a:ext uri="{FF2B5EF4-FFF2-40B4-BE49-F238E27FC236}">
                <a16:creationId xmlns:a16="http://schemas.microsoft.com/office/drawing/2014/main" id="{5A904AEC-A982-C2E3-4DC6-36771CA46616}"/>
              </a:ext>
            </a:extLst>
          </p:cNvPr>
          <p:cNvPicPr>
            <a:picLocks noChangeAspect="1"/>
          </p:cNvPicPr>
          <p:nvPr/>
        </p:nvPicPr>
        <p:blipFill>
          <a:blip r:embed="rId2"/>
          <a:stretch>
            <a:fillRect/>
          </a:stretch>
        </p:blipFill>
        <p:spPr>
          <a:xfrm>
            <a:off x="1421029" y="1325778"/>
            <a:ext cx="9339647" cy="4958145"/>
          </a:xfrm>
          <a:prstGeom prst="rect">
            <a:avLst/>
          </a:prstGeom>
        </p:spPr>
      </p:pic>
    </p:spTree>
    <p:extLst>
      <p:ext uri="{BB962C8B-B14F-4D97-AF65-F5344CB8AC3E}">
        <p14:creationId xmlns:p14="http://schemas.microsoft.com/office/powerpoint/2010/main" val="2750086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0FB80-2954-2F08-C482-1211F3E63FD2}"/>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B8FF79-E3EB-7163-01A3-4FFA3BE44DA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a:latin typeface="Times New Roman"/>
                <a:ea typeface="+mn-lt"/>
                <a:cs typeface="+mn-lt"/>
              </a:rPr>
              <a:t>The Student Result Management System effectively streamlines the management of student data and academic results. By combining Python (Flask) for backend development, MySQL for database management, and a responsive HTML/CSS/JavaScript frontend, the system offers an intuitive and efficient platform for administrators. The user-friendly interface allows easy input of student details and result data, while the backend handles data processing seamlessly.</a:t>
            </a:r>
            <a:endParaRPr lang="en-US" sz="2000" b="1">
              <a:latin typeface="Times New Roman"/>
              <a:cs typeface="Times New Roman"/>
            </a:endParaRPr>
          </a:p>
          <a:p>
            <a:endParaRPr lang="en-US" sz="2000">
              <a:latin typeface="Times New Roman"/>
              <a:cs typeface="Times New Roman"/>
            </a:endParaRPr>
          </a:p>
          <a:p>
            <a:r>
              <a:rPr lang="en-US" sz="2000">
                <a:latin typeface="Times New Roman"/>
                <a:ea typeface="+mn-lt"/>
                <a:cs typeface="+mn-lt"/>
              </a:rPr>
              <a:t>The project successfully meets its goal of simplifying administrative tasks and ensuring accurate record-keeping. With Bootstrap enhancing the UI design, the system is both modern and responsive across devices. Overall, this project showcases the potential of combining contemporary web technologies to create practical solutions in education, providing a solid foundation for future enhancements such as advanced reporting features and user authentication.</a:t>
            </a:r>
            <a:endParaRPr lang="en-US" sz="2000">
              <a:latin typeface="Times New Roman"/>
            </a:endParaRPr>
          </a:p>
        </p:txBody>
      </p:sp>
    </p:spTree>
    <p:extLst>
      <p:ext uri="{BB962C8B-B14F-4D97-AF65-F5344CB8AC3E}">
        <p14:creationId xmlns:p14="http://schemas.microsoft.com/office/powerpoint/2010/main" val="2824550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close-up of a computer&#10;&#10;Description automatically generated">
            <a:extLst>
              <a:ext uri="{FF2B5EF4-FFF2-40B4-BE49-F238E27FC236}">
                <a16:creationId xmlns:a16="http://schemas.microsoft.com/office/drawing/2014/main" id="{7C8C96C9-631D-ABE0-442B-C0989552AC64}"/>
              </a:ext>
            </a:extLst>
          </p:cNvPr>
          <p:cNvPicPr>
            <a:picLocks noChangeAspect="1"/>
          </p:cNvPicPr>
          <p:nvPr/>
        </p:nvPicPr>
        <p:blipFill>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585550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89DF-CF45-C911-C8CE-5EF636B7B1EE}"/>
              </a:ext>
            </a:extLst>
          </p:cNvPr>
          <p:cNvSpPr>
            <a:spLocks noGrp="1"/>
          </p:cNvSpPr>
          <p:nvPr>
            <p:ph type="title" idx="4294967295"/>
          </p:nvPr>
        </p:nvSpPr>
        <p:spPr>
          <a:xfrm>
            <a:off x="5868557" y="1138036"/>
            <a:ext cx="5444382" cy="1402470"/>
          </a:xfrm>
        </p:spPr>
        <p:txBody>
          <a:bodyPr vert="horz" lIns="91440" tIns="45720" rIns="91440" bIns="45720" rtlCol="0" anchor="t">
            <a:normAutofit/>
          </a:bodyPr>
          <a:lstStyle/>
          <a:p>
            <a:r>
              <a:rPr lang="en-US" sz="3200"/>
              <a:t>Abstract</a:t>
            </a:r>
          </a:p>
        </p:txBody>
      </p:sp>
      <p:pic>
        <p:nvPicPr>
          <p:cNvPr id="4" name="Picture 3" descr="A group of people sitting at desks in a classroom&#10;&#10;Description automatically generated">
            <a:extLst>
              <a:ext uri="{FF2B5EF4-FFF2-40B4-BE49-F238E27FC236}">
                <a16:creationId xmlns:a16="http://schemas.microsoft.com/office/drawing/2014/main" id="{D2525243-2516-E0F3-98FA-9A44EDBF09AB}"/>
              </a:ext>
            </a:extLst>
          </p:cNvPr>
          <p:cNvPicPr>
            <a:picLocks noChangeAspect="1"/>
          </p:cNvPicPr>
          <p:nvPr/>
        </p:nvPicPr>
        <p:blipFill>
          <a:blip r:embed="rId2"/>
          <a:srcRect t="2446" r="2" b="5693"/>
          <a:stretch/>
        </p:blipFill>
        <p:spPr>
          <a:xfrm>
            <a:off x="-1" y="10"/>
            <a:ext cx="4970204"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81C7C7-96D3-A6C1-1FEF-274DA0AE2BB7}"/>
              </a:ext>
            </a:extLst>
          </p:cNvPr>
          <p:cNvSpPr>
            <a:spLocks noGrp="1"/>
          </p:cNvSpPr>
          <p:nvPr>
            <p:ph idx="4294967295"/>
          </p:nvPr>
        </p:nvSpPr>
        <p:spPr>
          <a:xfrm>
            <a:off x="5230382" y="1846326"/>
            <a:ext cx="5825382" cy="3591207"/>
          </a:xfrm>
        </p:spPr>
        <p:txBody>
          <a:bodyPr vert="horz" lIns="91440" tIns="45720" rIns="91440" bIns="45720" rtlCol="0" anchor="t">
            <a:noAutofit/>
          </a:bodyPr>
          <a:lstStyle/>
          <a:p>
            <a:pPr algn="just"/>
            <a:r>
              <a:rPr lang="en-US" sz="1600">
                <a:latin typeface="Times New Roman"/>
                <a:cs typeface="Times New Roman"/>
              </a:rPr>
              <a:t>In an educational setting, managing student results effectively plays a crucial role in maintaining a smooth academic workflow. A well-organized approach helps ensure that all data is easily accessible, accurate, and up-to-date.</a:t>
            </a:r>
            <a:endParaRPr lang="en-US"/>
          </a:p>
          <a:p>
            <a:pPr algn="just"/>
            <a:r>
              <a:rPr lang="en-US" sz="1600">
                <a:latin typeface="Times New Roman"/>
                <a:cs typeface="Times New Roman"/>
              </a:rPr>
              <a:t>Having a centralized system for handling student records makes it simple to track academic progress, generate reports, and evaluate performance without unnecessary delays or complications.</a:t>
            </a:r>
          </a:p>
          <a:p>
            <a:pPr algn="just"/>
            <a:r>
              <a:rPr lang="en-US" sz="1600">
                <a:latin typeface="Times New Roman"/>
                <a:cs typeface="Times New Roman"/>
              </a:rPr>
              <a:t>Automating repetitive tasks like calculating grades and preparing result sheets significantly reduces manual errors while saving time for both educators and administrators.</a:t>
            </a:r>
          </a:p>
          <a:p>
            <a:pPr algn="just"/>
            <a:r>
              <a:rPr lang="en-US" sz="1600">
                <a:latin typeface="Times New Roman"/>
                <a:cs typeface="Times New Roman"/>
              </a:rPr>
              <a:t>Presenting results in a clear, transparent, and easy-to-understand format fosters better communication among students, parents, and faculty, creating a more supportive academic environment.</a:t>
            </a:r>
          </a:p>
          <a:p>
            <a:pPr algn="just"/>
            <a:r>
              <a:rPr lang="en-US" sz="1600">
                <a:latin typeface="Times New Roman"/>
                <a:cs typeface="Times New Roman"/>
              </a:rPr>
              <a:t>Ensuring data security and scalability is vital for protecting sensitive information while preparing to handle the growing needs of institutions as they expand over time.</a:t>
            </a:r>
          </a:p>
        </p:txBody>
      </p:sp>
    </p:spTree>
    <p:extLst>
      <p:ext uri="{BB962C8B-B14F-4D97-AF65-F5344CB8AC3E}">
        <p14:creationId xmlns:p14="http://schemas.microsoft.com/office/powerpoint/2010/main" val="30912556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2991A-1772-A51C-76A1-BA10BE716CEF}"/>
              </a:ext>
            </a:extLst>
          </p:cNvPr>
          <p:cNvSpPr>
            <a:spLocks noGrp="1"/>
          </p:cNvSpPr>
          <p:nvPr>
            <p:ph type="title"/>
          </p:nvPr>
        </p:nvSpPr>
        <p:spPr>
          <a:xfrm>
            <a:off x="824956" y="231529"/>
            <a:ext cx="6002110" cy="1495425"/>
          </a:xfrm>
        </p:spPr>
        <p:txBody>
          <a:bodyPr>
            <a:normAutofit/>
          </a:bodyPr>
          <a:lstStyle/>
          <a:p>
            <a:r>
              <a:rPr lang="en-US" sz="4000"/>
              <a:t>Introduction</a:t>
            </a:r>
          </a:p>
        </p:txBody>
      </p:sp>
      <p:sp>
        <p:nvSpPr>
          <p:cNvPr id="3" name="Content Placeholder 2">
            <a:extLst>
              <a:ext uri="{FF2B5EF4-FFF2-40B4-BE49-F238E27FC236}">
                <a16:creationId xmlns:a16="http://schemas.microsoft.com/office/drawing/2014/main" id="{B9A8251B-4D50-ADA7-4FCF-2B9E5C307D40}"/>
              </a:ext>
            </a:extLst>
          </p:cNvPr>
          <p:cNvSpPr>
            <a:spLocks noGrp="1"/>
          </p:cNvSpPr>
          <p:nvPr>
            <p:ph idx="1"/>
          </p:nvPr>
        </p:nvSpPr>
        <p:spPr>
          <a:xfrm>
            <a:off x="637388" y="1713405"/>
            <a:ext cx="6002110" cy="3729034"/>
          </a:xfrm>
        </p:spPr>
        <p:txBody>
          <a:bodyPr vert="horz" lIns="91440" tIns="45720" rIns="91440" bIns="45720" rtlCol="0" anchor="t">
            <a:noAutofit/>
          </a:bodyPr>
          <a:lstStyle/>
          <a:p>
            <a:r>
              <a:rPr lang="en-US" sz="1600" dirty="0">
                <a:latin typeface="Times New Roman"/>
                <a:ea typeface="+mn-lt"/>
                <a:cs typeface="+mn-lt"/>
              </a:rPr>
              <a:t>Managing student results is essential for accurately and consistently tracking academic performance. It involves more than just recording grades, encompassing a broader range of student achievements and providing a comprehensive view of their academic progress.</a:t>
            </a:r>
            <a:endParaRPr lang="en-US" sz="1600">
              <a:latin typeface="Times New Roman"/>
              <a:cs typeface="Times New Roman"/>
            </a:endParaRPr>
          </a:p>
          <a:p>
            <a:r>
              <a:rPr lang="en-US" sz="1600" dirty="0">
                <a:latin typeface="Times New Roman"/>
                <a:ea typeface="+mn-lt"/>
                <a:cs typeface="+mn-lt"/>
              </a:rPr>
              <a:t>A well-organized result management system ensures that data is presented in a clear, accessible, and meaningful way, making it easy for students, teachers, and parents to understand and use.</a:t>
            </a:r>
            <a:endParaRPr lang="en-US" sz="1600">
              <a:latin typeface="Times New Roman"/>
              <a:cs typeface="Times New Roman"/>
            </a:endParaRPr>
          </a:p>
          <a:p>
            <a:r>
              <a:rPr lang="en-US" sz="1600" dirty="0">
                <a:latin typeface="Times New Roman"/>
                <a:ea typeface="+mn-lt"/>
                <a:cs typeface="+mn-lt"/>
              </a:rPr>
              <a:t>Automating repetitive tasks within the result management system helps reduce human errors and saves valuable time, enabling teachers and administrators to focus on enhancing student learning and other critical educational activities.</a:t>
            </a:r>
            <a:endParaRPr lang="en-US" sz="1600">
              <a:latin typeface="Times New Roman"/>
              <a:cs typeface="Times New Roman"/>
            </a:endParaRPr>
          </a:p>
          <a:p>
            <a:r>
              <a:rPr lang="en-US" sz="1600" dirty="0">
                <a:latin typeface="Times New Roman"/>
                <a:ea typeface="+mn-lt"/>
                <a:cs typeface="+mn-lt"/>
              </a:rPr>
              <a:t>Transparent result systems facilitate better communication between educators, students, and parents, ensuring that stakeholders can easily access performance data and make informed decisions regarding academic support and progress.</a:t>
            </a:r>
            <a:endParaRPr lang="en-US" sz="1600">
              <a:latin typeface="Times New Roman"/>
              <a:cs typeface="Times New Roman"/>
            </a:endParaRPr>
          </a:p>
          <a:p>
            <a:r>
              <a:rPr lang="en-US" sz="1600" dirty="0">
                <a:latin typeface="Times New Roman"/>
                <a:ea typeface="+mn-lt"/>
                <a:cs typeface="+mn-lt"/>
              </a:rPr>
              <a:t>A secure and adaptable result management system not only safeguards sensitive student data but also ensures scalability, allowing institutions to grow and evolve while maintaining the integrity and confidentiality of academic records.</a:t>
            </a:r>
            <a:endParaRPr lang="en-US" sz="1600" dirty="0">
              <a:latin typeface="Times New Roman"/>
              <a:cs typeface="Times New Roman"/>
            </a:endParaRPr>
          </a:p>
        </p:txBody>
      </p:sp>
      <p:pic>
        <p:nvPicPr>
          <p:cNvPr id="4" name="Picture 3" descr="525,300+ Students Vertical Stock Photos, Pictures &amp; Royalty-Free Images -  iStock | Group of students vertical, College students vertical">
            <a:extLst>
              <a:ext uri="{FF2B5EF4-FFF2-40B4-BE49-F238E27FC236}">
                <a16:creationId xmlns:a16="http://schemas.microsoft.com/office/drawing/2014/main" id="{D6D18290-7F85-7ABE-4C86-E30C472BDD71}"/>
              </a:ext>
            </a:extLst>
          </p:cNvPr>
          <p:cNvPicPr>
            <a:picLocks noChangeAspect="1"/>
          </p:cNvPicPr>
          <p:nvPr/>
        </p:nvPicPr>
        <p:blipFill>
          <a:blip r:embed="rId2"/>
          <a:srcRect t="1105" r="1" b="7206"/>
          <a:stretch/>
        </p:blipFill>
        <p:spPr>
          <a:xfrm>
            <a:off x="7199440" y="10"/>
            <a:ext cx="4992560" cy="6857990"/>
          </a:xfrm>
          <a:prstGeom prst="rect">
            <a:avLst/>
          </a:prstGeom>
          <a:effectLst/>
        </p:spPr>
      </p:pic>
    </p:spTree>
    <p:extLst>
      <p:ext uri="{BB962C8B-B14F-4D97-AF65-F5344CB8AC3E}">
        <p14:creationId xmlns:p14="http://schemas.microsoft.com/office/powerpoint/2010/main" val="584420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system&#10;&#10;Description automatically generated">
            <a:extLst>
              <a:ext uri="{FF2B5EF4-FFF2-40B4-BE49-F238E27FC236}">
                <a16:creationId xmlns:a16="http://schemas.microsoft.com/office/drawing/2014/main" id="{9CDC1A58-47DF-B7C3-0E28-4E560A623C44}"/>
              </a:ext>
            </a:extLst>
          </p:cNvPr>
          <p:cNvPicPr>
            <a:picLocks noGrp="1" noChangeAspect="1"/>
          </p:cNvPicPr>
          <p:nvPr>
            <p:ph idx="1"/>
          </p:nvPr>
        </p:nvPicPr>
        <p:blipFill>
          <a:blip r:embed="rId2"/>
          <a:srcRect r="-2" b="495"/>
          <a:stretch/>
        </p:blipFill>
        <p:spPr>
          <a:xfrm>
            <a:off x="-6588" y="10"/>
            <a:ext cx="12198588" cy="6857990"/>
          </a:xfrm>
          <a:prstGeom prst="rect">
            <a:avLst/>
          </a:prstGeom>
        </p:spPr>
      </p:pic>
    </p:spTree>
    <p:extLst>
      <p:ext uri="{BB962C8B-B14F-4D97-AF65-F5344CB8AC3E}">
        <p14:creationId xmlns:p14="http://schemas.microsoft.com/office/powerpoint/2010/main" val="881168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17CF-0CF9-8623-F939-09D256573C59}"/>
              </a:ext>
            </a:extLst>
          </p:cNvPr>
          <p:cNvSpPr>
            <a:spLocks noGrp="1"/>
          </p:cNvSpPr>
          <p:nvPr>
            <p:ph type="title" idx="4294967295"/>
          </p:nvPr>
        </p:nvSpPr>
        <p:spPr>
          <a:xfrm>
            <a:off x="-152400" y="165100"/>
            <a:ext cx="12189278" cy="1352777"/>
          </a:xfrm>
        </p:spPr>
        <p:txBody>
          <a:bodyPr/>
          <a:lstStyle/>
          <a:p>
            <a:pPr algn="ctr"/>
            <a:r>
              <a:rPr lang="en-US">
                <a:latin typeface="Times New Roman"/>
                <a:cs typeface="Times New Roman"/>
              </a:rPr>
              <a:t>Design</a:t>
            </a:r>
          </a:p>
        </p:txBody>
      </p:sp>
      <p:pic>
        <p:nvPicPr>
          <p:cNvPr id="15" name="Picture 14" descr="A diagram of a student result management&#10;&#10;Description automatically generated">
            <a:extLst>
              <a:ext uri="{FF2B5EF4-FFF2-40B4-BE49-F238E27FC236}">
                <a16:creationId xmlns:a16="http://schemas.microsoft.com/office/drawing/2014/main" id="{504C4F73-D459-7C0E-7192-20829E0E4ECB}"/>
              </a:ext>
            </a:extLst>
          </p:cNvPr>
          <p:cNvPicPr>
            <a:picLocks noChangeAspect="1"/>
          </p:cNvPicPr>
          <p:nvPr/>
        </p:nvPicPr>
        <p:blipFill>
          <a:blip r:embed="rId2"/>
          <a:srcRect l="283" t="2160" r="-142" b="2160"/>
          <a:stretch/>
        </p:blipFill>
        <p:spPr>
          <a:xfrm>
            <a:off x="1607528" y="1267288"/>
            <a:ext cx="8263335" cy="5192467"/>
          </a:xfrm>
          <a:prstGeom prst="rect">
            <a:avLst/>
          </a:prstGeom>
          <a:ln>
            <a:noFill/>
          </a:ln>
        </p:spPr>
      </p:pic>
      <p:pic>
        <p:nvPicPr>
          <p:cNvPr id="18" name="Picture 17" descr="A group of people holding books&#10;&#10;Description automatically generated">
            <a:extLst>
              <a:ext uri="{FF2B5EF4-FFF2-40B4-BE49-F238E27FC236}">
                <a16:creationId xmlns:a16="http://schemas.microsoft.com/office/drawing/2014/main" id="{93764762-3129-D6F3-65ED-2A4B925BF13C}"/>
              </a:ext>
            </a:extLst>
          </p:cNvPr>
          <p:cNvPicPr>
            <a:picLocks noChangeAspect="1"/>
          </p:cNvPicPr>
          <p:nvPr/>
        </p:nvPicPr>
        <p:blipFill>
          <a:blip r:embed="rId3"/>
          <a:stretch>
            <a:fillRect/>
          </a:stretch>
        </p:blipFill>
        <p:spPr>
          <a:xfrm>
            <a:off x="8626930" y="3250111"/>
            <a:ext cx="2272394" cy="1432743"/>
          </a:xfrm>
          <a:prstGeom prst="rect">
            <a:avLst/>
          </a:prstGeom>
        </p:spPr>
      </p:pic>
    </p:spTree>
    <p:extLst>
      <p:ext uri="{BB962C8B-B14F-4D97-AF65-F5344CB8AC3E}">
        <p14:creationId xmlns:p14="http://schemas.microsoft.com/office/powerpoint/2010/main" val="3974795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F217E16B-8F38-4CD3-014D-202C9A997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8A375C-9674-9EAA-B82D-095612F0F39C}"/>
              </a:ext>
            </a:extLst>
          </p:cNvPr>
          <p:cNvSpPr>
            <a:spLocks noGrp="1"/>
          </p:cNvSpPr>
          <p:nvPr>
            <p:ph type="ctrTitle"/>
          </p:nvPr>
        </p:nvSpPr>
        <p:spPr>
          <a:xfrm>
            <a:off x="3048000" y="876179"/>
            <a:ext cx="9144000" cy="2387600"/>
          </a:xfrm>
        </p:spPr>
        <p:txBody>
          <a:bodyPr/>
          <a:lstStyle/>
          <a:p>
            <a:r>
              <a:rPr lang="en-IN" dirty="0"/>
              <a:t>Implementation</a:t>
            </a:r>
          </a:p>
        </p:txBody>
      </p:sp>
      <p:sp>
        <p:nvSpPr>
          <p:cNvPr id="5" name="Rectangle 4">
            <a:extLst>
              <a:ext uri="{FF2B5EF4-FFF2-40B4-BE49-F238E27FC236}">
                <a16:creationId xmlns:a16="http://schemas.microsoft.com/office/drawing/2014/main" id="{BDB51E3E-88D2-7374-0911-A436A355CFFF}"/>
              </a:ext>
            </a:extLst>
          </p:cNvPr>
          <p:cNvSpPr/>
          <p:nvPr/>
        </p:nvSpPr>
        <p:spPr>
          <a:xfrm>
            <a:off x="1935846" y="0"/>
            <a:ext cx="3053918"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grpSp>
        <p:nvGrpSpPr>
          <p:cNvPr id="9" name="Group 8">
            <a:extLst>
              <a:ext uri="{FF2B5EF4-FFF2-40B4-BE49-F238E27FC236}">
                <a16:creationId xmlns:a16="http://schemas.microsoft.com/office/drawing/2014/main" id="{9C1DEA02-1E14-4823-15A5-3DAE2A64AB7A}"/>
              </a:ext>
            </a:extLst>
          </p:cNvPr>
          <p:cNvGrpSpPr/>
          <p:nvPr/>
        </p:nvGrpSpPr>
        <p:grpSpPr>
          <a:xfrm>
            <a:off x="1355795" y="0"/>
            <a:ext cx="3385352" cy="6858000"/>
            <a:chOff x="0" y="0"/>
            <a:chExt cx="3385352" cy="6858000"/>
          </a:xfrm>
          <a:solidFill>
            <a:schemeClr val="accent1">
              <a:lumMod val="40000"/>
              <a:lumOff val="60000"/>
            </a:schemeClr>
          </a:solidFill>
        </p:grpSpPr>
        <p:sp>
          <p:nvSpPr>
            <p:cNvPr id="7" name="Rectangle 6">
              <a:extLst>
                <a:ext uri="{FF2B5EF4-FFF2-40B4-BE49-F238E27FC236}">
                  <a16:creationId xmlns:a16="http://schemas.microsoft.com/office/drawing/2014/main" id="{CCC08C86-0A2F-4230-4FE5-69AB391F9E52}"/>
                </a:ext>
              </a:extLst>
            </p:cNvPr>
            <p:cNvSpPr/>
            <p:nvPr/>
          </p:nvSpPr>
          <p:spPr>
            <a:xfrm>
              <a:off x="0" y="0"/>
              <a:ext cx="3053918"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8" name="Isosceles Triangle 7">
              <a:extLst>
                <a:ext uri="{FF2B5EF4-FFF2-40B4-BE49-F238E27FC236}">
                  <a16:creationId xmlns:a16="http://schemas.microsoft.com/office/drawing/2014/main" id="{4289D5D9-31BE-8CEE-B097-8DDF6AF89AE7}"/>
                </a:ext>
              </a:extLst>
            </p:cNvPr>
            <p:cNvSpPr/>
            <p:nvPr/>
          </p:nvSpPr>
          <p:spPr>
            <a:xfrm rot="5400000">
              <a:off x="2839376" y="484312"/>
              <a:ext cx="736846" cy="355107"/>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4" name="Group 13">
            <a:extLst>
              <a:ext uri="{FF2B5EF4-FFF2-40B4-BE49-F238E27FC236}">
                <a16:creationId xmlns:a16="http://schemas.microsoft.com/office/drawing/2014/main" id="{064BC40E-2E95-33C1-FA0D-B8C962F22A68}"/>
              </a:ext>
            </a:extLst>
          </p:cNvPr>
          <p:cNvGrpSpPr/>
          <p:nvPr/>
        </p:nvGrpSpPr>
        <p:grpSpPr>
          <a:xfrm>
            <a:off x="720293" y="0"/>
            <a:ext cx="3385352" cy="6858000"/>
            <a:chOff x="0" y="0"/>
            <a:chExt cx="3385352" cy="6858000"/>
          </a:xfrm>
          <a:solidFill>
            <a:schemeClr val="accent1">
              <a:lumMod val="60000"/>
              <a:lumOff val="40000"/>
            </a:schemeClr>
          </a:solidFill>
        </p:grpSpPr>
        <p:sp>
          <p:nvSpPr>
            <p:cNvPr id="11" name="Rectangle 10">
              <a:extLst>
                <a:ext uri="{FF2B5EF4-FFF2-40B4-BE49-F238E27FC236}">
                  <a16:creationId xmlns:a16="http://schemas.microsoft.com/office/drawing/2014/main" id="{FB0ECAC5-8F37-12BA-CF0C-098DDD7CE430}"/>
                </a:ext>
              </a:extLst>
            </p:cNvPr>
            <p:cNvSpPr/>
            <p:nvPr/>
          </p:nvSpPr>
          <p:spPr>
            <a:xfrm>
              <a:off x="0" y="0"/>
              <a:ext cx="3053918"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12" name="Isosceles Triangle 11">
              <a:extLst>
                <a:ext uri="{FF2B5EF4-FFF2-40B4-BE49-F238E27FC236}">
                  <a16:creationId xmlns:a16="http://schemas.microsoft.com/office/drawing/2014/main" id="{A97B9D14-F5FB-BE10-E007-A5277268FD1D}"/>
                </a:ext>
              </a:extLst>
            </p:cNvPr>
            <p:cNvSpPr/>
            <p:nvPr/>
          </p:nvSpPr>
          <p:spPr>
            <a:xfrm rot="5400000">
              <a:off x="2839376" y="484312"/>
              <a:ext cx="736846" cy="355107"/>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8" name="Group 17">
            <a:extLst>
              <a:ext uri="{FF2B5EF4-FFF2-40B4-BE49-F238E27FC236}">
                <a16:creationId xmlns:a16="http://schemas.microsoft.com/office/drawing/2014/main" id="{FE719965-9785-9BC1-27C1-0E05CF86ED15}"/>
              </a:ext>
            </a:extLst>
          </p:cNvPr>
          <p:cNvGrpSpPr/>
          <p:nvPr/>
        </p:nvGrpSpPr>
        <p:grpSpPr>
          <a:xfrm>
            <a:off x="0" y="0"/>
            <a:ext cx="3385352" cy="6858000"/>
            <a:chOff x="0" y="0"/>
            <a:chExt cx="3385352" cy="6858000"/>
          </a:xfrm>
          <a:solidFill>
            <a:schemeClr val="accent1">
              <a:lumMod val="75000"/>
            </a:schemeClr>
          </a:solidFill>
        </p:grpSpPr>
        <p:sp>
          <p:nvSpPr>
            <p:cNvPr id="16" name="Rectangle 15">
              <a:extLst>
                <a:ext uri="{FF2B5EF4-FFF2-40B4-BE49-F238E27FC236}">
                  <a16:creationId xmlns:a16="http://schemas.microsoft.com/office/drawing/2014/main" id="{385372CE-9557-92B6-5861-B67E26C5C188}"/>
                </a:ext>
              </a:extLst>
            </p:cNvPr>
            <p:cNvSpPr/>
            <p:nvPr/>
          </p:nvSpPr>
          <p:spPr>
            <a:xfrm>
              <a:off x="0" y="0"/>
              <a:ext cx="3053918"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400">
                <a:solidFill>
                  <a:srgbClr val="ECECEC"/>
                </a:solidFill>
                <a:latin typeface="Times New Roman"/>
                <a:cs typeface="Times New Roman"/>
              </a:endParaRPr>
            </a:p>
          </p:txBody>
        </p:sp>
        <p:sp>
          <p:nvSpPr>
            <p:cNvPr id="17" name="Isosceles Triangle 16">
              <a:extLst>
                <a:ext uri="{FF2B5EF4-FFF2-40B4-BE49-F238E27FC236}">
                  <a16:creationId xmlns:a16="http://schemas.microsoft.com/office/drawing/2014/main" id="{06C6687B-6957-BEF2-20DB-E0E3EEE58BA1}"/>
                </a:ext>
              </a:extLst>
            </p:cNvPr>
            <p:cNvSpPr/>
            <p:nvPr/>
          </p:nvSpPr>
          <p:spPr>
            <a:xfrm rot="5400000">
              <a:off x="2839376" y="484312"/>
              <a:ext cx="736846" cy="355107"/>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extBox 18">
            <a:extLst>
              <a:ext uri="{FF2B5EF4-FFF2-40B4-BE49-F238E27FC236}">
                <a16:creationId xmlns:a16="http://schemas.microsoft.com/office/drawing/2014/main" id="{6AF23877-BABD-36D1-1DED-FAB42FEDD02A}"/>
              </a:ext>
            </a:extLst>
          </p:cNvPr>
          <p:cNvSpPr txBox="1"/>
          <p:nvPr/>
        </p:nvSpPr>
        <p:spPr>
          <a:xfrm>
            <a:off x="449392" y="3720704"/>
            <a:ext cx="210476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chemeClr val="tx2">
                    <a:lumMod val="10000"/>
                    <a:lumOff val="90000"/>
                  </a:schemeClr>
                </a:solidFill>
                <a:latin typeface="Times New Roman"/>
                <a:cs typeface="Times New Roman"/>
              </a:rPr>
              <a:t>Python</a:t>
            </a:r>
            <a:endParaRPr lang="en-US" sz="1400">
              <a:solidFill>
                <a:schemeClr val="tx2">
                  <a:lumMod val="10000"/>
                  <a:lumOff val="90000"/>
                </a:schemeClr>
              </a:solidFill>
              <a:latin typeface="Times New Roman"/>
              <a:cs typeface="Times New Roman"/>
            </a:endParaRPr>
          </a:p>
          <a:p>
            <a:pPr algn="ctr"/>
            <a:endParaRPr lang="en-US" sz="1400" dirty="0">
              <a:latin typeface="Times New Roman"/>
              <a:cs typeface="Times New Roman"/>
            </a:endParaRPr>
          </a:p>
          <a:p>
            <a:pPr algn="just"/>
            <a:r>
              <a:rPr lang="en-US" sz="1400" dirty="0">
                <a:solidFill>
                  <a:srgbClr val="ECECEC"/>
                </a:solidFill>
                <a:latin typeface="Times New Roman"/>
                <a:cs typeface="Times New Roman"/>
              </a:rPr>
              <a:t>Python offers simplicity and flexibility, making it ideal for backend logic, especially when paired with frameworks like Django or Flask.</a:t>
            </a:r>
            <a:endParaRPr lang="en-US" dirty="0"/>
          </a:p>
        </p:txBody>
      </p:sp>
      <p:sp>
        <p:nvSpPr>
          <p:cNvPr id="20" name="TextBox 19">
            <a:extLst>
              <a:ext uri="{FF2B5EF4-FFF2-40B4-BE49-F238E27FC236}">
                <a16:creationId xmlns:a16="http://schemas.microsoft.com/office/drawing/2014/main" id="{6B6784FA-915F-C4F2-4744-F5FCE7919837}"/>
              </a:ext>
            </a:extLst>
          </p:cNvPr>
          <p:cNvSpPr txBox="1"/>
          <p:nvPr/>
        </p:nvSpPr>
        <p:spPr>
          <a:xfrm>
            <a:off x="739253" y="314182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2">
                    <a:lumMod val="10000"/>
                    <a:lumOff val="90000"/>
                  </a:schemeClr>
                </a:solidFill>
                <a:ea typeface="+mn-lt"/>
                <a:cs typeface="+mn-lt"/>
              </a:rPr>
              <a:t>programming</a:t>
            </a:r>
          </a:p>
        </p:txBody>
      </p:sp>
      <p:pic>
        <p:nvPicPr>
          <p:cNvPr id="22" name="Picture 21" descr="Is Programming Hard? A Guide To Getting ...">
            <a:extLst>
              <a:ext uri="{FF2B5EF4-FFF2-40B4-BE49-F238E27FC236}">
                <a16:creationId xmlns:a16="http://schemas.microsoft.com/office/drawing/2014/main" id="{B13A31BD-A4BA-3734-D387-84C503C15FA2}"/>
              </a:ext>
            </a:extLst>
          </p:cNvPr>
          <p:cNvPicPr>
            <a:picLocks noChangeAspect="1"/>
          </p:cNvPicPr>
          <p:nvPr/>
        </p:nvPicPr>
        <p:blipFill>
          <a:blip r:embed="rId3"/>
          <a:srcRect l="9710" r="9877" b="-770"/>
          <a:stretch/>
        </p:blipFill>
        <p:spPr>
          <a:xfrm>
            <a:off x="448006" y="710899"/>
            <a:ext cx="2005317" cy="2022651"/>
          </a:xfrm>
          <a:prstGeom prst="rect">
            <a:avLst/>
          </a:prstGeom>
        </p:spPr>
      </p:pic>
    </p:spTree>
    <p:extLst>
      <p:ext uri="{BB962C8B-B14F-4D97-AF65-F5344CB8AC3E}">
        <p14:creationId xmlns:p14="http://schemas.microsoft.com/office/powerpoint/2010/main" val="23650513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6FE13C-7E28-FC7E-CAD8-B7E20112CF8F}"/>
              </a:ext>
            </a:extLst>
          </p:cNvPr>
          <p:cNvSpPr/>
          <p:nvPr/>
        </p:nvSpPr>
        <p:spPr>
          <a:xfrm>
            <a:off x="9127221" y="0"/>
            <a:ext cx="3053918"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grpSp>
        <p:nvGrpSpPr>
          <p:cNvPr id="33" name="Group 32">
            <a:extLst>
              <a:ext uri="{FF2B5EF4-FFF2-40B4-BE49-F238E27FC236}">
                <a16:creationId xmlns:a16="http://schemas.microsoft.com/office/drawing/2014/main" id="{8710DA52-8B9D-AFE2-C25F-0CC3C77B1F0C}"/>
              </a:ext>
            </a:extLst>
          </p:cNvPr>
          <p:cNvGrpSpPr/>
          <p:nvPr/>
        </p:nvGrpSpPr>
        <p:grpSpPr>
          <a:xfrm>
            <a:off x="6080195" y="0"/>
            <a:ext cx="3385352" cy="6858000"/>
            <a:chOff x="0" y="0"/>
            <a:chExt cx="3385352" cy="6858000"/>
          </a:xfrm>
          <a:solidFill>
            <a:schemeClr val="accent1">
              <a:lumMod val="40000"/>
              <a:lumOff val="60000"/>
            </a:schemeClr>
          </a:solidFill>
        </p:grpSpPr>
        <p:sp>
          <p:nvSpPr>
            <p:cNvPr id="34" name="Rectangle 33">
              <a:extLst>
                <a:ext uri="{FF2B5EF4-FFF2-40B4-BE49-F238E27FC236}">
                  <a16:creationId xmlns:a16="http://schemas.microsoft.com/office/drawing/2014/main" id="{7B933199-319C-2A24-B6AF-5E1AD12A4534}"/>
                </a:ext>
              </a:extLst>
            </p:cNvPr>
            <p:cNvSpPr/>
            <p:nvPr/>
          </p:nvSpPr>
          <p:spPr>
            <a:xfrm>
              <a:off x="0" y="0"/>
              <a:ext cx="3053918"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35" name="Isosceles Triangle 34">
              <a:extLst>
                <a:ext uri="{FF2B5EF4-FFF2-40B4-BE49-F238E27FC236}">
                  <a16:creationId xmlns:a16="http://schemas.microsoft.com/office/drawing/2014/main" id="{C8F1E3B9-DCBE-2CBC-D76C-CC51D3220C2B}"/>
                </a:ext>
              </a:extLst>
            </p:cNvPr>
            <p:cNvSpPr/>
            <p:nvPr/>
          </p:nvSpPr>
          <p:spPr>
            <a:xfrm rot="5400000">
              <a:off x="2839376" y="484312"/>
              <a:ext cx="736846" cy="355107"/>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6" name="Group 35">
            <a:extLst>
              <a:ext uri="{FF2B5EF4-FFF2-40B4-BE49-F238E27FC236}">
                <a16:creationId xmlns:a16="http://schemas.microsoft.com/office/drawing/2014/main" id="{AA8D14C1-03F6-8F96-9C73-4A1C61EF74DE}"/>
              </a:ext>
            </a:extLst>
          </p:cNvPr>
          <p:cNvGrpSpPr/>
          <p:nvPr/>
        </p:nvGrpSpPr>
        <p:grpSpPr>
          <a:xfrm>
            <a:off x="3053918" y="0"/>
            <a:ext cx="3385352" cy="6858000"/>
            <a:chOff x="0" y="0"/>
            <a:chExt cx="3385352" cy="6858000"/>
          </a:xfrm>
          <a:solidFill>
            <a:schemeClr val="accent1">
              <a:lumMod val="60000"/>
              <a:lumOff val="40000"/>
            </a:schemeClr>
          </a:solidFill>
        </p:grpSpPr>
        <p:sp>
          <p:nvSpPr>
            <p:cNvPr id="37" name="Rectangle 36">
              <a:extLst>
                <a:ext uri="{FF2B5EF4-FFF2-40B4-BE49-F238E27FC236}">
                  <a16:creationId xmlns:a16="http://schemas.microsoft.com/office/drawing/2014/main" id="{F0BE647C-CC83-85DC-56C2-9103F2711447}"/>
                </a:ext>
              </a:extLst>
            </p:cNvPr>
            <p:cNvSpPr/>
            <p:nvPr/>
          </p:nvSpPr>
          <p:spPr>
            <a:xfrm>
              <a:off x="0" y="0"/>
              <a:ext cx="3053918"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38" name="Isosceles Triangle 37">
              <a:extLst>
                <a:ext uri="{FF2B5EF4-FFF2-40B4-BE49-F238E27FC236}">
                  <a16:creationId xmlns:a16="http://schemas.microsoft.com/office/drawing/2014/main" id="{14217DF5-99DC-DDFD-B6D9-D769B8C08DF9}"/>
                </a:ext>
              </a:extLst>
            </p:cNvPr>
            <p:cNvSpPr/>
            <p:nvPr/>
          </p:nvSpPr>
          <p:spPr>
            <a:xfrm rot="5400000">
              <a:off x="2839376" y="484312"/>
              <a:ext cx="736846" cy="355107"/>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9" name="Group 38">
            <a:extLst>
              <a:ext uri="{FF2B5EF4-FFF2-40B4-BE49-F238E27FC236}">
                <a16:creationId xmlns:a16="http://schemas.microsoft.com/office/drawing/2014/main" id="{BD231806-CDF2-2360-356F-0B3F26125EB6}"/>
              </a:ext>
            </a:extLst>
          </p:cNvPr>
          <p:cNvGrpSpPr/>
          <p:nvPr/>
        </p:nvGrpSpPr>
        <p:grpSpPr>
          <a:xfrm>
            <a:off x="0" y="0"/>
            <a:ext cx="3385352" cy="6858000"/>
            <a:chOff x="0" y="0"/>
            <a:chExt cx="3385352" cy="6858000"/>
          </a:xfrm>
          <a:solidFill>
            <a:schemeClr val="accent1">
              <a:lumMod val="75000"/>
            </a:schemeClr>
          </a:solidFill>
        </p:grpSpPr>
        <p:sp>
          <p:nvSpPr>
            <p:cNvPr id="40" name="Rectangle 39">
              <a:extLst>
                <a:ext uri="{FF2B5EF4-FFF2-40B4-BE49-F238E27FC236}">
                  <a16:creationId xmlns:a16="http://schemas.microsoft.com/office/drawing/2014/main" id="{0E76AC53-B45A-B6DA-38C4-FA0FF31EA8D8}"/>
                </a:ext>
              </a:extLst>
            </p:cNvPr>
            <p:cNvSpPr/>
            <p:nvPr/>
          </p:nvSpPr>
          <p:spPr>
            <a:xfrm>
              <a:off x="0" y="0"/>
              <a:ext cx="3053918"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1" name="Isosceles Triangle 40">
              <a:extLst>
                <a:ext uri="{FF2B5EF4-FFF2-40B4-BE49-F238E27FC236}">
                  <a16:creationId xmlns:a16="http://schemas.microsoft.com/office/drawing/2014/main" id="{01EF55E6-63EB-289B-D756-031B0AA8EF22}"/>
                </a:ext>
              </a:extLst>
            </p:cNvPr>
            <p:cNvSpPr/>
            <p:nvPr/>
          </p:nvSpPr>
          <p:spPr>
            <a:xfrm rot="5400000">
              <a:off x="2839376" y="484312"/>
              <a:ext cx="736846" cy="355107"/>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 name="Picture 2" descr="Frontend Vs Backend - Full Comparison (2023) - InterviewBit">
            <a:extLst>
              <a:ext uri="{FF2B5EF4-FFF2-40B4-BE49-F238E27FC236}">
                <a16:creationId xmlns:a16="http://schemas.microsoft.com/office/drawing/2014/main" id="{4821159F-36C4-1A78-A1FC-C0E721B276CF}"/>
              </a:ext>
            </a:extLst>
          </p:cNvPr>
          <p:cNvPicPr>
            <a:picLocks noChangeAspect="1"/>
          </p:cNvPicPr>
          <p:nvPr/>
        </p:nvPicPr>
        <p:blipFill>
          <a:blip r:embed="rId3"/>
          <a:stretch>
            <a:fillRect/>
          </a:stretch>
        </p:blipFill>
        <p:spPr>
          <a:xfrm>
            <a:off x="3756453" y="710514"/>
            <a:ext cx="1764957" cy="2007973"/>
          </a:xfrm>
          <a:prstGeom prst="rect">
            <a:avLst/>
          </a:prstGeom>
        </p:spPr>
      </p:pic>
      <p:pic>
        <p:nvPicPr>
          <p:cNvPr id="4" name="Picture 3" descr="Frontend Vs Backend - Full Comparison (2023) - InterviewBit">
            <a:extLst>
              <a:ext uri="{FF2B5EF4-FFF2-40B4-BE49-F238E27FC236}">
                <a16:creationId xmlns:a16="http://schemas.microsoft.com/office/drawing/2014/main" id="{C7893F54-919E-8150-D623-38F16995CC80}"/>
              </a:ext>
            </a:extLst>
          </p:cNvPr>
          <p:cNvPicPr>
            <a:picLocks noChangeAspect="1"/>
          </p:cNvPicPr>
          <p:nvPr/>
        </p:nvPicPr>
        <p:blipFill>
          <a:blip r:embed="rId4"/>
          <a:stretch>
            <a:fillRect/>
          </a:stretch>
        </p:blipFill>
        <p:spPr>
          <a:xfrm>
            <a:off x="6763264" y="710513"/>
            <a:ext cx="1816445" cy="2049163"/>
          </a:xfrm>
          <a:prstGeom prst="rect">
            <a:avLst/>
          </a:prstGeom>
        </p:spPr>
      </p:pic>
      <p:pic>
        <p:nvPicPr>
          <p:cNvPr id="6" name="Picture 5" descr="Framework vs Library: Full Comparison ...">
            <a:extLst>
              <a:ext uri="{FF2B5EF4-FFF2-40B4-BE49-F238E27FC236}">
                <a16:creationId xmlns:a16="http://schemas.microsoft.com/office/drawing/2014/main" id="{8FE023C9-CA56-AD8C-ADF4-CAD1FA016F79}"/>
              </a:ext>
            </a:extLst>
          </p:cNvPr>
          <p:cNvPicPr>
            <a:picLocks noChangeAspect="1"/>
          </p:cNvPicPr>
          <p:nvPr/>
        </p:nvPicPr>
        <p:blipFill>
          <a:blip r:embed="rId5"/>
          <a:srcRect l="3791" t="-3506" r="2370" b="-493"/>
          <a:stretch/>
        </p:blipFill>
        <p:spPr>
          <a:xfrm>
            <a:off x="9783333" y="711877"/>
            <a:ext cx="1954165" cy="2045433"/>
          </a:xfrm>
          <a:prstGeom prst="rect">
            <a:avLst/>
          </a:prstGeom>
        </p:spPr>
      </p:pic>
      <p:pic>
        <p:nvPicPr>
          <p:cNvPr id="7" name="Picture 6" descr="Is Programming Hard? A Guide To Getting ...">
            <a:extLst>
              <a:ext uri="{FF2B5EF4-FFF2-40B4-BE49-F238E27FC236}">
                <a16:creationId xmlns:a16="http://schemas.microsoft.com/office/drawing/2014/main" id="{3EB35277-CEEE-2E5F-A6B7-C204AA7F34ED}"/>
              </a:ext>
            </a:extLst>
          </p:cNvPr>
          <p:cNvPicPr>
            <a:picLocks noChangeAspect="1"/>
          </p:cNvPicPr>
          <p:nvPr/>
        </p:nvPicPr>
        <p:blipFill>
          <a:blip r:embed="rId6"/>
          <a:srcRect l="9710" r="9877" b="-770"/>
          <a:stretch/>
        </p:blipFill>
        <p:spPr>
          <a:xfrm>
            <a:off x="448006" y="710899"/>
            <a:ext cx="2005317" cy="2022651"/>
          </a:xfrm>
          <a:prstGeom prst="rect">
            <a:avLst/>
          </a:prstGeom>
        </p:spPr>
      </p:pic>
      <p:sp>
        <p:nvSpPr>
          <p:cNvPr id="8" name="TextBox 7">
            <a:extLst>
              <a:ext uri="{FF2B5EF4-FFF2-40B4-BE49-F238E27FC236}">
                <a16:creationId xmlns:a16="http://schemas.microsoft.com/office/drawing/2014/main" id="{2079F8B3-2A3E-2477-C668-2112B5CAA919}"/>
              </a:ext>
            </a:extLst>
          </p:cNvPr>
          <p:cNvSpPr txBox="1"/>
          <p:nvPr/>
        </p:nvSpPr>
        <p:spPr>
          <a:xfrm>
            <a:off x="73233" y="3225590"/>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tx2">
                    <a:lumMod val="10000"/>
                    <a:lumOff val="90000"/>
                  </a:schemeClr>
                </a:solidFill>
              </a:rPr>
              <a:t>programming</a:t>
            </a:r>
            <a:endParaRPr lang="en-US">
              <a:solidFill>
                <a:schemeClr val="tx2">
                  <a:lumMod val="10000"/>
                  <a:lumOff val="90000"/>
                </a:schemeClr>
              </a:solidFill>
            </a:endParaRPr>
          </a:p>
        </p:txBody>
      </p:sp>
      <p:sp>
        <p:nvSpPr>
          <p:cNvPr id="9" name="TextBox 8">
            <a:extLst>
              <a:ext uri="{FF2B5EF4-FFF2-40B4-BE49-F238E27FC236}">
                <a16:creationId xmlns:a16="http://schemas.microsoft.com/office/drawing/2014/main" id="{29F0D40B-FB71-DE41-FFC4-7EBB160F66C9}"/>
              </a:ext>
            </a:extLst>
          </p:cNvPr>
          <p:cNvSpPr txBox="1"/>
          <p:nvPr/>
        </p:nvSpPr>
        <p:spPr>
          <a:xfrm>
            <a:off x="3924652" y="3216829"/>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frontend</a:t>
            </a:r>
          </a:p>
        </p:txBody>
      </p:sp>
      <p:sp>
        <p:nvSpPr>
          <p:cNvPr id="10" name="TextBox 9">
            <a:extLst>
              <a:ext uri="{FF2B5EF4-FFF2-40B4-BE49-F238E27FC236}">
                <a16:creationId xmlns:a16="http://schemas.microsoft.com/office/drawing/2014/main" id="{332A599E-3E2E-E618-77E9-04EE0DE42313}"/>
              </a:ext>
            </a:extLst>
          </p:cNvPr>
          <p:cNvSpPr txBox="1"/>
          <p:nvPr/>
        </p:nvSpPr>
        <p:spPr>
          <a:xfrm>
            <a:off x="7119965" y="3227587"/>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backend</a:t>
            </a:r>
          </a:p>
        </p:txBody>
      </p:sp>
      <p:sp>
        <p:nvSpPr>
          <p:cNvPr id="11" name="TextBox 10">
            <a:extLst>
              <a:ext uri="{FF2B5EF4-FFF2-40B4-BE49-F238E27FC236}">
                <a16:creationId xmlns:a16="http://schemas.microsoft.com/office/drawing/2014/main" id="{3A1188E1-6900-D78B-F4F8-69CA71791E4C}"/>
              </a:ext>
            </a:extLst>
          </p:cNvPr>
          <p:cNvSpPr txBox="1"/>
          <p:nvPr/>
        </p:nvSpPr>
        <p:spPr>
          <a:xfrm>
            <a:off x="10136305" y="3231046"/>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framework</a:t>
            </a:r>
          </a:p>
        </p:txBody>
      </p:sp>
      <p:sp>
        <p:nvSpPr>
          <p:cNvPr id="12" name="TextBox 11">
            <a:extLst>
              <a:ext uri="{FF2B5EF4-FFF2-40B4-BE49-F238E27FC236}">
                <a16:creationId xmlns:a16="http://schemas.microsoft.com/office/drawing/2014/main" id="{A2B3F06A-DDF8-DB19-D489-BF4ACE4988F9}"/>
              </a:ext>
            </a:extLst>
          </p:cNvPr>
          <p:cNvSpPr txBox="1"/>
          <p:nvPr/>
        </p:nvSpPr>
        <p:spPr>
          <a:xfrm>
            <a:off x="443013" y="3932567"/>
            <a:ext cx="212536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solidFill>
                  <a:schemeClr val="tx2">
                    <a:lumMod val="10000"/>
                    <a:lumOff val="90000"/>
                  </a:schemeClr>
                </a:solidFill>
                <a:latin typeface="Times New Roman"/>
                <a:ea typeface="+mn-lt"/>
                <a:cs typeface="+mn-lt"/>
              </a:rPr>
              <a:t>Python</a:t>
            </a:r>
            <a:endParaRPr lang="en-US">
              <a:solidFill>
                <a:schemeClr val="tx2">
                  <a:lumMod val="10000"/>
                  <a:lumOff val="90000"/>
                </a:schemeClr>
              </a:solidFill>
              <a:latin typeface="Times New Roman"/>
              <a:cs typeface="Times New Roman"/>
            </a:endParaRPr>
          </a:p>
          <a:p>
            <a:pPr algn="ctr"/>
            <a:endParaRPr lang="en-US" sz="1400" dirty="0">
              <a:solidFill>
                <a:schemeClr val="tx2">
                  <a:lumMod val="10000"/>
                  <a:lumOff val="90000"/>
                </a:schemeClr>
              </a:solidFill>
              <a:latin typeface="Times New Roman"/>
              <a:ea typeface="+mn-lt"/>
              <a:cs typeface="+mn-lt"/>
            </a:endParaRPr>
          </a:p>
          <a:p>
            <a:pPr algn="just"/>
            <a:r>
              <a:rPr lang="en-US" sz="1400" dirty="0">
                <a:solidFill>
                  <a:srgbClr val="ECECEC"/>
                </a:solidFill>
                <a:latin typeface="Times New Roman"/>
                <a:ea typeface="+mn-lt"/>
                <a:cs typeface="+mn-lt"/>
              </a:rPr>
              <a:t>Python offers simplicity and flexibility, making it ideal for backend logic, especially when paired with frameworks like Django or Flask.</a:t>
            </a:r>
            <a:endParaRPr lang="en-US" sz="1400">
              <a:latin typeface="Times New Roman"/>
              <a:cs typeface="Times New Roman"/>
            </a:endParaRPr>
          </a:p>
        </p:txBody>
      </p:sp>
      <p:sp>
        <p:nvSpPr>
          <p:cNvPr id="14" name="TextBox 13">
            <a:extLst>
              <a:ext uri="{FF2B5EF4-FFF2-40B4-BE49-F238E27FC236}">
                <a16:creationId xmlns:a16="http://schemas.microsoft.com/office/drawing/2014/main" id="{397B319D-2259-3C15-AC59-E77C42B3F5E7}"/>
              </a:ext>
            </a:extLst>
          </p:cNvPr>
          <p:cNvSpPr txBox="1"/>
          <p:nvPr/>
        </p:nvSpPr>
        <p:spPr>
          <a:xfrm>
            <a:off x="3457816" y="3899679"/>
            <a:ext cx="2063577"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latin typeface="Times New Roman"/>
                <a:ea typeface="+mn-lt"/>
                <a:cs typeface="+mn-lt"/>
              </a:rPr>
              <a:t>HTML, CSS, JavaScript</a:t>
            </a:r>
            <a:endParaRPr lang="en-US"/>
          </a:p>
          <a:p>
            <a:endParaRPr lang="en-US" sz="1400" b="1" dirty="0">
              <a:latin typeface="Times New Roman"/>
              <a:cs typeface="Times New Roman"/>
            </a:endParaRPr>
          </a:p>
          <a:p>
            <a:pPr algn="just"/>
            <a:r>
              <a:rPr lang="en-US" sz="1400" dirty="0">
                <a:latin typeface="Times New Roman"/>
                <a:ea typeface="+mn-lt"/>
                <a:cs typeface="+mn-lt"/>
              </a:rPr>
              <a:t>These are essential for building responsive and user-friendly web pages, allowing the system to be accessible on various devices.</a:t>
            </a:r>
            <a:endParaRPr lang="en-US" sz="1400" dirty="0">
              <a:latin typeface="Times New Roman"/>
              <a:cs typeface="Times New Roman"/>
            </a:endParaRPr>
          </a:p>
          <a:p>
            <a:endParaRPr lang="en-US" sz="1200" b="1" dirty="0">
              <a:solidFill>
                <a:srgbClr val="ECECEC"/>
              </a:solidFill>
            </a:endParaRPr>
          </a:p>
        </p:txBody>
      </p:sp>
      <p:sp>
        <p:nvSpPr>
          <p:cNvPr id="15" name="TextBox 14">
            <a:extLst>
              <a:ext uri="{FF2B5EF4-FFF2-40B4-BE49-F238E27FC236}">
                <a16:creationId xmlns:a16="http://schemas.microsoft.com/office/drawing/2014/main" id="{42BE0A34-1F15-A5DF-7DBC-8B505969BE66}"/>
              </a:ext>
            </a:extLst>
          </p:cNvPr>
          <p:cNvSpPr txBox="1"/>
          <p:nvPr/>
        </p:nvSpPr>
        <p:spPr>
          <a:xfrm>
            <a:off x="6429125" y="3894760"/>
            <a:ext cx="2403389" cy="1846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latin typeface="Times New Roman"/>
                <a:ea typeface="+mn-lt"/>
                <a:cs typeface="+mn-lt"/>
              </a:rPr>
              <a:t>Django </a:t>
            </a:r>
            <a:endParaRPr lang="en-US"/>
          </a:p>
          <a:p>
            <a:endParaRPr lang="en-US" sz="1400" b="1" dirty="0">
              <a:latin typeface="Times New Roman"/>
              <a:cs typeface="Times New Roman"/>
            </a:endParaRPr>
          </a:p>
          <a:p>
            <a:r>
              <a:rPr lang="en-US" sz="1400" dirty="0">
                <a:latin typeface="Times New Roman"/>
                <a:ea typeface="+mn-lt"/>
                <a:cs typeface="+mn-lt"/>
              </a:rPr>
              <a:t>Django provides a robust, secure, and scalable structure for building web applications, with built-in features like authentication, database ORM, and admin interfaces.</a:t>
            </a:r>
          </a:p>
        </p:txBody>
      </p:sp>
      <p:sp>
        <p:nvSpPr>
          <p:cNvPr id="16" name="TextBox 15">
            <a:extLst>
              <a:ext uri="{FF2B5EF4-FFF2-40B4-BE49-F238E27FC236}">
                <a16:creationId xmlns:a16="http://schemas.microsoft.com/office/drawing/2014/main" id="{9BC5CE9B-2C1B-336A-3411-34D5A1D694D2}"/>
              </a:ext>
            </a:extLst>
          </p:cNvPr>
          <p:cNvSpPr txBox="1"/>
          <p:nvPr/>
        </p:nvSpPr>
        <p:spPr>
          <a:xfrm>
            <a:off x="9467441" y="3934950"/>
            <a:ext cx="243428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latin typeface="Times New Roman"/>
                <a:ea typeface="+mn-lt"/>
                <a:cs typeface="+mn-lt"/>
              </a:rPr>
              <a:t>MySQL</a:t>
            </a:r>
            <a:endParaRPr lang="en-US"/>
          </a:p>
          <a:p>
            <a:endParaRPr lang="en-US" sz="1400" b="1" dirty="0">
              <a:latin typeface="Times New Roman"/>
              <a:cs typeface="Times New Roman"/>
            </a:endParaRPr>
          </a:p>
          <a:p>
            <a:r>
              <a:rPr lang="en-US" sz="1400" dirty="0">
                <a:latin typeface="Times New Roman"/>
                <a:ea typeface="+mn-lt"/>
                <a:cs typeface="+mn-lt"/>
              </a:rPr>
              <a:t>MySQL is a reliable and widely-used relational database, which helps store and manage large datasets like student records and exam scores efficiently.</a:t>
            </a:r>
            <a:endParaRPr lang="en-US" sz="1400" dirty="0">
              <a:latin typeface="Times New Roman"/>
            </a:endParaRPr>
          </a:p>
        </p:txBody>
      </p:sp>
    </p:spTree>
    <p:extLst>
      <p:ext uri="{BB962C8B-B14F-4D97-AF65-F5344CB8AC3E}">
        <p14:creationId xmlns:p14="http://schemas.microsoft.com/office/powerpoint/2010/main" val="3057468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ED82DA-7C7B-202E-ABB1-B6FCC78FA122}"/>
              </a:ext>
            </a:extLst>
          </p:cNvPr>
          <p:cNvSpPr/>
          <p:nvPr/>
        </p:nvSpPr>
        <p:spPr>
          <a:xfrm>
            <a:off x="1149377" y="-3920"/>
            <a:ext cx="6096921" cy="687436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AFD60C-C30A-FE75-76DC-4015787AD5B4}"/>
              </a:ext>
            </a:extLst>
          </p:cNvPr>
          <p:cNvSpPr/>
          <p:nvPr/>
        </p:nvSpPr>
        <p:spPr>
          <a:xfrm>
            <a:off x="-3920" y="-14217"/>
            <a:ext cx="6096921" cy="6874368"/>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alking about advantages and disadvantages - Lesson Set - ESL Brains">
            <a:extLst>
              <a:ext uri="{FF2B5EF4-FFF2-40B4-BE49-F238E27FC236}">
                <a16:creationId xmlns:a16="http://schemas.microsoft.com/office/drawing/2014/main" id="{D8B08DD6-F5DC-8F48-8546-6DEDAA4BF3C7}"/>
              </a:ext>
            </a:extLst>
          </p:cNvPr>
          <p:cNvPicPr>
            <a:picLocks noChangeAspect="1"/>
          </p:cNvPicPr>
          <p:nvPr/>
        </p:nvPicPr>
        <p:blipFill>
          <a:blip r:embed="rId2"/>
          <a:srcRect l="16627" t="4622" r="17577" b="3782"/>
          <a:stretch/>
        </p:blipFill>
        <p:spPr>
          <a:xfrm>
            <a:off x="7587050" y="2097694"/>
            <a:ext cx="4073672" cy="3208738"/>
          </a:xfrm>
          <a:prstGeom prst="rect">
            <a:avLst/>
          </a:prstGeom>
          <a:ln>
            <a:noFill/>
          </a:ln>
        </p:spPr>
      </p:pic>
      <p:sp>
        <p:nvSpPr>
          <p:cNvPr id="10" name="TextBox 9">
            <a:extLst>
              <a:ext uri="{FF2B5EF4-FFF2-40B4-BE49-F238E27FC236}">
                <a16:creationId xmlns:a16="http://schemas.microsoft.com/office/drawing/2014/main" id="{D1AA29B9-7D89-6A0F-3D26-D4101D1F3EB7}"/>
              </a:ext>
            </a:extLst>
          </p:cNvPr>
          <p:cNvSpPr txBox="1"/>
          <p:nvPr/>
        </p:nvSpPr>
        <p:spPr>
          <a:xfrm>
            <a:off x="336131" y="2904246"/>
            <a:ext cx="54272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latin typeface="Times New Roman"/>
                <a:cs typeface="Times New Roman"/>
              </a:rPr>
              <a:t>Advantages and Disadvantages </a:t>
            </a:r>
            <a:endParaRPr lang="en-US" sz="3200" dirty="0"/>
          </a:p>
        </p:txBody>
      </p:sp>
    </p:spTree>
    <p:extLst>
      <p:ext uri="{BB962C8B-B14F-4D97-AF65-F5344CB8AC3E}">
        <p14:creationId xmlns:p14="http://schemas.microsoft.com/office/powerpoint/2010/main" val="32372591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F7C314-A784-0136-98F3-7B6564CCC61E}"/>
              </a:ext>
            </a:extLst>
          </p:cNvPr>
          <p:cNvSpPr/>
          <p:nvPr/>
        </p:nvSpPr>
        <p:spPr>
          <a:xfrm>
            <a:off x="-3920" y="-3920"/>
            <a:ext cx="6096921" cy="6874368"/>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DDEA892-2FDA-0B62-D093-6FE8FCC90913}"/>
              </a:ext>
            </a:extLst>
          </p:cNvPr>
          <p:cNvSpPr/>
          <p:nvPr/>
        </p:nvSpPr>
        <p:spPr>
          <a:xfrm>
            <a:off x="6092080" y="-3920"/>
            <a:ext cx="6096921" cy="687436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DC062D-73AE-33B2-ACD0-472327CB9BBC}"/>
              </a:ext>
            </a:extLst>
          </p:cNvPr>
          <p:cNvSpPr txBox="1"/>
          <p:nvPr/>
        </p:nvSpPr>
        <p:spPr>
          <a:xfrm>
            <a:off x="495961" y="1854282"/>
            <a:ext cx="477176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v"/>
            </a:pPr>
            <a:r>
              <a:rPr lang="en-US" dirty="0">
                <a:latin typeface="Times New Roman"/>
                <a:ea typeface="+mn-lt"/>
                <a:cs typeface="+mn-lt"/>
              </a:rPr>
              <a:t>Automates the process of calculating and managing student results, saving significant time compared to manual methods.</a:t>
            </a:r>
            <a:endParaRPr lang="en-US">
              <a:latin typeface="Times New Roman"/>
              <a:cs typeface="Times New Roman"/>
            </a:endParaRPr>
          </a:p>
          <a:p>
            <a:pPr marL="285750" indent="-285750" algn="just">
              <a:buFont typeface="Wingdings"/>
              <a:buChar char="v"/>
            </a:pPr>
            <a:r>
              <a:rPr lang="en-US" dirty="0">
                <a:latin typeface="Times New Roman"/>
                <a:ea typeface="+mn-lt"/>
                <a:cs typeface="+mn-lt"/>
              </a:rPr>
              <a:t>Reduces human error in grading and result calculation, ensuring accuracy in the final results.</a:t>
            </a:r>
            <a:endParaRPr lang="en-US">
              <a:latin typeface="Times New Roman"/>
              <a:cs typeface="Times New Roman"/>
            </a:endParaRPr>
          </a:p>
          <a:p>
            <a:pPr marL="285750" indent="-285750" algn="just">
              <a:buFont typeface="Wingdings"/>
              <a:buChar char="v"/>
            </a:pPr>
            <a:r>
              <a:rPr lang="en-US" dirty="0">
                <a:latin typeface="Times New Roman"/>
                <a:ea typeface="+mn-lt"/>
                <a:cs typeface="+mn-lt"/>
              </a:rPr>
              <a:t>Provides secure access for both students and administrators, protecting sensitive data such as grades and personal information.</a:t>
            </a:r>
            <a:endParaRPr lang="en-US">
              <a:latin typeface="Times New Roman"/>
              <a:cs typeface="Times New Roman"/>
            </a:endParaRPr>
          </a:p>
          <a:p>
            <a:pPr marL="285750" indent="-285750" algn="just">
              <a:buFont typeface="Wingdings"/>
              <a:buChar char="v"/>
            </a:pPr>
            <a:r>
              <a:rPr lang="en-US" dirty="0">
                <a:latin typeface="Times New Roman"/>
                <a:ea typeface="+mn-lt"/>
                <a:cs typeface="+mn-lt"/>
              </a:rPr>
              <a:t>Organizes and stores student records and grades in a centralized system, making it easier to retrieve data when needed.</a:t>
            </a:r>
            <a:endParaRPr lang="en-US">
              <a:latin typeface="Times New Roman"/>
              <a:cs typeface="Times New Roman"/>
            </a:endParaRPr>
          </a:p>
          <a:p>
            <a:pPr marL="285750" indent="-285750" algn="just">
              <a:buFont typeface="Wingdings"/>
              <a:buChar char="v"/>
            </a:pPr>
            <a:r>
              <a:rPr lang="en-US" dirty="0">
                <a:latin typeface="Times New Roman"/>
                <a:ea typeface="+mn-lt"/>
                <a:cs typeface="+mn-lt"/>
              </a:rPr>
              <a:t>Enables real-time result generation, allowing students to view their results immediately after exams.</a:t>
            </a:r>
            <a:endParaRPr lang="en-US" dirty="0">
              <a:latin typeface="Times New Roman"/>
              <a:cs typeface="Times New Roman"/>
            </a:endParaRPr>
          </a:p>
        </p:txBody>
      </p:sp>
      <p:sp>
        <p:nvSpPr>
          <p:cNvPr id="6" name="TextBox 5">
            <a:extLst>
              <a:ext uri="{FF2B5EF4-FFF2-40B4-BE49-F238E27FC236}">
                <a16:creationId xmlns:a16="http://schemas.microsoft.com/office/drawing/2014/main" id="{4F98E8B0-1CA7-C42A-541B-07092B692524}"/>
              </a:ext>
            </a:extLst>
          </p:cNvPr>
          <p:cNvSpPr txBox="1"/>
          <p:nvPr/>
        </p:nvSpPr>
        <p:spPr>
          <a:xfrm>
            <a:off x="6690477" y="1853898"/>
            <a:ext cx="510127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latin typeface="Times New Roman"/>
                <a:ea typeface="+mn-lt"/>
                <a:cs typeface="+mn-lt"/>
              </a:rPr>
              <a:t>The system relies heavily on technology, which means any technical issues (e.g., server outages or system failures) can disrupt access to results.</a:t>
            </a:r>
            <a:endParaRPr lang="en-US" dirty="0">
              <a:latin typeface="Times New Roman"/>
              <a:cs typeface="Times New Roman"/>
            </a:endParaRPr>
          </a:p>
          <a:p>
            <a:pPr marL="285750" indent="-285750">
              <a:buFont typeface="Wingdings"/>
              <a:buChar char="v"/>
            </a:pPr>
            <a:r>
              <a:rPr lang="en-US" dirty="0">
                <a:latin typeface="Times New Roman"/>
                <a:ea typeface="+mn-lt"/>
                <a:cs typeface="+mn-lt"/>
              </a:rPr>
              <a:t>The initial setup of the system can be costly, including expenses for software development, infrastructure, and integration.</a:t>
            </a:r>
            <a:endParaRPr lang="en-US" dirty="0">
              <a:latin typeface="Times New Roman"/>
              <a:cs typeface="Times New Roman"/>
            </a:endParaRPr>
          </a:p>
          <a:p>
            <a:pPr marL="285750" indent="-285750">
              <a:buFont typeface="Wingdings"/>
              <a:buChar char="v"/>
            </a:pPr>
            <a:r>
              <a:rPr lang="en-US" dirty="0">
                <a:latin typeface="Times New Roman"/>
                <a:ea typeface="+mn-lt"/>
                <a:cs typeface="+mn-lt"/>
              </a:rPr>
              <a:t>Smaller institutions with fewer students may find </a:t>
            </a:r>
            <a:r>
              <a:rPr lang="en-US">
                <a:latin typeface="Times New Roman"/>
                <a:ea typeface="+mn-lt"/>
                <a:cs typeface="+mn-lt"/>
              </a:rPr>
              <a:t>the system too complex or unnecessary.</a:t>
            </a:r>
            <a:endParaRPr lang="en-US" dirty="0">
              <a:latin typeface="Times New Roman"/>
              <a:ea typeface="+mn-lt"/>
              <a:cs typeface="Times New Roman"/>
            </a:endParaRPr>
          </a:p>
          <a:p>
            <a:pPr marL="285750" indent="-285750">
              <a:buFont typeface="Wingdings"/>
              <a:buChar char="v"/>
            </a:pPr>
            <a:r>
              <a:rPr lang="en-US" dirty="0">
                <a:latin typeface="Times New Roman"/>
                <a:ea typeface="+mn-lt"/>
                <a:cs typeface="+mn-lt"/>
              </a:rPr>
              <a:t>There is always the risk of security vulnerabilities in the system, which could lead to unauthorized access to sensitive data.</a:t>
            </a:r>
            <a:endParaRPr lang="en-US">
              <a:latin typeface="Times New Roman"/>
              <a:cs typeface="Times New Roman"/>
            </a:endParaRPr>
          </a:p>
          <a:p>
            <a:pPr marL="285750" indent="-285750">
              <a:buFont typeface="Wingdings"/>
              <a:buChar char="v"/>
            </a:pPr>
            <a:r>
              <a:rPr lang="en-US" dirty="0">
                <a:latin typeface="Times New Roman"/>
                <a:ea typeface="+mn-lt"/>
                <a:cs typeface="+mn-lt"/>
              </a:rPr>
              <a:t>Training is required for both administrators and students to ensure they can use the system properly, which can be time-consuming.</a:t>
            </a:r>
            <a:endParaRPr lang="en-US" dirty="0">
              <a:latin typeface="Times New Roman"/>
              <a:cs typeface="Times New Roman"/>
            </a:endParaRPr>
          </a:p>
        </p:txBody>
      </p:sp>
      <p:sp>
        <p:nvSpPr>
          <p:cNvPr id="7" name="TextBox 6">
            <a:extLst>
              <a:ext uri="{FF2B5EF4-FFF2-40B4-BE49-F238E27FC236}">
                <a16:creationId xmlns:a16="http://schemas.microsoft.com/office/drawing/2014/main" id="{7EA78D69-4546-B0D4-1DC1-D1ACF19EE3EE}"/>
              </a:ext>
            </a:extLst>
          </p:cNvPr>
          <p:cNvSpPr txBox="1"/>
          <p:nvPr/>
        </p:nvSpPr>
        <p:spPr>
          <a:xfrm>
            <a:off x="1791268" y="106623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Times New Roman"/>
                <a:cs typeface="Times New Roman"/>
              </a:rPr>
              <a:t>Advantages</a:t>
            </a:r>
          </a:p>
        </p:txBody>
      </p:sp>
      <p:sp>
        <p:nvSpPr>
          <p:cNvPr id="8" name="TextBox 7">
            <a:extLst>
              <a:ext uri="{FF2B5EF4-FFF2-40B4-BE49-F238E27FC236}">
                <a16:creationId xmlns:a16="http://schemas.microsoft.com/office/drawing/2014/main" id="{2AC669B9-BE29-A4AA-7B6A-38B0EB45A5AD}"/>
              </a:ext>
            </a:extLst>
          </p:cNvPr>
          <p:cNvSpPr txBox="1"/>
          <p:nvPr/>
        </p:nvSpPr>
        <p:spPr>
          <a:xfrm>
            <a:off x="8487201" y="1123096"/>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Times New Roman"/>
                <a:cs typeface="Times New Roman"/>
              </a:rPr>
              <a:t>Limitations</a:t>
            </a:r>
          </a:p>
        </p:txBody>
      </p:sp>
    </p:spTree>
    <p:extLst>
      <p:ext uri="{BB962C8B-B14F-4D97-AF65-F5344CB8AC3E}">
        <p14:creationId xmlns:p14="http://schemas.microsoft.com/office/powerpoint/2010/main" val="1661833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Abstract</vt:lpstr>
      <vt:lpstr>Introduction</vt:lpstr>
      <vt:lpstr>PowerPoint Presentation</vt:lpstr>
      <vt:lpstr>Design</vt:lpstr>
      <vt:lpstr>Implementation</vt:lpstr>
      <vt:lpstr>PowerPoint Presentation</vt:lpstr>
      <vt:lpstr>PowerPoint Presentation</vt:lpstr>
      <vt:lpstr>PowerPoint Presentation</vt:lpstr>
      <vt:lpstr>Key Features </vt:lpstr>
      <vt:lpstr>Future Trends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314</cp:revision>
  <dcterms:created xsi:type="dcterms:W3CDTF">2024-11-22T14:21:04Z</dcterms:created>
  <dcterms:modified xsi:type="dcterms:W3CDTF">2024-11-23T07:30:07Z</dcterms:modified>
</cp:coreProperties>
</file>