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</p:sldMasterIdLst>
  <p:sldIdLst>
    <p:sldId id="256" r:id="rId24"/>
    <p:sldId id="257" r:id="rId25"/>
    <p:sldId id="258" r:id="rId26"/>
    <p:sldId id="259" r:id="rId27"/>
    <p:sldId id="261" r:id="rId28"/>
    <p:sldId id="260" r:id="rId29"/>
    <p:sldId id="262" r:id="rId30"/>
    <p:sldId id="263" r:id="rId31"/>
    <p:sldId id="264" r:id="rId32"/>
    <p:sldId id="265" r:id="rId33"/>
    <p:sldId id="266" r:id="rId34"/>
    <p:sldId id="268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tableStyles" Target="tableStyle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62080" cy="98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62080" cy="98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62080" cy="98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62080" cy="98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28600" y="428400"/>
            <a:ext cx="6222600" cy="9849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FFFFFF">
                <a:alpha val="5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7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228600" y="477000"/>
            <a:ext cx="5447520" cy="87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title"/>
          </p:nvPr>
        </p:nvSpPr>
        <p:spPr>
          <a:xfrm>
            <a:off x="228600" y="2593440"/>
            <a:ext cx="5447520" cy="87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1248840" y="380880"/>
            <a:ext cx="547164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228600" y="421920"/>
            <a:ext cx="1019880" cy="71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44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16;p21"/>
          <p:cNvPicPr/>
          <p:nvPr/>
        </p:nvPicPr>
        <p:blipFill>
          <a:blip r:embed="rId3"/>
          <a:srcRect t="5214" b="520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18;p22"/>
          <p:cNvPicPr/>
          <p:nvPr/>
        </p:nvPicPr>
        <p:blipFill>
          <a:blip r:embed="rId3"/>
          <a:srcRect t="5214" b="5202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7;p4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28600" y="3999600"/>
            <a:ext cx="2020320" cy="73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21;p5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217480" y="228600"/>
            <a:ext cx="4231080" cy="468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29;p6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32;p7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37;p8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40;p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8;p11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69400" cy="33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24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2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3;p13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851360" y="228600"/>
            <a:ext cx="41439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683960" y="191412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4683960" y="254016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683960" y="316620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title"/>
          </p:nvPr>
        </p:nvSpPr>
        <p:spPr>
          <a:xfrm>
            <a:off x="4683960" y="1290240"/>
            <a:ext cx="849240" cy="41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6"/>
          <p:cNvSpPr>
            <a:spLocks noGrp="1"/>
          </p:cNvSpPr>
          <p:nvPr>
            <p:ph type="title"/>
          </p:nvPr>
        </p:nvSpPr>
        <p:spPr>
          <a:xfrm>
            <a:off x="4683960" y="379224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7"/>
          <p:cNvSpPr>
            <a:spLocks noGrp="1"/>
          </p:cNvSpPr>
          <p:nvPr>
            <p:ph type="title"/>
          </p:nvPr>
        </p:nvSpPr>
        <p:spPr>
          <a:xfrm>
            <a:off x="4683960" y="4418280"/>
            <a:ext cx="8492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8"/>
          <p:cNvSpPr>
            <a:spLocks noGrp="1"/>
          </p:cNvSpPr>
          <p:nvPr>
            <p:ph type="body"/>
          </p:nvPr>
        </p:nvSpPr>
        <p:spPr>
          <a:xfrm>
            <a:off x="-304920" y="228600"/>
            <a:ext cx="4231080" cy="468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69;p14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75120" cy="1311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73;p15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35520" cy="17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600" y="1969920"/>
            <a:ext cx="4835520" cy="244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217480" y="228600"/>
            <a:ext cx="3926520" cy="468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78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1;p1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01200" y="1910880"/>
            <a:ext cx="678600" cy="4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228600" y="1911240"/>
            <a:ext cx="677520" cy="4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6375240" y="1911240"/>
            <a:ext cx="678600" cy="4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Sora"/>
                <a:ea typeface="Sora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90;p18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34;p27"/>
          <p:cNvPicPr/>
          <p:nvPr/>
        </p:nvPicPr>
        <p:blipFill>
          <a:blip r:embed="rId2"/>
          <a:srcRect t="5212" b="5204"/>
          <a:stretch/>
        </p:blipFill>
        <p:spPr>
          <a:xfrm flipH="1">
            <a:off x="36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73" name="Google Shape;135;p27"/>
          <p:cNvGrpSpPr/>
          <p:nvPr/>
        </p:nvGrpSpPr>
        <p:grpSpPr>
          <a:xfrm>
            <a:off x="-553320" y="270720"/>
            <a:ext cx="9278280" cy="1300320"/>
            <a:chOff x="-553320" y="270720"/>
            <a:chExt cx="9278280" cy="1300320"/>
          </a:xfrm>
        </p:grpSpPr>
        <p:sp>
          <p:nvSpPr>
            <p:cNvPr id="74" name="Google Shape;136;p27"/>
            <p:cNvSpPr/>
            <p:nvPr/>
          </p:nvSpPr>
          <p:spPr>
            <a:xfrm>
              <a:off x="-553320" y="270720"/>
              <a:ext cx="9278280" cy="1300320"/>
            </a:xfrm>
            <a:prstGeom prst="roundRect">
              <a:avLst>
                <a:gd name="adj" fmla="val 43641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137;p27"/>
            <p:cNvSpPr/>
            <p:nvPr/>
          </p:nvSpPr>
          <p:spPr>
            <a:xfrm>
              <a:off x="-343800" y="465480"/>
              <a:ext cx="207720" cy="2077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440" bIns="73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28600" y="428760"/>
            <a:ext cx="6219360" cy="98064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FFFFFF">
                <a:alpha val="5000"/>
              </a:srgbClr>
            </a:outerShdw>
          </a:effectLst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700" b="1" strike="noStrike" spc="-1">
                <a:solidFill>
                  <a:schemeClr val="dk1"/>
                </a:solidFill>
                <a:latin typeface="Sora"/>
                <a:ea typeface="Sora"/>
              </a:rPr>
              <a:t>Loan Eligibility Predictor</a:t>
            </a:r>
            <a:endParaRPr lang="fr-FR" sz="4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228600" y="1685880"/>
            <a:ext cx="2847600" cy="16092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accent3"/>
                </a:solidFill>
                <a:latin typeface="Public Sans"/>
                <a:ea typeface="Public Sans"/>
              </a:rPr>
              <a:t>A Machine Learning Approach to Bank Loan Approval Prediction</a:t>
            </a:r>
            <a:endParaRPr lang="en-US" sz="2000" b="0" strike="noStrike" spc="-1" dirty="0">
              <a:solidFill>
                <a:schemeClr val="accent3"/>
              </a:solidFill>
              <a:latin typeface="OpenSymbo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464638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3"/>
                </a:solidFill>
              </a:rPr>
              <a:t>Project-3 By </a:t>
            </a:r>
            <a:r>
              <a:rPr lang="en-IN" dirty="0" err="1" smtClean="0">
                <a:solidFill>
                  <a:schemeClr val="accent3"/>
                </a:solidFill>
              </a:rPr>
              <a:t>Nripen</a:t>
            </a:r>
            <a:r>
              <a:rPr lang="en-IN" dirty="0" smtClean="0">
                <a:solidFill>
                  <a:schemeClr val="accent3"/>
                </a:solidFill>
              </a:rPr>
              <a:t> Kumar</a:t>
            </a:r>
            <a:endParaRPr lang="en-IN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76920" cy="131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IN" b="1" dirty="0"/>
              <a:t>Future Improvements</a:t>
            </a:r>
            <a:endParaRPr lang="en-IN" dirty="0"/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203960" y="1316736"/>
            <a:ext cx="4879848" cy="290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Possible Enhancements:</a:t>
            </a:r>
            <a:endParaRPr lang="en-US" dirty="0"/>
          </a:p>
          <a:p>
            <a:r>
              <a:rPr lang="en-US" b="1" dirty="0"/>
              <a:t>More advanced models</a:t>
            </a:r>
            <a:r>
              <a:rPr lang="en-US" dirty="0"/>
              <a:t> (</a:t>
            </a:r>
            <a:r>
              <a:rPr lang="en-US" dirty="0" err="1"/>
              <a:t>XGBoost</a:t>
            </a:r>
            <a:r>
              <a:rPr lang="en-US" dirty="0"/>
              <a:t>, Neural Networks)</a:t>
            </a:r>
          </a:p>
          <a:p>
            <a:r>
              <a:rPr lang="en-US" b="1" dirty="0"/>
              <a:t>Explainable AI</a:t>
            </a:r>
            <a:r>
              <a:rPr lang="en-US" dirty="0"/>
              <a:t> (SHAP values for feature importance)</a:t>
            </a:r>
          </a:p>
          <a:p>
            <a:r>
              <a:rPr lang="en-US" b="1" dirty="0"/>
              <a:t>Mobile App Integration</a:t>
            </a:r>
            <a:endParaRPr lang="en-US" dirty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71;p30"/>
          <p:cNvSpPr/>
          <p:nvPr/>
        </p:nvSpPr>
        <p:spPr>
          <a:xfrm>
            <a:off x="5217480" y="228600"/>
            <a:ext cx="3926520" cy="4686120"/>
          </a:xfrm>
          <a:prstGeom prst="roundRect">
            <a:avLst>
              <a:gd name="adj" fmla="val 8045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38400" cy="1742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Sora"/>
                <a:ea typeface="Sora"/>
              </a:rPr>
              <a:t>Conclusions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28600" y="890016"/>
            <a:ext cx="4838400" cy="41330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 lnSpcReduction="10000"/>
          </a:bodyPr>
          <a:lstStyle/>
          <a:p>
            <a:r>
              <a:rPr lang="en-US" dirty="0"/>
              <a:t>📌 </a:t>
            </a:r>
            <a:r>
              <a:rPr lang="en-US" b="1" dirty="0"/>
              <a:t>Successfully built</a:t>
            </a:r>
            <a:r>
              <a:rPr lang="en-US" dirty="0"/>
              <a:t> a </a:t>
            </a:r>
            <a:r>
              <a:rPr lang="en-US" b="1" dirty="0"/>
              <a:t>Loan Eligibility Predictor</a:t>
            </a:r>
            <a:r>
              <a:rPr lang="en-US" dirty="0"/>
              <a:t> with </a:t>
            </a:r>
            <a:r>
              <a:rPr lang="en-US" b="1" dirty="0"/>
              <a:t>83% accuracy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📌 </a:t>
            </a:r>
            <a:r>
              <a:rPr lang="en-US" b="1" dirty="0"/>
              <a:t>Deployed as a web app</a:t>
            </a:r>
            <a:r>
              <a:rPr lang="en-US" dirty="0"/>
              <a:t> for real-time predictions.</a:t>
            </a:r>
            <a:br>
              <a:rPr lang="en-US" dirty="0"/>
            </a:br>
            <a:r>
              <a:rPr lang="en-US" dirty="0"/>
              <a:t>📌 </a:t>
            </a:r>
            <a:r>
              <a:rPr lang="en-US" b="1" dirty="0"/>
              <a:t>Helps banks automate loan approvals</a:t>
            </a:r>
            <a:r>
              <a:rPr lang="en-US" dirty="0"/>
              <a:t> efficiently.</a:t>
            </a:r>
          </a:p>
          <a:p>
            <a:r>
              <a:rPr lang="en-US" dirty="0"/>
              <a:t>🚀 </a:t>
            </a:r>
            <a:r>
              <a:rPr lang="en-US" b="1" dirty="0"/>
              <a:t>Next Steps:</a:t>
            </a:r>
            <a:r>
              <a:rPr lang="en-US" dirty="0"/>
              <a:t> Improve model with more data &amp; advanced techniques.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28600" y="228600"/>
            <a:ext cx="656244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200" b="1" spc="-1" smtClean="0">
                <a:solidFill>
                  <a:schemeClr val="dk1"/>
                </a:solidFill>
                <a:latin typeface="Sora"/>
                <a:ea typeface="Sora"/>
              </a:rPr>
              <a:t>Thank you!</a:t>
            </a:r>
            <a:endParaRPr lang="fr-FR" sz="5200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 txBox="1">
            <a:spLocks/>
          </p:cNvSpPr>
          <p:nvPr/>
        </p:nvSpPr>
        <p:spPr>
          <a:xfrm>
            <a:off x="228600" y="1266840"/>
            <a:ext cx="4447800" cy="1047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200" spc="-1" smtClean="0">
                <a:solidFill>
                  <a:schemeClr val="dk1"/>
                </a:solidFill>
                <a:latin typeface="Public Sans"/>
                <a:ea typeface="Public Sans"/>
              </a:rPr>
              <a:t>Do you have any questions?</a:t>
            </a:r>
            <a:endParaRPr lang="en-US" sz="1200" spc="-1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05773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71;p30"/>
          <p:cNvSpPr/>
          <p:nvPr/>
        </p:nvSpPr>
        <p:spPr>
          <a:xfrm>
            <a:off x="5217480" y="228600"/>
            <a:ext cx="3926520" cy="4686120"/>
          </a:xfrm>
          <a:prstGeom prst="roundRect">
            <a:avLst>
              <a:gd name="adj" fmla="val 8045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38400" cy="1742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 dirty="0">
                <a:solidFill>
                  <a:schemeClr val="dk1"/>
                </a:solidFill>
                <a:latin typeface="Sora"/>
                <a:ea typeface="Sora"/>
              </a:rPr>
              <a:t>Introduction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0" y="902208"/>
            <a:ext cx="5217480" cy="373075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Problem Statement</a:t>
            </a:r>
            <a:endParaRPr lang="en-US" dirty="0"/>
          </a:p>
          <a:p>
            <a:r>
              <a:rPr lang="en-US" dirty="0"/>
              <a:t>Banks need an efficient way to assess loan applications to minimize risk and ensure fair lending.</a:t>
            </a:r>
          </a:p>
          <a:p>
            <a:pPr marL="0" indent="0">
              <a:buNone/>
            </a:pPr>
            <a:r>
              <a:rPr lang="en-US" b="1" dirty="0"/>
              <a:t>Objective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Build a </a:t>
            </a:r>
            <a:r>
              <a:rPr lang="en-US" b="1" dirty="0"/>
              <a:t>classification model</a:t>
            </a:r>
            <a:r>
              <a:rPr lang="en-US" dirty="0"/>
              <a:t> that predicts whether a loan applicant should be approved or rejected based on:</a:t>
            </a:r>
          </a:p>
          <a:p>
            <a:r>
              <a:rPr lang="en-US" b="1" dirty="0"/>
              <a:t>Demographics</a:t>
            </a:r>
            <a:r>
              <a:rPr lang="en-US" dirty="0"/>
              <a:t> (Gender, Marital Status, Dependents)</a:t>
            </a:r>
          </a:p>
          <a:p>
            <a:r>
              <a:rPr lang="en-US" b="1" dirty="0"/>
              <a:t>Financials</a:t>
            </a:r>
            <a:r>
              <a:rPr lang="en-US" dirty="0"/>
              <a:t> (Income, Loan Amount, Credit History)</a:t>
            </a:r>
          </a:p>
          <a:p>
            <a:r>
              <a:rPr lang="en-US" b="1" dirty="0"/>
              <a:t>Education &amp; Employment</a:t>
            </a:r>
            <a:r>
              <a:rPr lang="en-US" dirty="0"/>
              <a:t> (Graduate, Self-Employed)</a:t>
            </a:r>
          </a:p>
          <a:p>
            <a:r>
              <a:rPr lang="en-US" b="1" dirty="0"/>
              <a:t>Property Area</a:t>
            </a:r>
            <a:r>
              <a:rPr lang="en-US" dirty="0"/>
              <a:t> (Urban, Rural, </a:t>
            </a:r>
            <a:r>
              <a:rPr lang="en-US" dirty="0" err="1"/>
              <a:t>Semiurban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Expected Outcome</a:t>
            </a:r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user-friendly web application</a:t>
            </a:r>
            <a:r>
              <a:rPr lang="en-US" dirty="0"/>
              <a:t> that helps banks automate loan approval decisions.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78;p31"/>
          <p:cNvPicPr/>
          <p:nvPr/>
        </p:nvPicPr>
        <p:blipFill>
          <a:blip r:embed="rId2"/>
          <a:srcRect t="5212" b="520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82" name="Google Shape;179;p31"/>
          <p:cNvGrpSpPr/>
          <p:nvPr/>
        </p:nvGrpSpPr>
        <p:grpSpPr>
          <a:xfrm>
            <a:off x="-553320" y="130680"/>
            <a:ext cx="9278280" cy="1300320"/>
            <a:chOff x="-553320" y="130680"/>
            <a:chExt cx="9278280" cy="1300320"/>
          </a:xfrm>
        </p:grpSpPr>
        <p:sp>
          <p:nvSpPr>
            <p:cNvPr id="83" name="Google Shape;180;p31"/>
            <p:cNvSpPr/>
            <p:nvPr/>
          </p:nvSpPr>
          <p:spPr>
            <a:xfrm>
              <a:off x="-553320" y="130680"/>
              <a:ext cx="9278280" cy="1300320"/>
            </a:xfrm>
            <a:prstGeom prst="roundRect">
              <a:avLst>
                <a:gd name="adj" fmla="val 43641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4" name="Google Shape;181;p31"/>
            <p:cNvSpPr/>
            <p:nvPr/>
          </p:nvSpPr>
          <p:spPr>
            <a:xfrm>
              <a:off x="-343800" y="465480"/>
              <a:ext cx="207720" cy="2077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440" bIns="73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47760" y="380880"/>
            <a:ext cx="54669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b="1" dirty="0" smtClean="0"/>
              <a:t>Approach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365" y="1580321"/>
            <a:ext cx="43333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3"/>
                </a:solidFill>
                <a:latin typeface="Arial" panose="020B0604020202020204" pitchFamily="34" charset="0"/>
              </a:rPr>
              <a:t>Data Analysis &amp; </a:t>
            </a:r>
            <a:r>
              <a:rPr lang="en-US" altLang="en-US" sz="1600" b="1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Preprocessing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chemeClr val="accent3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chemeClr val="accent3"/>
                </a:solidFill>
                <a:latin typeface="Arial" panose="020B0604020202020204" pitchFamily="34" charset="0"/>
              </a:rPr>
              <a:t>📌 Dataset Used: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Arial" panose="020B0604020202020204" pitchFamily="34" charset="0"/>
              </a:rPr>
              <a:t>Training Dataset (614 records)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Arial" panose="020B0604020202020204" pitchFamily="34" charset="0"/>
              </a:rPr>
              <a:t>Test Dataset (367 records)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3"/>
                </a:solidFill>
                <a:latin typeface="Arial" panose="020B0604020202020204" pitchFamily="34" charset="0"/>
              </a:rPr>
              <a:t>📌 Key Steps: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chemeClr val="accent3"/>
                </a:solidFill>
                <a:latin typeface="Arial" panose="020B0604020202020204" pitchFamily="34" charset="0"/>
              </a:rPr>
              <a:t>1. Handled </a:t>
            </a:r>
            <a:r>
              <a:rPr lang="en-US" altLang="en-US" sz="1600" b="1" dirty="0">
                <a:solidFill>
                  <a:schemeClr val="accent3"/>
                </a:solidFill>
                <a:latin typeface="Arial" panose="020B0604020202020204" pitchFamily="34" charset="0"/>
              </a:rPr>
              <a:t>Missing Values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Arial" panose="020B0604020202020204" pitchFamily="34" charset="0"/>
              </a:rPr>
              <a:t>Numerical: Filled with median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Arial" panose="020B0604020202020204" pitchFamily="34" charset="0"/>
              </a:rPr>
              <a:t>Categorical: Filled with most frequent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chemeClr val="accent3"/>
                </a:solidFill>
                <a:latin typeface="Arial" panose="020B0604020202020204" pitchFamily="34" charset="0"/>
              </a:rPr>
              <a:t>2. Feature </a:t>
            </a:r>
            <a:r>
              <a:rPr lang="en-US" altLang="en-US" sz="1600" b="1" dirty="0">
                <a:solidFill>
                  <a:schemeClr val="accent3"/>
                </a:solidFill>
                <a:latin typeface="Arial" panose="020B0604020202020204" pitchFamily="34" charset="0"/>
              </a:rPr>
              <a:t>Encoding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Arial" panose="020B0604020202020204" pitchFamily="34" charset="0"/>
              </a:rPr>
              <a:t>Categorical → One-Hot Encoding (Gender, Married, Education, etc.)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accent3"/>
                </a:solidFill>
                <a:latin typeface="Arial" panose="020B0604020202020204" pitchFamily="34" charset="0"/>
              </a:rPr>
              <a:t>Target (</a:t>
            </a:r>
            <a:r>
              <a:rPr lang="en-US" altLang="en-US" sz="1600" dirty="0" err="1">
                <a:solidFill>
                  <a:schemeClr val="accent3"/>
                </a:solidFill>
                <a:latin typeface="Arial" panose="020B0604020202020204" pitchFamily="34" charset="0"/>
              </a:rPr>
              <a:t>Loan_Status</a:t>
            </a:r>
            <a:r>
              <a:rPr lang="en-US" altLang="en-US" sz="1600" dirty="0">
                <a:solidFill>
                  <a:schemeClr val="accent3"/>
                </a:solidFill>
                <a:latin typeface="Arial" panose="020B0604020202020204" pitchFamily="34" charset="0"/>
              </a:rPr>
              <a:t>) → Label Encoding (Y=1, N=0)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2673" y="1584857"/>
            <a:ext cx="42713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Model Selection &amp; Training </a:t>
            </a:r>
            <a:endParaRPr lang="en-US" altLang="en-US" b="1" dirty="0" smtClean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chemeClr val="accent3"/>
                </a:solidFill>
                <a:latin typeface="Arial" panose="020B0604020202020204" pitchFamily="34" charset="0"/>
              </a:rPr>
              <a:t>✅ </a:t>
            </a:r>
            <a:r>
              <a:rPr lang="en-US" alt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Algorithms Used: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Logistic Regression (Baseline)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Random Forest (Ensemble method for better accuracy)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3"/>
                </a:solidFill>
                <a:latin typeface="Arial" panose="020B0604020202020204" pitchFamily="34" charset="0"/>
              </a:rPr>
              <a:t>✅ Evaluation Metrics: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Accuracy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ROC-AUC Score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Confusion Matrix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08376" y="43349"/>
            <a:ext cx="2624328" cy="7833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r>
              <a:rPr lang="en-IN" b="1" dirty="0"/>
              <a:t>Execution</a:t>
            </a:r>
            <a:endParaRPr lang="en-IN" dirty="0"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28600" y="1011936"/>
            <a:ext cx="4233672" cy="7090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600" b="1" dirty="0"/>
              <a:t>Step 1: Data Loading &amp; Cleaning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" y="1720992"/>
            <a:ext cx="4636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 Load data</a:t>
            </a:r>
          </a:p>
          <a:p>
            <a:r>
              <a:rPr lang="en-IN" dirty="0" err="1" smtClean="0"/>
              <a:t>train_df</a:t>
            </a:r>
            <a:r>
              <a:rPr lang="en-IN" dirty="0" smtClean="0"/>
              <a:t> = </a:t>
            </a:r>
            <a:r>
              <a:rPr lang="en-IN" dirty="0" err="1" smtClean="0"/>
              <a:t>pd.read_csv</a:t>
            </a:r>
            <a:r>
              <a:rPr lang="en-IN" dirty="0" smtClean="0"/>
              <a:t>("Training Dataset.csv")</a:t>
            </a:r>
          </a:p>
          <a:p>
            <a:r>
              <a:rPr lang="en-IN" dirty="0" err="1" smtClean="0"/>
              <a:t>test_df</a:t>
            </a:r>
            <a:r>
              <a:rPr lang="en-IN" dirty="0" smtClean="0"/>
              <a:t> = </a:t>
            </a:r>
            <a:r>
              <a:rPr lang="en-IN" dirty="0" err="1" smtClean="0"/>
              <a:t>pd.read_csv</a:t>
            </a:r>
            <a:r>
              <a:rPr lang="en-IN" dirty="0" smtClean="0"/>
              <a:t>("Test Dataset.csv")</a:t>
            </a:r>
          </a:p>
          <a:p>
            <a:endParaRPr lang="en-IN" dirty="0" smtClean="0"/>
          </a:p>
          <a:p>
            <a:r>
              <a:rPr lang="en-IN" dirty="0" smtClean="0"/>
              <a:t># Handle missing values</a:t>
            </a:r>
          </a:p>
          <a:p>
            <a:r>
              <a:rPr lang="en-IN" dirty="0" err="1" smtClean="0"/>
              <a:t>num_imputer</a:t>
            </a:r>
            <a:r>
              <a:rPr lang="en-IN" dirty="0" smtClean="0"/>
              <a:t> = </a:t>
            </a:r>
            <a:r>
              <a:rPr lang="en-IN" dirty="0" err="1" smtClean="0"/>
              <a:t>SimpleImputer</a:t>
            </a:r>
            <a:r>
              <a:rPr lang="en-IN" dirty="0" smtClean="0"/>
              <a:t>(strategy='median')</a:t>
            </a:r>
          </a:p>
          <a:p>
            <a:r>
              <a:rPr lang="en-IN" dirty="0" err="1" smtClean="0"/>
              <a:t>cat_imputer</a:t>
            </a:r>
            <a:r>
              <a:rPr lang="en-IN" dirty="0" smtClean="0"/>
              <a:t> = </a:t>
            </a:r>
            <a:r>
              <a:rPr lang="en-IN" dirty="0" err="1" smtClean="0"/>
              <a:t>SimpleImputer</a:t>
            </a:r>
            <a:r>
              <a:rPr lang="en-IN" dirty="0" smtClean="0"/>
              <a:t>(strategy='</a:t>
            </a:r>
            <a:r>
              <a:rPr lang="en-IN" dirty="0" err="1" smtClean="0"/>
              <a:t>most_frequent</a:t>
            </a:r>
            <a:r>
              <a:rPr lang="en-IN" dirty="0" smtClean="0"/>
              <a:t>')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864608" y="1011936"/>
            <a:ext cx="2909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i="0" dirty="0" smtClean="0">
                <a:effectLst/>
                <a:latin typeface="quote-cjk-patch"/>
              </a:rPr>
              <a:t>Step 2: Feature Engineering</a:t>
            </a:r>
            <a:endParaRPr lang="en-IN" sz="1600" b="0" i="0" dirty="0">
              <a:effectLst/>
              <a:latin typeface="quote-cjk-patc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3168" y="1720992"/>
            <a:ext cx="4041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 One-Hot Encoding for categorical features</a:t>
            </a:r>
          </a:p>
          <a:p>
            <a:r>
              <a:rPr lang="en-IN" dirty="0" err="1" smtClean="0"/>
              <a:t>preprocessor</a:t>
            </a:r>
            <a:r>
              <a:rPr lang="en-IN" dirty="0" smtClean="0"/>
              <a:t> = </a:t>
            </a:r>
            <a:r>
              <a:rPr lang="en-IN" dirty="0" err="1" smtClean="0"/>
              <a:t>ColumnTransformer</a:t>
            </a:r>
            <a:r>
              <a:rPr lang="en-IN" dirty="0" smtClean="0"/>
              <a:t>(</a:t>
            </a:r>
          </a:p>
          <a:p>
            <a:r>
              <a:rPr lang="en-IN" dirty="0" smtClean="0"/>
              <a:t>    transformers=[</a:t>
            </a:r>
          </a:p>
          <a:p>
            <a:r>
              <a:rPr lang="en-IN" dirty="0" smtClean="0"/>
              <a:t>        ('</a:t>
            </a:r>
            <a:r>
              <a:rPr lang="en-IN" dirty="0" err="1" smtClean="0"/>
              <a:t>num</a:t>
            </a:r>
            <a:r>
              <a:rPr lang="en-IN" dirty="0" smtClean="0"/>
              <a:t>', </a:t>
            </a:r>
            <a:r>
              <a:rPr lang="en-IN" dirty="0" err="1" smtClean="0"/>
              <a:t>num_imputer</a:t>
            </a:r>
            <a:r>
              <a:rPr lang="en-IN" dirty="0" smtClean="0"/>
              <a:t>, </a:t>
            </a:r>
            <a:r>
              <a:rPr lang="en-IN" dirty="0" err="1" smtClean="0"/>
              <a:t>numerical_cols</a:t>
            </a:r>
            <a:r>
              <a:rPr lang="en-IN" dirty="0" smtClean="0"/>
              <a:t>),</a:t>
            </a:r>
          </a:p>
          <a:p>
            <a:r>
              <a:rPr lang="en-IN" dirty="0" smtClean="0"/>
              <a:t>        ('cat', </a:t>
            </a:r>
            <a:r>
              <a:rPr lang="en-IN" dirty="0" err="1" smtClean="0"/>
              <a:t>cat_imputer</a:t>
            </a:r>
            <a:r>
              <a:rPr lang="en-IN" dirty="0" smtClean="0"/>
              <a:t>, </a:t>
            </a:r>
            <a:r>
              <a:rPr lang="en-IN" dirty="0" err="1" smtClean="0"/>
              <a:t>categorical_cols</a:t>
            </a:r>
            <a:r>
              <a:rPr lang="en-IN" dirty="0" smtClean="0"/>
              <a:t>)</a:t>
            </a:r>
          </a:p>
          <a:p>
            <a:r>
              <a:rPr lang="en-IN" dirty="0" smtClean="0"/>
              <a:t>    ])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837" y="399788"/>
            <a:ext cx="264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 smtClean="0">
                <a:effectLst/>
                <a:latin typeface="quote-cjk-patch"/>
              </a:rPr>
              <a:t>Step 3: Model Training</a:t>
            </a:r>
            <a:endParaRPr lang="en-IN" b="0" i="0" dirty="0">
              <a:effectLst/>
              <a:latin typeface="quote-cjk-patch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7744" y="769120"/>
            <a:ext cx="43464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# Train Random Forest &amp; Logistic Regression</a:t>
            </a:r>
          </a:p>
          <a:p>
            <a:r>
              <a:rPr lang="en-IN" sz="1600" dirty="0" smtClean="0"/>
              <a:t>models = {</a:t>
            </a:r>
          </a:p>
          <a:p>
            <a:r>
              <a:rPr lang="en-IN" sz="1600" dirty="0" smtClean="0"/>
              <a:t>    'Random Forest': </a:t>
            </a:r>
            <a:r>
              <a:rPr lang="en-IN" sz="1600" dirty="0" err="1" smtClean="0"/>
              <a:t>RandomForestClassifier</a:t>
            </a:r>
            <a:r>
              <a:rPr lang="en-IN" sz="1600" dirty="0" smtClean="0"/>
              <a:t>(),</a:t>
            </a:r>
          </a:p>
          <a:p>
            <a:r>
              <a:rPr lang="en-IN" sz="1600" dirty="0" smtClean="0"/>
              <a:t>    'Logistic Regression': </a:t>
            </a:r>
            <a:r>
              <a:rPr lang="en-IN" sz="1600" dirty="0" err="1" smtClean="0"/>
              <a:t>LogisticRegression</a:t>
            </a:r>
            <a:r>
              <a:rPr lang="en-IN" sz="1600" dirty="0" smtClean="0"/>
              <a:t>()</a:t>
            </a:r>
          </a:p>
          <a:p>
            <a:r>
              <a:rPr lang="en-IN" sz="1600" dirty="0" smtClean="0"/>
              <a:t>}</a:t>
            </a:r>
          </a:p>
          <a:p>
            <a:endParaRPr lang="en-IN" sz="1600" dirty="0" smtClean="0"/>
          </a:p>
          <a:p>
            <a:r>
              <a:rPr lang="en-IN" sz="1600" dirty="0" err="1" smtClean="0"/>
              <a:t>best_model</a:t>
            </a:r>
            <a:r>
              <a:rPr lang="en-IN" sz="1600" dirty="0" smtClean="0"/>
              <a:t> = None</a:t>
            </a:r>
          </a:p>
          <a:p>
            <a:r>
              <a:rPr lang="en-IN" sz="1600" dirty="0" err="1" smtClean="0"/>
              <a:t>best_score</a:t>
            </a:r>
            <a:r>
              <a:rPr lang="en-IN" sz="1600" dirty="0" smtClean="0"/>
              <a:t> = 0</a:t>
            </a:r>
          </a:p>
          <a:p>
            <a:endParaRPr lang="en-IN" sz="1600" dirty="0" smtClean="0"/>
          </a:p>
          <a:p>
            <a:r>
              <a:rPr lang="en-IN" sz="1600" dirty="0" smtClean="0"/>
              <a:t>for name, model in </a:t>
            </a:r>
            <a:r>
              <a:rPr lang="en-IN" sz="1600" dirty="0" err="1" smtClean="0"/>
              <a:t>models.items</a:t>
            </a:r>
            <a:r>
              <a:rPr lang="en-IN" sz="1600" dirty="0" smtClean="0"/>
              <a:t>():</a:t>
            </a:r>
          </a:p>
          <a:p>
            <a:r>
              <a:rPr lang="en-IN" sz="1600" dirty="0" smtClean="0"/>
              <a:t>    </a:t>
            </a:r>
            <a:r>
              <a:rPr lang="en-IN" sz="1600" dirty="0" err="1" smtClean="0"/>
              <a:t>model.fit</a:t>
            </a:r>
            <a:r>
              <a:rPr lang="en-IN" sz="1600" dirty="0" smtClean="0"/>
              <a:t>(</a:t>
            </a:r>
            <a:r>
              <a:rPr lang="en-IN" sz="1600" dirty="0" err="1" smtClean="0"/>
              <a:t>X_train</a:t>
            </a:r>
            <a:r>
              <a:rPr lang="en-IN" sz="1600" dirty="0" smtClean="0"/>
              <a:t>, </a:t>
            </a:r>
            <a:r>
              <a:rPr lang="en-IN" sz="1600" dirty="0" err="1" smtClean="0"/>
              <a:t>y_train</a:t>
            </a:r>
            <a:r>
              <a:rPr lang="en-IN" sz="1600" dirty="0" smtClean="0"/>
              <a:t>)</a:t>
            </a:r>
          </a:p>
          <a:p>
            <a:r>
              <a:rPr lang="en-IN" sz="1600" dirty="0" smtClean="0"/>
              <a:t>    score = </a:t>
            </a:r>
            <a:r>
              <a:rPr lang="en-IN" sz="1600" dirty="0" err="1" smtClean="0"/>
              <a:t>accuracy_score</a:t>
            </a:r>
            <a:r>
              <a:rPr lang="en-IN" sz="1600" dirty="0" smtClean="0"/>
              <a:t>(</a:t>
            </a:r>
            <a:r>
              <a:rPr lang="en-IN" sz="1600" dirty="0" err="1" smtClean="0"/>
              <a:t>y_test</a:t>
            </a:r>
            <a:r>
              <a:rPr lang="en-IN" sz="1600" dirty="0" smtClean="0"/>
              <a:t>, </a:t>
            </a:r>
            <a:r>
              <a:rPr lang="en-IN" sz="1600" dirty="0" err="1" smtClean="0"/>
              <a:t>model.predict</a:t>
            </a:r>
            <a:r>
              <a:rPr lang="en-IN" sz="1600" dirty="0" smtClean="0"/>
              <a:t>(</a:t>
            </a:r>
            <a:r>
              <a:rPr lang="en-IN" sz="1600" dirty="0" err="1" smtClean="0"/>
              <a:t>X_test</a:t>
            </a:r>
            <a:r>
              <a:rPr lang="en-IN" sz="1600" dirty="0" smtClean="0"/>
              <a:t>))</a:t>
            </a:r>
          </a:p>
          <a:p>
            <a:r>
              <a:rPr lang="en-IN" sz="1600" dirty="0" smtClean="0"/>
              <a:t>    if score &gt; </a:t>
            </a:r>
            <a:r>
              <a:rPr lang="en-IN" sz="1600" dirty="0" err="1" smtClean="0"/>
              <a:t>best_score</a:t>
            </a:r>
            <a:r>
              <a:rPr lang="en-IN" sz="1600" dirty="0" smtClean="0"/>
              <a:t>:</a:t>
            </a:r>
          </a:p>
          <a:p>
            <a:r>
              <a:rPr lang="en-IN" sz="1600" dirty="0" smtClean="0"/>
              <a:t>        </a:t>
            </a:r>
            <a:r>
              <a:rPr lang="en-IN" sz="1600" dirty="0" err="1" smtClean="0"/>
              <a:t>best_score</a:t>
            </a:r>
            <a:r>
              <a:rPr lang="en-IN" sz="1600" dirty="0" smtClean="0"/>
              <a:t> = score</a:t>
            </a:r>
          </a:p>
          <a:p>
            <a:r>
              <a:rPr lang="en-IN" sz="1600" dirty="0" smtClean="0"/>
              <a:t>        </a:t>
            </a:r>
            <a:r>
              <a:rPr lang="en-IN" sz="1600" dirty="0" err="1" smtClean="0"/>
              <a:t>best_model</a:t>
            </a:r>
            <a:r>
              <a:rPr lang="en-IN" sz="1600" dirty="0" smtClean="0"/>
              <a:t> = model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4888991" y="399788"/>
            <a:ext cx="2916183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 smtClean="0">
                <a:effectLst/>
                <a:latin typeface="quote-cjk-patch"/>
              </a:rPr>
              <a:t>Step 4: Model Evaluation</a:t>
            </a:r>
          </a:p>
          <a:p>
            <a:endParaRPr lang="en-IN" b="1" i="0" dirty="0" smtClean="0">
              <a:effectLst/>
              <a:latin typeface="quote-cjk-patch"/>
            </a:endParaRPr>
          </a:p>
          <a:p>
            <a:r>
              <a:rPr lang="en-IN" sz="1600" b="1" dirty="0" smtClean="0"/>
              <a:t>Performance </a:t>
            </a:r>
            <a:r>
              <a:rPr lang="en-IN" sz="1600" b="1" dirty="0"/>
              <a:t>Metrics:</a:t>
            </a:r>
            <a:endParaRPr lang="en-IN" sz="1600" b="0" i="0" dirty="0">
              <a:effectLst/>
              <a:latin typeface="quote-cjk-patch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32522"/>
              </p:ext>
            </p:extLst>
          </p:nvPr>
        </p:nvGraphicFramePr>
        <p:xfrm>
          <a:off x="4852415" y="1408525"/>
          <a:ext cx="4096514" cy="1828800"/>
        </p:xfrm>
        <a:graphic>
          <a:graphicData uri="http://schemas.openxmlformats.org/drawingml/2006/table">
            <a:tbl>
              <a:tblPr/>
              <a:tblGrid>
                <a:gridCol w="1441366">
                  <a:extLst>
                    <a:ext uri="{9D8B030D-6E8A-4147-A177-3AD203B41FA5}">
                      <a16:colId xmlns:a16="http://schemas.microsoft.com/office/drawing/2014/main" val="820921613"/>
                    </a:ext>
                  </a:extLst>
                </a:gridCol>
                <a:gridCol w="1327574">
                  <a:extLst>
                    <a:ext uri="{9D8B030D-6E8A-4147-A177-3AD203B41FA5}">
                      <a16:colId xmlns:a16="http://schemas.microsoft.com/office/drawing/2014/main" val="2214650586"/>
                    </a:ext>
                  </a:extLst>
                </a:gridCol>
                <a:gridCol w="1327574">
                  <a:extLst>
                    <a:ext uri="{9D8B030D-6E8A-4147-A177-3AD203B41FA5}">
                      <a16:colId xmlns:a16="http://schemas.microsoft.com/office/drawing/2014/main" val="276316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accent1"/>
                          </a:solidFill>
                          <a:effectLst/>
                        </a:rPr>
                        <a:t>Model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1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accent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1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chemeClr val="accent1"/>
                          </a:solidFill>
                          <a:effectLst/>
                        </a:rPr>
                        <a:t>ROC-AUC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1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873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accent1"/>
                          </a:solidFill>
                          <a:effectLst/>
                        </a:rPr>
                        <a:t>Logistic Regression</a:t>
                      </a:r>
                      <a:endParaRPr lang="en-IN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1"/>
                          </a:solidFill>
                          <a:effectLst/>
                        </a:rPr>
                        <a:t>78%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1"/>
                          </a:solidFill>
                          <a:effectLst/>
                        </a:rPr>
                        <a:t>0.82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9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accent1"/>
                          </a:solidFill>
                          <a:effectLst/>
                        </a:rPr>
                        <a:t>Random Forest</a:t>
                      </a:r>
                      <a:endParaRPr lang="en-IN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accent1"/>
                          </a:solidFill>
                          <a:effectLst/>
                        </a:rPr>
                        <a:t>83%</a:t>
                      </a:r>
                      <a:endParaRPr lang="en-IN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1"/>
                          </a:solidFill>
                          <a:effectLst/>
                        </a:rPr>
                        <a:t>0.87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22923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88991" y="3353510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 smtClean="0">
                <a:effectLst/>
                <a:latin typeface="quote-cjk-patch"/>
              </a:rPr>
              <a:t>Visualizations: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123688" y="3722842"/>
            <a:ext cx="355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i="0" dirty="0" smtClean="0">
                <a:effectLst/>
                <a:latin typeface="quote-cjk-patch"/>
              </a:rPr>
              <a:t>ROC </a:t>
            </a:r>
            <a:r>
              <a:rPr lang="fr-FR" b="1" i="0" dirty="0" err="1" smtClean="0">
                <a:effectLst/>
                <a:latin typeface="quote-cjk-patch"/>
              </a:rPr>
              <a:t>Curve</a:t>
            </a:r>
            <a:r>
              <a:rPr lang="fr-FR" b="0" i="0" dirty="0" smtClean="0">
                <a:effectLst/>
                <a:latin typeface="quote-cjk-patch"/>
              </a:rPr>
              <a:t> (AUC = 0.87)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i="0" dirty="0" smtClean="0">
                <a:effectLst/>
                <a:latin typeface="quote-cjk-patch"/>
              </a:rPr>
              <a:t>Confusion Matrix</a:t>
            </a:r>
            <a:r>
              <a:rPr lang="fr-FR" b="0" i="0" dirty="0" smtClean="0">
                <a:effectLst/>
                <a:latin typeface="quote-cjk-patch"/>
              </a:rPr>
              <a:t> (</a:t>
            </a:r>
            <a:r>
              <a:rPr lang="fr-FR" b="0" i="0" dirty="0" err="1" smtClean="0">
                <a:effectLst/>
                <a:latin typeface="quote-cjk-patch"/>
              </a:rPr>
              <a:t>Precision</a:t>
            </a:r>
            <a:r>
              <a:rPr lang="fr-FR" b="0" i="0" dirty="0" smtClean="0">
                <a:effectLst/>
                <a:latin typeface="quote-cjk-patch"/>
              </a:rPr>
              <a:t> &amp; </a:t>
            </a:r>
            <a:r>
              <a:rPr lang="fr-FR" b="0" i="0" dirty="0" err="1" smtClean="0">
                <a:effectLst/>
                <a:latin typeface="quote-cjk-patch"/>
              </a:rPr>
              <a:t>Recall</a:t>
            </a:r>
            <a:r>
              <a:rPr lang="fr-FR" b="0" i="0" dirty="0" smtClean="0">
                <a:effectLst/>
                <a:latin typeface="quote-cjk-patch"/>
              </a:rPr>
              <a:t>)</a:t>
            </a:r>
            <a:endParaRPr lang="fr-FR" b="0" i="0" dirty="0">
              <a:effectLst/>
              <a:latin typeface="quote-cjk-patch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71;p30"/>
          <p:cNvSpPr/>
          <p:nvPr/>
        </p:nvSpPr>
        <p:spPr>
          <a:xfrm>
            <a:off x="5217480" y="228600"/>
            <a:ext cx="3926520" cy="4686120"/>
          </a:xfrm>
          <a:prstGeom prst="roundRect">
            <a:avLst>
              <a:gd name="adj" fmla="val 8045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05392" y="85415"/>
            <a:ext cx="3233928" cy="75895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r>
              <a:rPr lang="en-IN" b="1" dirty="0"/>
              <a:t>Deployment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8600" y="871799"/>
            <a:ext cx="46664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 smtClean="0">
                <a:effectLst/>
                <a:latin typeface="quote-cjk-patch"/>
              </a:rPr>
              <a:t>Web Application (Flask)</a:t>
            </a:r>
            <a:endParaRPr lang="en-IN" b="0" i="0" dirty="0" smtClean="0">
              <a:effectLst/>
              <a:latin typeface="quote-cjk-patch"/>
            </a:endParaRPr>
          </a:p>
          <a:p>
            <a:r>
              <a:rPr lang="en-IN" b="0" i="0" dirty="0" smtClean="0">
                <a:effectLst/>
                <a:latin typeface="quote-cjk-patch"/>
              </a:rPr>
              <a:t>🌐 </a:t>
            </a:r>
            <a:r>
              <a:rPr lang="en-IN" b="1" i="0" dirty="0" smtClean="0">
                <a:effectLst/>
                <a:latin typeface="quote-cjk-patch"/>
              </a:rPr>
              <a:t>Features:</a:t>
            </a:r>
            <a:r>
              <a:rPr lang="en-IN" b="0" i="0" dirty="0" smtClean="0">
                <a:effectLst/>
                <a:latin typeface="quote-cjk-patch"/>
              </a:rPr>
              <a:t/>
            </a:r>
            <a:br>
              <a:rPr lang="en-IN" b="0" i="0" dirty="0" smtClean="0">
                <a:effectLst/>
                <a:latin typeface="quote-cjk-patch"/>
              </a:rPr>
            </a:br>
            <a:r>
              <a:rPr lang="en-IN" b="0" i="0" dirty="0" smtClean="0">
                <a:effectLst/>
                <a:latin typeface="quote-cjk-patch"/>
              </a:rPr>
              <a:t>✔ </a:t>
            </a:r>
            <a:r>
              <a:rPr lang="en-IN" b="1" i="0" dirty="0" smtClean="0">
                <a:effectLst/>
                <a:latin typeface="quote-cjk-patch"/>
              </a:rPr>
              <a:t>Single Prediction</a:t>
            </a:r>
            <a:r>
              <a:rPr lang="en-IN" b="0" i="0" dirty="0" smtClean="0">
                <a:effectLst/>
                <a:latin typeface="quote-cjk-patch"/>
              </a:rPr>
              <a:t> (Form-based input)</a:t>
            </a:r>
            <a:br>
              <a:rPr lang="en-IN" b="0" i="0" dirty="0" smtClean="0">
                <a:effectLst/>
                <a:latin typeface="quote-cjk-patch"/>
              </a:rPr>
            </a:br>
            <a:r>
              <a:rPr lang="en-IN" b="0" i="0" dirty="0" smtClean="0">
                <a:effectLst/>
                <a:latin typeface="quote-cjk-patch"/>
              </a:rPr>
              <a:t>✔ </a:t>
            </a:r>
            <a:r>
              <a:rPr lang="en-IN" b="1" i="0" dirty="0" smtClean="0">
                <a:effectLst/>
                <a:latin typeface="quote-cjk-patch"/>
              </a:rPr>
              <a:t>Batch Prediction</a:t>
            </a:r>
            <a:r>
              <a:rPr lang="en-IN" b="0" i="0" dirty="0" smtClean="0">
                <a:effectLst/>
                <a:latin typeface="quote-cjk-patch"/>
              </a:rPr>
              <a:t> (CSV upload)</a:t>
            </a:r>
            <a:br>
              <a:rPr lang="en-IN" b="0" i="0" dirty="0" smtClean="0">
                <a:effectLst/>
                <a:latin typeface="quote-cjk-patch"/>
              </a:rPr>
            </a:br>
            <a:r>
              <a:rPr lang="en-IN" b="0" i="0" dirty="0" smtClean="0">
                <a:effectLst/>
                <a:latin typeface="quote-cjk-patch"/>
              </a:rPr>
              <a:t>✔ </a:t>
            </a:r>
            <a:r>
              <a:rPr lang="en-IN" b="1" i="0" dirty="0" smtClean="0">
                <a:effectLst/>
                <a:latin typeface="quote-cjk-patch"/>
              </a:rPr>
              <a:t>Interactive Results</a:t>
            </a:r>
            <a:r>
              <a:rPr lang="en-IN" b="0" i="0" dirty="0" smtClean="0">
                <a:effectLst/>
                <a:latin typeface="quote-cjk-patch"/>
              </a:rPr>
              <a:t> (Approved/Rejected with confidence %)</a:t>
            </a:r>
          </a:p>
          <a:p>
            <a:endParaRPr lang="en-IN" b="0" i="0" dirty="0" smtClean="0">
              <a:effectLst/>
              <a:latin typeface="quote-cjk-patch"/>
            </a:endParaRPr>
          </a:p>
          <a:p>
            <a:r>
              <a:rPr lang="en-IN" b="0" i="0" dirty="0" smtClean="0">
                <a:effectLst/>
                <a:latin typeface="quote-cjk-patch"/>
              </a:rPr>
              <a:t>📱 </a:t>
            </a:r>
            <a:r>
              <a:rPr lang="en-IN" b="1" i="0" dirty="0" smtClean="0">
                <a:effectLst/>
                <a:latin typeface="quote-cjk-patch"/>
              </a:rPr>
              <a:t>Tech Stack:</a:t>
            </a:r>
            <a:endParaRPr lang="en-IN" b="0" i="0" dirty="0" smtClean="0">
              <a:effectLst/>
              <a:latin typeface="quote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 smtClean="0">
                <a:effectLst/>
                <a:latin typeface="quote-cjk-patch"/>
              </a:rPr>
              <a:t>Frontend:</a:t>
            </a:r>
            <a:r>
              <a:rPr lang="en-IN" b="0" i="0" dirty="0" smtClean="0">
                <a:effectLst/>
                <a:latin typeface="quote-cjk-patch"/>
              </a:rPr>
              <a:t> HTML, CSS, Bootstrap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 smtClean="0">
                <a:effectLst/>
                <a:latin typeface="quote-cjk-patch"/>
              </a:rPr>
              <a:t>Backend:</a:t>
            </a:r>
            <a:r>
              <a:rPr lang="en-IN" b="0" i="0" dirty="0" smtClean="0">
                <a:effectLst/>
                <a:latin typeface="quote-cjk-patch"/>
              </a:rPr>
              <a:t> Flask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 smtClean="0">
                <a:effectLst/>
                <a:latin typeface="quote-cjk-patch"/>
              </a:rPr>
              <a:t>ML Model:</a:t>
            </a:r>
            <a:r>
              <a:rPr lang="en-IN" b="0" i="0" dirty="0" smtClean="0">
                <a:effectLst/>
                <a:latin typeface="quote-cjk-patch"/>
              </a:rPr>
              <a:t> </a:t>
            </a:r>
            <a:r>
              <a:rPr lang="en-IN" b="0" i="0" dirty="0" err="1" smtClean="0">
                <a:effectLst/>
                <a:latin typeface="quote-cjk-patch"/>
              </a:rPr>
              <a:t>Scikit</a:t>
            </a:r>
            <a:r>
              <a:rPr lang="en-IN" b="0" i="0" dirty="0" smtClean="0">
                <a:effectLst/>
                <a:latin typeface="quote-cjk-patch"/>
              </a:rPr>
              <a:t>-learn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 smtClean="0">
              <a:effectLst/>
              <a:latin typeface="quote-cjk-patch"/>
            </a:endParaRPr>
          </a:p>
          <a:p>
            <a:r>
              <a:rPr lang="en-IN" b="0" i="0" dirty="0" smtClean="0">
                <a:effectLst/>
                <a:latin typeface="quote-cjk-patch"/>
              </a:rPr>
              <a:t>🔗 </a:t>
            </a:r>
            <a:r>
              <a:rPr lang="en-IN" b="1" i="0" dirty="0" smtClean="0">
                <a:effectLst/>
                <a:latin typeface="quote-cjk-patch"/>
              </a:rPr>
              <a:t>How to Run?</a:t>
            </a:r>
          </a:p>
          <a:p>
            <a:r>
              <a:rPr lang="en-US" b="0" i="0" dirty="0" smtClean="0">
                <a:effectLst/>
                <a:latin typeface="quote-cjk-patch"/>
              </a:rPr>
              <a:t>pip install -r requirements.txt</a:t>
            </a:r>
          </a:p>
          <a:p>
            <a:r>
              <a:rPr lang="en-US" b="0" i="0" dirty="0" smtClean="0">
                <a:effectLst/>
                <a:latin typeface="quote-cjk-patch"/>
              </a:rPr>
              <a:t>python app.py</a:t>
            </a:r>
            <a:endParaRPr lang="en-IN" b="0" i="0" dirty="0">
              <a:effectLst/>
              <a:latin typeface="quote-cjk-patch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78;p31"/>
          <p:cNvPicPr/>
          <p:nvPr/>
        </p:nvPicPr>
        <p:blipFill>
          <a:blip r:embed="rId2"/>
          <a:srcRect t="5212" b="5204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ln w="0">
            <a:noFill/>
          </a:ln>
        </p:spPr>
      </p:pic>
      <p:grpSp>
        <p:nvGrpSpPr>
          <p:cNvPr id="95" name="Google Shape;179;p31"/>
          <p:cNvGrpSpPr/>
          <p:nvPr/>
        </p:nvGrpSpPr>
        <p:grpSpPr>
          <a:xfrm>
            <a:off x="-553320" y="130680"/>
            <a:ext cx="9278280" cy="1300320"/>
            <a:chOff x="-553320" y="130680"/>
            <a:chExt cx="9278280" cy="1300320"/>
          </a:xfrm>
        </p:grpSpPr>
        <p:sp>
          <p:nvSpPr>
            <p:cNvPr id="96" name="Google Shape;180;p31"/>
            <p:cNvSpPr/>
            <p:nvPr/>
          </p:nvSpPr>
          <p:spPr>
            <a:xfrm>
              <a:off x="-553320" y="130680"/>
              <a:ext cx="9278280" cy="1300320"/>
            </a:xfrm>
            <a:prstGeom prst="roundRect">
              <a:avLst>
                <a:gd name="adj" fmla="val 43641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" name="Google Shape;181;p31"/>
            <p:cNvSpPr/>
            <p:nvPr/>
          </p:nvSpPr>
          <p:spPr>
            <a:xfrm>
              <a:off x="-343800" y="465480"/>
              <a:ext cx="207720" cy="2077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3440" bIns="73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99248" y="380880"/>
            <a:ext cx="54669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r>
              <a:rPr lang="en-IN" b="1" dirty="0"/>
              <a:t> Results &amp; Insights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99248" y="1670112"/>
            <a:ext cx="2422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Key Findings</a:t>
            </a:r>
            <a:endParaRPr lang="en-US" b="0" i="0" dirty="0" smtClean="0">
              <a:solidFill>
                <a:srgbClr val="F8FAFF"/>
              </a:solidFill>
              <a:effectLst/>
              <a:latin typeface="quote-cjk-patch"/>
            </a:endParaRPr>
          </a:p>
          <a:p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>✅ </a:t>
            </a: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Top Features Affecting Loan Approval:</a:t>
            </a:r>
            <a:endParaRPr lang="en-US" b="0" i="0" dirty="0" smtClean="0">
              <a:solidFill>
                <a:srgbClr val="F8FAFF"/>
              </a:solidFill>
              <a:effectLst/>
              <a:latin typeface="quote-cjk-patch"/>
            </a:endParaRPr>
          </a:p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Credit History</a:t>
            </a:r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> (Most important)</a:t>
            </a:r>
          </a:p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Applicant Income</a:t>
            </a:r>
            <a:endParaRPr lang="en-US" b="0" i="0" dirty="0" smtClean="0">
              <a:solidFill>
                <a:srgbClr val="F8FAFF"/>
              </a:solidFill>
              <a:effectLst/>
              <a:latin typeface="quote-cjk-patch"/>
            </a:endParaRPr>
          </a:p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Loan Amount</a:t>
            </a:r>
            <a:endParaRPr lang="en-US" b="0" i="0" dirty="0" smtClean="0">
              <a:solidFill>
                <a:srgbClr val="F8FAFF"/>
              </a:solidFill>
              <a:effectLst/>
              <a:latin typeface="quote-cjk-patch"/>
            </a:endParaRPr>
          </a:p>
          <a:p>
            <a:pPr>
              <a:buFont typeface="+mj-lt"/>
              <a:buAutoNum type="arabicPeriod"/>
            </a:pP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Property Area</a:t>
            </a:r>
            <a:endParaRPr lang="en-US" dirty="0" smtClean="0">
              <a:solidFill>
                <a:srgbClr val="F8FAFF"/>
              </a:solidFill>
              <a:latin typeface="quote-cjk-patch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-65849489"/>
            <a:ext cx="65" cy="132156178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5301876" rIns="0" bIns="653018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3752" y="1670112"/>
            <a:ext cx="28124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8FAFF"/>
                </a:solidFill>
                <a:latin typeface="quote-cjk-patch"/>
              </a:rPr>
              <a:t>❌ </a:t>
            </a:r>
            <a:r>
              <a:rPr lang="en-US" altLang="en-US" b="1" dirty="0" smtClean="0">
                <a:solidFill>
                  <a:srgbClr val="F8FAFF"/>
                </a:solidFill>
                <a:latin typeface="quote-cjk-patch"/>
              </a:rPr>
              <a:t>Common Reasons for Rejection: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F8FAFF"/>
                </a:solidFill>
                <a:latin typeface="quote-cjk-patch"/>
              </a:rPr>
              <a:t>Low credit score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8FAFF"/>
                </a:solidFill>
                <a:effectLst/>
                <a:latin typeface="Menlo"/>
              </a:rPr>
              <a:t>Credit_History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8FAFF"/>
                </a:solidFill>
                <a:effectLst/>
                <a:latin typeface="Menlo"/>
              </a:rPr>
              <a:t> = 0</a:t>
            </a:r>
            <a:r>
              <a:rPr lang="en-US" altLang="en-US" dirty="0" smtClean="0">
                <a:solidFill>
                  <a:srgbClr val="F8FAFF"/>
                </a:solidFill>
                <a:latin typeface="quote-cjk-patch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F8FAFF"/>
                </a:solidFill>
                <a:latin typeface="quote-cjk-patch"/>
              </a:rPr>
              <a:t>High loan amount relative to income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F8FAFF"/>
                </a:solidFill>
                <a:latin typeface="quote-cjk-patch"/>
              </a:rPr>
              <a:t>Non-graduate applicants</a:t>
            </a:r>
            <a:endParaRPr lang="en-US" altLang="en-US" dirty="0">
              <a:solidFill>
                <a:srgbClr val="F8FAFF"/>
              </a:solidFill>
              <a:latin typeface="quote-cjk-patch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7352" y="1670112"/>
            <a:ext cx="2717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Business Impact</a:t>
            </a:r>
            <a:endParaRPr lang="en-US" b="0" i="0" dirty="0" smtClean="0">
              <a:solidFill>
                <a:srgbClr val="F8FAFF"/>
              </a:solidFill>
              <a:effectLst/>
              <a:latin typeface="quote-cjk-patch"/>
            </a:endParaRPr>
          </a:p>
          <a:p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>🚀 </a:t>
            </a: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Benefits for Banks:</a:t>
            </a:r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/>
            </a:r>
            <a:b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</a:br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>✔ </a:t>
            </a: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Faster loan processing</a:t>
            </a:r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/>
            </a:r>
            <a:b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</a:br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>✔ </a:t>
            </a: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Reduced human bias</a:t>
            </a:r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/>
            </a:r>
            <a:b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</a:br>
            <a:r>
              <a:rPr lang="en-US" b="0" i="0" dirty="0" smtClean="0">
                <a:solidFill>
                  <a:srgbClr val="F8FAFF"/>
                </a:solidFill>
                <a:effectLst/>
                <a:latin typeface="quote-cjk-patch"/>
              </a:rPr>
              <a:t>✔ </a:t>
            </a:r>
            <a:r>
              <a:rPr lang="en-US" b="1" i="0" dirty="0" smtClean="0">
                <a:solidFill>
                  <a:srgbClr val="F8FAFF"/>
                </a:solidFill>
                <a:effectLst/>
                <a:latin typeface="quote-cjk-patch"/>
              </a:rPr>
              <a:t>Lower default risk</a:t>
            </a:r>
            <a:endParaRPr lang="en-US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65448" cy="685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 dirty="0" smtClean="0">
                <a:solidFill>
                  <a:schemeClr val="dk1"/>
                </a:solidFill>
                <a:latin typeface="Sora"/>
                <a:ea typeface="Sora"/>
              </a:rPr>
              <a:t>Insights and Outcomes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84" y="134112"/>
            <a:ext cx="4681729" cy="5009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" y="743712"/>
            <a:ext cx="4004672" cy="4399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74920" cy="832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 smtClean="0">
                <a:solidFill>
                  <a:schemeClr val="dk1"/>
                </a:solidFill>
                <a:latin typeface="Sora"/>
                <a:ea typeface="Sora"/>
              </a:rPr>
              <a:t>Demo Output and Insights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50976"/>
            <a:ext cx="4233672" cy="3826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950976"/>
            <a:ext cx="4340352" cy="3826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85D3F2"/>
      </a:lt1>
      <a:dk2>
        <a:srgbClr val="BBF2ED"/>
      </a:dk2>
      <a:lt2>
        <a:srgbClr val="CDD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656</Words>
  <Application>Microsoft Office PowerPoint</Application>
  <PresentationFormat>On-screen Show (16:9)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23</vt:i4>
      </vt:variant>
      <vt:variant>
        <vt:lpstr>Slide Titles</vt:lpstr>
      </vt:variant>
      <vt:variant>
        <vt:i4>12</vt:i4>
      </vt:variant>
    </vt:vector>
  </HeadingPairs>
  <TitlesOfParts>
    <vt:vector size="43" baseType="lpstr">
      <vt:lpstr>Arial</vt:lpstr>
      <vt:lpstr>Menlo</vt:lpstr>
      <vt:lpstr>OpenSymbol</vt:lpstr>
      <vt:lpstr>Public Sans</vt:lpstr>
      <vt:lpstr>quote-cjk-patch</vt:lpstr>
      <vt:lpstr>Sora</vt:lpstr>
      <vt:lpstr>Symbol</vt:lpstr>
      <vt:lpstr>Wingdings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Slidesgo Final Pages</vt:lpstr>
      <vt:lpstr>Slidesgo Final Pages</vt:lpstr>
      <vt:lpstr>Slidesgo Final Pages</vt:lpstr>
      <vt:lpstr>Loan Eligibility Predictor</vt:lpstr>
      <vt:lpstr>Introduction</vt:lpstr>
      <vt:lpstr>Approach</vt:lpstr>
      <vt:lpstr>Execution</vt:lpstr>
      <vt:lpstr>PowerPoint Presentation</vt:lpstr>
      <vt:lpstr>Deployment</vt:lpstr>
      <vt:lpstr> Results &amp; Insights</vt:lpstr>
      <vt:lpstr>Insights and Outcomes</vt:lpstr>
      <vt:lpstr>Demo Output and Insights</vt:lpstr>
      <vt:lpstr>Future Improvements</vt:lpstr>
      <vt:lpstr>Conclusions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Eligibility Predictor</dc:title>
  <dc:creator>Davinder Singh</dc:creator>
  <cp:lastModifiedBy>Davinder Singh</cp:lastModifiedBy>
  <cp:revision>4</cp:revision>
  <dcterms:modified xsi:type="dcterms:W3CDTF">2025-06-16T07:30:46Z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2025-06-16T07:01:30Z</dcterms:created>
  <dc:creator>Unknown Creator</dc:creator>
  <dc:description/>
  <dc:language>en-US</dc:language>
  <cp:lastModifiedBy>Unknown Creator</cp:lastModifiedBy>
  <dcterms:modified xsi:type="dcterms:W3CDTF">2025-06-16T07:01:30Z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