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2" r:id="rId12"/>
    <p:sldId id="277" r:id="rId13"/>
    <p:sldId id="270" r:id="rId14"/>
    <p:sldId id="271" r:id="rId1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설계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#01 : </a:t>
            </a:r>
            <a:r>
              <a:rPr lang="ko-KR" altLang="en-US" sz="2800" b="1" dirty="0" smtClean="0"/>
              <a:t>인접 행렬을 이용한 그래프 구현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2018. 09. 10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(8/8)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108817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테스트 진행</a:t>
            </a: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교재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568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쪽에 있는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그림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16.20]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으로 테스트할 것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buFontTx/>
              <a:buChar char="-"/>
            </a:pP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 채점 시에는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주어진 예시 외에 다른 예제를 사용하여 테스트를 진행할 것임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5221" y="1612726"/>
            <a:ext cx="104815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Graph.java (class)</a:t>
            </a:r>
            <a:endParaRPr lang="en-US" altLang="ko-KR" sz="2000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TestGraph.java 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lvl="1" fontAlgn="base"/>
            <a:endParaRPr lang="en-US" altLang="ko-KR" sz="2000" dirty="0" smtClean="0"/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보고서</a:t>
            </a:r>
            <a:endParaRPr lang="en-US" altLang="ko-KR" sz="2000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fontAlgn="base"/>
            <a:r>
              <a:rPr lang="en-US" altLang="ko-KR" sz="2000" b="1" dirty="0"/>
              <a:t>     </a:t>
            </a:r>
            <a:r>
              <a:rPr lang="en-US" altLang="ko-KR" sz="2000" b="1" dirty="0" smtClean="0"/>
              <a:t> </a:t>
            </a:r>
            <a:r>
              <a:rPr lang="en-US" altLang="ko-KR" sz="2000" dirty="0" smtClean="0"/>
              <a:t>-   </a:t>
            </a:r>
            <a:r>
              <a:rPr lang="ko-KR" altLang="en-US" sz="2000" dirty="0" smtClean="0"/>
              <a:t>해당 과제에 대한 구현 설명 및 결과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사이버 </a:t>
            </a:r>
            <a:r>
              <a:rPr lang="ko-KR" altLang="en-US" sz="2000" dirty="0"/>
              <a:t>캠퍼스 자료실 양식 </a:t>
            </a:r>
            <a:r>
              <a:rPr lang="ko-KR" altLang="en-US" sz="2000" dirty="0" smtClean="0"/>
              <a:t>참고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09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16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09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23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09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30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주차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DS01_01_201800000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DS01_01_201800000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01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월요일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13:00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김태공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(dmflsla@naver.com)</a:t>
              </a:r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02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월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8598131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인접 행렬을 이용한 그래프의 구현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95434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16.1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과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16.2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코드를 다음과 같이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수정하시오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그래프의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Vertex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Edge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정보를 파일로부터 읽도록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TestGraph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 수정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buFontTx/>
              <a:buChar char="-"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Graph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클래스에 다음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작성하고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테스트하시오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/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각 정점에 인접한 정점들의 수를 프린트하는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degree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구현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서로 다른 두 정점에 대해 길이가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인 경로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(path)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가 존재하는지 프린트하는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findPath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구현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95434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그래프의 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Vertex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Edge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정보를 파일로부터 읽도록 </a:t>
            </a:r>
            <a:r>
              <a:rPr lang="en-US" altLang="ko-KR" sz="2000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TestGraph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클래스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수정</a:t>
            </a: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다음과 같은 파일 구조를 가짐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/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/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&lt;graph.txt&gt;</a:t>
            </a:r>
          </a:p>
          <a:p>
            <a:pPr lvl="1" algn="just" fontAlgn="base"/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  B  C  D  E	       &lt;-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정점들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  E      &lt;-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한 줄에 하나씩 간선을 나열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  D</a:t>
            </a:r>
          </a:p>
          <a:p>
            <a:pPr lvl="1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B  C</a:t>
            </a:r>
          </a:p>
          <a:p>
            <a:pPr lvl="1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D  E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1088175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자바에서의 파일 입출력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교재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3.18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참조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BufferedReader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클래스를 사용하여 파일로부터 데이터를 읽을 수 있음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다음과 같이 사용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BufferedReader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reader = new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BufferedReader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(new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FileReader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(“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파일 경로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”));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Reader.readLine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메소드는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파일로부터 한 줄을 읽어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String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형태로 반환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Reader.ready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메소드는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파일로부터 데이터를 읽을 수 있는지에 대한 여부를 반환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(True/False)</a:t>
            </a:r>
          </a:p>
          <a:p>
            <a:pPr lvl="1" algn="just" fontAlgn="base"/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/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예시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[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3.18] 9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번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Line ~</a:t>
            </a:r>
          </a:p>
          <a:p>
            <a:pPr lvl="1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Try{</a:t>
            </a:r>
          </a:p>
          <a:p>
            <a:pPr lvl="2" algn="just" fontAlgn="base"/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BufferedReader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in = new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BufferedReader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(new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FileReader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(“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파일 경로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“));</a:t>
            </a:r>
          </a:p>
          <a:p>
            <a:pPr lvl="2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String line =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in.readLine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();				</a:t>
            </a:r>
            <a:r>
              <a:rPr lang="en-US" altLang="ko-KR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// </a:t>
            </a:r>
            <a:r>
              <a:rPr lang="ko-KR" altLang="en-US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파일로부터 한 줄을 </a:t>
            </a:r>
            <a:r>
              <a:rPr lang="ko-KR" altLang="en-US" kern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읽어들임</a:t>
            </a:r>
            <a:endParaRPr lang="en-US" altLang="ko-KR" kern="0" dirty="0" smtClean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</a:endParaRPr>
          </a:p>
          <a:p>
            <a:pPr lvl="2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while(line != null){				</a:t>
            </a:r>
            <a:r>
              <a:rPr lang="en-US" altLang="ko-KR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// </a:t>
            </a:r>
            <a:r>
              <a:rPr lang="ko-KR" altLang="en-US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파일로부터 읽어온 데이터가 있는가</a:t>
            </a:r>
            <a:r>
              <a:rPr lang="en-US" altLang="ko-KR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?</a:t>
            </a:r>
          </a:p>
          <a:p>
            <a:pPr lvl="2" algn="just" fontAlgn="base"/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++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lineNumber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;				</a:t>
            </a:r>
          </a:p>
          <a:p>
            <a:pPr lvl="2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… 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기타 코드들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…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}</a:t>
            </a:r>
          </a:p>
          <a:p>
            <a:pPr lvl="1"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catch(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IOException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e){ (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예외 발생시 처리 코드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}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/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10881756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자바에서의 문자열 분리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1)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altLang="ko-KR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StringTokenizer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교재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3.18 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참조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]</a:t>
            </a:r>
          </a:p>
          <a:p>
            <a:pPr marL="1008000" lvl="2" indent="-285750" algn="just" fontAlgn="base">
              <a:buFont typeface="Wingdings" panose="05000000000000000000" pitchFamily="2" charset="2"/>
              <a:buChar char="§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문자열을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구분자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로 분해하여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Token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단위로 나누는 객체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008000" lvl="2" indent="-285750" algn="just" fontAlgn="base">
              <a:buFont typeface="Wingdings" panose="05000000000000000000" pitchFamily="2" charset="2"/>
              <a:buChar char="§"/>
            </a:pP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StringTokenizer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st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= new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StringTokenizer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(“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문자열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”, “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구분자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“);</a:t>
            </a:r>
          </a:p>
          <a:p>
            <a:pPr marL="1008000" lvl="2" indent="-285750" algn="just" fontAlgn="base">
              <a:buFont typeface="Wingdings" panose="05000000000000000000" pitchFamily="2" charset="2"/>
              <a:buChar char="§"/>
            </a:pP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hasMoreTokens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: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st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 다음 토큰이 존재하는지를 반환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(True/False)</a:t>
            </a:r>
          </a:p>
          <a:p>
            <a:pPr marL="1008000" lvl="2" indent="-285750" algn="just" fontAlgn="base">
              <a:buFont typeface="Wingdings" panose="05000000000000000000" pitchFamily="2" charset="2"/>
              <a:buChar char="§"/>
            </a:pP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nextToken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 :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현재 토큰을 가져오고 커서를 다음으로 옮김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>
              <a:lnSpc>
                <a:spcPts val="352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예시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1)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3.18]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14 ~ 16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번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Line</a:t>
            </a:r>
          </a:p>
          <a:p>
            <a:pPr lvl="1" algn="just" fontAlgn="base"/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StringTokenizer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parser = new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StringTokenizer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(line, “ ,:;-.?!”);	</a:t>
            </a:r>
            <a:r>
              <a:rPr lang="en-US" altLang="ko-KR" sz="1400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//</a:t>
            </a:r>
            <a:r>
              <a:rPr lang="ko-KR" altLang="en-US" sz="1400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문자열 </a:t>
            </a:r>
            <a:r>
              <a:rPr lang="en-US" altLang="ko-KR" sz="1400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line</a:t>
            </a:r>
            <a:r>
              <a:rPr lang="ko-KR" altLang="en-US" sz="1400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을 </a:t>
            </a:r>
            <a:r>
              <a:rPr lang="ko-KR" altLang="en-US" sz="1400" kern="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구분자</a:t>
            </a:r>
            <a:r>
              <a:rPr lang="ko-KR" altLang="en-US" sz="14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“ ,:;-.?!”</a:t>
            </a:r>
            <a:r>
              <a:rPr lang="ko-KR" altLang="en-US" sz="1400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을 기준으로 나눔</a:t>
            </a:r>
            <a:endParaRPr lang="en-US" altLang="ko-KR" sz="1400" kern="0" dirty="0" smtClean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</a:endParaRPr>
          </a:p>
          <a:p>
            <a:pPr lvl="1" algn="just" fontAlgn="base"/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while(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parser.hasMoreTokens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()){				</a:t>
            </a:r>
            <a:r>
              <a:rPr lang="en-US" altLang="ko-KR" sz="1400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//parser</a:t>
            </a:r>
            <a:r>
              <a:rPr lang="ko-KR" altLang="en-US" sz="1400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에 다음 토큰이 존재하는가</a:t>
            </a:r>
            <a:r>
              <a:rPr lang="en-US" altLang="ko-KR" sz="1400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?</a:t>
            </a:r>
          </a:p>
          <a:p>
            <a:pPr lvl="1" algn="just" fontAlgn="base"/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String word =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parser.nextToken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();			</a:t>
            </a:r>
            <a:r>
              <a:rPr lang="en-US" altLang="ko-KR" sz="1400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//parser</a:t>
            </a:r>
            <a:r>
              <a:rPr lang="ko-KR" altLang="en-US" sz="1400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로부터 현재 토큰을 가져옴</a:t>
            </a:r>
            <a:endParaRPr lang="en-US" altLang="ko-KR" sz="1400" kern="0" dirty="0" smtClean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</a:endParaRPr>
          </a:p>
          <a:p>
            <a:pPr lvl="1" algn="just" fontAlgn="base"/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…</a:t>
            </a:r>
          </a:p>
          <a:p>
            <a:pPr lvl="1" algn="just" fontAlgn="base"/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}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>
              <a:lnSpc>
                <a:spcPts val="306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예시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2)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 algn="just" fontAlgn="base"/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StringTokenizer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parser = new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StringTokenizer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(“</a:t>
            </a:r>
            <a:r>
              <a:rPr lang="ko-KR" altLang="en-US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이것은 테스트 문장 입니다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”, “ “);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61523" y="5342622"/>
            <a:ext cx="11468954" cy="1551162"/>
            <a:chOff x="354746" y="4940300"/>
            <a:chExt cx="11468954" cy="1634099"/>
          </a:xfrm>
        </p:grpSpPr>
        <p:sp>
          <p:nvSpPr>
            <p:cNvPr id="53" name="TextBox 52"/>
            <p:cNvSpPr txBox="1"/>
            <p:nvPr/>
          </p:nvSpPr>
          <p:spPr>
            <a:xfrm>
              <a:off x="2886564" y="5113402"/>
              <a:ext cx="1192049" cy="389079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이것은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09317" y="5113401"/>
              <a:ext cx="1192049" cy="389079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31729" y="5111474"/>
              <a:ext cx="1192049" cy="389079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문장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56726" y="5111474"/>
              <a:ext cx="1192049" cy="389079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7" name="직선 화살표 연결선 56"/>
            <p:cNvCxnSpPr>
              <a:stCxn id="53" idx="3"/>
              <a:endCxn id="54" idx="1"/>
            </p:cNvCxnSpPr>
            <p:nvPr/>
          </p:nvCxnSpPr>
          <p:spPr>
            <a:xfrm flipV="1">
              <a:off x="4078613" y="5307940"/>
              <a:ext cx="530704" cy="1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54" idx="3"/>
              <a:endCxn id="55" idx="1"/>
            </p:cNvCxnSpPr>
            <p:nvPr/>
          </p:nvCxnSpPr>
          <p:spPr>
            <a:xfrm flipV="1">
              <a:off x="5801366" y="5306013"/>
              <a:ext cx="530363" cy="1927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55" idx="3"/>
              <a:endCxn id="56" idx="1"/>
            </p:cNvCxnSpPr>
            <p:nvPr/>
          </p:nvCxnSpPr>
          <p:spPr>
            <a:xfrm>
              <a:off x="7523778" y="5306013"/>
              <a:ext cx="532948" cy="0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50038" y="5642807"/>
              <a:ext cx="2063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</a:t>
              </a:r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arser.nextToken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52090" y="5642807"/>
              <a:ext cx="1291871" cy="38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이것은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59405" y="5642807"/>
              <a:ext cx="1291871" cy="38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81817" y="5645921"/>
              <a:ext cx="1291871" cy="38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문장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006814" y="5642807"/>
              <a:ext cx="1291871" cy="38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4746" y="6112114"/>
              <a:ext cx="254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parser.hasMoreTokens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52090" y="6113645"/>
              <a:ext cx="129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true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56209" y="6116688"/>
              <a:ext cx="129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true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81816" y="6112114"/>
              <a:ext cx="129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true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010096" y="6112114"/>
              <a:ext cx="129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false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80146" y="4940300"/>
              <a:ext cx="11443554" cy="1634099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776894" y="5111473"/>
              <a:ext cx="1192049" cy="369332"/>
            </a:xfrm>
            <a:prstGeom prst="rect">
              <a:avLst/>
            </a:prstGeom>
            <a:noFill/>
            <a:ln>
              <a:solidFill>
                <a:srgbClr val="40404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2" name="직선 화살표 연결선 71"/>
            <p:cNvCxnSpPr>
              <a:stCxn id="56" idx="3"/>
              <a:endCxn id="71" idx="1"/>
            </p:cNvCxnSpPr>
            <p:nvPr/>
          </p:nvCxnSpPr>
          <p:spPr>
            <a:xfrm flipV="1">
              <a:off x="9248775" y="5296139"/>
              <a:ext cx="528119" cy="9874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9711544" y="5642807"/>
              <a:ext cx="129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null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738376" y="6099674"/>
              <a:ext cx="129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false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9226" y="5098191"/>
              <a:ext cx="2063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Tokens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6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(5/8)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1088175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자바에서의 문자열 분리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2)</a:t>
            </a:r>
            <a:endParaRPr lang="ko-KR" altLang="en-US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Split</a:t>
            </a:r>
          </a:p>
          <a:p>
            <a:pPr marL="1008000" lvl="2" indent="-285750" algn="just" fontAlgn="base">
              <a:buFont typeface="Wingdings" panose="05000000000000000000" pitchFamily="2" charset="2"/>
              <a:buChar char="§"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String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객체의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메소드로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문자열을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구분자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단위로 분해하여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String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배열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(String[])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로 반환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008000" lvl="2" indent="-285750" algn="just" fontAlgn="base">
              <a:buFont typeface="Wingdings" panose="05000000000000000000" pitchFamily="2" charset="2"/>
              <a:buChar char="§"/>
            </a:pP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008000" lvl="2" indent="-285750" algn="just" fontAlgn="base">
              <a:buFont typeface="Wingdings" panose="05000000000000000000" pitchFamily="2" charset="2"/>
              <a:buChar char="§"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String line = “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이것은 테스트 문장 입니다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”;</a:t>
            </a:r>
          </a:p>
          <a:p>
            <a:pPr marL="1008000" lvl="2" indent="-285750" algn="just" fontAlgn="base">
              <a:buFont typeface="Wingdings" panose="05000000000000000000" pitchFamily="2" charset="2"/>
              <a:buChar char="§"/>
            </a:pP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String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lineSplit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[] =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line.split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(“ “);</a:t>
            </a:r>
          </a:p>
          <a:p>
            <a:pPr marL="1008000" lvl="2" indent="-285750" algn="just" fontAlgn="base">
              <a:buFont typeface="Wingdings" panose="05000000000000000000" pitchFamily="2" charset="2"/>
              <a:buChar char="§"/>
            </a:pP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/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59539" y="4642282"/>
            <a:ext cx="1192049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이것은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23592" y="4642281"/>
            <a:ext cx="1192049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87645" y="4642281"/>
            <a:ext cx="1192049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1698" y="4642281"/>
            <a:ext cx="1192049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0688" y="4180616"/>
            <a:ext cx="1629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lineSplit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[0]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04741" y="4180615"/>
            <a:ext cx="1629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lineSplit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68794" y="4180614"/>
            <a:ext cx="1629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lineSplit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32847" y="4155909"/>
            <a:ext cx="1629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lineSplit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[3]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3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(6/8)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1088175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Graph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클래스에서 다음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메소드들을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작성하고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테스트하시오</a:t>
            </a:r>
            <a:endParaRPr lang="ko-KR" altLang="en-US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각 정점에 인접한 정점들의 수를 프린트하는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degree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graph.degree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(“A”)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결과는 노드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차수인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가 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/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830359" y="3102804"/>
            <a:ext cx="3099391" cy="2955184"/>
            <a:chOff x="693983" y="2816620"/>
            <a:chExt cx="3099391" cy="2955184"/>
          </a:xfrm>
        </p:grpSpPr>
        <p:sp>
          <p:nvSpPr>
            <p:cNvPr id="3" name="타원 2"/>
            <p:cNvSpPr/>
            <p:nvPr/>
          </p:nvSpPr>
          <p:spPr>
            <a:xfrm>
              <a:off x="693983" y="3956860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862050" y="5164975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62050" y="2816620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186545" y="3956859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3" idx="7"/>
              <a:endCxn id="9" idx="3"/>
            </p:cNvCxnSpPr>
            <p:nvPr/>
          </p:nvCxnSpPr>
          <p:spPr>
            <a:xfrm flipV="1">
              <a:off x="1211944" y="3334581"/>
              <a:ext cx="738974" cy="7111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3" idx="6"/>
              <a:endCxn id="10" idx="2"/>
            </p:cNvCxnSpPr>
            <p:nvPr/>
          </p:nvCxnSpPr>
          <p:spPr>
            <a:xfrm flipV="1">
              <a:off x="1300812" y="4260274"/>
              <a:ext cx="1885733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8" idx="7"/>
              <a:endCxn id="10" idx="3"/>
            </p:cNvCxnSpPr>
            <p:nvPr/>
          </p:nvCxnSpPr>
          <p:spPr>
            <a:xfrm flipV="1">
              <a:off x="2380011" y="4474820"/>
              <a:ext cx="895402" cy="7790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0" idx="1"/>
              <a:endCxn id="9" idx="5"/>
            </p:cNvCxnSpPr>
            <p:nvPr/>
          </p:nvCxnSpPr>
          <p:spPr>
            <a:xfrm flipH="1" flipV="1">
              <a:off x="2380011" y="3334581"/>
              <a:ext cx="895402" cy="7111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675707" y="621712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그래프 </a:t>
            </a:r>
            <a:r>
              <a:rPr lang="en-US" altLang="ko-KR" b="1" dirty="0" smtClean="0"/>
              <a:t>1]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16890" y="3406218"/>
                <a:ext cx="1929695" cy="1574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:r>
                  <a:rPr lang="en-US" altLang="ko-KR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mr>
                    </m:m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mr>
                            </m:m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890" y="3406218"/>
                <a:ext cx="1929695" cy="15744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303506" y="621712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인접 행렬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50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(7/8)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3509" y="1110694"/>
            <a:ext cx="1088175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Graph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클래스에서 다음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메소드들을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작성하고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테스트하시오</a:t>
            </a:r>
            <a:endParaRPr lang="ko-KR" altLang="en-US" sz="2000" b="1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buFontTx/>
              <a:buChar char="-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서로 다른 두 정점에 대해 길이가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인 경로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(path)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가 존재하는지 찾아 프린트하는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findPath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메소드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아래 그래프에서 </a:t>
            </a:r>
            <a:r>
              <a:rPr lang="en-US" altLang="ko-KR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findPath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(“A”, “D”)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결과는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‘A – B – D’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가 된다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/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830359" y="3102804"/>
            <a:ext cx="3099391" cy="2955184"/>
            <a:chOff x="693983" y="2816620"/>
            <a:chExt cx="3099391" cy="2955184"/>
          </a:xfrm>
        </p:grpSpPr>
        <p:sp>
          <p:nvSpPr>
            <p:cNvPr id="3" name="타원 2"/>
            <p:cNvSpPr/>
            <p:nvPr/>
          </p:nvSpPr>
          <p:spPr>
            <a:xfrm>
              <a:off x="693983" y="3956860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862050" y="5164975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862050" y="2816620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186545" y="3956859"/>
              <a:ext cx="606829" cy="6068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stCxn id="3" idx="7"/>
              <a:endCxn id="9" idx="3"/>
            </p:cNvCxnSpPr>
            <p:nvPr/>
          </p:nvCxnSpPr>
          <p:spPr>
            <a:xfrm flipV="1">
              <a:off x="1211944" y="3334581"/>
              <a:ext cx="738974" cy="7111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3" idx="6"/>
              <a:endCxn id="10" idx="2"/>
            </p:cNvCxnSpPr>
            <p:nvPr/>
          </p:nvCxnSpPr>
          <p:spPr>
            <a:xfrm flipV="1">
              <a:off x="1300812" y="4260274"/>
              <a:ext cx="1885733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8" idx="7"/>
              <a:endCxn id="10" idx="3"/>
            </p:cNvCxnSpPr>
            <p:nvPr/>
          </p:nvCxnSpPr>
          <p:spPr>
            <a:xfrm flipV="1">
              <a:off x="2380011" y="4474820"/>
              <a:ext cx="895402" cy="7790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0" idx="1"/>
              <a:endCxn id="9" idx="5"/>
            </p:cNvCxnSpPr>
            <p:nvPr/>
          </p:nvCxnSpPr>
          <p:spPr>
            <a:xfrm flipH="1" flipV="1">
              <a:off x="2380011" y="3334581"/>
              <a:ext cx="895402" cy="7111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675707" y="6217128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그래프 </a:t>
            </a:r>
            <a:r>
              <a:rPr lang="en-US" altLang="ko-KR" b="1" dirty="0" smtClean="0"/>
              <a:t>1]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16890" y="3406218"/>
                <a:ext cx="1929695" cy="1574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:r>
                  <a:rPr lang="en-US" altLang="ko-KR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mr>
                    </m:m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mr>
                            </m:m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890" y="3406218"/>
                <a:ext cx="1929695" cy="15744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303506" y="6217128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인접 행렬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30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814</Words>
  <Application>Microsoft Office PowerPoint</Application>
  <PresentationFormat>와이드스크린</PresentationFormat>
  <Paragraphs>176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Malgun Gothic</vt:lpstr>
      <vt:lpstr>Malgun Gothic</vt:lpstr>
      <vt:lpstr>바탕</vt:lpstr>
      <vt:lpstr>Arial</vt:lpstr>
      <vt:lpstr>Cambria Math</vt:lpstr>
      <vt:lpstr>Wingdings</vt:lpstr>
      <vt:lpstr>Office 테마</vt:lpstr>
      <vt:lpstr>2018년 2학기 자료구조 및 설계 #01 : 인접 행렬을 이용한 그래프 구현  2018. 09. 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김 태공</cp:lastModifiedBy>
  <cp:revision>56</cp:revision>
  <cp:lastPrinted>2018-09-07T06:32:57Z</cp:lastPrinted>
  <dcterms:created xsi:type="dcterms:W3CDTF">2018-03-11T12:41:56Z</dcterms:created>
  <dcterms:modified xsi:type="dcterms:W3CDTF">2018-09-10T03:07:11Z</dcterms:modified>
</cp:coreProperties>
</file>