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315" r:id="rId4"/>
    <p:sldId id="316" r:id="rId5"/>
    <p:sldId id="317" r:id="rId6"/>
    <p:sldId id="318" r:id="rId7"/>
    <p:sldId id="305" r:id="rId8"/>
    <p:sldId id="319" r:id="rId9"/>
    <p:sldId id="320" r:id="rId10"/>
    <p:sldId id="321" r:id="rId11"/>
    <p:sldId id="272" r:id="rId12"/>
    <p:sldId id="277" r:id="rId13"/>
    <p:sldId id="270" r:id="rId14"/>
    <p:sldId id="271" r:id="rId15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  <a:srgbClr val="BDD7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8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5570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8" y="9425570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4" y="0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r">
              <a:defRPr sz="1200"/>
            </a:lvl1pPr>
          </a:lstStyle>
          <a:p>
            <a:fld id="{154F9D8B-2B1A-4969-BE5C-4630CF743C6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9" rIns="91358" bIns="456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6084"/>
            <a:ext cx="5431154" cy="3906550"/>
          </a:xfrm>
          <a:prstGeom prst="rect">
            <a:avLst/>
          </a:prstGeom>
        </p:spPr>
        <p:txBody>
          <a:bodyPr vert="horz" lIns="91358" tIns="45679" rIns="91358" bIns="45679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228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4" y="9425228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r">
              <a:defRPr sz="1200"/>
            </a:lvl1pPr>
          </a:lstStyle>
          <a:p>
            <a:fld id="{8EB55825-4300-4A7F-A940-1C671F5C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#10 : Huffman </a:t>
            </a:r>
            <a:r>
              <a:rPr lang="ko-KR" altLang="en-US" sz="2800" b="1" dirty="0" smtClean="0"/>
              <a:t>코드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>2018. 11. 19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473" y="1053196"/>
            <a:ext cx="9831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제공된 파일의 첫 문장을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코드를 사용하여 인코딩하고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비트 스트림을 출력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473" y="1745843"/>
            <a:ext cx="2310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출력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893257" y="355498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Huffman </a:t>
            </a:r>
            <a:r>
              <a:rPr lang="ko-KR" altLang="en-US" b="1" dirty="0" smtClean="0"/>
              <a:t>코드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38" y="2278857"/>
            <a:ext cx="8389906" cy="47635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800281" y="1890414"/>
            <a:ext cx="1792480" cy="1682443"/>
            <a:chOff x="9800281" y="1890414"/>
            <a:chExt cx="1792480" cy="1682443"/>
          </a:xfrm>
        </p:grpSpPr>
        <p:grpSp>
          <p:nvGrpSpPr>
            <p:cNvPr id="20" name="그룹 19"/>
            <p:cNvGrpSpPr/>
            <p:nvPr/>
          </p:nvGrpSpPr>
          <p:grpSpPr>
            <a:xfrm>
              <a:off x="9800281" y="2113752"/>
              <a:ext cx="1792480" cy="1459105"/>
              <a:chOff x="1310726" y="2896210"/>
              <a:chExt cx="1439741" cy="117197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500" y="2896210"/>
                <a:ext cx="1285875" cy="13335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925" y="3029560"/>
                <a:ext cx="1304925" cy="14287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192" y="3156774"/>
                <a:ext cx="1314450" cy="1524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2192" y="3299649"/>
                <a:ext cx="1438275" cy="16192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1717" y="3454615"/>
                <a:ext cx="1381125" cy="152400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2192" y="3600056"/>
                <a:ext cx="1381125" cy="161925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1242" y="3762117"/>
                <a:ext cx="1295400" cy="14287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0726" y="3887205"/>
                <a:ext cx="1371600" cy="180975"/>
              </a:xfrm>
              <a:prstGeom prst="rect">
                <a:avLst/>
              </a:prstGeom>
            </p:spPr>
          </p:pic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8239" y="1890414"/>
              <a:ext cx="1647164" cy="21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9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810191"/>
            <a:ext cx="1048155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문제에 대한 소스 코드</a:t>
            </a:r>
            <a:endParaRPr lang="en-US" altLang="ko-KR" b="1" dirty="0"/>
          </a:p>
          <a:p>
            <a:pPr fontAlgn="base"/>
            <a:endParaRPr lang="en-US" altLang="ko-KR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TestHuffmanTree.java (class – main()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HuffmanTree.java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MinHeap.java or SortedList.java</a:t>
            </a:r>
          </a:p>
          <a:p>
            <a:pPr lvl="1"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fontAlgn="base"/>
            <a:r>
              <a:rPr lang="en-US" altLang="ko-KR" b="1" dirty="0"/>
              <a:t>     </a:t>
            </a:r>
            <a:r>
              <a:rPr lang="en-US" altLang="ko-KR" b="1" dirty="0" smtClean="0"/>
              <a:t> -   </a:t>
            </a:r>
            <a:r>
              <a:rPr lang="ko-KR" altLang="en-US" dirty="0"/>
              <a:t>해당 과제에 대한 구현 설명 및 결과 작성 </a:t>
            </a:r>
            <a:r>
              <a:rPr lang="en-US" altLang="ko-KR" dirty="0"/>
              <a:t>(</a:t>
            </a:r>
            <a:r>
              <a:rPr lang="ko-KR" altLang="en-US" dirty="0"/>
              <a:t>사이버 캠퍼스 자료실 양식 참고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10</a:t>
            </a:r>
            <a:r>
              <a:rPr lang="ko-KR" altLang="en-US" b="1" dirty="0" smtClean="0"/>
              <a:t>주차 실습 점수 배점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미확정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10</a:t>
            </a:r>
            <a:r>
              <a:rPr lang="ko-KR" altLang="en-US" b="1" dirty="0" smtClean="0">
                <a:solidFill>
                  <a:schemeClr val="accent5"/>
                </a:solidFill>
              </a:rPr>
              <a:t>점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 smtClean="0"/>
              <a:t>-   Huffman Code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/>
              <a:t>7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dirty="0"/>
              <a:t>-   </a:t>
            </a:r>
            <a:r>
              <a:rPr lang="ko-KR" altLang="en-US" dirty="0" smtClean="0"/>
              <a:t>문장에 대한 </a:t>
            </a:r>
            <a:r>
              <a:rPr lang="ko-KR" altLang="en-US" dirty="0" err="1" smtClean="0"/>
              <a:t>비트스트림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75042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DS01_08_201800000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DS01_08_201800000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코드를 구현하고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문장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인코딩을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진행해본다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코드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문자의 출현 빈도나 확률 정보를 사용하는 인코딩 알고리즘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2254" y="1655907"/>
            <a:ext cx="10520750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자주 나타나는 문자일 수록 짧은 이진 코드로 인코딩 됨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983" y="198828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864392" y="2461847"/>
            <a:ext cx="355723" cy="26376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2469" y="2409065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가장 짧은 이진 코드로 인코딩 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문서가 압축되어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코드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코드의 생성 과정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2254" y="1732084"/>
            <a:ext cx="81163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과정을 통해 진행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입력 문자에 대한 빈도를 계산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우선순위 큐를 사용하여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빈도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쌍을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가장 작은 값을 가지는 두 쌍을 꺼내 </a:t>
            </a:r>
            <a:r>
              <a:rPr lang="ko-KR" altLang="en-US" dirty="0" err="1" smtClean="0"/>
              <a:t>허프만</a:t>
            </a:r>
            <a:r>
              <a:rPr lang="ko-KR" altLang="en-US" dirty="0"/>
              <a:t> </a:t>
            </a:r>
            <a:r>
              <a:rPr lang="ko-KR" altLang="en-US" dirty="0" smtClean="0"/>
              <a:t>트리로 합병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Root</a:t>
            </a:r>
            <a:r>
              <a:rPr lang="ko-KR" altLang="en-US" dirty="0" smtClean="0"/>
              <a:t>로부터 해당하는 문자의</a:t>
            </a:r>
            <a:r>
              <a:rPr lang="en-US" altLang="ko-KR" dirty="0"/>
              <a:t> </a:t>
            </a:r>
            <a:r>
              <a:rPr lang="en-US" altLang="ko-KR" dirty="0" smtClean="0"/>
              <a:t>leaf </a:t>
            </a:r>
            <a:r>
              <a:rPr lang="ko-KR" altLang="en-US" dirty="0" smtClean="0"/>
              <a:t>경로를 탐색하며 인코딩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왼쪽 자식으로 향할 경우</a:t>
            </a:r>
            <a:r>
              <a:rPr lang="en-US" altLang="ko-KR" dirty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자식으로 향할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으로 인코딩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코드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933881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코드의 생성 과정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266258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2254" y="1617788"/>
            <a:ext cx="578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err="1" smtClean="0"/>
              <a:t>aaabrbacard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Huffman </a:t>
            </a:r>
            <a:r>
              <a:rPr lang="ko-KR" altLang="en-US" dirty="0" smtClean="0"/>
              <a:t>코드를 사용하여 압축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87870" y="579412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41690" y="579412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: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5510" y="579412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9330" y="579412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41110" y="579412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12784" y="4746972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2"/>
            <a:endCxn id="11" idx="0"/>
          </p:cNvCxnSpPr>
          <p:nvPr/>
        </p:nvCxnSpPr>
        <p:spPr>
          <a:xfrm flipH="1">
            <a:off x="7281057" y="5204172"/>
            <a:ext cx="663454" cy="589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0"/>
            <a:endCxn id="14" idx="2"/>
          </p:cNvCxnSpPr>
          <p:nvPr/>
        </p:nvCxnSpPr>
        <p:spPr>
          <a:xfrm flipH="1" flipV="1">
            <a:off x="7944511" y="5204172"/>
            <a:ext cx="628326" cy="589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770738" y="4516139"/>
            <a:ext cx="2347546" cy="191804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658342" y="4516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①</a:t>
            </a:r>
            <a:endParaRPr lang="ko-KR" altLang="en-US" sz="2400" b="1" dirty="0"/>
          </a:p>
        </p:txBody>
      </p:sp>
      <p:sp>
        <p:nvSpPr>
          <p:cNvPr id="26" name="직사각형 25"/>
          <p:cNvSpPr/>
          <p:nvPr/>
        </p:nvSpPr>
        <p:spPr>
          <a:xfrm>
            <a:off x="6617603" y="3778382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2"/>
            <a:endCxn id="14" idx="0"/>
          </p:cNvCxnSpPr>
          <p:nvPr/>
        </p:nvCxnSpPr>
        <p:spPr>
          <a:xfrm>
            <a:off x="6949330" y="4235582"/>
            <a:ext cx="995181" cy="511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2"/>
            <a:endCxn id="9" idx="0"/>
          </p:cNvCxnSpPr>
          <p:nvPr/>
        </p:nvCxnSpPr>
        <p:spPr>
          <a:xfrm flipH="1">
            <a:off x="6027237" y="4235582"/>
            <a:ext cx="922093" cy="1558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11460" y="3596592"/>
            <a:ext cx="3720756" cy="296246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39773" y="35947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②</a:t>
            </a:r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>
            <a:off x="5695510" y="2908214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5" idx="2"/>
            <a:endCxn id="8" idx="0"/>
          </p:cNvCxnSpPr>
          <p:nvPr/>
        </p:nvCxnSpPr>
        <p:spPr>
          <a:xfrm flipH="1">
            <a:off x="4773417" y="3365414"/>
            <a:ext cx="1253820" cy="2428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6" idx="0"/>
            <a:endCxn id="35" idx="2"/>
          </p:cNvCxnSpPr>
          <p:nvPr/>
        </p:nvCxnSpPr>
        <p:spPr>
          <a:xfrm flipH="1" flipV="1">
            <a:off x="6027237" y="3365414"/>
            <a:ext cx="922093" cy="412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223754" y="2760784"/>
            <a:ext cx="5122761" cy="391874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854072" y="27508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③</a:t>
            </a:r>
            <a:endParaRPr lang="ko-KR" altLang="en-US" sz="2400" b="1" dirty="0"/>
          </a:p>
        </p:txBody>
      </p:sp>
      <p:sp>
        <p:nvSpPr>
          <p:cNvPr id="46" name="직사각형 45"/>
          <p:cNvSpPr/>
          <p:nvPr/>
        </p:nvSpPr>
        <p:spPr>
          <a:xfrm>
            <a:off x="4736873" y="2171896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46" idx="2"/>
            <a:endCxn id="3" idx="0"/>
          </p:cNvCxnSpPr>
          <p:nvPr/>
        </p:nvCxnSpPr>
        <p:spPr>
          <a:xfrm flipH="1">
            <a:off x="3519597" y="2629096"/>
            <a:ext cx="1549003" cy="3165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2"/>
            <a:endCxn id="35" idx="0"/>
          </p:cNvCxnSpPr>
          <p:nvPr/>
        </p:nvCxnSpPr>
        <p:spPr>
          <a:xfrm>
            <a:off x="5068600" y="2629096"/>
            <a:ext cx="958637" cy="27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835780" y="2063297"/>
            <a:ext cx="6633535" cy="4701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974865" y="20701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④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23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코드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933881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코드의 생성 과정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266258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2254" y="1617788"/>
            <a:ext cx="578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err="1" smtClean="0"/>
              <a:t>aaabrbacard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Huffman </a:t>
            </a:r>
            <a:r>
              <a:rPr lang="ko-KR" altLang="en-US" dirty="0" smtClean="0"/>
              <a:t>코드를 사용하여 압축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924105" y="5785336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77925" y="5785336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: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1745" y="5785336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85565" y="5785336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7345" y="5785336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9019" y="473817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2"/>
            <a:endCxn id="11" idx="0"/>
          </p:cNvCxnSpPr>
          <p:nvPr/>
        </p:nvCxnSpPr>
        <p:spPr>
          <a:xfrm flipH="1">
            <a:off x="7017292" y="5195379"/>
            <a:ext cx="663454" cy="589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0"/>
            <a:endCxn id="14" idx="2"/>
          </p:cNvCxnSpPr>
          <p:nvPr/>
        </p:nvCxnSpPr>
        <p:spPr>
          <a:xfrm flipH="1" flipV="1">
            <a:off x="7680746" y="5195379"/>
            <a:ext cx="628326" cy="589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53838" y="3769589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2"/>
            <a:endCxn id="14" idx="0"/>
          </p:cNvCxnSpPr>
          <p:nvPr/>
        </p:nvCxnSpPr>
        <p:spPr>
          <a:xfrm>
            <a:off x="6685565" y="4226789"/>
            <a:ext cx="995181" cy="511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2"/>
            <a:endCxn id="9" idx="0"/>
          </p:cNvCxnSpPr>
          <p:nvPr/>
        </p:nvCxnSpPr>
        <p:spPr>
          <a:xfrm flipH="1">
            <a:off x="5763472" y="4226789"/>
            <a:ext cx="922093" cy="1558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31745" y="2899421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5" idx="2"/>
            <a:endCxn id="8" idx="0"/>
          </p:cNvCxnSpPr>
          <p:nvPr/>
        </p:nvCxnSpPr>
        <p:spPr>
          <a:xfrm flipH="1">
            <a:off x="4509652" y="3356621"/>
            <a:ext cx="1253820" cy="2428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6" idx="0"/>
            <a:endCxn id="35" idx="2"/>
          </p:cNvCxnSpPr>
          <p:nvPr/>
        </p:nvCxnSpPr>
        <p:spPr>
          <a:xfrm flipH="1" flipV="1">
            <a:off x="5763472" y="3356621"/>
            <a:ext cx="922093" cy="412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473108" y="2163103"/>
            <a:ext cx="66345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46" idx="2"/>
            <a:endCxn id="3" idx="0"/>
          </p:cNvCxnSpPr>
          <p:nvPr/>
        </p:nvCxnSpPr>
        <p:spPr>
          <a:xfrm flipH="1">
            <a:off x="3255832" y="2620303"/>
            <a:ext cx="1549003" cy="3165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2"/>
            <a:endCxn id="35" idx="0"/>
          </p:cNvCxnSpPr>
          <p:nvPr/>
        </p:nvCxnSpPr>
        <p:spPr>
          <a:xfrm>
            <a:off x="4804835" y="2620303"/>
            <a:ext cx="958637" cy="27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8799" y="3921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06986" y="43285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83212" y="48358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7503" y="5239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91090" y="2453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47806" y="3258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20279" y="41548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74813" y="52881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00180" y="6242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90682" y="62425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2417" y="62425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75321" y="6242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1110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39385" y="62425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11110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0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427" y="1037957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다음을 수행하는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가지는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Huffman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클래스를 작성하고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473" y="1745843"/>
            <a:ext cx="967604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/>
              <a:t>텍스트를 읽어 각 캐릭터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영어 알파벳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마침표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빈도수를 </a:t>
            </a:r>
            <a:r>
              <a:rPr lang="ko-KR" altLang="en-US" sz="1600" dirty="0" smtClean="0"/>
              <a:t>조사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b="1" dirty="0" smtClean="0"/>
              <a:t>*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영어 알파벳은 대소문자 구분 안함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/>
              <a:t>각 캐릭터와 그 빈도수를 노드로 가지는 </a:t>
            </a:r>
            <a:r>
              <a:rPr lang="ko-KR" altLang="en-US" sz="1600" dirty="0" err="1" smtClean="0"/>
              <a:t>단독트리를</a:t>
            </a:r>
            <a:r>
              <a:rPr lang="ko-KR" altLang="en-US" sz="1600" dirty="0" smtClean="0"/>
              <a:t> 구성하고 이것을 </a:t>
            </a:r>
            <a:r>
              <a:rPr lang="ko-KR" altLang="en-US" sz="1600" dirty="0" err="1" smtClean="0"/>
              <a:t>원소로하는</a:t>
            </a:r>
            <a:r>
              <a:rPr lang="ko-KR" altLang="en-US" sz="1600" dirty="0" smtClean="0"/>
              <a:t> 우선 순위 큐 구현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우선 순위 큐는 </a:t>
            </a:r>
            <a:r>
              <a:rPr lang="en-US" altLang="ko-KR" sz="1600" b="1" dirty="0" err="1" smtClean="0"/>
              <a:t>MinHeap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또는 정렬 리스트 사용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/>
              <a:t>허프만</a:t>
            </a:r>
            <a:r>
              <a:rPr lang="ko-KR" altLang="en-US" sz="1600" dirty="0" smtClean="0"/>
              <a:t> 트리 구성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/>
              <a:t>허프만</a:t>
            </a:r>
            <a:r>
              <a:rPr lang="ko-KR" altLang="en-US" sz="1600" dirty="0" smtClean="0"/>
              <a:t> 트리를 구성하고 각 알파벳에 대한 </a:t>
            </a:r>
            <a:r>
              <a:rPr lang="ko-KR" altLang="en-US" sz="1600" dirty="0" err="1" smtClean="0"/>
              <a:t>허프만</a:t>
            </a:r>
            <a:r>
              <a:rPr lang="ko-KR" altLang="en-US" sz="1600" dirty="0" smtClean="0"/>
              <a:t> 코드를 프린트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/>
              <a:t>문장이 입력으로 들어오면 </a:t>
            </a:r>
            <a:r>
              <a:rPr lang="en-US" altLang="ko-KR" sz="1600" dirty="0" smtClean="0"/>
              <a:t>Huffman </a:t>
            </a:r>
            <a:r>
              <a:rPr lang="ko-KR" altLang="en-US" sz="1600" dirty="0" smtClean="0"/>
              <a:t>코드를 사용하여 해당 문장을 인코딩한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비트 스트림을 출력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실습에서는 텍스트 파일의 첫 문장을 사용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를 슬라이드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허프만</a:t>
            </a:r>
            <a:r>
              <a:rPr lang="ko-KR" altLang="en-US" sz="1600" dirty="0" smtClean="0"/>
              <a:t> 코드를 사용하여 표현 시 </a:t>
            </a:r>
            <a:r>
              <a:rPr lang="en-US" altLang="ko-KR" sz="1600" dirty="0" smtClean="0"/>
              <a:t>-&gt; ‘0101101110’</a:t>
            </a:r>
          </a:p>
        </p:txBody>
      </p:sp>
    </p:spTree>
    <p:extLst>
      <p:ext uri="{BB962C8B-B14F-4D97-AF65-F5344CB8AC3E}">
        <p14:creationId xmlns:p14="http://schemas.microsoft.com/office/powerpoint/2010/main" val="3763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669" y="1086944"/>
            <a:ext cx="881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텍스트를 읽어 각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캐릭터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영어 알파벳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공백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마침표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쉼표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빈도수를 조사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473" y="1745843"/>
            <a:ext cx="677877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BufferedReader</a:t>
            </a:r>
            <a:r>
              <a:rPr lang="ko-KR" altLang="en-US" dirty="0" smtClean="0"/>
              <a:t>를 사용하여 파일로부터 문장을 한 줄씩 입력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String line = </a:t>
            </a:r>
            <a:r>
              <a:rPr lang="en-US" altLang="ko-KR" dirty="0" err="1" smtClean="0"/>
              <a:t>reader.readLine</a:t>
            </a:r>
            <a:r>
              <a:rPr lang="en-US" altLang="ko-KR" dirty="0" smtClean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char c = </a:t>
            </a:r>
            <a:r>
              <a:rPr lang="en-US" altLang="ko-KR" dirty="0" err="1" smtClean="0"/>
              <a:t>line.charAt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에 해당하는 문자를 반환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33669" y="3305533"/>
            <a:ext cx="998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문자와 빈도수를 값으로 하는 노드를 가지는 단독 트리를 생성 후 우선 순위 큐에 삽입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6016" y="36331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5473" y="3902463"/>
            <a:ext cx="10669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 순위 큐는 </a:t>
            </a:r>
            <a:r>
              <a:rPr lang="en-US" altLang="ko-KR" dirty="0" err="1" smtClean="0"/>
              <a:t>MinHeap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정렬 리스트를 사용하여 구현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 순위 큐는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타입을 원소로 가지게 설정하여 트리 객체를 원소로 삽입할 수 있도록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69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473" y="1051715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허프만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트리 구성 후 각 문자에 대한 코드를 출력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473" y="1745843"/>
            <a:ext cx="2310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53" y="2253674"/>
            <a:ext cx="1935968" cy="10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682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</vt:lpstr>
      <vt:lpstr>Malgun Gothic</vt:lpstr>
      <vt:lpstr>바탕</vt:lpstr>
      <vt:lpstr>Arial</vt:lpstr>
      <vt:lpstr>Wingdings</vt:lpstr>
      <vt:lpstr>Office 테마</vt:lpstr>
      <vt:lpstr>2018년 2학기 자료구조 및 설계 #10 : Huffman 코드 2018. 11. 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170</cp:revision>
  <cp:lastPrinted>2018-11-05T00:58:22Z</cp:lastPrinted>
  <dcterms:created xsi:type="dcterms:W3CDTF">2018-03-11T12:41:56Z</dcterms:created>
  <dcterms:modified xsi:type="dcterms:W3CDTF">2018-11-19T01:46:27Z</dcterms:modified>
</cp:coreProperties>
</file>