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8" r:id="rId3"/>
    <p:sldId id="315" r:id="rId4"/>
    <p:sldId id="316" r:id="rId5"/>
    <p:sldId id="322" r:id="rId6"/>
    <p:sldId id="323" r:id="rId7"/>
    <p:sldId id="324" r:id="rId8"/>
    <p:sldId id="325" r:id="rId9"/>
    <p:sldId id="329" r:id="rId10"/>
    <p:sldId id="330" r:id="rId11"/>
    <p:sldId id="331" r:id="rId12"/>
    <p:sldId id="333" r:id="rId13"/>
    <p:sldId id="332" r:id="rId14"/>
    <p:sldId id="326" r:id="rId15"/>
    <p:sldId id="334" r:id="rId16"/>
    <p:sldId id="335" r:id="rId17"/>
    <p:sldId id="336" r:id="rId18"/>
    <p:sldId id="337" r:id="rId19"/>
    <p:sldId id="338" r:id="rId20"/>
    <p:sldId id="339" r:id="rId21"/>
    <p:sldId id="341" r:id="rId22"/>
    <p:sldId id="342" r:id="rId23"/>
    <p:sldId id="344" r:id="rId24"/>
    <p:sldId id="345" r:id="rId25"/>
    <p:sldId id="346" r:id="rId26"/>
    <p:sldId id="305" r:id="rId27"/>
    <p:sldId id="343" r:id="rId28"/>
    <p:sldId id="340" r:id="rId29"/>
    <p:sldId id="272" r:id="rId30"/>
    <p:sldId id="277" r:id="rId31"/>
    <p:sldId id="270" r:id="rId32"/>
    <p:sldId id="271" r:id="rId33"/>
  </p:sldIdLst>
  <p:sldSz cx="12192000" cy="6858000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020"/>
    <a:srgbClr val="BDD7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1532" cy="497896"/>
          </a:xfrm>
          <a:prstGeom prst="rect">
            <a:avLst/>
          </a:prstGeom>
        </p:spPr>
        <p:txBody>
          <a:bodyPr vert="horz" lIns="91330" tIns="45666" rIns="91330" bIns="4566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5048" y="4"/>
            <a:ext cx="2941532" cy="497896"/>
          </a:xfrm>
          <a:prstGeom prst="rect">
            <a:avLst/>
          </a:prstGeom>
        </p:spPr>
        <p:txBody>
          <a:bodyPr vert="horz" lIns="91330" tIns="45666" rIns="91330" bIns="45666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5572"/>
            <a:ext cx="2941532" cy="497895"/>
          </a:xfrm>
          <a:prstGeom prst="rect">
            <a:avLst/>
          </a:prstGeom>
        </p:spPr>
        <p:txBody>
          <a:bodyPr vert="horz" lIns="91330" tIns="45666" rIns="91330" bIns="4566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5048" y="9425572"/>
            <a:ext cx="2941532" cy="497895"/>
          </a:xfrm>
          <a:prstGeom prst="rect">
            <a:avLst/>
          </a:prstGeom>
        </p:spPr>
        <p:txBody>
          <a:bodyPr vert="horz" lIns="91330" tIns="45666" rIns="91330" bIns="45666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2271" cy="498237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295" y="1"/>
            <a:ext cx="2942271" cy="498237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r">
              <a:defRPr sz="1200"/>
            </a:lvl1pPr>
          </a:lstStyle>
          <a:p>
            <a:fld id="{154F9D8B-2B1A-4969-BE5C-4630CF743C6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8" tIns="45679" rIns="91358" bIns="456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76084"/>
            <a:ext cx="5431154" cy="3906551"/>
          </a:xfrm>
          <a:prstGeom prst="rect">
            <a:avLst/>
          </a:prstGeom>
        </p:spPr>
        <p:txBody>
          <a:bodyPr vert="horz" lIns="91358" tIns="45679" rIns="91358" bIns="45679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5228"/>
            <a:ext cx="2942271" cy="498237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295" y="9425228"/>
            <a:ext cx="2942271" cy="498237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r">
              <a:defRPr sz="1200"/>
            </a:lvl1pPr>
          </a:lstStyle>
          <a:p>
            <a:fld id="{8EB55825-4300-4A7F-A940-1C671F5C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3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#11 : </a:t>
            </a:r>
            <a:r>
              <a:rPr lang="en-US" altLang="ko-KR" sz="2800" b="1" dirty="0" err="1" smtClean="0"/>
              <a:t>Deap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구현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dirty="0" smtClean="0"/>
              <a:t>2018. 11. 26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삽입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Deap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에 생기는 새로운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노드라고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할 때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, 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최소힙의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최대힙의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검사한다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대응되는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 위치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i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를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계산한다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ea typeface="+mj-ea"/>
              </a:rPr>
              <a:t>i</a:t>
            </a:r>
            <a:r>
              <a:rPr lang="ko-KR" altLang="en-US" sz="2000" dirty="0" smtClean="0">
                <a:ea typeface="+mj-ea"/>
              </a:rPr>
              <a:t>와 </a:t>
            </a:r>
            <a:r>
              <a:rPr lang="en-US" altLang="ko-KR" sz="2000" dirty="0" smtClean="0">
                <a:ea typeface="+mj-ea"/>
              </a:rPr>
              <a:t>j</a:t>
            </a:r>
            <a:r>
              <a:rPr lang="ko-KR" altLang="en-US" sz="2000" dirty="0" smtClean="0">
                <a:ea typeface="+mj-ea"/>
              </a:rPr>
              <a:t>의 키가 </a:t>
            </a:r>
            <a:r>
              <a:rPr lang="ko-KR" altLang="en-US" sz="2000" dirty="0" err="1" smtClean="0">
                <a:ea typeface="+mj-ea"/>
              </a:rPr>
              <a:t>디프의</a:t>
            </a:r>
            <a:r>
              <a:rPr lang="ko-KR" altLang="en-US" sz="2000" dirty="0" smtClean="0">
                <a:ea typeface="+mj-ea"/>
              </a:rPr>
              <a:t> 조건을 만족하는지 비교한다</a:t>
            </a:r>
            <a:r>
              <a:rPr lang="en-US" altLang="ko-KR" sz="2000" dirty="0" smtClean="0"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min_insert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() 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또는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max_insert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()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를 수행한다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9" y="3054485"/>
            <a:ext cx="4924296" cy="3327572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215958" y="5433438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25948" y="5443166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61419" y="3619043"/>
                <a:ext cx="6014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노드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19</a:t>
                </a:r>
                <a:r>
                  <a:rPr lang="ko-KR" altLang="en-US" dirty="0" smtClean="0"/>
                  <a:t>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노드 </a:t>
                </a:r>
                <a:r>
                  <a:rPr lang="en-US" altLang="ko-KR" dirty="0" smtClean="0"/>
                  <a:t>j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이므로</a:t>
                </a:r>
                <a:r>
                  <a:rPr lang="en-US" altLang="ko-KR" dirty="0"/>
                  <a:t> </a:t>
                </a:r>
                <a:r>
                  <a:rPr lang="en-US" altLang="ko-KR" dirty="0" err="1" smtClean="0"/>
                  <a:t>Deap</a:t>
                </a:r>
                <a:r>
                  <a:rPr lang="ko-KR" altLang="en-US" dirty="0" smtClean="0"/>
                  <a:t>의 조건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(</a:t>
                </a:r>
                <a:r>
                  <a:rPr lang="ko-KR" altLang="en-US" dirty="0"/>
                  <a:t>노드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 &lt; </a:t>
                </a:r>
                <a:r>
                  <a:rPr lang="ko-KR" altLang="en-US" dirty="0"/>
                  <a:t>노드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) </a:t>
                </a:r>
                <a:r>
                  <a:rPr lang="ko-KR" altLang="en-US" dirty="0" smtClean="0"/>
                  <a:t>을 만족하지 않는다</a:t>
                </a:r>
                <a:r>
                  <a:rPr lang="en-US" altLang="ko-KR" dirty="0" smtClean="0"/>
                  <a:t>. 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노드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와 노드 </a:t>
                </a:r>
                <a:r>
                  <a:rPr lang="en-US" altLang="ko-KR" dirty="0" smtClean="0"/>
                  <a:t>j</a:t>
                </a:r>
                <a:r>
                  <a:rPr lang="ko-KR" altLang="en-US" dirty="0" smtClean="0"/>
                  <a:t>의 위치를 변경한다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419" y="3619043"/>
                <a:ext cx="6014936" cy="1200329"/>
              </a:xfrm>
              <a:prstGeom prst="rect">
                <a:avLst/>
              </a:prstGeom>
              <a:blipFill>
                <a:blip r:embed="rId3"/>
                <a:stretch>
                  <a:fillRect l="-710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5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삽입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Deap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에 생기는 새로운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노드라고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할 때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, 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최소힙의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최대힙의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검사한다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대응되는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 위치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i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를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계산한다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ea typeface="+mj-ea"/>
              </a:rPr>
              <a:t>i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와 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의 키가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디프의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조건을 만족하는지 비교한다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 err="1" smtClean="0">
                <a:ea typeface="+mj-ea"/>
              </a:rPr>
              <a:t>min_insert</a:t>
            </a:r>
            <a:r>
              <a:rPr lang="en-US" altLang="ko-KR" sz="2000" dirty="0" smtClean="0">
                <a:ea typeface="+mj-ea"/>
              </a:rPr>
              <a:t>() </a:t>
            </a:r>
            <a:r>
              <a:rPr lang="ko-KR" altLang="en-US" sz="2000" dirty="0" smtClean="0">
                <a:ea typeface="+mj-ea"/>
              </a:rPr>
              <a:t>또는 </a:t>
            </a:r>
            <a:r>
              <a:rPr lang="en-US" altLang="ko-KR" sz="2000" dirty="0" err="1" smtClean="0">
                <a:ea typeface="+mj-ea"/>
              </a:rPr>
              <a:t>max_insert</a:t>
            </a:r>
            <a:r>
              <a:rPr lang="en-US" altLang="ko-KR" sz="2000" dirty="0" smtClean="0">
                <a:ea typeface="+mj-ea"/>
              </a:rPr>
              <a:t>()</a:t>
            </a:r>
            <a:r>
              <a:rPr lang="ko-KR" altLang="en-US" sz="2000" dirty="0" smtClean="0">
                <a:ea typeface="+mj-ea"/>
              </a:rPr>
              <a:t>를 수행한다</a:t>
            </a:r>
            <a:r>
              <a:rPr lang="en-US" altLang="ko-KR" sz="2000" dirty="0" smtClean="0">
                <a:ea typeface="+mj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1796" y="3929976"/>
            <a:ext cx="601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최소힙에</a:t>
            </a:r>
            <a:r>
              <a:rPr lang="ko-KR" altLang="en-US" dirty="0" smtClean="0"/>
              <a:t> 위치하므로 </a:t>
            </a:r>
            <a:r>
              <a:rPr lang="en-US" altLang="ko-KR" dirty="0" err="1" smtClean="0"/>
              <a:t>min_insert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4)</a:t>
            </a:r>
            <a:r>
              <a:rPr lang="ko-KR" altLang="en-US" dirty="0" smtClean="0"/>
              <a:t>를 수행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최소힙을</a:t>
            </a:r>
            <a:r>
              <a:rPr lang="ko-KR" altLang="en-US" dirty="0" smtClean="0"/>
              <a:t> 만족해야 하므로 왼쪽 </a:t>
            </a:r>
            <a:r>
              <a:rPr lang="ko-KR" altLang="en-US" dirty="0" err="1" smtClean="0"/>
              <a:t>힙을</a:t>
            </a:r>
            <a:r>
              <a:rPr lang="ko-KR" altLang="en-US" dirty="0" smtClean="0"/>
              <a:t> 재구성해야함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/>
              <a:t> </a:t>
            </a:r>
            <a:r>
              <a:rPr lang="en-US" altLang="ko-KR" dirty="0" smtClean="0"/>
              <a:t>&lt; 10</a:t>
            </a:r>
            <a:r>
              <a:rPr lang="ko-KR" altLang="en-US" dirty="0" smtClean="0"/>
              <a:t>이므로 노드 변경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9" y="3054485"/>
            <a:ext cx="4924296" cy="3327572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215958" y="5433438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25948" y="5443166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54868" y="4929826"/>
            <a:ext cx="321013" cy="566302"/>
          </a:xfrm>
          <a:custGeom>
            <a:avLst/>
            <a:gdLst>
              <a:gd name="connsiteX0" fmla="*/ 321013 w 321013"/>
              <a:gd name="connsiteY0" fmla="*/ 566302 h 566302"/>
              <a:gd name="connsiteX1" fmla="*/ 311285 w 321013"/>
              <a:gd name="connsiteY1" fmla="*/ 303655 h 566302"/>
              <a:gd name="connsiteX2" fmla="*/ 301558 w 321013"/>
              <a:gd name="connsiteY2" fmla="*/ 274472 h 566302"/>
              <a:gd name="connsiteX3" fmla="*/ 282102 w 321013"/>
              <a:gd name="connsiteY3" fmla="*/ 206378 h 566302"/>
              <a:gd name="connsiteX4" fmla="*/ 223736 w 321013"/>
              <a:gd name="connsiteY4" fmla="*/ 167468 h 566302"/>
              <a:gd name="connsiteX5" fmla="*/ 165370 w 321013"/>
              <a:gd name="connsiteY5" fmla="*/ 128557 h 566302"/>
              <a:gd name="connsiteX6" fmla="*/ 136187 w 321013"/>
              <a:gd name="connsiteY6" fmla="*/ 109102 h 566302"/>
              <a:gd name="connsiteX7" fmla="*/ 87549 w 321013"/>
              <a:gd name="connsiteY7" fmla="*/ 50736 h 566302"/>
              <a:gd name="connsiteX8" fmla="*/ 58366 w 321013"/>
              <a:gd name="connsiteY8" fmla="*/ 2097 h 566302"/>
              <a:gd name="connsiteX9" fmla="*/ 0 w 321013"/>
              <a:gd name="connsiteY9" fmla="*/ 2097 h 5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013" h="566302">
                <a:moveTo>
                  <a:pt x="321013" y="566302"/>
                </a:moveTo>
                <a:cubicBezTo>
                  <a:pt x="317770" y="478753"/>
                  <a:pt x="317113" y="391070"/>
                  <a:pt x="311285" y="303655"/>
                </a:cubicBezTo>
                <a:cubicBezTo>
                  <a:pt x="310603" y="293424"/>
                  <a:pt x="304375" y="284331"/>
                  <a:pt x="301558" y="274472"/>
                </a:cubicBezTo>
                <a:cubicBezTo>
                  <a:pt x="301457" y="274118"/>
                  <a:pt x="286767" y="211043"/>
                  <a:pt x="282102" y="206378"/>
                </a:cubicBezTo>
                <a:cubicBezTo>
                  <a:pt x="265568" y="189844"/>
                  <a:pt x="243191" y="180438"/>
                  <a:pt x="223736" y="167468"/>
                </a:cubicBezTo>
                <a:lnTo>
                  <a:pt x="165370" y="128557"/>
                </a:lnTo>
                <a:cubicBezTo>
                  <a:pt x="155642" y="122072"/>
                  <a:pt x="144454" y="117369"/>
                  <a:pt x="136187" y="109102"/>
                </a:cubicBezTo>
                <a:cubicBezTo>
                  <a:pt x="114672" y="87587"/>
                  <a:pt x="101093" y="77823"/>
                  <a:pt x="87549" y="50736"/>
                </a:cubicBezTo>
                <a:cubicBezTo>
                  <a:pt x="80502" y="36642"/>
                  <a:pt x="80079" y="7526"/>
                  <a:pt x="58366" y="2097"/>
                </a:cubicBezTo>
                <a:cubicBezTo>
                  <a:pt x="39492" y="-2622"/>
                  <a:pt x="19455" y="2097"/>
                  <a:pt x="0" y="2097"/>
                </a:cubicBezTo>
              </a:path>
            </a:pathLst>
          </a:custGeom>
          <a:noFill/>
          <a:ln>
            <a:solidFill>
              <a:srgbClr val="FF505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삽입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Deap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에 생기는 새로운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노드라고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할 때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, 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최소힙의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최대힙의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검사한다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대응되는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 위치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i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를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계산한다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ea typeface="+mj-ea"/>
              </a:rPr>
              <a:t>i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와 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의 키가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디프의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조건을 만족하는지 비교한다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 err="1" smtClean="0">
                <a:ea typeface="+mj-ea"/>
              </a:rPr>
              <a:t>min_insert</a:t>
            </a:r>
            <a:r>
              <a:rPr lang="en-US" altLang="ko-KR" sz="2000" dirty="0" smtClean="0">
                <a:ea typeface="+mj-ea"/>
              </a:rPr>
              <a:t>() </a:t>
            </a:r>
            <a:r>
              <a:rPr lang="ko-KR" altLang="en-US" sz="2000" dirty="0" smtClean="0">
                <a:ea typeface="+mj-ea"/>
              </a:rPr>
              <a:t>또는 </a:t>
            </a:r>
            <a:r>
              <a:rPr lang="en-US" altLang="ko-KR" sz="2000" dirty="0" err="1" smtClean="0">
                <a:ea typeface="+mj-ea"/>
              </a:rPr>
              <a:t>max_insert</a:t>
            </a:r>
            <a:r>
              <a:rPr lang="en-US" altLang="ko-KR" sz="2000" dirty="0" smtClean="0">
                <a:ea typeface="+mj-ea"/>
              </a:rPr>
              <a:t>()</a:t>
            </a:r>
            <a:r>
              <a:rPr lang="ko-KR" altLang="en-US" sz="2000" dirty="0" smtClean="0">
                <a:ea typeface="+mj-ea"/>
              </a:rPr>
              <a:t>를 수행한다</a:t>
            </a:r>
            <a:r>
              <a:rPr lang="en-US" altLang="ko-KR" sz="2000" dirty="0" smtClean="0">
                <a:ea typeface="+mj-ea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9" y="3054485"/>
            <a:ext cx="4924296" cy="3327572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215958" y="5433438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25948" y="5443166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5218" y="4659552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001949" y="4027251"/>
            <a:ext cx="573932" cy="642026"/>
          </a:xfrm>
          <a:custGeom>
            <a:avLst/>
            <a:gdLst>
              <a:gd name="connsiteX0" fmla="*/ 0 w 573932"/>
              <a:gd name="connsiteY0" fmla="*/ 642026 h 642026"/>
              <a:gd name="connsiteX1" fmla="*/ 29183 w 573932"/>
              <a:gd name="connsiteY1" fmla="*/ 457200 h 642026"/>
              <a:gd name="connsiteX2" fmla="*/ 48638 w 573932"/>
              <a:gd name="connsiteY2" fmla="*/ 428017 h 642026"/>
              <a:gd name="connsiteX3" fmla="*/ 97277 w 573932"/>
              <a:gd name="connsiteY3" fmla="*/ 311285 h 642026"/>
              <a:gd name="connsiteX4" fmla="*/ 116732 w 573932"/>
              <a:gd name="connsiteY4" fmla="*/ 272375 h 642026"/>
              <a:gd name="connsiteX5" fmla="*/ 136187 w 573932"/>
              <a:gd name="connsiteY5" fmla="*/ 252919 h 642026"/>
              <a:gd name="connsiteX6" fmla="*/ 175098 w 573932"/>
              <a:gd name="connsiteY6" fmla="*/ 194553 h 642026"/>
              <a:gd name="connsiteX7" fmla="*/ 204281 w 573932"/>
              <a:gd name="connsiteY7" fmla="*/ 165370 h 642026"/>
              <a:gd name="connsiteX8" fmla="*/ 262647 w 573932"/>
              <a:gd name="connsiteY8" fmla="*/ 126460 h 642026"/>
              <a:gd name="connsiteX9" fmla="*/ 291830 w 573932"/>
              <a:gd name="connsiteY9" fmla="*/ 107004 h 642026"/>
              <a:gd name="connsiteX10" fmla="*/ 321013 w 573932"/>
              <a:gd name="connsiteY10" fmla="*/ 87549 h 642026"/>
              <a:gd name="connsiteX11" fmla="*/ 369651 w 573932"/>
              <a:gd name="connsiteY11" fmla="*/ 77821 h 642026"/>
              <a:gd name="connsiteX12" fmla="*/ 486383 w 573932"/>
              <a:gd name="connsiteY12" fmla="*/ 19455 h 642026"/>
              <a:gd name="connsiteX13" fmla="*/ 515566 w 573932"/>
              <a:gd name="connsiteY13" fmla="*/ 9728 h 642026"/>
              <a:gd name="connsiteX14" fmla="*/ 573932 w 573932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3932" h="642026">
                <a:moveTo>
                  <a:pt x="0" y="642026"/>
                </a:moveTo>
                <a:cubicBezTo>
                  <a:pt x="2931" y="615645"/>
                  <a:pt x="15737" y="477370"/>
                  <a:pt x="29183" y="457200"/>
                </a:cubicBezTo>
                <a:lnTo>
                  <a:pt x="48638" y="428017"/>
                </a:lnTo>
                <a:cubicBezTo>
                  <a:pt x="65400" y="360969"/>
                  <a:pt x="52387" y="401065"/>
                  <a:pt x="97277" y="311285"/>
                </a:cubicBezTo>
                <a:cubicBezTo>
                  <a:pt x="103762" y="298315"/>
                  <a:pt x="106479" y="282629"/>
                  <a:pt x="116732" y="272375"/>
                </a:cubicBezTo>
                <a:cubicBezTo>
                  <a:pt x="123217" y="265890"/>
                  <a:pt x="130684" y="260256"/>
                  <a:pt x="136187" y="252919"/>
                </a:cubicBezTo>
                <a:cubicBezTo>
                  <a:pt x="150216" y="234213"/>
                  <a:pt x="158564" y="211087"/>
                  <a:pt x="175098" y="194553"/>
                </a:cubicBezTo>
                <a:cubicBezTo>
                  <a:pt x="184826" y="184825"/>
                  <a:pt x="193422" y="173816"/>
                  <a:pt x="204281" y="165370"/>
                </a:cubicBezTo>
                <a:cubicBezTo>
                  <a:pt x="222738" y="151015"/>
                  <a:pt x="243192" y="139430"/>
                  <a:pt x="262647" y="126460"/>
                </a:cubicBezTo>
                <a:lnTo>
                  <a:pt x="291830" y="107004"/>
                </a:lnTo>
                <a:cubicBezTo>
                  <a:pt x="301558" y="100519"/>
                  <a:pt x="309549" y="89842"/>
                  <a:pt x="321013" y="87549"/>
                </a:cubicBezTo>
                <a:lnTo>
                  <a:pt x="369651" y="77821"/>
                </a:lnTo>
                <a:cubicBezTo>
                  <a:pt x="445077" y="27538"/>
                  <a:pt x="405837" y="46304"/>
                  <a:pt x="486383" y="19455"/>
                </a:cubicBezTo>
                <a:cubicBezTo>
                  <a:pt x="496111" y="16212"/>
                  <a:pt x="505452" y="11414"/>
                  <a:pt x="515566" y="9728"/>
                </a:cubicBezTo>
                <a:lnTo>
                  <a:pt x="573932" y="0"/>
                </a:lnTo>
              </a:path>
            </a:pathLst>
          </a:custGeom>
          <a:noFill/>
          <a:ln>
            <a:solidFill>
              <a:srgbClr val="FF505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31796" y="3929976"/>
            <a:ext cx="601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가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최소힙에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위치하므로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min_insert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, 4)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를 수행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최소힙을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만족해야 하므로 왼쪽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힙을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재구성해야함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&lt; 10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이므로 노드 변경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 &lt; 5</a:t>
            </a:r>
            <a:r>
              <a:rPr lang="ko-KR" altLang="en-US" dirty="0" smtClean="0"/>
              <a:t>이므로 노드 변경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64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삽입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Deap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에 생기는 새로운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노드라고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할 때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, 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최소힙의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최대힙의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검사한다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대응되는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 위치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i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를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계산한다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i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와 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의 키가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디프의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조건을 만족하는지 비교한다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 err="1" smtClean="0">
                <a:ea typeface="+mj-ea"/>
              </a:rPr>
              <a:t>min_insert</a:t>
            </a:r>
            <a:r>
              <a:rPr lang="en-US" altLang="ko-KR" sz="2000" dirty="0" smtClean="0">
                <a:ea typeface="+mj-ea"/>
              </a:rPr>
              <a:t>() </a:t>
            </a:r>
            <a:r>
              <a:rPr lang="ko-KR" altLang="en-US" sz="2000" dirty="0" smtClean="0">
                <a:ea typeface="+mj-ea"/>
              </a:rPr>
              <a:t>또는 </a:t>
            </a:r>
            <a:r>
              <a:rPr lang="en-US" altLang="ko-KR" sz="2000" dirty="0" err="1" smtClean="0">
                <a:ea typeface="+mj-ea"/>
              </a:rPr>
              <a:t>max_insert</a:t>
            </a:r>
            <a:r>
              <a:rPr lang="en-US" altLang="ko-KR" sz="2000" dirty="0" smtClean="0">
                <a:ea typeface="+mj-ea"/>
              </a:rPr>
              <a:t>()</a:t>
            </a:r>
            <a:r>
              <a:rPr lang="ko-KR" altLang="en-US" sz="2000" dirty="0" smtClean="0">
                <a:ea typeface="+mj-ea"/>
              </a:rPr>
              <a:t>를 수행한다</a:t>
            </a:r>
            <a:r>
              <a:rPr lang="en-US" altLang="ko-KR" sz="2000" dirty="0" smtClean="0">
                <a:ea typeface="+mj-ea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9" y="3054485"/>
            <a:ext cx="4924296" cy="3327572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215958" y="5433438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925948" y="5443166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85218" y="4659552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546699" y="3822329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31796" y="3929976"/>
            <a:ext cx="601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가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최소힙에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위치하므로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min_insert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4)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를 수행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최소힙을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만족해야 하므로 왼쪽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힙을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재구성해야함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&lt; 10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이므로 노드 변경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4 &lt; 5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이므로 노드 변경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삽입 완료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3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(1) – deletion of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min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in a </a:t>
            </a:r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/>
              <a:t>마지막 노드를 </a:t>
            </a:r>
            <a:r>
              <a:rPr lang="en-US" altLang="ko-KR" sz="2000" dirty="0"/>
              <a:t>temp</a:t>
            </a:r>
            <a:r>
              <a:rPr lang="ko-KR" altLang="en-US" sz="2000" dirty="0"/>
              <a:t>로 저장하고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에서 삭제한다</a:t>
            </a:r>
            <a:r>
              <a:rPr lang="en-US" altLang="ko-KR" sz="2000" dirty="0"/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/>
              <a:t>최소값을 </a:t>
            </a:r>
            <a:r>
              <a:rPr lang="ko-KR" altLang="en-US" sz="2000" dirty="0"/>
              <a:t>갖는 노드를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에서 삭제하고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리프노드까지 따라가면서 </a:t>
            </a:r>
            <a:r>
              <a:rPr lang="ko-KR" altLang="en-US" sz="2000" dirty="0" err="1"/>
              <a:t>힙을</a:t>
            </a:r>
            <a:r>
              <a:rPr lang="ko-KR" altLang="en-US" sz="2000" dirty="0"/>
              <a:t> 재구성한다</a:t>
            </a:r>
            <a:r>
              <a:rPr lang="en-US" altLang="ko-KR" sz="2000" dirty="0"/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/>
              <a:t>temp</a:t>
            </a:r>
            <a:r>
              <a:rPr lang="ko-KR" altLang="en-US" sz="2000" dirty="0"/>
              <a:t>로 저장했던 노드 값과 삽입하려는 위치의 </a:t>
            </a:r>
            <a:r>
              <a:rPr lang="en-US" altLang="ko-KR" sz="2000" dirty="0"/>
              <a:t>partner</a:t>
            </a:r>
            <a:r>
              <a:rPr lang="ko-KR" altLang="en-US" sz="2000" dirty="0"/>
              <a:t>의 값을 비교한다</a:t>
            </a:r>
            <a:r>
              <a:rPr lang="en-US" altLang="ko-KR" sz="2000" dirty="0"/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/>
              <a:t>temp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max_partner</a:t>
            </a:r>
            <a:r>
              <a:rPr lang="ko-KR" altLang="en-US" sz="2000" dirty="0"/>
              <a:t>의 값이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를 만족하는지 확인하고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에 삽입한다</a:t>
            </a:r>
            <a:r>
              <a:rPr lang="en-US" altLang="ko-KR" sz="20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(2)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– deletion of min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in a </a:t>
            </a:r>
            <a:r>
              <a:rPr lang="en-US" altLang="ko-KR" sz="2800" dirty="0" err="1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/>
              <a:t>마지막 노드를 </a:t>
            </a:r>
            <a:r>
              <a:rPr lang="en-US" altLang="ko-KR" sz="2000" dirty="0"/>
              <a:t>temp</a:t>
            </a:r>
            <a:r>
              <a:rPr lang="ko-KR" altLang="en-US" sz="2000" dirty="0"/>
              <a:t>로 저장하고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에서 삭제한다</a:t>
            </a:r>
            <a:r>
              <a:rPr lang="en-US" altLang="ko-KR" sz="2000" dirty="0"/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</a:rPr>
              <a:t>최소값을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갖는 노드를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리프노드까지 따라가면서 </a:t>
            </a:r>
            <a:r>
              <a:rPr lang="ko-KR" altLang="en-US" sz="2000" dirty="0" err="1">
                <a:solidFill>
                  <a:schemeClr val="bg2">
                    <a:lumMod val="90000"/>
                  </a:schemeClr>
                </a:solidFill>
              </a:rPr>
              <a:t>힙을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재구성한다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저장했던 노드 값과 삽입하려는 위치의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값을 비교한다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와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max_partner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값이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를 만족하는지 확인하고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 삽입한다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4905203" y="5734228"/>
            <a:ext cx="1469960" cy="871671"/>
          </a:xfrm>
          <a:custGeom>
            <a:avLst/>
            <a:gdLst>
              <a:gd name="connsiteX0" fmla="*/ 299186 w 1469960"/>
              <a:gd name="connsiteY0" fmla="*/ 51275 h 871671"/>
              <a:gd name="connsiteX1" fmla="*/ 230819 w 1469960"/>
              <a:gd name="connsiteY1" fmla="*/ 59821 h 871671"/>
              <a:gd name="connsiteX2" fmla="*/ 153907 w 1469960"/>
              <a:gd name="connsiteY2" fmla="*/ 76912 h 871671"/>
              <a:gd name="connsiteX3" fmla="*/ 128270 w 1469960"/>
              <a:gd name="connsiteY3" fmla="*/ 85458 h 871671"/>
              <a:gd name="connsiteX4" fmla="*/ 102633 w 1469960"/>
              <a:gd name="connsiteY4" fmla="*/ 119641 h 871671"/>
              <a:gd name="connsiteX5" fmla="*/ 42812 w 1469960"/>
              <a:gd name="connsiteY5" fmla="*/ 179462 h 871671"/>
              <a:gd name="connsiteX6" fmla="*/ 8629 w 1469960"/>
              <a:gd name="connsiteY6" fmla="*/ 230736 h 871671"/>
              <a:gd name="connsiteX7" fmla="*/ 8629 w 1469960"/>
              <a:gd name="connsiteY7" fmla="*/ 495656 h 871671"/>
              <a:gd name="connsiteX8" fmla="*/ 25720 w 1469960"/>
              <a:gd name="connsiteY8" fmla="*/ 521293 h 871671"/>
              <a:gd name="connsiteX9" fmla="*/ 34266 w 1469960"/>
              <a:gd name="connsiteY9" fmla="*/ 555477 h 871671"/>
              <a:gd name="connsiteX10" fmla="*/ 68449 w 1469960"/>
              <a:gd name="connsiteY10" fmla="*/ 615297 h 871671"/>
              <a:gd name="connsiteX11" fmla="*/ 94087 w 1469960"/>
              <a:gd name="connsiteY11" fmla="*/ 640935 h 871671"/>
              <a:gd name="connsiteX12" fmla="*/ 102633 w 1469960"/>
              <a:gd name="connsiteY12" fmla="*/ 666572 h 871671"/>
              <a:gd name="connsiteX13" fmla="*/ 162453 w 1469960"/>
              <a:gd name="connsiteY13" fmla="*/ 717847 h 871671"/>
              <a:gd name="connsiteX14" fmla="*/ 247911 w 1469960"/>
              <a:gd name="connsiteY14" fmla="*/ 769122 h 871671"/>
              <a:gd name="connsiteX15" fmla="*/ 316277 w 1469960"/>
              <a:gd name="connsiteY15" fmla="*/ 786213 h 871671"/>
              <a:gd name="connsiteX16" fmla="*/ 410281 w 1469960"/>
              <a:gd name="connsiteY16" fmla="*/ 811851 h 871671"/>
              <a:gd name="connsiteX17" fmla="*/ 444464 w 1469960"/>
              <a:gd name="connsiteY17" fmla="*/ 828942 h 871671"/>
              <a:gd name="connsiteX18" fmla="*/ 504285 w 1469960"/>
              <a:gd name="connsiteY18" fmla="*/ 846034 h 871671"/>
              <a:gd name="connsiteX19" fmla="*/ 555560 w 1469960"/>
              <a:gd name="connsiteY19" fmla="*/ 863125 h 871671"/>
              <a:gd name="connsiteX20" fmla="*/ 632472 w 1469960"/>
              <a:gd name="connsiteY20" fmla="*/ 871671 h 871671"/>
              <a:gd name="connsiteX21" fmla="*/ 957212 w 1469960"/>
              <a:gd name="connsiteY21" fmla="*/ 863125 h 871671"/>
              <a:gd name="connsiteX22" fmla="*/ 982849 w 1469960"/>
              <a:gd name="connsiteY22" fmla="*/ 846034 h 871671"/>
              <a:gd name="connsiteX23" fmla="*/ 1042670 w 1469960"/>
              <a:gd name="connsiteY23" fmla="*/ 820396 h 871671"/>
              <a:gd name="connsiteX24" fmla="*/ 1076853 w 1469960"/>
              <a:gd name="connsiteY24" fmla="*/ 811851 h 871671"/>
              <a:gd name="connsiteX25" fmla="*/ 1196494 w 1469960"/>
              <a:gd name="connsiteY25" fmla="*/ 786213 h 871671"/>
              <a:gd name="connsiteX26" fmla="*/ 1247769 w 1469960"/>
              <a:gd name="connsiteY26" fmla="*/ 769122 h 871671"/>
              <a:gd name="connsiteX27" fmla="*/ 1307590 w 1469960"/>
              <a:gd name="connsiteY27" fmla="*/ 734938 h 871671"/>
              <a:gd name="connsiteX28" fmla="*/ 1341773 w 1469960"/>
              <a:gd name="connsiteY28" fmla="*/ 717847 h 871671"/>
              <a:gd name="connsiteX29" fmla="*/ 1401593 w 1469960"/>
              <a:gd name="connsiteY29" fmla="*/ 675118 h 871671"/>
              <a:gd name="connsiteX30" fmla="*/ 1427231 w 1469960"/>
              <a:gd name="connsiteY30" fmla="*/ 658026 h 871671"/>
              <a:gd name="connsiteX31" fmla="*/ 1444322 w 1469960"/>
              <a:gd name="connsiteY31" fmla="*/ 632389 h 871671"/>
              <a:gd name="connsiteX32" fmla="*/ 1469960 w 1469960"/>
              <a:gd name="connsiteY32" fmla="*/ 546931 h 871671"/>
              <a:gd name="connsiteX33" fmla="*/ 1461414 w 1469960"/>
              <a:gd name="connsiteY33" fmla="*/ 299103 h 871671"/>
              <a:gd name="connsiteX34" fmla="*/ 1444322 w 1469960"/>
              <a:gd name="connsiteY34" fmla="*/ 273465 h 871671"/>
              <a:gd name="connsiteX35" fmla="*/ 1435776 w 1469960"/>
              <a:gd name="connsiteY35" fmla="*/ 247828 h 871671"/>
              <a:gd name="connsiteX36" fmla="*/ 1418685 w 1469960"/>
              <a:gd name="connsiteY36" fmla="*/ 222191 h 871671"/>
              <a:gd name="connsiteX37" fmla="*/ 1375956 w 1469960"/>
              <a:gd name="connsiteY37" fmla="*/ 153824 h 871671"/>
              <a:gd name="connsiteX38" fmla="*/ 1341773 w 1469960"/>
              <a:gd name="connsiteY38" fmla="*/ 102550 h 871671"/>
              <a:gd name="connsiteX39" fmla="*/ 1307590 w 1469960"/>
              <a:gd name="connsiteY39" fmla="*/ 94004 h 871671"/>
              <a:gd name="connsiteX40" fmla="*/ 1222132 w 1469960"/>
              <a:gd name="connsiteY40" fmla="*/ 59821 h 871671"/>
              <a:gd name="connsiteX41" fmla="*/ 1179403 w 1469960"/>
              <a:gd name="connsiteY41" fmla="*/ 51275 h 871671"/>
              <a:gd name="connsiteX42" fmla="*/ 1128128 w 1469960"/>
              <a:gd name="connsiteY42" fmla="*/ 34183 h 871671"/>
              <a:gd name="connsiteX43" fmla="*/ 1008487 w 1469960"/>
              <a:gd name="connsiteY43" fmla="*/ 17092 h 871671"/>
              <a:gd name="connsiteX44" fmla="*/ 743567 w 1469960"/>
              <a:gd name="connsiteY44" fmla="*/ 0 h 871671"/>
              <a:gd name="connsiteX45" fmla="*/ 333369 w 1469960"/>
              <a:gd name="connsiteY45" fmla="*/ 8546 h 871671"/>
              <a:gd name="connsiteX46" fmla="*/ 265003 w 1469960"/>
              <a:gd name="connsiteY46" fmla="*/ 25637 h 871671"/>
              <a:gd name="connsiteX47" fmla="*/ 299186 w 1469960"/>
              <a:gd name="connsiteY47" fmla="*/ 51275 h 8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69960" h="871671">
                <a:moveTo>
                  <a:pt x="299186" y="51275"/>
                </a:moveTo>
                <a:cubicBezTo>
                  <a:pt x="276397" y="54124"/>
                  <a:pt x="253518" y="56329"/>
                  <a:pt x="230819" y="59821"/>
                </a:cubicBezTo>
                <a:cubicBezTo>
                  <a:pt x="211720" y="62759"/>
                  <a:pt x="173761" y="71239"/>
                  <a:pt x="153907" y="76912"/>
                </a:cubicBezTo>
                <a:cubicBezTo>
                  <a:pt x="145246" y="79387"/>
                  <a:pt x="136816" y="82609"/>
                  <a:pt x="128270" y="85458"/>
                </a:cubicBezTo>
                <a:cubicBezTo>
                  <a:pt x="119724" y="96852"/>
                  <a:pt x="112214" y="109102"/>
                  <a:pt x="102633" y="119641"/>
                </a:cubicBezTo>
                <a:cubicBezTo>
                  <a:pt x="83664" y="140507"/>
                  <a:pt x="58455" y="155998"/>
                  <a:pt x="42812" y="179462"/>
                </a:cubicBezTo>
                <a:lnTo>
                  <a:pt x="8629" y="230736"/>
                </a:lnTo>
                <a:cubicBezTo>
                  <a:pt x="5509" y="296264"/>
                  <a:pt x="-9121" y="418739"/>
                  <a:pt x="8629" y="495656"/>
                </a:cubicBezTo>
                <a:cubicBezTo>
                  <a:pt x="10938" y="505664"/>
                  <a:pt x="20023" y="512747"/>
                  <a:pt x="25720" y="521293"/>
                </a:cubicBezTo>
                <a:cubicBezTo>
                  <a:pt x="28569" y="532688"/>
                  <a:pt x="30142" y="544480"/>
                  <a:pt x="34266" y="555477"/>
                </a:cubicBezTo>
                <a:cubicBezTo>
                  <a:pt x="39964" y="570671"/>
                  <a:pt x="57181" y="601775"/>
                  <a:pt x="68449" y="615297"/>
                </a:cubicBezTo>
                <a:cubicBezTo>
                  <a:pt x="76186" y="624582"/>
                  <a:pt x="85541" y="632389"/>
                  <a:pt x="94087" y="640935"/>
                </a:cubicBezTo>
                <a:cubicBezTo>
                  <a:pt x="96936" y="649481"/>
                  <a:pt x="97636" y="659077"/>
                  <a:pt x="102633" y="666572"/>
                </a:cubicBezTo>
                <a:cubicBezTo>
                  <a:pt x="112860" y="681912"/>
                  <a:pt x="148633" y="708962"/>
                  <a:pt x="162453" y="717847"/>
                </a:cubicBezTo>
                <a:cubicBezTo>
                  <a:pt x="190397" y="735811"/>
                  <a:pt x="216395" y="758618"/>
                  <a:pt x="247911" y="769122"/>
                </a:cubicBezTo>
                <a:cubicBezTo>
                  <a:pt x="325720" y="795056"/>
                  <a:pt x="202807" y="755266"/>
                  <a:pt x="316277" y="786213"/>
                </a:cubicBezTo>
                <a:cubicBezTo>
                  <a:pt x="435544" y="818741"/>
                  <a:pt x="306179" y="791030"/>
                  <a:pt x="410281" y="811851"/>
                </a:cubicBezTo>
                <a:cubicBezTo>
                  <a:pt x="421675" y="817548"/>
                  <a:pt x="432755" y="823924"/>
                  <a:pt x="444464" y="828942"/>
                </a:cubicBezTo>
                <a:cubicBezTo>
                  <a:pt x="466801" y="838515"/>
                  <a:pt x="480194" y="838807"/>
                  <a:pt x="504285" y="846034"/>
                </a:cubicBezTo>
                <a:cubicBezTo>
                  <a:pt x="521541" y="851211"/>
                  <a:pt x="537894" y="859592"/>
                  <a:pt x="555560" y="863125"/>
                </a:cubicBezTo>
                <a:cubicBezTo>
                  <a:pt x="580854" y="868184"/>
                  <a:pt x="606835" y="868822"/>
                  <a:pt x="632472" y="871671"/>
                </a:cubicBezTo>
                <a:cubicBezTo>
                  <a:pt x="740719" y="868822"/>
                  <a:pt x="849217" y="871027"/>
                  <a:pt x="957212" y="863125"/>
                </a:cubicBezTo>
                <a:cubicBezTo>
                  <a:pt x="967455" y="862376"/>
                  <a:pt x="973663" y="850627"/>
                  <a:pt x="982849" y="846034"/>
                </a:cubicBezTo>
                <a:cubicBezTo>
                  <a:pt x="1002253" y="836332"/>
                  <a:pt x="1022282" y="827810"/>
                  <a:pt x="1042670" y="820396"/>
                </a:cubicBezTo>
                <a:cubicBezTo>
                  <a:pt x="1053708" y="816382"/>
                  <a:pt x="1065369" y="814312"/>
                  <a:pt x="1076853" y="811851"/>
                </a:cubicBezTo>
                <a:cubicBezTo>
                  <a:pt x="1100020" y="806887"/>
                  <a:pt x="1163969" y="795970"/>
                  <a:pt x="1196494" y="786213"/>
                </a:cubicBezTo>
                <a:cubicBezTo>
                  <a:pt x="1213750" y="781036"/>
                  <a:pt x="1231655" y="777179"/>
                  <a:pt x="1247769" y="769122"/>
                </a:cubicBezTo>
                <a:cubicBezTo>
                  <a:pt x="1351090" y="717460"/>
                  <a:pt x="1223017" y="783265"/>
                  <a:pt x="1307590" y="734938"/>
                </a:cubicBezTo>
                <a:cubicBezTo>
                  <a:pt x="1318651" y="728618"/>
                  <a:pt x="1330712" y="724167"/>
                  <a:pt x="1341773" y="717847"/>
                </a:cubicBezTo>
                <a:cubicBezTo>
                  <a:pt x="1361905" y="706343"/>
                  <a:pt x="1383261" y="688212"/>
                  <a:pt x="1401593" y="675118"/>
                </a:cubicBezTo>
                <a:cubicBezTo>
                  <a:pt x="1409951" y="669148"/>
                  <a:pt x="1418685" y="663723"/>
                  <a:pt x="1427231" y="658026"/>
                </a:cubicBezTo>
                <a:cubicBezTo>
                  <a:pt x="1432928" y="649480"/>
                  <a:pt x="1440151" y="641774"/>
                  <a:pt x="1444322" y="632389"/>
                </a:cubicBezTo>
                <a:cubicBezTo>
                  <a:pt x="1456211" y="605638"/>
                  <a:pt x="1462857" y="575341"/>
                  <a:pt x="1469960" y="546931"/>
                </a:cubicBezTo>
                <a:cubicBezTo>
                  <a:pt x="1467111" y="464322"/>
                  <a:pt x="1469130" y="381401"/>
                  <a:pt x="1461414" y="299103"/>
                </a:cubicBezTo>
                <a:cubicBezTo>
                  <a:pt x="1460455" y="288877"/>
                  <a:pt x="1448915" y="282652"/>
                  <a:pt x="1444322" y="273465"/>
                </a:cubicBezTo>
                <a:cubicBezTo>
                  <a:pt x="1440293" y="265408"/>
                  <a:pt x="1439804" y="255885"/>
                  <a:pt x="1435776" y="247828"/>
                </a:cubicBezTo>
                <a:cubicBezTo>
                  <a:pt x="1431183" y="238642"/>
                  <a:pt x="1423278" y="231377"/>
                  <a:pt x="1418685" y="222191"/>
                </a:cubicBezTo>
                <a:cubicBezTo>
                  <a:pt x="1363478" y="111776"/>
                  <a:pt x="1438932" y="234794"/>
                  <a:pt x="1375956" y="153824"/>
                </a:cubicBezTo>
                <a:cubicBezTo>
                  <a:pt x="1363345" y="137610"/>
                  <a:pt x="1361701" y="107532"/>
                  <a:pt x="1341773" y="102550"/>
                </a:cubicBezTo>
                <a:cubicBezTo>
                  <a:pt x="1330379" y="99701"/>
                  <a:pt x="1318651" y="97954"/>
                  <a:pt x="1307590" y="94004"/>
                </a:cubicBezTo>
                <a:cubicBezTo>
                  <a:pt x="1278697" y="83685"/>
                  <a:pt x="1252217" y="65838"/>
                  <a:pt x="1222132" y="59821"/>
                </a:cubicBezTo>
                <a:cubicBezTo>
                  <a:pt x="1207889" y="56972"/>
                  <a:pt x="1193416" y="55097"/>
                  <a:pt x="1179403" y="51275"/>
                </a:cubicBezTo>
                <a:cubicBezTo>
                  <a:pt x="1162022" y="46535"/>
                  <a:pt x="1145794" y="37716"/>
                  <a:pt x="1128128" y="34183"/>
                </a:cubicBezTo>
                <a:cubicBezTo>
                  <a:pt x="1088625" y="26282"/>
                  <a:pt x="1048633" y="20438"/>
                  <a:pt x="1008487" y="17092"/>
                </a:cubicBezTo>
                <a:cubicBezTo>
                  <a:pt x="851926" y="4045"/>
                  <a:pt x="940191" y="10349"/>
                  <a:pt x="743567" y="0"/>
                </a:cubicBezTo>
                <a:cubicBezTo>
                  <a:pt x="606834" y="2849"/>
                  <a:pt x="469936" y="1230"/>
                  <a:pt x="333369" y="8546"/>
                </a:cubicBezTo>
                <a:cubicBezTo>
                  <a:pt x="309913" y="9803"/>
                  <a:pt x="288493" y="25637"/>
                  <a:pt x="265003" y="25637"/>
                </a:cubicBezTo>
                <a:lnTo>
                  <a:pt x="299186" y="51275"/>
                </a:lnTo>
                <a:close/>
              </a:path>
            </a:pathLst>
          </a:custGeom>
          <a:noFill/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63252" y="3115937"/>
            <a:ext cx="48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마지막 노드 </a:t>
            </a:r>
            <a:r>
              <a:rPr lang="en-US" altLang="ko-KR" dirty="0" smtClean="0"/>
              <a:t>35</a:t>
            </a:r>
            <a:r>
              <a:rPr lang="ko-KR" altLang="en-US" dirty="0" smtClean="0"/>
              <a:t>를 삭제하고</a:t>
            </a:r>
            <a:r>
              <a:rPr lang="en-US" altLang="ko-KR" dirty="0" smtClean="0"/>
              <a:t>, temp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(3)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– deletion of min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in a </a:t>
            </a:r>
            <a:r>
              <a:rPr lang="en-US" altLang="ko-KR" sz="2800" dirty="0" err="1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마지막 노드를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/>
              <a:t>최소값을 </a:t>
            </a:r>
            <a:r>
              <a:rPr lang="ko-KR" altLang="en-US" sz="2000" dirty="0"/>
              <a:t>갖는 노드를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에서 삭제하고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리프노드까지 따라가면서 </a:t>
            </a:r>
            <a:r>
              <a:rPr lang="ko-KR" altLang="en-US" sz="2000" dirty="0" err="1"/>
              <a:t>힙을</a:t>
            </a:r>
            <a:r>
              <a:rPr lang="ko-KR" altLang="en-US" sz="2000" dirty="0"/>
              <a:t> 재구성한다</a:t>
            </a:r>
            <a:r>
              <a:rPr lang="en-US" altLang="ko-KR" sz="2000" dirty="0"/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저장했던 노드 값과 삽입하려는 위치의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값을 비교한다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와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max_partner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값이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를 만족하는지 확인하고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 삽입한다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3083960"/>
            <a:ext cx="5912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마지막 노드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35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를 삭제하고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, temp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로 저장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Deap</a:t>
            </a:r>
            <a:r>
              <a:rPr lang="ko-KR" altLang="en-US" dirty="0" smtClean="0"/>
              <a:t>의 최소값이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삭제</a:t>
            </a:r>
            <a:r>
              <a:rPr lang="en-US" altLang="ko-KR" dirty="0" smtClean="0"/>
              <a:t>. 5</a:t>
            </a:r>
            <a:r>
              <a:rPr lang="ko-KR" altLang="en-US" dirty="0" smtClean="0"/>
              <a:t>에 대한 위치를 </a:t>
            </a:r>
            <a:r>
              <a:rPr lang="ko-KR" altLang="en-US" dirty="0" smtClean="0">
                <a:solidFill>
                  <a:srgbClr val="00B0F0"/>
                </a:solidFill>
              </a:rPr>
              <a:t>노드 </a:t>
            </a:r>
            <a:r>
              <a:rPr lang="en-US" altLang="ko-KR" dirty="0" err="1" smtClean="0">
                <a:solidFill>
                  <a:srgbClr val="00B0F0"/>
                </a:solidFill>
              </a:rPr>
              <a:t>i</a:t>
            </a:r>
            <a:r>
              <a:rPr lang="ko-KR" altLang="en-US" dirty="0" smtClean="0"/>
              <a:t>로 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09744" y="5389124"/>
            <a:ext cx="1089498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12" idx="2"/>
          </p:cNvCxnSpPr>
          <p:nvPr/>
        </p:nvCxnSpPr>
        <p:spPr>
          <a:xfrm flipH="1" flipV="1">
            <a:off x="1260714" y="3653008"/>
            <a:ext cx="483671" cy="489827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5785" y="3283676"/>
            <a:ext cx="9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</a:rPr>
              <a:t>노드 </a:t>
            </a:r>
            <a:r>
              <a:rPr lang="en-US" altLang="ko-KR" dirty="0" err="1" smtClean="0">
                <a:solidFill>
                  <a:srgbClr val="00B0F0"/>
                </a:solidFill>
              </a:rPr>
              <a:t>i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(4)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– deletion of min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in a </a:t>
            </a:r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마지막 노드를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/>
              <a:t>최소값을 </a:t>
            </a:r>
            <a:r>
              <a:rPr lang="ko-KR" altLang="en-US" sz="2000" dirty="0"/>
              <a:t>갖는 노드를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에서 삭제하고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리프노드까지 따라가면서 </a:t>
            </a:r>
            <a:r>
              <a:rPr lang="ko-KR" altLang="en-US" sz="2000" dirty="0" err="1"/>
              <a:t>힙을</a:t>
            </a:r>
            <a:r>
              <a:rPr lang="ko-KR" altLang="en-US" sz="2000" dirty="0"/>
              <a:t> 재구성한다</a:t>
            </a:r>
            <a:r>
              <a:rPr lang="en-US" altLang="ko-KR" sz="2000" dirty="0"/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저장했던 노드 값과 삽입하려는 위치의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값을 비교한다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와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max_partner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값이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를 만족하는지 확인하고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 삽입한다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3253" y="3115935"/>
            <a:ext cx="572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35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삭제하고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temp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저장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최소값이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이므로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에 대한 위치를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지정한다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F0"/>
                </a:solidFill>
              </a:rPr>
              <a:t>노드 </a:t>
            </a:r>
            <a:r>
              <a:rPr lang="en-US" altLang="ko-KR" dirty="0" err="1" smtClean="0">
                <a:solidFill>
                  <a:srgbClr val="00B0F0"/>
                </a:solidFill>
              </a:rPr>
              <a:t>i</a:t>
            </a:r>
            <a:r>
              <a:rPr lang="ko-KR" altLang="en-US" dirty="0" smtClean="0"/>
              <a:t>의 자식 중에 최소값을 찾는다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이 최소값이므로 </a:t>
            </a:r>
            <a:r>
              <a:rPr lang="ko-KR" altLang="en-US" dirty="0" smtClean="0">
                <a:solidFill>
                  <a:srgbClr val="00B0F0"/>
                </a:solidFill>
              </a:rPr>
              <a:t>노드 </a:t>
            </a:r>
            <a:r>
              <a:rPr lang="en-US" altLang="ko-KR" dirty="0" err="1" smtClean="0">
                <a:solidFill>
                  <a:srgbClr val="00B0F0"/>
                </a:solidFill>
              </a:rPr>
              <a:t>i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FF0000"/>
                </a:solidFill>
              </a:rPr>
              <a:t>노드 </a:t>
            </a:r>
            <a:r>
              <a:rPr lang="en-US" altLang="ko-KR" dirty="0" smtClean="0">
                <a:solidFill>
                  <a:srgbClr val="FF0000"/>
                </a:solidFill>
              </a:rPr>
              <a:t>j</a:t>
            </a:r>
            <a:r>
              <a:rPr lang="ko-KR" altLang="en-US" dirty="0" smtClean="0"/>
              <a:t>의 값을 변경한다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09744" y="5389124"/>
            <a:ext cx="1089498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1"/>
            <a:endCxn id="12" idx="2"/>
          </p:cNvCxnSpPr>
          <p:nvPr/>
        </p:nvCxnSpPr>
        <p:spPr>
          <a:xfrm flipH="1" flipV="1">
            <a:off x="1260714" y="3653008"/>
            <a:ext cx="483671" cy="489827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5785" y="3283676"/>
            <a:ext cx="9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</a:rPr>
              <a:t>노드 </a:t>
            </a:r>
            <a:r>
              <a:rPr lang="en-US" altLang="ko-KR" dirty="0" err="1" smtClean="0">
                <a:solidFill>
                  <a:srgbClr val="00B0F0"/>
                </a:solidFill>
              </a:rPr>
              <a:t>i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75490" y="4922195"/>
            <a:ext cx="544750" cy="544750"/>
          </a:xfrm>
          <a:prstGeom prst="ellipse">
            <a:avLst/>
          </a:prstGeom>
          <a:noFill/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7776" y="4287561"/>
            <a:ext cx="9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노드 </a:t>
            </a:r>
            <a:r>
              <a:rPr lang="en-US" altLang="ko-KR" dirty="0" smtClean="0">
                <a:solidFill>
                  <a:srgbClr val="FF0000"/>
                </a:solidFill>
              </a:rPr>
              <a:t>j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3" idx="1"/>
            <a:endCxn id="14" idx="2"/>
          </p:cNvCxnSpPr>
          <p:nvPr/>
        </p:nvCxnSpPr>
        <p:spPr>
          <a:xfrm flipH="1" flipV="1">
            <a:off x="602705" y="4656893"/>
            <a:ext cx="352562" cy="345079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(5)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– deletion of min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in a </a:t>
            </a:r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마지막 노드를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/>
              <a:t>최소값을 </a:t>
            </a:r>
            <a:r>
              <a:rPr lang="ko-KR" altLang="en-US" sz="2000" dirty="0"/>
              <a:t>갖는 노드를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에서 삭제하고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리프노드까지 따라가면서 </a:t>
            </a:r>
            <a:r>
              <a:rPr lang="ko-KR" altLang="en-US" sz="2000" dirty="0" err="1"/>
              <a:t>힙을</a:t>
            </a:r>
            <a:r>
              <a:rPr lang="ko-KR" altLang="en-US" sz="2000" dirty="0"/>
              <a:t> 재구성한다</a:t>
            </a:r>
            <a:r>
              <a:rPr lang="en-US" altLang="ko-KR" sz="2000" dirty="0"/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저장했던 노드 값과 삽입하려는 위치의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값을 비교한다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와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max_partner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값이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를 만족하는지 확인하고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 삽입한다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3251" y="3115939"/>
            <a:ext cx="5729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35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삭제하고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temp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저장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최소값이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이므로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에 대한 위치를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지정한다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자식 중에 최소값을 찾는다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 최소값이므로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값을 변경한다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F0"/>
                </a:solidFill>
              </a:rPr>
              <a:t>노드 </a:t>
            </a:r>
            <a:r>
              <a:rPr lang="en-US" altLang="ko-KR" dirty="0" err="1">
                <a:solidFill>
                  <a:srgbClr val="00B0F0"/>
                </a:solidFill>
              </a:rPr>
              <a:t>i</a:t>
            </a:r>
            <a:r>
              <a:rPr lang="ko-KR" altLang="en-US" dirty="0"/>
              <a:t>의 자식 중에 최소값을 찾는다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가 </a:t>
            </a:r>
            <a:r>
              <a:rPr lang="ko-KR" altLang="en-US" dirty="0"/>
              <a:t>최소값이므로 </a:t>
            </a:r>
            <a:r>
              <a:rPr lang="ko-KR" altLang="en-US" dirty="0">
                <a:solidFill>
                  <a:srgbClr val="00B0F0"/>
                </a:solidFill>
              </a:rPr>
              <a:t>노드 </a:t>
            </a:r>
            <a:r>
              <a:rPr lang="en-US" altLang="ko-KR" dirty="0" err="1">
                <a:solidFill>
                  <a:srgbClr val="00B0F0"/>
                </a:solidFill>
              </a:rPr>
              <a:t>i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FF0000"/>
                </a:solidFill>
              </a:rPr>
              <a:t>노드 </a:t>
            </a:r>
            <a:r>
              <a:rPr lang="en-US" altLang="ko-KR" dirty="0" smtClean="0">
                <a:solidFill>
                  <a:srgbClr val="FF0000"/>
                </a:solidFill>
              </a:rPr>
              <a:t>j</a:t>
            </a:r>
            <a:r>
              <a:rPr lang="ko-KR" altLang="en-US" dirty="0" smtClean="0"/>
              <a:t>의 </a:t>
            </a:r>
            <a:r>
              <a:rPr lang="ko-KR" altLang="en-US" dirty="0"/>
              <a:t>값을 변경한다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09744" y="5389124"/>
            <a:ext cx="1089498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5" idx="1"/>
            <a:endCxn id="12" idx="2"/>
          </p:cNvCxnSpPr>
          <p:nvPr/>
        </p:nvCxnSpPr>
        <p:spPr>
          <a:xfrm flipH="1" flipV="1">
            <a:off x="427489" y="5642310"/>
            <a:ext cx="172383" cy="221316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57440" y="5272978"/>
            <a:ext cx="9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노드 </a:t>
            </a:r>
            <a:r>
              <a:rPr lang="en-US" altLang="ko-KR" dirty="0" smtClean="0">
                <a:solidFill>
                  <a:srgbClr val="FF0000"/>
                </a:solidFill>
              </a:rPr>
              <a:t>j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289" y="4277790"/>
            <a:ext cx="9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</a:rPr>
              <a:t>노드 </a:t>
            </a:r>
            <a:r>
              <a:rPr lang="en-US" altLang="ko-KR" dirty="0" err="1" smtClean="0">
                <a:solidFill>
                  <a:srgbClr val="00B0F0"/>
                </a:solidFill>
              </a:rPr>
              <a:t>i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4" name="직선 화살표 연결선 13"/>
          <p:cNvCxnSpPr>
            <a:stCxn id="16" idx="1"/>
            <a:endCxn id="13" idx="2"/>
          </p:cNvCxnSpPr>
          <p:nvPr/>
        </p:nvCxnSpPr>
        <p:spPr>
          <a:xfrm flipH="1" flipV="1">
            <a:off x="685218" y="4647122"/>
            <a:ext cx="318729" cy="407986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22862" y="5786616"/>
            <a:ext cx="525859" cy="525859"/>
          </a:xfrm>
          <a:prstGeom prst="ellipse">
            <a:avLst/>
          </a:prstGeom>
          <a:noFill/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45539" y="4996700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(6)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– deletion of min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in a </a:t>
            </a:r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마지막 노드를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</a:rPr>
              <a:t>최소값을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갖는 노드를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리프노드까지 따라가면서 </a:t>
            </a:r>
            <a:r>
              <a:rPr lang="ko-KR" altLang="en-US" sz="2000" dirty="0" err="1">
                <a:solidFill>
                  <a:schemeClr val="bg2">
                    <a:lumMod val="90000"/>
                  </a:schemeClr>
                </a:solidFill>
              </a:rPr>
              <a:t>힙을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재구성한다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/>
              <a:t>temp</a:t>
            </a:r>
            <a:r>
              <a:rPr lang="ko-KR" altLang="en-US" sz="2000" dirty="0"/>
              <a:t>로 저장했던 노드 값과 삽입하려는 위치의 </a:t>
            </a:r>
            <a:r>
              <a:rPr lang="en-US" altLang="ko-KR" sz="2000" dirty="0"/>
              <a:t>partner</a:t>
            </a:r>
            <a:r>
              <a:rPr lang="ko-KR" altLang="en-US" sz="2000" dirty="0"/>
              <a:t>의 값을 비교한다</a:t>
            </a:r>
            <a:r>
              <a:rPr lang="en-US" altLang="ko-KR" sz="2000" dirty="0"/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와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max_partner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값이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를 만족하는지 확인하고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 삽입한다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3253" y="3115935"/>
            <a:ext cx="5729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35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삭제하고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temp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저장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최소값이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이므로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에 대한 위치를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지정한다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자식 중에 최소값을 찾는다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 최소값이므로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값을 변경한다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자식 중에 최소값을 찾는다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가 최소값이므로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값을 변경한다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F0"/>
                </a:solidFill>
              </a:rPr>
              <a:t>노드 </a:t>
            </a:r>
            <a:r>
              <a:rPr lang="en-US" altLang="ko-KR" dirty="0" err="1" smtClean="0">
                <a:solidFill>
                  <a:srgbClr val="00B0F0"/>
                </a:solidFill>
              </a:rPr>
              <a:t>i</a:t>
            </a:r>
            <a:r>
              <a:rPr lang="ko-KR" altLang="en-US" dirty="0" smtClean="0"/>
              <a:t>가 리프 노드이므로 탐색을 중지하고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B0F0"/>
                </a:solidFill>
              </a:rPr>
              <a:t>노드 </a:t>
            </a:r>
            <a:r>
              <a:rPr lang="en-US" altLang="ko-KR" dirty="0" err="1" smtClean="0">
                <a:solidFill>
                  <a:srgbClr val="00B0F0"/>
                </a:solidFill>
              </a:rPr>
              <a:t>i</a:t>
            </a:r>
            <a:r>
              <a:rPr lang="ko-KR" altLang="en-US" dirty="0" smtClean="0"/>
              <a:t>에 대한 </a:t>
            </a:r>
            <a:r>
              <a:rPr lang="ko-KR" altLang="en-US" dirty="0" smtClean="0">
                <a:solidFill>
                  <a:srgbClr val="FF0000"/>
                </a:solidFill>
              </a:rPr>
              <a:t>노드 </a:t>
            </a:r>
            <a:r>
              <a:rPr lang="en-US" altLang="ko-KR" dirty="0" smtClean="0">
                <a:solidFill>
                  <a:srgbClr val="FF0000"/>
                </a:solidFill>
              </a:rPr>
              <a:t>j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max_partner</a:t>
            </a:r>
            <a:r>
              <a:rPr lang="ko-KR" altLang="en-US" dirty="0" smtClean="0"/>
              <a:t>를 확인한다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09744" y="5389124"/>
            <a:ext cx="1089498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4" idx="1"/>
            <a:endCxn id="12" idx="2"/>
          </p:cNvCxnSpPr>
          <p:nvPr/>
        </p:nvCxnSpPr>
        <p:spPr>
          <a:xfrm flipH="1" flipV="1">
            <a:off x="427489" y="5642310"/>
            <a:ext cx="201607" cy="258790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57440" y="5272978"/>
            <a:ext cx="9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노드 </a:t>
            </a:r>
            <a:r>
              <a:rPr lang="en-US" altLang="ko-KR" dirty="0" err="1" smtClean="0">
                <a:solidFill>
                  <a:schemeClr val="accent1"/>
                </a:solidFill>
              </a:rPr>
              <a:t>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45539" y="4996700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0688" y="5842692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18168" y="5785087"/>
            <a:ext cx="528537" cy="528537"/>
          </a:xfrm>
          <a:prstGeom prst="ellipse">
            <a:avLst/>
          </a:prstGeom>
          <a:noFill/>
          <a:ln cmpd="sng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0"/>
            <a:endCxn id="17" idx="2"/>
          </p:cNvCxnSpPr>
          <p:nvPr/>
        </p:nvCxnSpPr>
        <p:spPr>
          <a:xfrm flipH="1" flipV="1">
            <a:off x="3390854" y="4822317"/>
            <a:ext cx="391583" cy="962770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46613" y="4175986"/>
            <a:ext cx="248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노드 </a:t>
            </a:r>
            <a:r>
              <a:rPr lang="en-US" altLang="ko-KR" dirty="0" err="1" smtClean="0">
                <a:solidFill>
                  <a:schemeClr val="accent1"/>
                </a:solidFill>
              </a:rPr>
              <a:t>i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노드 </a:t>
            </a:r>
            <a:r>
              <a:rPr lang="en-US" altLang="ko-KR" dirty="0" smtClean="0">
                <a:solidFill>
                  <a:srgbClr val="FF0000"/>
                </a:solidFill>
              </a:rPr>
              <a:t>j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max_partner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0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10520750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제공되는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Deap.java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빈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채워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Deap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코드를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완성하시오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(7)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– deletion of min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in a </a:t>
            </a:r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마지막 노드를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</a:rPr>
              <a:t>최소값을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갖는 노드를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리프노드까지 따라가면서 </a:t>
            </a:r>
            <a:r>
              <a:rPr lang="ko-KR" altLang="en-US" sz="2000" dirty="0" err="1">
                <a:solidFill>
                  <a:schemeClr val="bg2">
                    <a:lumMod val="90000"/>
                  </a:schemeClr>
                </a:solidFill>
              </a:rPr>
              <a:t>힙을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재구성한다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저장했던 노드 값과 삽입하려는 위치의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값을 비교한다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 smtClean="0"/>
              <a:t>temp</a:t>
            </a:r>
            <a:r>
              <a:rPr lang="ko-KR" altLang="en-US" sz="2000" dirty="0"/>
              <a:t>와 </a:t>
            </a:r>
            <a:r>
              <a:rPr lang="en-US" altLang="ko-KR" sz="2000" dirty="0" err="1" smtClean="0"/>
              <a:t>max_partner</a:t>
            </a:r>
            <a:r>
              <a:rPr lang="ko-KR" altLang="en-US" sz="2000" dirty="0" smtClean="0"/>
              <a:t>의 값이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를 만족하는지 </a:t>
            </a:r>
            <a:r>
              <a:rPr lang="ko-KR" altLang="en-US" sz="2000" dirty="0" smtClean="0"/>
              <a:t>확인하고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Deap</a:t>
            </a:r>
            <a:r>
              <a:rPr lang="ko-KR" altLang="en-US" sz="2000" dirty="0" smtClean="0"/>
              <a:t>에 삽입한다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363254" y="3111128"/>
            <a:ext cx="57290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35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삭제하고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temp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저장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최소값이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이므로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에 대한 위치를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지정한다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자식 중에 최소값을 찾는다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 최소값이므로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값을 변경한다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자식 중에 최소값을 찾는다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가 최소값이므로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값을 변경한다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가 리프 노드이므로 탐색을 중지하고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에 대한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 =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max_partner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확인한다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노드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대한 </a:t>
            </a:r>
            <a:r>
              <a:rPr lang="en-US" altLang="ko-KR" dirty="0" err="1" smtClean="0"/>
              <a:t>max_partner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를 비교한다</a:t>
            </a:r>
            <a:r>
              <a:rPr lang="en-US" altLang="ko-KR" dirty="0" smtClean="0"/>
              <a:t>. temp &gt; 20</a:t>
            </a:r>
            <a:r>
              <a:rPr lang="ko-KR" altLang="en-US" dirty="0" smtClean="0"/>
              <a:t>이므로 노드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값을 변경한다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max_insert</a:t>
            </a:r>
            <a:r>
              <a:rPr lang="en-US" altLang="ko-KR" dirty="0" smtClean="0"/>
              <a:t>(j, 35)</a:t>
            </a:r>
            <a:r>
              <a:rPr lang="ko-KR" altLang="en-US" dirty="0" smtClean="0"/>
              <a:t>을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9744" y="5389124"/>
            <a:ext cx="1089498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4" idx="1"/>
            <a:endCxn id="12" idx="2"/>
          </p:cNvCxnSpPr>
          <p:nvPr/>
        </p:nvCxnSpPr>
        <p:spPr>
          <a:xfrm flipH="1" flipV="1">
            <a:off x="427489" y="5642310"/>
            <a:ext cx="201607" cy="258790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57440" y="5272978"/>
            <a:ext cx="9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</a:rPr>
              <a:t>노드 </a:t>
            </a:r>
            <a:r>
              <a:rPr lang="en-US" altLang="ko-KR" dirty="0" err="1" smtClean="0">
                <a:solidFill>
                  <a:srgbClr val="00B0F0"/>
                </a:solidFill>
              </a:rPr>
              <a:t>i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45539" y="4996700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0688" y="5842692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63564" y="5846911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885217" y="6225702"/>
            <a:ext cx="2928026" cy="389107"/>
          </a:xfrm>
          <a:custGeom>
            <a:avLst/>
            <a:gdLst>
              <a:gd name="connsiteX0" fmla="*/ 0 w 2928026"/>
              <a:gd name="connsiteY0" fmla="*/ 0 h 389107"/>
              <a:gd name="connsiteX1" fmla="*/ 77821 w 2928026"/>
              <a:gd name="connsiteY1" fmla="*/ 58366 h 389107"/>
              <a:gd name="connsiteX2" fmla="*/ 116732 w 2928026"/>
              <a:gd name="connsiteY2" fmla="*/ 77821 h 389107"/>
              <a:gd name="connsiteX3" fmla="*/ 155643 w 2928026"/>
              <a:gd name="connsiteY3" fmla="*/ 107004 h 389107"/>
              <a:gd name="connsiteX4" fmla="*/ 223736 w 2928026"/>
              <a:gd name="connsiteY4" fmla="*/ 136187 h 389107"/>
              <a:gd name="connsiteX5" fmla="*/ 282102 w 2928026"/>
              <a:gd name="connsiteY5" fmla="*/ 165370 h 389107"/>
              <a:gd name="connsiteX6" fmla="*/ 359923 w 2928026"/>
              <a:gd name="connsiteY6" fmla="*/ 194553 h 389107"/>
              <a:gd name="connsiteX7" fmla="*/ 428017 w 2928026"/>
              <a:gd name="connsiteY7" fmla="*/ 233464 h 389107"/>
              <a:gd name="connsiteX8" fmla="*/ 505838 w 2928026"/>
              <a:gd name="connsiteY8" fmla="*/ 262647 h 389107"/>
              <a:gd name="connsiteX9" fmla="*/ 535021 w 2928026"/>
              <a:gd name="connsiteY9" fmla="*/ 282102 h 389107"/>
              <a:gd name="connsiteX10" fmla="*/ 622570 w 2928026"/>
              <a:gd name="connsiteY10" fmla="*/ 311285 h 389107"/>
              <a:gd name="connsiteX11" fmla="*/ 642026 w 2928026"/>
              <a:gd name="connsiteY11" fmla="*/ 330741 h 389107"/>
              <a:gd name="connsiteX12" fmla="*/ 700392 w 2928026"/>
              <a:gd name="connsiteY12" fmla="*/ 340468 h 389107"/>
              <a:gd name="connsiteX13" fmla="*/ 797668 w 2928026"/>
              <a:gd name="connsiteY13" fmla="*/ 359924 h 389107"/>
              <a:gd name="connsiteX14" fmla="*/ 1177047 w 2928026"/>
              <a:gd name="connsiteY14" fmla="*/ 379379 h 389107"/>
              <a:gd name="connsiteX15" fmla="*/ 1322962 w 2928026"/>
              <a:gd name="connsiteY15" fmla="*/ 389107 h 389107"/>
              <a:gd name="connsiteX16" fmla="*/ 1964987 w 2928026"/>
              <a:gd name="connsiteY16" fmla="*/ 379379 h 389107"/>
              <a:gd name="connsiteX17" fmla="*/ 2081719 w 2928026"/>
              <a:gd name="connsiteY17" fmla="*/ 359924 h 389107"/>
              <a:gd name="connsiteX18" fmla="*/ 2188723 w 2928026"/>
              <a:gd name="connsiteY18" fmla="*/ 340468 h 389107"/>
              <a:gd name="connsiteX19" fmla="*/ 2217906 w 2928026"/>
              <a:gd name="connsiteY19" fmla="*/ 321013 h 389107"/>
              <a:gd name="connsiteX20" fmla="*/ 2334638 w 2928026"/>
              <a:gd name="connsiteY20" fmla="*/ 291830 h 389107"/>
              <a:gd name="connsiteX21" fmla="*/ 2402732 w 2928026"/>
              <a:gd name="connsiteY21" fmla="*/ 262647 h 389107"/>
              <a:gd name="connsiteX22" fmla="*/ 2490281 w 2928026"/>
              <a:gd name="connsiteY22" fmla="*/ 233464 h 389107"/>
              <a:gd name="connsiteX23" fmla="*/ 2529192 w 2928026"/>
              <a:gd name="connsiteY23" fmla="*/ 223736 h 389107"/>
              <a:gd name="connsiteX24" fmla="*/ 2587557 w 2928026"/>
              <a:gd name="connsiteY24" fmla="*/ 204281 h 389107"/>
              <a:gd name="connsiteX25" fmla="*/ 2665379 w 2928026"/>
              <a:gd name="connsiteY25" fmla="*/ 184826 h 389107"/>
              <a:gd name="connsiteX26" fmla="*/ 2694562 w 2928026"/>
              <a:gd name="connsiteY26" fmla="*/ 175098 h 389107"/>
              <a:gd name="connsiteX27" fmla="*/ 2723745 w 2928026"/>
              <a:gd name="connsiteY27" fmla="*/ 155643 h 389107"/>
              <a:gd name="connsiteX28" fmla="*/ 2772383 w 2928026"/>
              <a:gd name="connsiteY28" fmla="*/ 107004 h 389107"/>
              <a:gd name="connsiteX29" fmla="*/ 2811294 w 2928026"/>
              <a:gd name="connsiteY29" fmla="*/ 97277 h 389107"/>
              <a:gd name="connsiteX30" fmla="*/ 2850204 w 2928026"/>
              <a:gd name="connsiteY30" fmla="*/ 77821 h 389107"/>
              <a:gd name="connsiteX31" fmla="*/ 2879387 w 2928026"/>
              <a:gd name="connsiteY31" fmla="*/ 68094 h 389107"/>
              <a:gd name="connsiteX32" fmla="*/ 2898843 w 2928026"/>
              <a:gd name="connsiteY32" fmla="*/ 48638 h 389107"/>
              <a:gd name="connsiteX33" fmla="*/ 2928026 w 2928026"/>
              <a:gd name="connsiteY33" fmla="*/ 38911 h 389107"/>
              <a:gd name="connsiteX34" fmla="*/ 2918298 w 2928026"/>
              <a:gd name="connsiteY34" fmla="*/ 29183 h 38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28026" h="389107">
                <a:moveTo>
                  <a:pt x="0" y="0"/>
                </a:moveTo>
                <a:cubicBezTo>
                  <a:pt x="23393" y="18715"/>
                  <a:pt x="50718" y="42879"/>
                  <a:pt x="77821" y="58366"/>
                </a:cubicBezTo>
                <a:cubicBezTo>
                  <a:pt x="90412" y="65560"/>
                  <a:pt x="104435" y="70135"/>
                  <a:pt x="116732" y="77821"/>
                </a:cubicBezTo>
                <a:cubicBezTo>
                  <a:pt x="130481" y="86414"/>
                  <a:pt x="141410" y="99240"/>
                  <a:pt x="155643" y="107004"/>
                </a:cubicBezTo>
                <a:cubicBezTo>
                  <a:pt x="177322" y="118829"/>
                  <a:pt x="201315" y="125839"/>
                  <a:pt x="223736" y="136187"/>
                </a:cubicBezTo>
                <a:cubicBezTo>
                  <a:pt x="243486" y="145302"/>
                  <a:pt x="262300" y="156369"/>
                  <a:pt x="282102" y="165370"/>
                </a:cubicBezTo>
                <a:cubicBezTo>
                  <a:pt x="314100" y="179915"/>
                  <a:pt x="329536" y="184425"/>
                  <a:pt x="359923" y="194553"/>
                </a:cubicBezTo>
                <a:cubicBezTo>
                  <a:pt x="387907" y="213210"/>
                  <a:pt x="395101" y="219749"/>
                  <a:pt x="428017" y="233464"/>
                </a:cubicBezTo>
                <a:cubicBezTo>
                  <a:pt x="453590" y="244119"/>
                  <a:pt x="480617" y="251183"/>
                  <a:pt x="505838" y="262647"/>
                </a:cubicBezTo>
                <a:cubicBezTo>
                  <a:pt x="516481" y="267485"/>
                  <a:pt x="524229" y="277605"/>
                  <a:pt x="535021" y="282102"/>
                </a:cubicBezTo>
                <a:cubicBezTo>
                  <a:pt x="563416" y="293933"/>
                  <a:pt x="622570" y="311285"/>
                  <a:pt x="622570" y="311285"/>
                </a:cubicBezTo>
                <a:cubicBezTo>
                  <a:pt x="629055" y="317770"/>
                  <a:pt x="633438" y="327521"/>
                  <a:pt x="642026" y="330741"/>
                </a:cubicBezTo>
                <a:cubicBezTo>
                  <a:pt x="660494" y="337666"/>
                  <a:pt x="681006" y="336833"/>
                  <a:pt x="700392" y="340468"/>
                </a:cubicBezTo>
                <a:cubicBezTo>
                  <a:pt x="732893" y="346562"/>
                  <a:pt x="764966" y="355019"/>
                  <a:pt x="797668" y="359924"/>
                </a:cubicBezTo>
                <a:cubicBezTo>
                  <a:pt x="908691" y="376578"/>
                  <a:pt x="1093006" y="375559"/>
                  <a:pt x="1177047" y="379379"/>
                </a:cubicBezTo>
                <a:cubicBezTo>
                  <a:pt x="1225743" y="381593"/>
                  <a:pt x="1274324" y="385864"/>
                  <a:pt x="1322962" y="389107"/>
                </a:cubicBezTo>
                <a:cubicBezTo>
                  <a:pt x="1536970" y="385864"/>
                  <a:pt x="1751112" y="387605"/>
                  <a:pt x="1964987" y="379379"/>
                </a:cubicBezTo>
                <a:cubicBezTo>
                  <a:pt x="2004405" y="377863"/>
                  <a:pt x="2043038" y="367661"/>
                  <a:pt x="2081719" y="359924"/>
                </a:cubicBezTo>
                <a:cubicBezTo>
                  <a:pt x="2149698" y="346328"/>
                  <a:pt x="2114048" y="352914"/>
                  <a:pt x="2188723" y="340468"/>
                </a:cubicBezTo>
                <a:cubicBezTo>
                  <a:pt x="2198451" y="333983"/>
                  <a:pt x="2206815" y="324710"/>
                  <a:pt x="2217906" y="321013"/>
                </a:cubicBezTo>
                <a:cubicBezTo>
                  <a:pt x="2255956" y="308330"/>
                  <a:pt x="2334638" y="291830"/>
                  <a:pt x="2334638" y="291830"/>
                </a:cubicBezTo>
                <a:cubicBezTo>
                  <a:pt x="2369622" y="256848"/>
                  <a:pt x="2338185" y="281089"/>
                  <a:pt x="2402732" y="262647"/>
                </a:cubicBezTo>
                <a:cubicBezTo>
                  <a:pt x="2432310" y="254196"/>
                  <a:pt x="2460438" y="240925"/>
                  <a:pt x="2490281" y="233464"/>
                </a:cubicBezTo>
                <a:cubicBezTo>
                  <a:pt x="2503251" y="230221"/>
                  <a:pt x="2516386" y="227578"/>
                  <a:pt x="2529192" y="223736"/>
                </a:cubicBezTo>
                <a:cubicBezTo>
                  <a:pt x="2548834" y="217843"/>
                  <a:pt x="2567662" y="209255"/>
                  <a:pt x="2587557" y="204281"/>
                </a:cubicBezTo>
                <a:cubicBezTo>
                  <a:pt x="2613498" y="197796"/>
                  <a:pt x="2640012" y="193282"/>
                  <a:pt x="2665379" y="184826"/>
                </a:cubicBezTo>
                <a:cubicBezTo>
                  <a:pt x="2675107" y="181583"/>
                  <a:pt x="2685391" y="179684"/>
                  <a:pt x="2694562" y="175098"/>
                </a:cubicBezTo>
                <a:cubicBezTo>
                  <a:pt x="2705019" y="169870"/>
                  <a:pt x="2714947" y="163342"/>
                  <a:pt x="2723745" y="155643"/>
                </a:cubicBezTo>
                <a:cubicBezTo>
                  <a:pt x="2741000" y="140544"/>
                  <a:pt x="2750139" y="112565"/>
                  <a:pt x="2772383" y="107004"/>
                </a:cubicBezTo>
                <a:lnTo>
                  <a:pt x="2811294" y="97277"/>
                </a:lnTo>
                <a:cubicBezTo>
                  <a:pt x="2824264" y="90792"/>
                  <a:pt x="2836875" y="83533"/>
                  <a:pt x="2850204" y="77821"/>
                </a:cubicBezTo>
                <a:cubicBezTo>
                  <a:pt x="2859629" y="73782"/>
                  <a:pt x="2870594" y="73369"/>
                  <a:pt x="2879387" y="68094"/>
                </a:cubicBezTo>
                <a:cubicBezTo>
                  <a:pt x="2887252" y="63375"/>
                  <a:pt x="2890978" y="53357"/>
                  <a:pt x="2898843" y="48638"/>
                </a:cubicBezTo>
                <a:cubicBezTo>
                  <a:pt x="2907636" y="43363"/>
                  <a:pt x="2920775" y="46162"/>
                  <a:pt x="2928026" y="38911"/>
                </a:cubicBezTo>
                <a:lnTo>
                  <a:pt x="2918298" y="29183"/>
                </a:lnTo>
              </a:path>
            </a:pathLst>
          </a:custGeom>
          <a:noFill/>
          <a:ln>
            <a:solidFill>
              <a:srgbClr val="FF5050"/>
            </a:solidFill>
            <a:prstDash val="dash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62311" y="5271329"/>
            <a:ext cx="9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노드 </a:t>
            </a:r>
            <a:r>
              <a:rPr lang="en-US" altLang="ko-KR" dirty="0" smtClean="0">
                <a:solidFill>
                  <a:srgbClr val="FF0000"/>
                </a:solidFill>
              </a:rPr>
              <a:t>j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>
            <a:stCxn id="15" idx="1"/>
            <a:endCxn id="17" idx="2"/>
          </p:cNvCxnSpPr>
          <p:nvPr/>
        </p:nvCxnSpPr>
        <p:spPr>
          <a:xfrm flipH="1" flipV="1">
            <a:off x="3347240" y="5640661"/>
            <a:ext cx="274732" cy="264658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(8)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– deletion of min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in a </a:t>
            </a:r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마지막 노드를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</a:rPr>
              <a:t>최소값을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갖는 노드를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리프노드까지 따라가면서 </a:t>
            </a:r>
            <a:r>
              <a:rPr lang="ko-KR" altLang="en-US" sz="2000" dirty="0" err="1">
                <a:solidFill>
                  <a:schemeClr val="bg2">
                    <a:lumMod val="90000"/>
                  </a:schemeClr>
                </a:solidFill>
              </a:rPr>
              <a:t>힙을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재구성한다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저장했던 노드 값과 삽입하려는 위치의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값을 비교한다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 smtClean="0"/>
              <a:t>temp</a:t>
            </a:r>
            <a:r>
              <a:rPr lang="ko-KR" altLang="en-US" sz="2000" dirty="0"/>
              <a:t>와 </a:t>
            </a:r>
            <a:r>
              <a:rPr lang="en-US" altLang="ko-KR" sz="2000" dirty="0" err="1" smtClean="0"/>
              <a:t>max_partner</a:t>
            </a:r>
            <a:r>
              <a:rPr lang="ko-KR" altLang="en-US" sz="2000" dirty="0" smtClean="0"/>
              <a:t>의 값이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를 만족하는지 </a:t>
            </a:r>
            <a:r>
              <a:rPr lang="ko-KR" altLang="en-US" sz="2000" dirty="0" smtClean="0"/>
              <a:t>확인하고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Deap</a:t>
            </a:r>
            <a:r>
              <a:rPr lang="ko-KR" altLang="en-US" sz="2000" dirty="0" smtClean="0"/>
              <a:t>에 삽입한다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363254" y="3111128"/>
            <a:ext cx="57290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35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삭제하고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temp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저장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최소값이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이므로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에 대한 위치를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지정한다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자식 중에 최소값을 찾는다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 최소값이므로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값을 변경한다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자식 중에 최소값을 찾는다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가 최소값이므로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값을 변경한다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가 리프 노드이므로 탐색을 중지하고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에 대한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 =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max_partner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확인한다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노드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대한 </a:t>
            </a:r>
            <a:r>
              <a:rPr lang="en-US" altLang="ko-KR" dirty="0" err="1" smtClean="0"/>
              <a:t>max_partner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를 비교한다</a:t>
            </a:r>
            <a:r>
              <a:rPr lang="en-US" altLang="ko-KR" dirty="0" smtClean="0"/>
              <a:t>. temp &gt; 20</a:t>
            </a:r>
            <a:r>
              <a:rPr lang="ko-KR" altLang="en-US" dirty="0" smtClean="0"/>
              <a:t>이므로 노드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값을 변경한다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max_insert</a:t>
            </a:r>
            <a:r>
              <a:rPr lang="en-US" altLang="ko-KR" dirty="0" smtClean="0"/>
              <a:t>(j, 35)</a:t>
            </a:r>
            <a:r>
              <a:rPr lang="ko-KR" altLang="en-US" dirty="0" smtClean="0"/>
              <a:t>을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9744" y="5389124"/>
            <a:ext cx="1089498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45539" y="4996700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0688" y="5842692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63564" y="5846911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598177" y="5188945"/>
            <a:ext cx="364221" cy="658459"/>
          </a:xfrm>
          <a:custGeom>
            <a:avLst/>
            <a:gdLst>
              <a:gd name="connsiteX0" fmla="*/ 0 w 573932"/>
              <a:gd name="connsiteY0" fmla="*/ 642026 h 642026"/>
              <a:gd name="connsiteX1" fmla="*/ 29183 w 573932"/>
              <a:gd name="connsiteY1" fmla="*/ 457200 h 642026"/>
              <a:gd name="connsiteX2" fmla="*/ 48638 w 573932"/>
              <a:gd name="connsiteY2" fmla="*/ 428017 h 642026"/>
              <a:gd name="connsiteX3" fmla="*/ 97277 w 573932"/>
              <a:gd name="connsiteY3" fmla="*/ 311285 h 642026"/>
              <a:gd name="connsiteX4" fmla="*/ 116732 w 573932"/>
              <a:gd name="connsiteY4" fmla="*/ 272375 h 642026"/>
              <a:gd name="connsiteX5" fmla="*/ 136187 w 573932"/>
              <a:gd name="connsiteY5" fmla="*/ 252919 h 642026"/>
              <a:gd name="connsiteX6" fmla="*/ 175098 w 573932"/>
              <a:gd name="connsiteY6" fmla="*/ 194553 h 642026"/>
              <a:gd name="connsiteX7" fmla="*/ 204281 w 573932"/>
              <a:gd name="connsiteY7" fmla="*/ 165370 h 642026"/>
              <a:gd name="connsiteX8" fmla="*/ 262647 w 573932"/>
              <a:gd name="connsiteY8" fmla="*/ 126460 h 642026"/>
              <a:gd name="connsiteX9" fmla="*/ 291830 w 573932"/>
              <a:gd name="connsiteY9" fmla="*/ 107004 h 642026"/>
              <a:gd name="connsiteX10" fmla="*/ 321013 w 573932"/>
              <a:gd name="connsiteY10" fmla="*/ 87549 h 642026"/>
              <a:gd name="connsiteX11" fmla="*/ 369651 w 573932"/>
              <a:gd name="connsiteY11" fmla="*/ 77821 h 642026"/>
              <a:gd name="connsiteX12" fmla="*/ 486383 w 573932"/>
              <a:gd name="connsiteY12" fmla="*/ 19455 h 642026"/>
              <a:gd name="connsiteX13" fmla="*/ 515566 w 573932"/>
              <a:gd name="connsiteY13" fmla="*/ 9728 h 642026"/>
              <a:gd name="connsiteX14" fmla="*/ 573932 w 573932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3932" h="642026">
                <a:moveTo>
                  <a:pt x="0" y="642026"/>
                </a:moveTo>
                <a:cubicBezTo>
                  <a:pt x="2931" y="615645"/>
                  <a:pt x="15737" y="477370"/>
                  <a:pt x="29183" y="457200"/>
                </a:cubicBezTo>
                <a:lnTo>
                  <a:pt x="48638" y="428017"/>
                </a:lnTo>
                <a:cubicBezTo>
                  <a:pt x="65400" y="360969"/>
                  <a:pt x="52387" y="401065"/>
                  <a:pt x="97277" y="311285"/>
                </a:cubicBezTo>
                <a:cubicBezTo>
                  <a:pt x="103762" y="298315"/>
                  <a:pt x="106479" y="282629"/>
                  <a:pt x="116732" y="272375"/>
                </a:cubicBezTo>
                <a:cubicBezTo>
                  <a:pt x="123217" y="265890"/>
                  <a:pt x="130684" y="260256"/>
                  <a:pt x="136187" y="252919"/>
                </a:cubicBezTo>
                <a:cubicBezTo>
                  <a:pt x="150216" y="234213"/>
                  <a:pt x="158564" y="211087"/>
                  <a:pt x="175098" y="194553"/>
                </a:cubicBezTo>
                <a:cubicBezTo>
                  <a:pt x="184826" y="184825"/>
                  <a:pt x="193422" y="173816"/>
                  <a:pt x="204281" y="165370"/>
                </a:cubicBezTo>
                <a:cubicBezTo>
                  <a:pt x="222738" y="151015"/>
                  <a:pt x="243192" y="139430"/>
                  <a:pt x="262647" y="126460"/>
                </a:cubicBezTo>
                <a:lnTo>
                  <a:pt x="291830" y="107004"/>
                </a:lnTo>
                <a:cubicBezTo>
                  <a:pt x="301558" y="100519"/>
                  <a:pt x="309549" y="89842"/>
                  <a:pt x="321013" y="87549"/>
                </a:cubicBezTo>
                <a:lnTo>
                  <a:pt x="369651" y="77821"/>
                </a:lnTo>
                <a:cubicBezTo>
                  <a:pt x="445077" y="27538"/>
                  <a:pt x="405837" y="46304"/>
                  <a:pt x="486383" y="19455"/>
                </a:cubicBezTo>
                <a:cubicBezTo>
                  <a:pt x="496111" y="16212"/>
                  <a:pt x="505452" y="11414"/>
                  <a:pt x="515566" y="9728"/>
                </a:cubicBezTo>
                <a:lnTo>
                  <a:pt x="573932" y="0"/>
                </a:lnTo>
              </a:path>
            </a:pathLst>
          </a:custGeom>
          <a:noFill/>
          <a:ln>
            <a:solidFill>
              <a:srgbClr val="FF505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(9)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– deletion of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min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in a </a:t>
            </a:r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마지막 노드를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</a:rPr>
              <a:t>최소값을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갖는 노드를 </a:t>
            </a:r>
            <a:r>
              <a:rPr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에서 삭제하고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리프노드까지 따라가면서 </a:t>
            </a:r>
            <a:r>
              <a:rPr lang="ko-KR" altLang="en-US" sz="2000" dirty="0" err="1">
                <a:solidFill>
                  <a:schemeClr val="bg2">
                    <a:lumMod val="90000"/>
                  </a:schemeClr>
                </a:solidFill>
              </a:rPr>
              <a:t>힙을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재구성한다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로 저장했던 노드 값과 삽입하려는 위치의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partner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의 값을 비교한다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 smtClean="0"/>
              <a:t>temp</a:t>
            </a:r>
            <a:r>
              <a:rPr lang="ko-KR" altLang="en-US" sz="2000" dirty="0"/>
              <a:t>와 </a:t>
            </a:r>
            <a:r>
              <a:rPr lang="en-US" altLang="ko-KR" sz="2000" dirty="0" err="1" smtClean="0"/>
              <a:t>max_partner</a:t>
            </a:r>
            <a:r>
              <a:rPr lang="ko-KR" altLang="en-US" sz="2000" dirty="0" smtClean="0"/>
              <a:t>의 값이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를 만족하는지 </a:t>
            </a:r>
            <a:r>
              <a:rPr lang="ko-KR" altLang="en-US" sz="2000" dirty="0" smtClean="0"/>
              <a:t>확인하고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Deap</a:t>
            </a:r>
            <a:r>
              <a:rPr lang="ko-KR" altLang="en-US" sz="2000" dirty="0" smtClean="0"/>
              <a:t>에 삽입한다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363254" y="3111128"/>
            <a:ext cx="57290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35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삭제하고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temp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저장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Deap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최소값이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이므로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삭제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5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에 대한 위치를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로 지정한다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자식 중에 최소값을 찾는다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 최소값이므로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값을 변경한다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자식 중에 최소값을 찾는다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가 최소값이므로 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값을 변경한다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가 리프 노드이므로 탐색을 중지하고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에 대한 노드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j =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max_partner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확인한다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노드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대한 </a:t>
            </a:r>
            <a:r>
              <a:rPr lang="en-US" altLang="ko-KR" dirty="0" err="1" smtClean="0"/>
              <a:t>max_partner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를 비교한다</a:t>
            </a:r>
            <a:r>
              <a:rPr lang="en-US" altLang="ko-KR" dirty="0" smtClean="0"/>
              <a:t>. temp &gt; 20</a:t>
            </a:r>
            <a:r>
              <a:rPr lang="ko-KR" altLang="en-US" dirty="0" smtClean="0"/>
              <a:t>이므로 노드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값을 변경한다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max_insert</a:t>
            </a:r>
            <a:r>
              <a:rPr lang="en-US" altLang="ko-KR" dirty="0" smtClean="0"/>
              <a:t>(j, 35)</a:t>
            </a:r>
            <a:r>
              <a:rPr lang="ko-KR" altLang="en-US" dirty="0" smtClean="0"/>
              <a:t>을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9744" y="5389124"/>
            <a:ext cx="1089498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45539" y="4996700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0688" y="5842692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63564" y="5846911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39977" y="4989528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(1)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– deletion of max in a </a:t>
            </a:r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/>
              <a:t>마지막 노드를 </a:t>
            </a:r>
            <a:r>
              <a:rPr lang="en-US" altLang="ko-KR" sz="2000" dirty="0"/>
              <a:t>temp</a:t>
            </a:r>
            <a:r>
              <a:rPr lang="ko-KR" altLang="en-US" sz="2000" dirty="0"/>
              <a:t>로 저장하고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에서 삭제한다</a:t>
            </a:r>
            <a:r>
              <a:rPr lang="en-US" altLang="ko-KR" sz="2000" dirty="0"/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/>
              <a:t>최</a:t>
            </a:r>
            <a:r>
              <a:rPr lang="ko-KR" altLang="en-US" sz="2000" dirty="0"/>
              <a:t>대</a:t>
            </a:r>
            <a:r>
              <a:rPr lang="ko-KR" altLang="en-US" sz="2000" dirty="0" smtClean="0"/>
              <a:t>값을 </a:t>
            </a:r>
            <a:r>
              <a:rPr lang="ko-KR" altLang="en-US" sz="2000" dirty="0"/>
              <a:t>갖는 노드를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에서 삭제하고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리프노드까지 따라가면서 </a:t>
            </a:r>
            <a:r>
              <a:rPr lang="ko-KR" altLang="en-US" sz="2000" dirty="0" err="1"/>
              <a:t>힙을</a:t>
            </a:r>
            <a:r>
              <a:rPr lang="ko-KR" altLang="en-US" sz="2000" dirty="0"/>
              <a:t> 재구성한다</a:t>
            </a:r>
            <a:r>
              <a:rPr lang="en-US" altLang="ko-KR" sz="2000" dirty="0"/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리프 노드의 </a:t>
            </a:r>
            <a:r>
              <a:rPr lang="en-US" altLang="ko-KR" sz="2000" dirty="0" err="1" smtClean="0">
                <a:solidFill>
                  <a:schemeClr val="bg2">
                    <a:lumMod val="75000"/>
                  </a:schemeClr>
                </a:solidFill>
              </a:rPr>
              <a:t>minpartner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에 해당하는 원소와 자식 </a:t>
            </a:r>
            <a:r>
              <a:rPr lang="ko-KR" altLang="en-US" sz="2000" dirty="0" err="1" smtClean="0">
                <a:solidFill>
                  <a:schemeClr val="bg2">
                    <a:lumMod val="75000"/>
                  </a:schemeClr>
                </a:solidFill>
              </a:rPr>
              <a:t>노드들중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 가장 큰 원소를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라 하고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와 비교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의 값이 더 크면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값을 </a:t>
            </a:r>
            <a:r>
              <a:rPr lang="ko-KR" altLang="en-US" sz="2000" dirty="0" err="1" smtClean="0">
                <a:solidFill>
                  <a:schemeClr val="bg2">
                    <a:lumMod val="75000"/>
                  </a:schemeClr>
                </a:solidFill>
              </a:rPr>
              <a:t>리프노드로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 옮기고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, temp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값을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의 자리로 옮긴 후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의 자리에서 </a:t>
            </a:r>
            <a:r>
              <a:rPr lang="en-US" altLang="ko-KR" sz="2000" dirty="0" err="1" smtClean="0">
                <a:solidFill>
                  <a:schemeClr val="bg2">
                    <a:lumMod val="75000"/>
                  </a:schemeClr>
                </a:solidFill>
              </a:rPr>
              <a:t>min_insert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실행</a:t>
            </a:r>
            <a:endParaRPr lang="en-US" altLang="ko-KR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57200" lvl="2" indent="-457200" fontAlgn="base">
              <a:buAutoNum type="arabicPeriod"/>
            </a:pP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가 더 크면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원소를 </a:t>
            </a:r>
            <a:r>
              <a:rPr lang="ko-KR" altLang="en-US" sz="2000" dirty="0" err="1" smtClean="0">
                <a:solidFill>
                  <a:schemeClr val="bg2">
                    <a:lumMod val="75000"/>
                  </a:schemeClr>
                </a:solidFill>
              </a:rPr>
              <a:t>리프노드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 자리에서 </a:t>
            </a:r>
            <a:r>
              <a:rPr lang="en-US" altLang="ko-KR" sz="2000" dirty="0" err="1" smtClean="0">
                <a:solidFill>
                  <a:schemeClr val="bg2">
                    <a:lumMod val="75000"/>
                  </a:schemeClr>
                </a:solidFill>
              </a:rPr>
              <a:t>max_insert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실행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3254" y="3111128"/>
            <a:ext cx="57290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를 </a:t>
            </a:r>
            <a:r>
              <a:rPr lang="ko-KR" altLang="en-US" dirty="0"/>
              <a:t>삭제하고</a:t>
            </a:r>
            <a:r>
              <a:rPr lang="en-US" altLang="ko-KR" dirty="0"/>
              <a:t>, temp</a:t>
            </a:r>
            <a:r>
              <a:rPr lang="ko-KR" altLang="en-US" dirty="0"/>
              <a:t>로 저장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Deap</a:t>
            </a:r>
            <a:r>
              <a:rPr lang="ko-KR" altLang="en-US" dirty="0"/>
              <a:t>의 </a:t>
            </a:r>
            <a:r>
              <a:rPr lang="ko-KR" altLang="en-US" dirty="0" smtClean="0"/>
              <a:t>최대값이 </a:t>
            </a:r>
            <a:r>
              <a:rPr lang="en-US" altLang="ko-KR" dirty="0" smtClean="0"/>
              <a:t>45</a:t>
            </a:r>
            <a:r>
              <a:rPr lang="ko-KR" altLang="en-US" dirty="0"/>
              <a:t>이므로 </a:t>
            </a:r>
            <a:r>
              <a:rPr lang="en-US" altLang="ko-KR" dirty="0" smtClean="0"/>
              <a:t>45</a:t>
            </a:r>
            <a:r>
              <a:rPr lang="ko-KR" altLang="en-US" dirty="0"/>
              <a:t>를 삭제</a:t>
            </a:r>
            <a:r>
              <a:rPr lang="en-US" altLang="ko-KR" dirty="0"/>
              <a:t>. </a:t>
            </a:r>
            <a:r>
              <a:rPr lang="en-US" altLang="ko-KR" dirty="0" smtClean="0"/>
              <a:t>45</a:t>
            </a:r>
            <a:r>
              <a:rPr lang="ko-KR" altLang="en-US" dirty="0"/>
              <a:t>에 대한 위치를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ko-KR" altLang="en-US" dirty="0"/>
              <a:t>로 지정한다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ko-KR" altLang="en-US" dirty="0"/>
              <a:t>의 자식 중에 </a:t>
            </a:r>
            <a:r>
              <a:rPr lang="ko-KR" altLang="en-US" dirty="0" smtClean="0"/>
              <a:t>최대값을 </a:t>
            </a:r>
            <a:r>
              <a:rPr lang="ko-KR" altLang="en-US" dirty="0"/>
              <a:t>찾는다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이 최대값이므로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FF0000"/>
                </a:solidFill>
              </a:rPr>
              <a:t>노드 </a:t>
            </a:r>
            <a:r>
              <a:rPr lang="en-US" altLang="ko-KR" dirty="0">
                <a:solidFill>
                  <a:srgbClr val="FF0000"/>
                </a:solidFill>
              </a:rPr>
              <a:t>j</a:t>
            </a:r>
            <a:r>
              <a:rPr lang="ko-KR" altLang="en-US" dirty="0"/>
              <a:t>의 값을 변경한다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가 리프 노드이므로 탐색을 중지하고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에 대한 노드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j = </a:t>
            </a:r>
            <a:r>
              <a:rPr lang="en-US" altLang="ko-KR" dirty="0" err="1" smtClean="0">
                <a:solidFill>
                  <a:schemeClr val="bg2">
                    <a:lumMod val="75000"/>
                  </a:schemeClr>
                </a:solidFill>
              </a:rPr>
              <a:t>min_partner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를 확인한다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err="1" smtClean="0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에 대한 </a:t>
            </a:r>
            <a:r>
              <a:rPr lang="en-US" altLang="ko-KR" dirty="0" err="1" smtClean="0">
                <a:solidFill>
                  <a:schemeClr val="bg2">
                    <a:lumMod val="75000"/>
                  </a:schemeClr>
                </a:solidFill>
              </a:rPr>
              <a:t>max_partner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를 비교한다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. temp &gt; 20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이므로 노드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과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값을 변경한다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이후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bg2">
                    <a:lumMod val="75000"/>
                  </a:schemeClr>
                </a:solidFill>
              </a:rPr>
              <a:t>max_insert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(j, 35)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을 실행한다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009744" y="5389124"/>
            <a:ext cx="1089498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53359" y="5389123"/>
            <a:ext cx="1942641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46010" y="4990289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20104" y="4990289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47962" y="5835781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0598" y="5846798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309280" y="5846798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936412" y="4990289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421599" y="4990288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1368744" flipH="1">
            <a:off x="5090618" y="4292014"/>
            <a:ext cx="489372" cy="715530"/>
          </a:xfrm>
          <a:custGeom>
            <a:avLst/>
            <a:gdLst>
              <a:gd name="connsiteX0" fmla="*/ 0 w 573932"/>
              <a:gd name="connsiteY0" fmla="*/ 642026 h 642026"/>
              <a:gd name="connsiteX1" fmla="*/ 29183 w 573932"/>
              <a:gd name="connsiteY1" fmla="*/ 457200 h 642026"/>
              <a:gd name="connsiteX2" fmla="*/ 48638 w 573932"/>
              <a:gd name="connsiteY2" fmla="*/ 428017 h 642026"/>
              <a:gd name="connsiteX3" fmla="*/ 97277 w 573932"/>
              <a:gd name="connsiteY3" fmla="*/ 311285 h 642026"/>
              <a:gd name="connsiteX4" fmla="*/ 116732 w 573932"/>
              <a:gd name="connsiteY4" fmla="*/ 272375 h 642026"/>
              <a:gd name="connsiteX5" fmla="*/ 136187 w 573932"/>
              <a:gd name="connsiteY5" fmla="*/ 252919 h 642026"/>
              <a:gd name="connsiteX6" fmla="*/ 175098 w 573932"/>
              <a:gd name="connsiteY6" fmla="*/ 194553 h 642026"/>
              <a:gd name="connsiteX7" fmla="*/ 204281 w 573932"/>
              <a:gd name="connsiteY7" fmla="*/ 165370 h 642026"/>
              <a:gd name="connsiteX8" fmla="*/ 262647 w 573932"/>
              <a:gd name="connsiteY8" fmla="*/ 126460 h 642026"/>
              <a:gd name="connsiteX9" fmla="*/ 291830 w 573932"/>
              <a:gd name="connsiteY9" fmla="*/ 107004 h 642026"/>
              <a:gd name="connsiteX10" fmla="*/ 321013 w 573932"/>
              <a:gd name="connsiteY10" fmla="*/ 87549 h 642026"/>
              <a:gd name="connsiteX11" fmla="*/ 369651 w 573932"/>
              <a:gd name="connsiteY11" fmla="*/ 77821 h 642026"/>
              <a:gd name="connsiteX12" fmla="*/ 486383 w 573932"/>
              <a:gd name="connsiteY12" fmla="*/ 19455 h 642026"/>
              <a:gd name="connsiteX13" fmla="*/ 515566 w 573932"/>
              <a:gd name="connsiteY13" fmla="*/ 9728 h 642026"/>
              <a:gd name="connsiteX14" fmla="*/ 573932 w 573932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3932" h="642026">
                <a:moveTo>
                  <a:pt x="0" y="642026"/>
                </a:moveTo>
                <a:cubicBezTo>
                  <a:pt x="2931" y="615645"/>
                  <a:pt x="15737" y="477370"/>
                  <a:pt x="29183" y="457200"/>
                </a:cubicBezTo>
                <a:lnTo>
                  <a:pt x="48638" y="428017"/>
                </a:lnTo>
                <a:cubicBezTo>
                  <a:pt x="65400" y="360969"/>
                  <a:pt x="52387" y="401065"/>
                  <a:pt x="97277" y="311285"/>
                </a:cubicBezTo>
                <a:cubicBezTo>
                  <a:pt x="103762" y="298315"/>
                  <a:pt x="106479" y="282629"/>
                  <a:pt x="116732" y="272375"/>
                </a:cubicBezTo>
                <a:cubicBezTo>
                  <a:pt x="123217" y="265890"/>
                  <a:pt x="130684" y="260256"/>
                  <a:pt x="136187" y="252919"/>
                </a:cubicBezTo>
                <a:cubicBezTo>
                  <a:pt x="150216" y="234213"/>
                  <a:pt x="158564" y="211087"/>
                  <a:pt x="175098" y="194553"/>
                </a:cubicBezTo>
                <a:cubicBezTo>
                  <a:pt x="184826" y="184825"/>
                  <a:pt x="193422" y="173816"/>
                  <a:pt x="204281" y="165370"/>
                </a:cubicBezTo>
                <a:cubicBezTo>
                  <a:pt x="222738" y="151015"/>
                  <a:pt x="243192" y="139430"/>
                  <a:pt x="262647" y="126460"/>
                </a:cubicBezTo>
                <a:lnTo>
                  <a:pt x="291830" y="107004"/>
                </a:lnTo>
                <a:cubicBezTo>
                  <a:pt x="301558" y="100519"/>
                  <a:pt x="309549" y="89842"/>
                  <a:pt x="321013" y="87549"/>
                </a:cubicBezTo>
                <a:lnTo>
                  <a:pt x="369651" y="77821"/>
                </a:lnTo>
                <a:cubicBezTo>
                  <a:pt x="445077" y="27538"/>
                  <a:pt x="405837" y="46304"/>
                  <a:pt x="486383" y="19455"/>
                </a:cubicBezTo>
                <a:cubicBezTo>
                  <a:pt x="496111" y="16212"/>
                  <a:pt x="505452" y="11414"/>
                  <a:pt x="515566" y="9728"/>
                </a:cubicBezTo>
                <a:lnTo>
                  <a:pt x="573932" y="0"/>
                </a:lnTo>
              </a:path>
            </a:pathLst>
          </a:custGeom>
          <a:noFill/>
          <a:ln>
            <a:solidFill>
              <a:srgbClr val="FF505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231" y="6024746"/>
            <a:ext cx="990600" cy="466725"/>
          </a:xfrm>
          <a:prstGeom prst="rect">
            <a:avLst/>
          </a:prstGeom>
        </p:spPr>
      </p:pic>
      <p:sp>
        <p:nvSpPr>
          <p:cNvPr id="30" name="자유형 29"/>
          <p:cNvSpPr/>
          <p:nvPr/>
        </p:nvSpPr>
        <p:spPr>
          <a:xfrm>
            <a:off x="3475957" y="5773909"/>
            <a:ext cx="1469960" cy="871671"/>
          </a:xfrm>
          <a:custGeom>
            <a:avLst/>
            <a:gdLst>
              <a:gd name="connsiteX0" fmla="*/ 299186 w 1469960"/>
              <a:gd name="connsiteY0" fmla="*/ 51275 h 871671"/>
              <a:gd name="connsiteX1" fmla="*/ 230819 w 1469960"/>
              <a:gd name="connsiteY1" fmla="*/ 59821 h 871671"/>
              <a:gd name="connsiteX2" fmla="*/ 153907 w 1469960"/>
              <a:gd name="connsiteY2" fmla="*/ 76912 h 871671"/>
              <a:gd name="connsiteX3" fmla="*/ 128270 w 1469960"/>
              <a:gd name="connsiteY3" fmla="*/ 85458 h 871671"/>
              <a:gd name="connsiteX4" fmla="*/ 102633 w 1469960"/>
              <a:gd name="connsiteY4" fmla="*/ 119641 h 871671"/>
              <a:gd name="connsiteX5" fmla="*/ 42812 w 1469960"/>
              <a:gd name="connsiteY5" fmla="*/ 179462 h 871671"/>
              <a:gd name="connsiteX6" fmla="*/ 8629 w 1469960"/>
              <a:gd name="connsiteY6" fmla="*/ 230736 h 871671"/>
              <a:gd name="connsiteX7" fmla="*/ 8629 w 1469960"/>
              <a:gd name="connsiteY7" fmla="*/ 495656 h 871671"/>
              <a:gd name="connsiteX8" fmla="*/ 25720 w 1469960"/>
              <a:gd name="connsiteY8" fmla="*/ 521293 h 871671"/>
              <a:gd name="connsiteX9" fmla="*/ 34266 w 1469960"/>
              <a:gd name="connsiteY9" fmla="*/ 555477 h 871671"/>
              <a:gd name="connsiteX10" fmla="*/ 68449 w 1469960"/>
              <a:gd name="connsiteY10" fmla="*/ 615297 h 871671"/>
              <a:gd name="connsiteX11" fmla="*/ 94087 w 1469960"/>
              <a:gd name="connsiteY11" fmla="*/ 640935 h 871671"/>
              <a:gd name="connsiteX12" fmla="*/ 102633 w 1469960"/>
              <a:gd name="connsiteY12" fmla="*/ 666572 h 871671"/>
              <a:gd name="connsiteX13" fmla="*/ 162453 w 1469960"/>
              <a:gd name="connsiteY13" fmla="*/ 717847 h 871671"/>
              <a:gd name="connsiteX14" fmla="*/ 247911 w 1469960"/>
              <a:gd name="connsiteY14" fmla="*/ 769122 h 871671"/>
              <a:gd name="connsiteX15" fmla="*/ 316277 w 1469960"/>
              <a:gd name="connsiteY15" fmla="*/ 786213 h 871671"/>
              <a:gd name="connsiteX16" fmla="*/ 410281 w 1469960"/>
              <a:gd name="connsiteY16" fmla="*/ 811851 h 871671"/>
              <a:gd name="connsiteX17" fmla="*/ 444464 w 1469960"/>
              <a:gd name="connsiteY17" fmla="*/ 828942 h 871671"/>
              <a:gd name="connsiteX18" fmla="*/ 504285 w 1469960"/>
              <a:gd name="connsiteY18" fmla="*/ 846034 h 871671"/>
              <a:gd name="connsiteX19" fmla="*/ 555560 w 1469960"/>
              <a:gd name="connsiteY19" fmla="*/ 863125 h 871671"/>
              <a:gd name="connsiteX20" fmla="*/ 632472 w 1469960"/>
              <a:gd name="connsiteY20" fmla="*/ 871671 h 871671"/>
              <a:gd name="connsiteX21" fmla="*/ 957212 w 1469960"/>
              <a:gd name="connsiteY21" fmla="*/ 863125 h 871671"/>
              <a:gd name="connsiteX22" fmla="*/ 982849 w 1469960"/>
              <a:gd name="connsiteY22" fmla="*/ 846034 h 871671"/>
              <a:gd name="connsiteX23" fmla="*/ 1042670 w 1469960"/>
              <a:gd name="connsiteY23" fmla="*/ 820396 h 871671"/>
              <a:gd name="connsiteX24" fmla="*/ 1076853 w 1469960"/>
              <a:gd name="connsiteY24" fmla="*/ 811851 h 871671"/>
              <a:gd name="connsiteX25" fmla="*/ 1196494 w 1469960"/>
              <a:gd name="connsiteY25" fmla="*/ 786213 h 871671"/>
              <a:gd name="connsiteX26" fmla="*/ 1247769 w 1469960"/>
              <a:gd name="connsiteY26" fmla="*/ 769122 h 871671"/>
              <a:gd name="connsiteX27" fmla="*/ 1307590 w 1469960"/>
              <a:gd name="connsiteY27" fmla="*/ 734938 h 871671"/>
              <a:gd name="connsiteX28" fmla="*/ 1341773 w 1469960"/>
              <a:gd name="connsiteY28" fmla="*/ 717847 h 871671"/>
              <a:gd name="connsiteX29" fmla="*/ 1401593 w 1469960"/>
              <a:gd name="connsiteY29" fmla="*/ 675118 h 871671"/>
              <a:gd name="connsiteX30" fmla="*/ 1427231 w 1469960"/>
              <a:gd name="connsiteY30" fmla="*/ 658026 h 871671"/>
              <a:gd name="connsiteX31" fmla="*/ 1444322 w 1469960"/>
              <a:gd name="connsiteY31" fmla="*/ 632389 h 871671"/>
              <a:gd name="connsiteX32" fmla="*/ 1469960 w 1469960"/>
              <a:gd name="connsiteY32" fmla="*/ 546931 h 871671"/>
              <a:gd name="connsiteX33" fmla="*/ 1461414 w 1469960"/>
              <a:gd name="connsiteY33" fmla="*/ 299103 h 871671"/>
              <a:gd name="connsiteX34" fmla="*/ 1444322 w 1469960"/>
              <a:gd name="connsiteY34" fmla="*/ 273465 h 871671"/>
              <a:gd name="connsiteX35" fmla="*/ 1435776 w 1469960"/>
              <a:gd name="connsiteY35" fmla="*/ 247828 h 871671"/>
              <a:gd name="connsiteX36" fmla="*/ 1418685 w 1469960"/>
              <a:gd name="connsiteY36" fmla="*/ 222191 h 871671"/>
              <a:gd name="connsiteX37" fmla="*/ 1375956 w 1469960"/>
              <a:gd name="connsiteY37" fmla="*/ 153824 h 871671"/>
              <a:gd name="connsiteX38" fmla="*/ 1341773 w 1469960"/>
              <a:gd name="connsiteY38" fmla="*/ 102550 h 871671"/>
              <a:gd name="connsiteX39" fmla="*/ 1307590 w 1469960"/>
              <a:gd name="connsiteY39" fmla="*/ 94004 h 871671"/>
              <a:gd name="connsiteX40" fmla="*/ 1222132 w 1469960"/>
              <a:gd name="connsiteY40" fmla="*/ 59821 h 871671"/>
              <a:gd name="connsiteX41" fmla="*/ 1179403 w 1469960"/>
              <a:gd name="connsiteY41" fmla="*/ 51275 h 871671"/>
              <a:gd name="connsiteX42" fmla="*/ 1128128 w 1469960"/>
              <a:gd name="connsiteY42" fmla="*/ 34183 h 871671"/>
              <a:gd name="connsiteX43" fmla="*/ 1008487 w 1469960"/>
              <a:gd name="connsiteY43" fmla="*/ 17092 h 871671"/>
              <a:gd name="connsiteX44" fmla="*/ 743567 w 1469960"/>
              <a:gd name="connsiteY44" fmla="*/ 0 h 871671"/>
              <a:gd name="connsiteX45" fmla="*/ 333369 w 1469960"/>
              <a:gd name="connsiteY45" fmla="*/ 8546 h 871671"/>
              <a:gd name="connsiteX46" fmla="*/ 265003 w 1469960"/>
              <a:gd name="connsiteY46" fmla="*/ 25637 h 871671"/>
              <a:gd name="connsiteX47" fmla="*/ 299186 w 1469960"/>
              <a:gd name="connsiteY47" fmla="*/ 51275 h 8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69960" h="871671">
                <a:moveTo>
                  <a:pt x="299186" y="51275"/>
                </a:moveTo>
                <a:cubicBezTo>
                  <a:pt x="276397" y="54124"/>
                  <a:pt x="253518" y="56329"/>
                  <a:pt x="230819" y="59821"/>
                </a:cubicBezTo>
                <a:cubicBezTo>
                  <a:pt x="211720" y="62759"/>
                  <a:pt x="173761" y="71239"/>
                  <a:pt x="153907" y="76912"/>
                </a:cubicBezTo>
                <a:cubicBezTo>
                  <a:pt x="145246" y="79387"/>
                  <a:pt x="136816" y="82609"/>
                  <a:pt x="128270" y="85458"/>
                </a:cubicBezTo>
                <a:cubicBezTo>
                  <a:pt x="119724" y="96852"/>
                  <a:pt x="112214" y="109102"/>
                  <a:pt x="102633" y="119641"/>
                </a:cubicBezTo>
                <a:cubicBezTo>
                  <a:pt x="83664" y="140507"/>
                  <a:pt x="58455" y="155998"/>
                  <a:pt x="42812" y="179462"/>
                </a:cubicBezTo>
                <a:lnTo>
                  <a:pt x="8629" y="230736"/>
                </a:lnTo>
                <a:cubicBezTo>
                  <a:pt x="5509" y="296264"/>
                  <a:pt x="-9121" y="418739"/>
                  <a:pt x="8629" y="495656"/>
                </a:cubicBezTo>
                <a:cubicBezTo>
                  <a:pt x="10938" y="505664"/>
                  <a:pt x="20023" y="512747"/>
                  <a:pt x="25720" y="521293"/>
                </a:cubicBezTo>
                <a:cubicBezTo>
                  <a:pt x="28569" y="532688"/>
                  <a:pt x="30142" y="544480"/>
                  <a:pt x="34266" y="555477"/>
                </a:cubicBezTo>
                <a:cubicBezTo>
                  <a:pt x="39964" y="570671"/>
                  <a:pt x="57181" y="601775"/>
                  <a:pt x="68449" y="615297"/>
                </a:cubicBezTo>
                <a:cubicBezTo>
                  <a:pt x="76186" y="624582"/>
                  <a:pt x="85541" y="632389"/>
                  <a:pt x="94087" y="640935"/>
                </a:cubicBezTo>
                <a:cubicBezTo>
                  <a:pt x="96936" y="649481"/>
                  <a:pt x="97636" y="659077"/>
                  <a:pt x="102633" y="666572"/>
                </a:cubicBezTo>
                <a:cubicBezTo>
                  <a:pt x="112860" y="681912"/>
                  <a:pt x="148633" y="708962"/>
                  <a:pt x="162453" y="717847"/>
                </a:cubicBezTo>
                <a:cubicBezTo>
                  <a:pt x="190397" y="735811"/>
                  <a:pt x="216395" y="758618"/>
                  <a:pt x="247911" y="769122"/>
                </a:cubicBezTo>
                <a:cubicBezTo>
                  <a:pt x="325720" y="795056"/>
                  <a:pt x="202807" y="755266"/>
                  <a:pt x="316277" y="786213"/>
                </a:cubicBezTo>
                <a:cubicBezTo>
                  <a:pt x="435544" y="818741"/>
                  <a:pt x="306179" y="791030"/>
                  <a:pt x="410281" y="811851"/>
                </a:cubicBezTo>
                <a:cubicBezTo>
                  <a:pt x="421675" y="817548"/>
                  <a:pt x="432755" y="823924"/>
                  <a:pt x="444464" y="828942"/>
                </a:cubicBezTo>
                <a:cubicBezTo>
                  <a:pt x="466801" y="838515"/>
                  <a:pt x="480194" y="838807"/>
                  <a:pt x="504285" y="846034"/>
                </a:cubicBezTo>
                <a:cubicBezTo>
                  <a:pt x="521541" y="851211"/>
                  <a:pt x="537894" y="859592"/>
                  <a:pt x="555560" y="863125"/>
                </a:cubicBezTo>
                <a:cubicBezTo>
                  <a:pt x="580854" y="868184"/>
                  <a:pt x="606835" y="868822"/>
                  <a:pt x="632472" y="871671"/>
                </a:cubicBezTo>
                <a:cubicBezTo>
                  <a:pt x="740719" y="868822"/>
                  <a:pt x="849217" y="871027"/>
                  <a:pt x="957212" y="863125"/>
                </a:cubicBezTo>
                <a:cubicBezTo>
                  <a:pt x="967455" y="862376"/>
                  <a:pt x="973663" y="850627"/>
                  <a:pt x="982849" y="846034"/>
                </a:cubicBezTo>
                <a:cubicBezTo>
                  <a:pt x="1002253" y="836332"/>
                  <a:pt x="1022282" y="827810"/>
                  <a:pt x="1042670" y="820396"/>
                </a:cubicBezTo>
                <a:cubicBezTo>
                  <a:pt x="1053708" y="816382"/>
                  <a:pt x="1065369" y="814312"/>
                  <a:pt x="1076853" y="811851"/>
                </a:cubicBezTo>
                <a:cubicBezTo>
                  <a:pt x="1100020" y="806887"/>
                  <a:pt x="1163969" y="795970"/>
                  <a:pt x="1196494" y="786213"/>
                </a:cubicBezTo>
                <a:cubicBezTo>
                  <a:pt x="1213750" y="781036"/>
                  <a:pt x="1231655" y="777179"/>
                  <a:pt x="1247769" y="769122"/>
                </a:cubicBezTo>
                <a:cubicBezTo>
                  <a:pt x="1351090" y="717460"/>
                  <a:pt x="1223017" y="783265"/>
                  <a:pt x="1307590" y="734938"/>
                </a:cubicBezTo>
                <a:cubicBezTo>
                  <a:pt x="1318651" y="728618"/>
                  <a:pt x="1330712" y="724167"/>
                  <a:pt x="1341773" y="717847"/>
                </a:cubicBezTo>
                <a:cubicBezTo>
                  <a:pt x="1361905" y="706343"/>
                  <a:pt x="1383261" y="688212"/>
                  <a:pt x="1401593" y="675118"/>
                </a:cubicBezTo>
                <a:cubicBezTo>
                  <a:pt x="1409951" y="669148"/>
                  <a:pt x="1418685" y="663723"/>
                  <a:pt x="1427231" y="658026"/>
                </a:cubicBezTo>
                <a:cubicBezTo>
                  <a:pt x="1432928" y="649480"/>
                  <a:pt x="1440151" y="641774"/>
                  <a:pt x="1444322" y="632389"/>
                </a:cubicBezTo>
                <a:cubicBezTo>
                  <a:pt x="1456211" y="605638"/>
                  <a:pt x="1462857" y="575341"/>
                  <a:pt x="1469960" y="546931"/>
                </a:cubicBezTo>
                <a:cubicBezTo>
                  <a:pt x="1467111" y="464322"/>
                  <a:pt x="1469130" y="381401"/>
                  <a:pt x="1461414" y="299103"/>
                </a:cubicBezTo>
                <a:cubicBezTo>
                  <a:pt x="1460455" y="288877"/>
                  <a:pt x="1448915" y="282652"/>
                  <a:pt x="1444322" y="273465"/>
                </a:cubicBezTo>
                <a:cubicBezTo>
                  <a:pt x="1440293" y="265408"/>
                  <a:pt x="1439804" y="255885"/>
                  <a:pt x="1435776" y="247828"/>
                </a:cubicBezTo>
                <a:cubicBezTo>
                  <a:pt x="1431183" y="238642"/>
                  <a:pt x="1423278" y="231377"/>
                  <a:pt x="1418685" y="222191"/>
                </a:cubicBezTo>
                <a:cubicBezTo>
                  <a:pt x="1363478" y="111776"/>
                  <a:pt x="1438932" y="234794"/>
                  <a:pt x="1375956" y="153824"/>
                </a:cubicBezTo>
                <a:cubicBezTo>
                  <a:pt x="1363345" y="137610"/>
                  <a:pt x="1361701" y="107532"/>
                  <a:pt x="1341773" y="102550"/>
                </a:cubicBezTo>
                <a:cubicBezTo>
                  <a:pt x="1330379" y="99701"/>
                  <a:pt x="1318651" y="97954"/>
                  <a:pt x="1307590" y="94004"/>
                </a:cubicBezTo>
                <a:cubicBezTo>
                  <a:pt x="1278697" y="83685"/>
                  <a:pt x="1252217" y="65838"/>
                  <a:pt x="1222132" y="59821"/>
                </a:cubicBezTo>
                <a:cubicBezTo>
                  <a:pt x="1207889" y="56972"/>
                  <a:pt x="1193416" y="55097"/>
                  <a:pt x="1179403" y="51275"/>
                </a:cubicBezTo>
                <a:cubicBezTo>
                  <a:pt x="1162022" y="46535"/>
                  <a:pt x="1145794" y="37716"/>
                  <a:pt x="1128128" y="34183"/>
                </a:cubicBezTo>
                <a:cubicBezTo>
                  <a:pt x="1088625" y="26282"/>
                  <a:pt x="1048633" y="20438"/>
                  <a:pt x="1008487" y="17092"/>
                </a:cubicBezTo>
                <a:cubicBezTo>
                  <a:pt x="851926" y="4045"/>
                  <a:pt x="940191" y="10349"/>
                  <a:pt x="743567" y="0"/>
                </a:cubicBezTo>
                <a:cubicBezTo>
                  <a:pt x="606834" y="2849"/>
                  <a:pt x="469936" y="1230"/>
                  <a:pt x="333369" y="8546"/>
                </a:cubicBezTo>
                <a:cubicBezTo>
                  <a:pt x="309913" y="9803"/>
                  <a:pt x="288493" y="25637"/>
                  <a:pt x="265003" y="25637"/>
                </a:cubicBezTo>
                <a:lnTo>
                  <a:pt x="299186" y="51275"/>
                </a:lnTo>
                <a:close/>
              </a:path>
            </a:pathLst>
          </a:custGeom>
          <a:noFill/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32" idx="2"/>
          </p:cNvCxnSpPr>
          <p:nvPr/>
        </p:nvCxnSpPr>
        <p:spPr>
          <a:xfrm flipH="1" flipV="1">
            <a:off x="4335246" y="3616839"/>
            <a:ext cx="483671" cy="489827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50317" y="3247507"/>
            <a:ext cx="9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</a:rPr>
              <a:t>노드 </a:t>
            </a:r>
            <a:r>
              <a:rPr lang="en-US" altLang="ko-KR" dirty="0" err="1" smtClean="0">
                <a:solidFill>
                  <a:srgbClr val="00B0F0"/>
                </a:solidFill>
              </a:rPr>
              <a:t>i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692295" y="4085749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45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95099" y="4084427"/>
            <a:ext cx="396608" cy="3966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4695099" y="4084427"/>
            <a:ext cx="396608" cy="3966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085709" y="5431304"/>
                <a:ext cx="18312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FF0000"/>
                    </a:solidFill>
                  </a:rPr>
                  <a:t>노드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j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ko-KR" altLang="en-US" dirty="0">
                    <a:solidFill>
                      <a:srgbClr val="00B0F0"/>
                    </a:solidFill>
                  </a:rPr>
                  <a:t>노드 </a:t>
                </a:r>
                <a:r>
                  <a:rPr lang="en-US" altLang="ko-KR" dirty="0" err="1">
                    <a:solidFill>
                      <a:srgbClr val="00B0F0"/>
                    </a:solidFill>
                  </a:rPr>
                  <a:t>i</a:t>
                </a:r>
                <a:endParaRPr lang="ko-KR" altLang="en-US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709" y="5431304"/>
                <a:ext cx="1831298" cy="646331"/>
              </a:xfrm>
              <a:prstGeom prst="rect">
                <a:avLst/>
              </a:prstGeom>
              <a:blipFill>
                <a:blip r:embed="rId4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>
            <a:stCxn id="28" idx="3"/>
            <a:endCxn id="36" idx="0"/>
          </p:cNvCxnSpPr>
          <p:nvPr/>
        </p:nvCxnSpPr>
        <p:spPr>
          <a:xfrm flipH="1">
            <a:off x="5001358" y="5330714"/>
            <a:ext cx="478649" cy="100590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1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(2)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– deletion of max in a </a:t>
            </a:r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마지막 노드를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로 저장하고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에서 삭제한다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최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대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값을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갖는 노드를 </a:t>
            </a:r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에서 삭제하고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리프노드까지 따라가면서 </a:t>
            </a:r>
            <a:r>
              <a:rPr lang="ko-KR" altLang="en-US" sz="2000" dirty="0" err="1">
                <a:solidFill>
                  <a:schemeClr val="bg2">
                    <a:lumMod val="75000"/>
                  </a:schemeClr>
                </a:solidFill>
              </a:rPr>
              <a:t>힙을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 재구성한다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/>
              <a:t>리프 노드의 </a:t>
            </a:r>
            <a:r>
              <a:rPr lang="en-US" altLang="ko-KR" sz="2000" dirty="0" err="1" smtClean="0"/>
              <a:t>minpartner</a:t>
            </a:r>
            <a:r>
              <a:rPr lang="ko-KR" altLang="en-US" sz="2000" dirty="0" smtClean="0"/>
              <a:t>에 해당하는 원소와 자식 </a:t>
            </a:r>
            <a:r>
              <a:rPr lang="ko-KR" altLang="en-US" sz="2000" dirty="0" err="1" smtClean="0"/>
              <a:t>노드들중</a:t>
            </a:r>
            <a:r>
              <a:rPr lang="ko-KR" altLang="en-US" sz="2000" dirty="0" smtClean="0"/>
              <a:t> 가장 큰 원소를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라 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temp</a:t>
            </a:r>
            <a:r>
              <a:rPr lang="ko-KR" altLang="en-US" sz="2000" dirty="0" smtClean="0"/>
              <a:t>와 비교</a:t>
            </a:r>
            <a:endParaRPr lang="en-US" altLang="ko-KR" sz="2000" dirty="0"/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의 값이 더 크면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값을 </a:t>
            </a:r>
            <a:r>
              <a:rPr lang="ko-KR" altLang="en-US" sz="2000" dirty="0" err="1" smtClean="0">
                <a:solidFill>
                  <a:schemeClr val="bg2">
                    <a:lumMod val="75000"/>
                  </a:schemeClr>
                </a:solidFill>
              </a:rPr>
              <a:t>리프노드로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 옮기고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, temp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값을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의 자리로 옮긴 후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의 자리에서 </a:t>
            </a:r>
            <a:r>
              <a:rPr lang="en-US" altLang="ko-KR" sz="2000" dirty="0" err="1" smtClean="0">
                <a:solidFill>
                  <a:schemeClr val="bg2">
                    <a:lumMod val="75000"/>
                  </a:schemeClr>
                </a:solidFill>
              </a:rPr>
              <a:t>min_insert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실행</a:t>
            </a:r>
            <a:endParaRPr lang="en-US" altLang="ko-KR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57200" lvl="2" indent="-457200" fontAlgn="base">
              <a:buAutoNum type="arabicPeriod"/>
            </a:pP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가 더 크면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원소를 </a:t>
            </a:r>
            <a:r>
              <a:rPr lang="ko-KR" altLang="en-US" sz="2000" dirty="0" err="1" smtClean="0">
                <a:solidFill>
                  <a:schemeClr val="bg2">
                    <a:lumMod val="75000"/>
                  </a:schemeClr>
                </a:solidFill>
              </a:rPr>
              <a:t>리프노드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 자리에서 </a:t>
            </a:r>
            <a:r>
              <a:rPr lang="en-US" altLang="ko-KR" sz="2000" dirty="0" err="1" smtClean="0">
                <a:solidFill>
                  <a:schemeClr val="bg2">
                    <a:lumMod val="75000"/>
                  </a:schemeClr>
                </a:solidFill>
              </a:rPr>
              <a:t>max_insert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실행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3254" y="3111128"/>
            <a:ext cx="57290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를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삭제하고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temp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 저장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Deap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최대값이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45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이므로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45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를 삭제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45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에 대한 위치를 노드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 지정한다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자식 중에 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최대값을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찾는다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현재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40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이 최대값이므로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j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값을 변경한다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5"/>
                </a:solidFill>
              </a:rPr>
              <a:t>노드 </a:t>
            </a:r>
            <a:r>
              <a:rPr lang="en-US" altLang="ko-KR" dirty="0" err="1">
                <a:solidFill>
                  <a:schemeClr val="accent5"/>
                </a:solidFill>
              </a:rPr>
              <a:t>i</a:t>
            </a:r>
            <a:r>
              <a:rPr lang="ko-KR" altLang="en-US" dirty="0"/>
              <a:t>가 리프 노드이므로 탐색을 중지하고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en-US" altLang="ko-KR" dirty="0" err="1"/>
              <a:t>i</a:t>
            </a:r>
            <a:r>
              <a:rPr lang="ko-KR" altLang="en-US" dirty="0"/>
              <a:t>에 대한 </a:t>
            </a:r>
            <a:r>
              <a:rPr lang="ko-KR" altLang="en-US" dirty="0">
                <a:solidFill>
                  <a:srgbClr val="FF0000"/>
                </a:solidFill>
              </a:rPr>
              <a:t>노드 </a:t>
            </a:r>
            <a:r>
              <a:rPr lang="en-US" altLang="ko-KR" dirty="0">
                <a:solidFill>
                  <a:srgbClr val="FF0000"/>
                </a:solidFill>
              </a:rPr>
              <a:t>j </a:t>
            </a:r>
            <a:r>
              <a:rPr lang="en-US" altLang="ko-KR" dirty="0"/>
              <a:t>= </a:t>
            </a:r>
            <a:r>
              <a:rPr lang="en-US" altLang="ko-KR" dirty="0" err="1" smtClean="0"/>
              <a:t>min_partner</a:t>
            </a:r>
            <a:r>
              <a:rPr lang="ko-KR" altLang="en-US" dirty="0"/>
              <a:t>를 확인한다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노드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대한 </a:t>
            </a:r>
            <a:r>
              <a:rPr lang="en-US" altLang="ko-KR" dirty="0" err="1" smtClean="0"/>
              <a:t>min_partner</a:t>
            </a:r>
            <a:r>
              <a:rPr lang="ko-KR" altLang="en-US" dirty="0" smtClean="0"/>
              <a:t>와 자식들 중 가장 큰 값을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를 비교한다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. temp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 30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이므로 노드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30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과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값을 변경한다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이후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bg2">
                    <a:lumMod val="75000"/>
                  </a:schemeClr>
                </a:solidFill>
              </a:rPr>
              <a:t>max_insert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(j, 35)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을 실행한다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009744" y="5389124"/>
            <a:ext cx="1089498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7922" y="5389123"/>
            <a:ext cx="2578079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46010" y="4990289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20104" y="4990289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47962" y="5835781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0598" y="5846798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309280" y="5846798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936412" y="4990289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421599" y="4990288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683503" y="407695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22" idx="7"/>
            <a:endCxn id="35" idx="2"/>
          </p:cNvCxnSpPr>
          <p:nvPr/>
        </p:nvCxnSpPr>
        <p:spPr>
          <a:xfrm flipV="1">
            <a:off x="2760530" y="4682952"/>
            <a:ext cx="586710" cy="365745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02999" y="4036621"/>
            <a:ext cx="248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노드 </a:t>
            </a:r>
            <a:r>
              <a:rPr lang="en-US" altLang="ko-KR" dirty="0" err="1" smtClean="0">
                <a:solidFill>
                  <a:schemeClr val="accent1"/>
                </a:solidFill>
              </a:rPr>
              <a:t>i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노드 </a:t>
            </a:r>
            <a:r>
              <a:rPr lang="en-US" altLang="ko-KR" dirty="0" smtClean="0">
                <a:solidFill>
                  <a:srgbClr val="FF0000"/>
                </a:solidFill>
              </a:rPr>
              <a:t>j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min_partner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42835" y="5665866"/>
            <a:ext cx="9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노드 </a:t>
            </a:r>
            <a:r>
              <a:rPr lang="en-US" altLang="ko-KR" dirty="0" err="1">
                <a:solidFill>
                  <a:srgbClr val="00B0F0"/>
                </a:solidFill>
              </a:rPr>
              <a:t>i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37" name="직선 화살표 연결선 36"/>
          <p:cNvCxnSpPr>
            <a:stCxn id="28" idx="3"/>
            <a:endCxn id="36" idx="0"/>
          </p:cNvCxnSpPr>
          <p:nvPr/>
        </p:nvCxnSpPr>
        <p:spPr>
          <a:xfrm flipH="1">
            <a:off x="5127764" y="5330714"/>
            <a:ext cx="352243" cy="335152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/>
          <p:cNvSpPr/>
          <p:nvPr/>
        </p:nvSpPr>
        <p:spPr>
          <a:xfrm>
            <a:off x="1922933" y="4942162"/>
            <a:ext cx="1469960" cy="1703418"/>
          </a:xfrm>
          <a:custGeom>
            <a:avLst/>
            <a:gdLst>
              <a:gd name="connsiteX0" fmla="*/ 299186 w 1469960"/>
              <a:gd name="connsiteY0" fmla="*/ 51275 h 871671"/>
              <a:gd name="connsiteX1" fmla="*/ 230819 w 1469960"/>
              <a:gd name="connsiteY1" fmla="*/ 59821 h 871671"/>
              <a:gd name="connsiteX2" fmla="*/ 153907 w 1469960"/>
              <a:gd name="connsiteY2" fmla="*/ 76912 h 871671"/>
              <a:gd name="connsiteX3" fmla="*/ 128270 w 1469960"/>
              <a:gd name="connsiteY3" fmla="*/ 85458 h 871671"/>
              <a:gd name="connsiteX4" fmla="*/ 102633 w 1469960"/>
              <a:gd name="connsiteY4" fmla="*/ 119641 h 871671"/>
              <a:gd name="connsiteX5" fmla="*/ 42812 w 1469960"/>
              <a:gd name="connsiteY5" fmla="*/ 179462 h 871671"/>
              <a:gd name="connsiteX6" fmla="*/ 8629 w 1469960"/>
              <a:gd name="connsiteY6" fmla="*/ 230736 h 871671"/>
              <a:gd name="connsiteX7" fmla="*/ 8629 w 1469960"/>
              <a:gd name="connsiteY7" fmla="*/ 495656 h 871671"/>
              <a:gd name="connsiteX8" fmla="*/ 25720 w 1469960"/>
              <a:gd name="connsiteY8" fmla="*/ 521293 h 871671"/>
              <a:gd name="connsiteX9" fmla="*/ 34266 w 1469960"/>
              <a:gd name="connsiteY9" fmla="*/ 555477 h 871671"/>
              <a:gd name="connsiteX10" fmla="*/ 68449 w 1469960"/>
              <a:gd name="connsiteY10" fmla="*/ 615297 h 871671"/>
              <a:gd name="connsiteX11" fmla="*/ 94087 w 1469960"/>
              <a:gd name="connsiteY11" fmla="*/ 640935 h 871671"/>
              <a:gd name="connsiteX12" fmla="*/ 102633 w 1469960"/>
              <a:gd name="connsiteY12" fmla="*/ 666572 h 871671"/>
              <a:gd name="connsiteX13" fmla="*/ 162453 w 1469960"/>
              <a:gd name="connsiteY13" fmla="*/ 717847 h 871671"/>
              <a:gd name="connsiteX14" fmla="*/ 247911 w 1469960"/>
              <a:gd name="connsiteY14" fmla="*/ 769122 h 871671"/>
              <a:gd name="connsiteX15" fmla="*/ 316277 w 1469960"/>
              <a:gd name="connsiteY15" fmla="*/ 786213 h 871671"/>
              <a:gd name="connsiteX16" fmla="*/ 410281 w 1469960"/>
              <a:gd name="connsiteY16" fmla="*/ 811851 h 871671"/>
              <a:gd name="connsiteX17" fmla="*/ 444464 w 1469960"/>
              <a:gd name="connsiteY17" fmla="*/ 828942 h 871671"/>
              <a:gd name="connsiteX18" fmla="*/ 504285 w 1469960"/>
              <a:gd name="connsiteY18" fmla="*/ 846034 h 871671"/>
              <a:gd name="connsiteX19" fmla="*/ 555560 w 1469960"/>
              <a:gd name="connsiteY19" fmla="*/ 863125 h 871671"/>
              <a:gd name="connsiteX20" fmla="*/ 632472 w 1469960"/>
              <a:gd name="connsiteY20" fmla="*/ 871671 h 871671"/>
              <a:gd name="connsiteX21" fmla="*/ 957212 w 1469960"/>
              <a:gd name="connsiteY21" fmla="*/ 863125 h 871671"/>
              <a:gd name="connsiteX22" fmla="*/ 982849 w 1469960"/>
              <a:gd name="connsiteY22" fmla="*/ 846034 h 871671"/>
              <a:gd name="connsiteX23" fmla="*/ 1042670 w 1469960"/>
              <a:gd name="connsiteY23" fmla="*/ 820396 h 871671"/>
              <a:gd name="connsiteX24" fmla="*/ 1076853 w 1469960"/>
              <a:gd name="connsiteY24" fmla="*/ 811851 h 871671"/>
              <a:gd name="connsiteX25" fmla="*/ 1196494 w 1469960"/>
              <a:gd name="connsiteY25" fmla="*/ 786213 h 871671"/>
              <a:gd name="connsiteX26" fmla="*/ 1247769 w 1469960"/>
              <a:gd name="connsiteY26" fmla="*/ 769122 h 871671"/>
              <a:gd name="connsiteX27" fmla="*/ 1307590 w 1469960"/>
              <a:gd name="connsiteY27" fmla="*/ 734938 h 871671"/>
              <a:gd name="connsiteX28" fmla="*/ 1341773 w 1469960"/>
              <a:gd name="connsiteY28" fmla="*/ 717847 h 871671"/>
              <a:gd name="connsiteX29" fmla="*/ 1401593 w 1469960"/>
              <a:gd name="connsiteY29" fmla="*/ 675118 h 871671"/>
              <a:gd name="connsiteX30" fmla="*/ 1427231 w 1469960"/>
              <a:gd name="connsiteY30" fmla="*/ 658026 h 871671"/>
              <a:gd name="connsiteX31" fmla="*/ 1444322 w 1469960"/>
              <a:gd name="connsiteY31" fmla="*/ 632389 h 871671"/>
              <a:gd name="connsiteX32" fmla="*/ 1469960 w 1469960"/>
              <a:gd name="connsiteY32" fmla="*/ 546931 h 871671"/>
              <a:gd name="connsiteX33" fmla="*/ 1461414 w 1469960"/>
              <a:gd name="connsiteY33" fmla="*/ 299103 h 871671"/>
              <a:gd name="connsiteX34" fmla="*/ 1444322 w 1469960"/>
              <a:gd name="connsiteY34" fmla="*/ 273465 h 871671"/>
              <a:gd name="connsiteX35" fmla="*/ 1435776 w 1469960"/>
              <a:gd name="connsiteY35" fmla="*/ 247828 h 871671"/>
              <a:gd name="connsiteX36" fmla="*/ 1418685 w 1469960"/>
              <a:gd name="connsiteY36" fmla="*/ 222191 h 871671"/>
              <a:gd name="connsiteX37" fmla="*/ 1375956 w 1469960"/>
              <a:gd name="connsiteY37" fmla="*/ 153824 h 871671"/>
              <a:gd name="connsiteX38" fmla="*/ 1341773 w 1469960"/>
              <a:gd name="connsiteY38" fmla="*/ 102550 h 871671"/>
              <a:gd name="connsiteX39" fmla="*/ 1307590 w 1469960"/>
              <a:gd name="connsiteY39" fmla="*/ 94004 h 871671"/>
              <a:gd name="connsiteX40" fmla="*/ 1222132 w 1469960"/>
              <a:gd name="connsiteY40" fmla="*/ 59821 h 871671"/>
              <a:gd name="connsiteX41" fmla="*/ 1179403 w 1469960"/>
              <a:gd name="connsiteY41" fmla="*/ 51275 h 871671"/>
              <a:gd name="connsiteX42" fmla="*/ 1128128 w 1469960"/>
              <a:gd name="connsiteY42" fmla="*/ 34183 h 871671"/>
              <a:gd name="connsiteX43" fmla="*/ 1008487 w 1469960"/>
              <a:gd name="connsiteY43" fmla="*/ 17092 h 871671"/>
              <a:gd name="connsiteX44" fmla="*/ 743567 w 1469960"/>
              <a:gd name="connsiteY44" fmla="*/ 0 h 871671"/>
              <a:gd name="connsiteX45" fmla="*/ 333369 w 1469960"/>
              <a:gd name="connsiteY45" fmla="*/ 8546 h 871671"/>
              <a:gd name="connsiteX46" fmla="*/ 265003 w 1469960"/>
              <a:gd name="connsiteY46" fmla="*/ 25637 h 871671"/>
              <a:gd name="connsiteX47" fmla="*/ 299186 w 1469960"/>
              <a:gd name="connsiteY47" fmla="*/ 51275 h 8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69960" h="871671">
                <a:moveTo>
                  <a:pt x="299186" y="51275"/>
                </a:moveTo>
                <a:cubicBezTo>
                  <a:pt x="276397" y="54124"/>
                  <a:pt x="253518" y="56329"/>
                  <a:pt x="230819" y="59821"/>
                </a:cubicBezTo>
                <a:cubicBezTo>
                  <a:pt x="211720" y="62759"/>
                  <a:pt x="173761" y="71239"/>
                  <a:pt x="153907" y="76912"/>
                </a:cubicBezTo>
                <a:cubicBezTo>
                  <a:pt x="145246" y="79387"/>
                  <a:pt x="136816" y="82609"/>
                  <a:pt x="128270" y="85458"/>
                </a:cubicBezTo>
                <a:cubicBezTo>
                  <a:pt x="119724" y="96852"/>
                  <a:pt x="112214" y="109102"/>
                  <a:pt x="102633" y="119641"/>
                </a:cubicBezTo>
                <a:cubicBezTo>
                  <a:pt x="83664" y="140507"/>
                  <a:pt x="58455" y="155998"/>
                  <a:pt x="42812" y="179462"/>
                </a:cubicBezTo>
                <a:lnTo>
                  <a:pt x="8629" y="230736"/>
                </a:lnTo>
                <a:cubicBezTo>
                  <a:pt x="5509" y="296264"/>
                  <a:pt x="-9121" y="418739"/>
                  <a:pt x="8629" y="495656"/>
                </a:cubicBezTo>
                <a:cubicBezTo>
                  <a:pt x="10938" y="505664"/>
                  <a:pt x="20023" y="512747"/>
                  <a:pt x="25720" y="521293"/>
                </a:cubicBezTo>
                <a:cubicBezTo>
                  <a:pt x="28569" y="532688"/>
                  <a:pt x="30142" y="544480"/>
                  <a:pt x="34266" y="555477"/>
                </a:cubicBezTo>
                <a:cubicBezTo>
                  <a:pt x="39964" y="570671"/>
                  <a:pt x="57181" y="601775"/>
                  <a:pt x="68449" y="615297"/>
                </a:cubicBezTo>
                <a:cubicBezTo>
                  <a:pt x="76186" y="624582"/>
                  <a:pt x="85541" y="632389"/>
                  <a:pt x="94087" y="640935"/>
                </a:cubicBezTo>
                <a:cubicBezTo>
                  <a:pt x="96936" y="649481"/>
                  <a:pt x="97636" y="659077"/>
                  <a:pt x="102633" y="666572"/>
                </a:cubicBezTo>
                <a:cubicBezTo>
                  <a:pt x="112860" y="681912"/>
                  <a:pt x="148633" y="708962"/>
                  <a:pt x="162453" y="717847"/>
                </a:cubicBezTo>
                <a:cubicBezTo>
                  <a:pt x="190397" y="735811"/>
                  <a:pt x="216395" y="758618"/>
                  <a:pt x="247911" y="769122"/>
                </a:cubicBezTo>
                <a:cubicBezTo>
                  <a:pt x="325720" y="795056"/>
                  <a:pt x="202807" y="755266"/>
                  <a:pt x="316277" y="786213"/>
                </a:cubicBezTo>
                <a:cubicBezTo>
                  <a:pt x="435544" y="818741"/>
                  <a:pt x="306179" y="791030"/>
                  <a:pt x="410281" y="811851"/>
                </a:cubicBezTo>
                <a:cubicBezTo>
                  <a:pt x="421675" y="817548"/>
                  <a:pt x="432755" y="823924"/>
                  <a:pt x="444464" y="828942"/>
                </a:cubicBezTo>
                <a:cubicBezTo>
                  <a:pt x="466801" y="838515"/>
                  <a:pt x="480194" y="838807"/>
                  <a:pt x="504285" y="846034"/>
                </a:cubicBezTo>
                <a:cubicBezTo>
                  <a:pt x="521541" y="851211"/>
                  <a:pt x="537894" y="859592"/>
                  <a:pt x="555560" y="863125"/>
                </a:cubicBezTo>
                <a:cubicBezTo>
                  <a:pt x="580854" y="868184"/>
                  <a:pt x="606835" y="868822"/>
                  <a:pt x="632472" y="871671"/>
                </a:cubicBezTo>
                <a:cubicBezTo>
                  <a:pt x="740719" y="868822"/>
                  <a:pt x="849217" y="871027"/>
                  <a:pt x="957212" y="863125"/>
                </a:cubicBezTo>
                <a:cubicBezTo>
                  <a:pt x="967455" y="862376"/>
                  <a:pt x="973663" y="850627"/>
                  <a:pt x="982849" y="846034"/>
                </a:cubicBezTo>
                <a:cubicBezTo>
                  <a:pt x="1002253" y="836332"/>
                  <a:pt x="1022282" y="827810"/>
                  <a:pt x="1042670" y="820396"/>
                </a:cubicBezTo>
                <a:cubicBezTo>
                  <a:pt x="1053708" y="816382"/>
                  <a:pt x="1065369" y="814312"/>
                  <a:pt x="1076853" y="811851"/>
                </a:cubicBezTo>
                <a:cubicBezTo>
                  <a:pt x="1100020" y="806887"/>
                  <a:pt x="1163969" y="795970"/>
                  <a:pt x="1196494" y="786213"/>
                </a:cubicBezTo>
                <a:cubicBezTo>
                  <a:pt x="1213750" y="781036"/>
                  <a:pt x="1231655" y="777179"/>
                  <a:pt x="1247769" y="769122"/>
                </a:cubicBezTo>
                <a:cubicBezTo>
                  <a:pt x="1351090" y="717460"/>
                  <a:pt x="1223017" y="783265"/>
                  <a:pt x="1307590" y="734938"/>
                </a:cubicBezTo>
                <a:cubicBezTo>
                  <a:pt x="1318651" y="728618"/>
                  <a:pt x="1330712" y="724167"/>
                  <a:pt x="1341773" y="717847"/>
                </a:cubicBezTo>
                <a:cubicBezTo>
                  <a:pt x="1361905" y="706343"/>
                  <a:pt x="1383261" y="688212"/>
                  <a:pt x="1401593" y="675118"/>
                </a:cubicBezTo>
                <a:cubicBezTo>
                  <a:pt x="1409951" y="669148"/>
                  <a:pt x="1418685" y="663723"/>
                  <a:pt x="1427231" y="658026"/>
                </a:cubicBezTo>
                <a:cubicBezTo>
                  <a:pt x="1432928" y="649480"/>
                  <a:pt x="1440151" y="641774"/>
                  <a:pt x="1444322" y="632389"/>
                </a:cubicBezTo>
                <a:cubicBezTo>
                  <a:pt x="1456211" y="605638"/>
                  <a:pt x="1462857" y="575341"/>
                  <a:pt x="1469960" y="546931"/>
                </a:cubicBezTo>
                <a:cubicBezTo>
                  <a:pt x="1467111" y="464322"/>
                  <a:pt x="1469130" y="381401"/>
                  <a:pt x="1461414" y="299103"/>
                </a:cubicBezTo>
                <a:cubicBezTo>
                  <a:pt x="1460455" y="288877"/>
                  <a:pt x="1448915" y="282652"/>
                  <a:pt x="1444322" y="273465"/>
                </a:cubicBezTo>
                <a:cubicBezTo>
                  <a:pt x="1440293" y="265408"/>
                  <a:pt x="1439804" y="255885"/>
                  <a:pt x="1435776" y="247828"/>
                </a:cubicBezTo>
                <a:cubicBezTo>
                  <a:pt x="1431183" y="238642"/>
                  <a:pt x="1423278" y="231377"/>
                  <a:pt x="1418685" y="222191"/>
                </a:cubicBezTo>
                <a:cubicBezTo>
                  <a:pt x="1363478" y="111776"/>
                  <a:pt x="1438932" y="234794"/>
                  <a:pt x="1375956" y="153824"/>
                </a:cubicBezTo>
                <a:cubicBezTo>
                  <a:pt x="1363345" y="137610"/>
                  <a:pt x="1361701" y="107532"/>
                  <a:pt x="1341773" y="102550"/>
                </a:cubicBezTo>
                <a:cubicBezTo>
                  <a:pt x="1330379" y="99701"/>
                  <a:pt x="1318651" y="97954"/>
                  <a:pt x="1307590" y="94004"/>
                </a:cubicBezTo>
                <a:cubicBezTo>
                  <a:pt x="1278697" y="83685"/>
                  <a:pt x="1252217" y="65838"/>
                  <a:pt x="1222132" y="59821"/>
                </a:cubicBezTo>
                <a:cubicBezTo>
                  <a:pt x="1207889" y="56972"/>
                  <a:pt x="1193416" y="55097"/>
                  <a:pt x="1179403" y="51275"/>
                </a:cubicBezTo>
                <a:cubicBezTo>
                  <a:pt x="1162022" y="46535"/>
                  <a:pt x="1145794" y="37716"/>
                  <a:pt x="1128128" y="34183"/>
                </a:cubicBezTo>
                <a:cubicBezTo>
                  <a:pt x="1088625" y="26282"/>
                  <a:pt x="1048633" y="20438"/>
                  <a:pt x="1008487" y="17092"/>
                </a:cubicBezTo>
                <a:cubicBezTo>
                  <a:pt x="851926" y="4045"/>
                  <a:pt x="940191" y="10349"/>
                  <a:pt x="743567" y="0"/>
                </a:cubicBezTo>
                <a:cubicBezTo>
                  <a:pt x="606834" y="2849"/>
                  <a:pt x="469936" y="1230"/>
                  <a:pt x="333369" y="8546"/>
                </a:cubicBezTo>
                <a:cubicBezTo>
                  <a:pt x="309913" y="9803"/>
                  <a:pt x="288493" y="25637"/>
                  <a:pt x="265003" y="25637"/>
                </a:cubicBezTo>
                <a:lnTo>
                  <a:pt x="299186" y="51275"/>
                </a:lnTo>
                <a:close/>
              </a:path>
            </a:pathLst>
          </a:custGeom>
          <a:noFill/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790631" y="5844573"/>
            <a:ext cx="398834" cy="398834"/>
          </a:xfrm>
          <a:prstGeom prst="ellipse">
            <a:avLst/>
          </a:prstGeom>
          <a:solidFill>
            <a:srgbClr val="F9F9F9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0946" y="5846803"/>
            <a:ext cx="21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/>
          <p:cNvCxnSpPr>
            <a:stCxn id="40" idx="1"/>
            <a:endCxn id="39" idx="6"/>
          </p:cNvCxnSpPr>
          <p:nvPr/>
        </p:nvCxnSpPr>
        <p:spPr>
          <a:xfrm flipH="1">
            <a:off x="3189465" y="6031469"/>
            <a:ext cx="391481" cy="12521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삭제 과정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(3) 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– deletion of max in a </a:t>
            </a:r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마지막 노드를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로 저장하고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에서 삭제한다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최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대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값을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갖는 노드를 </a:t>
            </a:r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</a:rPr>
              <a:t>Deap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에서 삭제하고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리프노드까지 따라가면서 </a:t>
            </a:r>
            <a:r>
              <a:rPr lang="ko-KR" altLang="en-US" sz="2000" dirty="0" err="1">
                <a:solidFill>
                  <a:schemeClr val="bg2">
                    <a:lumMod val="75000"/>
                  </a:schemeClr>
                </a:solidFill>
              </a:rPr>
              <a:t>힙을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 재구성한다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리프 노드의 </a:t>
            </a:r>
            <a:r>
              <a:rPr lang="en-US" altLang="ko-KR" sz="2000" dirty="0" err="1" smtClean="0">
                <a:solidFill>
                  <a:schemeClr val="bg2">
                    <a:lumMod val="75000"/>
                  </a:schemeClr>
                </a:solidFill>
              </a:rPr>
              <a:t>minpartner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에 해당하는 원소와 자식 </a:t>
            </a:r>
            <a:r>
              <a:rPr lang="ko-KR" altLang="en-US" sz="2000" dirty="0" err="1" smtClean="0">
                <a:solidFill>
                  <a:schemeClr val="bg2">
                    <a:lumMod val="75000"/>
                  </a:schemeClr>
                </a:solidFill>
              </a:rPr>
              <a:t>노드들중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 가장 큰 원소를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라 하고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temp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와 비교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2" indent="-457200" fontAlgn="base">
              <a:buAutoNum type="arabicPeriod"/>
            </a:pPr>
            <a:r>
              <a:rPr lang="en-US" altLang="ko-KR" sz="2000" dirty="0"/>
              <a:t>x</a:t>
            </a:r>
            <a:r>
              <a:rPr lang="ko-KR" altLang="en-US" sz="2000" dirty="0" smtClean="0"/>
              <a:t>의 값이 더 크면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값을 </a:t>
            </a:r>
            <a:r>
              <a:rPr lang="ko-KR" altLang="en-US" sz="2000" dirty="0" err="1" smtClean="0"/>
              <a:t>리프노드로</a:t>
            </a:r>
            <a:r>
              <a:rPr lang="ko-KR" altLang="en-US" sz="2000" dirty="0" smtClean="0"/>
              <a:t> 옮기고</a:t>
            </a:r>
            <a:r>
              <a:rPr lang="en-US" altLang="ko-KR" sz="2000" dirty="0" smtClean="0"/>
              <a:t>, temp</a:t>
            </a:r>
            <a:r>
              <a:rPr lang="ko-KR" altLang="en-US" sz="2000" dirty="0" smtClean="0"/>
              <a:t>값을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의 자리로 옮긴 후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의 자리에서 </a:t>
            </a:r>
            <a:r>
              <a:rPr lang="en-US" altLang="ko-KR" sz="2000" dirty="0" err="1" smtClean="0"/>
              <a:t>min_insert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marL="457200" lvl="2" indent="-457200" fontAlgn="base">
              <a:buAutoNum type="arabicPeriod"/>
            </a:pPr>
            <a:r>
              <a:rPr lang="en-US" altLang="ko-KR" sz="2000" dirty="0" smtClean="0"/>
              <a:t>Temp</a:t>
            </a:r>
            <a:r>
              <a:rPr lang="ko-KR" altLang="en-US" sz="2000" dirty="0" smtClean="0"/>
              <a:t>가 더 크면 </a:t>
            </a:r>
            <a:r>
              <a:rPr lang="en-US" altLang="ko-KR" sz="2000" dirty="0" smtClean="0"/>
              <a:t>temp</a:t>
            </a:r>
            <a:r>
              <a:rPr lang="ko-KR" altLang="en-US" sz="2000" dirty="0" smtClean="0"/>
              <a:t>원소를 </a:t>
            </a:r>
            <a:r>
              <a:rPr lang="ko-KR" altLang="en-US" sz="2000" dirty="0" err="1" smtClean="0"/>
              <a:t>리프노드</a:t>
            </a:r>
            <a:r>
              <a:rPr lang="ko-KR" altLang="en-US" sz="2000" dirty="0" smtClean="0"/>
              <a:t> 자리에서 </a:t>
            </a:r>
            <a:r>
              <a:rPr lang="en-US" altLang="ko-KR" sz="2000" dirty="0" err="1" smtClean="0"/>
              <a:t>max_insert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363254" y="3111128"/>
            <a:ext cx="57290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를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삭제하고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temp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 저장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Deap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최대값이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45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이므로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45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를 삭제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45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에 대한 위치를 노드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 지정한다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자식 중에 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최대값을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찾는다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현재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40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이 최대값이므로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j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값을 변경한다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가 리프 노드이므로 탐색을 중지하고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에 대한 노드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j = </a:t>
            </a:r>
            <a:r>
              <a:rPr lang="en-US" altLang="ko-KR" dirty="0" err="1" smtClean="0">
                <a:solidFill>
                  <a:schemeClr val="bg2">
                    <a:lumMod val="75000"/>
                  </a:schemeClr>
                </a:solidFill>
              </a:rPr>
              <a:t>min_partner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를 확인한다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노드 </a:t>
            </a:r>
            <a:r>
              <a:rPr lang="en-US" altLang="ko-KR" dirty="0" err="1" smtClean="0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에 대한 </a:t>
            </a:r>
            <a:r>
              <a:rPr lang="en-US" altLang="ko-KR" dirty="0" err="1" smtClean="0">
                <a:solidFill>
                  <a:schemeClr val="bg2">
                    <a:lumMod val="75000"/>
                  </a:schemeClr>
                </a:solidFill>
              </a:rPr>
              <a:t>min_partner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와 자식들 중 가장 큰 값을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라 한다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를 비교한다</a:t>
            </a:r>
            <a:r>
              <a:rPr lang="en-US" altLang="ko-KR" dirty="0" smtClean="0"/>
              <a:t>. temp </a:t>
            </a:r>
            <a:r>
              <a:rPr lang="en-US" altLang="ko-KR" dirty="0"/>
              <a:t>&lt;</a:t>
            </a:r>
            <a:r>
              <a:rPr lang="en-US" altLang="ko-KR" dirty="0" smtClean="0"/>
              <a:t> 30</a:t>
            </a:r>
            <a:r>
              <a:rPr lang="ko-KR" altLang="en-US" dirty="0" smtClean="0"/>
              <a:t>이므로 노드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값을 변경한다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min_insert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30)</a:t>
            </a:r>
            <a:r>
              <a:rPr lang="ko-KR" altLang="en-US" dirty="0" smtClean="0"/>
              <a:t>을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009744" y="5389124"/>
            <a:ext cx="1089498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1" y="3213215"/>
            <a:ext cx="5715899" cy="3248149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685977" y="408442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7922" y="5389123"/>
            <a:ext cx="2578079" cy="10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46010" y="4990289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20104" y="4990289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47962" y="5835781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0598" y="5846798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309280" y="5846798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936412" y="4990289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421599" y="4990288"/>
            <a:ext cx="398834" cy="398834"/>
          </a:xfrm>
          <a:prstGeom prst="ellipse">
            <a:avLst/>
          </a:prstGeom>
          <a:solidFill>
            <a:srgbClr val="F9F9F9"/>
          </a:solidFill>
          <a:ln cmpd="sng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683503" y="4076957"/>
            <a:ext cx="398834" cy="398834"/>
          </a:xfrm>
          <a:prstGeom prst="ellipse">
            <a:avLst/>
          </a:prstGeom>
          <a:solidFill>
            <a:srgbClr val="F9F9F9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22" idx="7"/>
            <a:endCxn id="35" idx="2"/>
          </p:cNvCxnSpPr>
          <p:nvPr/>
        </p:nvCxnSpPr>
        <p:spPr>
          <a:xfrm flipV="1">
            <a:off x="2760530" y="4682952"/>
            <a:ext cx="586710" cy="365745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02999" y="4036621"/>
            <a:ext cx="248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노드 </a:t>
            </a:r>
            <a:r>
              <a:rPr lang="en-US" altLang="ko-KR" dirty="0" err="1" smtClean="0">
                <a:solidFill>
                  <a:schemeClr val="accent1"/>
                </a:solidFill>
              </a:rPr>
              <a:t>i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노드 </a:t>
            </a:r>
            <a:r>
              <a:rPr lang="en-US" altLang="ko-KR" dirty="0" smtClean="0">
                <a:solidFill>
                  <a:srgbClr val="FF0000"/>
                </a:solidFill>
              </a:rPr>
              <a:t>j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min_partner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42835" y="5665866"/>
            <a:ext cx="96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노드 </a:t>
            </a:r>
            <a:r>
              <a:rPr lang="en-US" altLang="ko-KR" dirty="0" err="1">
                <a:solidFill>
                  <a:srgbClr val="00B0F0"/>
                </a:solidFill>
              </a:rPr>
              <a:t>i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37" name="직선 화살표 연결선 36"/>
          <p:cNvCxnSpPr>
            <a:stCxn id="28" idx="3"/>
            <a:endCxn id="36" idx="0"/>
          </p:cNvCxnSpPr>
          <p:nvPr/>
        </p:nvCxnSpPr>
        <p:spPr>
          <a:xfrm flipH="1">
            <a:off x="5127764" y="5330714"/>
            <a:ext cx="352243" cy="335152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/>
          <p:cNvSpPr/>
          <p:nvPr/>
        </p:nvSpPr>
        <p:spPr>
          <a:xfrm>
            <a:off x="1922933" y="4942162"/>
            <a:ext cx="1469960" cy="1703418"/>
          </a:xfrm>
          <a:custGeom>
            <a:avLst/>
            <a:gdLst>
              <a:gd name="connsiteX0" fmla="*/ 299186 w 1469960"/>
              <a:gd name="connsiteY0" fmla="*/ 51275 h 871671"/>
              <a:gd name="connsiteX1" fmla="*/ 230819 w 1469960"/>
              <a:gd name="connsiteY1" fmla="*/ 59821 h 871671"/>
              <a:gd name="connsiteX2" fmla="*/ 153907 w 1469960"/>
              <a:gd name="connsiteY2" fmla="*/ 76912 h 871671"/>
              <a:gd name="connsiteX3" fmla="*/ 128270 w 1469960"/>
              <a:gd name="connsiteY3" fmla="*/ 85458 h 871671"/>
              <a:gd name="connsiteX4" fmla="*/ 102633 w 1469960"/>
              <a:gd name="connsiteY4" fmla="*/ 119641 h 871671"/>
              <a:gd name="connsiteX5" fmla="*/ 42812 w 1469960"/>
              <a:gd name="connsiteY5" fmla="*/ 179462 h 871671"/>
              <a:gd name="connsiteX6" fmla="*/ 8629 w 1469960"/>
              <a:gd name="connsiteY6" fmla="*/ 230736 h 871671"/>
              <a:gd name="connsiteX7" fmla="*/ 8629 w 1469960"/>
              <a:gd name="connsiteY7" fmla="*/ 495656 h 871671"/>
              <a:gd name="connsiteX8" fmla="*/ 25720 w 1469960"/>
              <a:gd name="connsiteY8" fmla="*/ 521293 h 871671"/>
              <a:gd name="connsiteX9" fmla="*/ 34266 w 1469960"/>
              <a:gd name="connsiteY9" fmla="*/ 555477 h 871671"/>
              <a:gd name="connsiteX10" fmla="*/ 68449 w 1469960"/>
              <a:gd name="connsiteY10" fmla="*/ 615297 h 871671"/>
              <a:gd name="connsiteX11" fmla="*/ 94087 w 1469960"/>
              <a:gd name="connsiteY11" fmla="*/ 640935 h 871671"/>
              <a:gd name="connsiteX12" fmla="*/ 102633 w 1469960"/>
              <a:gd name="connsiteY12" fmla="*/ 666572 h 871671"/>
              <a:gd name="connsiteX13" fmla="*/ 162453 w 1469960"/>
              <a:gd name="connsiteY13" fmla="*/ 717847 h 871671"/>
              <a:gd name="connsiteX14" fmla="*/ 247911 w 1469960"/>
              <a:gd name="connsiteY14" fmla="*/ 769122 h 871671"/>
              <a:gd name="connsiteX15" fmla="*/ 316277 w 1469960"/>
              <a:gd name="connsiteY15" fmla="*/ 786213 h 871671"/>
              <a:gd name="connsiteX16" fmla="*/ 410281 w 1469960"/>
              <a:gd name="connsiteY16" fmla="*/ 811851 h 871671"/>
              <a:gd name="connsiteX17" fmla="*/ 444464 w 1469960"/>
              <a:gd name="connsiteY17" fmla="*/ 828942 h 871671"/>
              <a:gd name="connsiteX18" fmla="*/ 504285 w 1469960"/>
              <a:gd name="connsiteY18" fmla="*/ 846034 h 871671"/>
              <a:gd name="connsiteX19" fmla="*/ 555560 w 1469960"/>
              <a:gd name="connsiteY19" fmla="*/ 863125 h 871671"/>
              <a:gd name="connsiteX20" fmla="*/ 632472 w 1469960"/>
              <a:gd name="connsiteY20" fmla="*/ 871671 h 871671"/>
              <a:gd name="connsiteX21" fmla="*/ 957212 w 1469960"/>
              <a:gd name="connsiteY21" fmla="*/ 863125 h 871671"/>
              <a:gd name="connsiteX22" fmla="*/ 982849 w 1469960"/>
              <a:gd name="connsiteY22" fmla="*/ 846034 h 871671"/>
              <a:gd name="connsiteX23" fmla="*/ 1042670 w 1469960"/>
              <a:gd name="connsiteY23" fmla="*/ 820396 h 871671"/>
              <a:gd name="connsiteX24" fmla="*/ 1076853 w 1469960"/>
              <a:gd name="connsiteY24" fmla="*/ 811851 h 871671"/>
              <a:gd name="connsiteX25" fmla="*/ 1196494 w 1469960"/>
              <a:gd name="connsiteY25" fmla="*/ 786213 h 871671"/>
              <a:gd name="connsiteX26" fmla="*/ 1247769 w 1469960"/>
              <a:gd name="connsiteY26" fmla="*/ 769122 h 871671"/>
              <a:gd name="connsiteX27" fmla="*/ 1307590 w 1469960"/>
              <a:gd name="connsiteY27" fmla="*/ 734938 h 871671"/>
              <a:gd name="connsiteX28" fmla="*/ 1341773 w 1469960"/>
              <a:gd name="connsiteY28" fmla="*/ 717847 h 871671"/>
              <a:gd name="connsiteX29" fmla="*/ 1401593 w 1469960"/>
              <a:gd name="connsiteY29" fmla="*/ 675118 h 871671"/>
              <a:gd name="connsiteX30" fmla="*/ 1427231 w 1469960"/>
              <a:gd name="connsiteY30" fmla="*/ 658026 h 871671"/>
              <a:gd name="connsiteX31" fmla="*/ 1444322 w 1469960"/>
              <a:gd name="connsiteY31" fmla="*/ 632389 h 871671"/>
              <a:gd name="connsiteX32" fmla="*/ 1469960 w 1469960"/>
              <a:gd name="connsiteY32" fmla="*/ 546931 h 871671"/>
              <a:gd name="connsiteX33" fmla="*/ 1461414 w 1469960"/>
              <a:gd name="connsiteY33" fmla="*/ 299103 h 871671"/>
              <a:gd name="connsiteX34" fmla="*/ 1444322 w 1469960"/>
              <a:gd name="connsiteY34" fmla="*/ 273465 h 871671"/>
              <a:gd name="connsiteX35" fmla="*/ 1435776 w 1469960"/>
              <a:gd name="connsiteY35" fmla="*/ 247828 h 871671"/>
              <a:gd name="connsiteX36" fmla="*/ 1418685 w 1469960"/>
              <a:gd name="connsiteY36" fmla="*/ 222191 h 871671"/>
              <a:gd name="connsiteX37" fmla="*/ 1375956 w 1469960"/>
              <a:gd name="connsiteY37" fmla="*/ 153824 h 871671"/>
              <a:gd name="connsiteX38" fmla="*/ 1341773 w 1469960"/>
              <a:gd name="connsiteY38" fmla="*/ 102550 h 871671"/>
              <a:gd name="connsiteX39" fmla="*/ 1307590 w 1469960"/>
              <a:gd name="connsiteY39" fmla="*/ 94004 h 871671"/>
              <a:gd name="connsiteX40" fmla="*/ 1222132 w 1469960"/>
              <a:gd name="connsiteY40" fmla="*/ 59821 h 871671"/>
              <a:gd name="connsiteX41" fmla="*/ 1179403 w 1469960"/>
              <a:gd name="connsiteY41" fmla="*/ 51275 h 871671"/>
              <a:gd name="connsiteX42" fmla="*/ 1128128 w 1469960"/>
              <a:gd name="connsiteY42" fmla="*/ 34183 h 871671"/>
              <a:gd name="connsiteX43" fmla="*/ 1008487 w 1469960"/>
              <a:gd name="connsiteY43" fmla="*/ 17092 h 871671"/>
              <a:gd name="connsiteX44" fmla="*/ 743567 w 1469960"/>
              <a:gd name="connsiteY44" fmla="*/ 0 h 871671"/>
              <a:gd name="connsiteX45" fmla="*/ 333369 w 1469960"/>
              <a:gd name="connsiteY45" fmla="*/ 8546 h 871671"/>
              <a:gd name="connsiteX46" fmla="*/ 265003 w 1469960"/>
              <a:gd name="connsiteY46" fmla="*/ 25637 h 871671"/>
              <a:gd name="connsiteX47" fmla="*/ 299186 w 1469960"/>
              <a:gd name="connsiteY47" fmla="*/ 51275 h 8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69960" h="871671">
                <a:moveTo>
                  <a:pt x="299186" y="51275"/>
                </a:moveTo>
                <a:cubicBezTo>
                  <a:pt x="276397" y="54124"/>
                  <a:pt x="253518" y="56329"/>
                  <a:pt x="230819" y="59821"/>
                </a:cubicBezTo>
                <a:cubicBezTo>
                  <a:pt x="211720" y="62759"/>
                  <a:pt x="173761" y="71239"/>
                  <a:pt x="153907" y="76912"/>
                </a:cubicBezTo>
                <a:cubicBezTo>
                  <a:pt x="145246" y="79387"/>
                  <a:pt x="136816" y="82609"/>
                  <a:pt x="128270" y="85458"/>
                </a:cubicBezTo>
                <a:cubicBezTo>
                  <a:pt x="119724" y="96852"/>
                  <a:pt x="112214" y="109102"/>
                  <a:pt x="102633" y="119641"/>
                </a:cubicBezTo>
                <a:cubicBezTo>
                  <a:pt x="83664" y="140507"/>
                  <a:pt x="58455" y="155998"/>
                  <a:pt x="42812" y="179462"/>
                </a:cubicBezTo>
                <a:lnTo>
                  <a:pt x="8629" y="230736"/>
                </a:lnTo>
                <a:cubicBezTo>
                  <a:pt x="5509" y="296264"/>
                  <a:pt x="-9121" y="418739"/>
                  <a:pt x="8629" y="495656"/>
                </a:cubicBezTo>
                <a:cubicBezTo>
                  <a:pt x="10938" y="505664"/>
                  <a:pt x="20023" y="512747"/>
                  <a:pt x="25720" y="521293"/>
                </a:cubicBezTo>
                <a:cubicBezTo>
                  <a:pt x="28569" y="532688"/>
                  <a:pt x="30142" y="544480"/>
                  <a:pt x="34266" y="555477"/>
                </a:cubicBezTo>
                <a:cubicBezTo>
                  <a:pt x="39964" y="570671"/>
                  <a:pt x="57181" y="601775"/>
                  <a:pt x="68449" y="615297"/>
                </a:cubicBezTo>
                <a:cubicBezTo>
                  <a:pt x="76186" y="624582"/>
                  <a:pt x="85541" y="632389"/>
                  <a:pt x="94087" y="640935"/>
                </a:cubicBezTo>
                <a:cubicBezTo>
                  <a:pt x="96936" y="649481"/>
                  <a:pt x="97636" y="659077"/>
                  <a:pt x="102633" y="666572"/>
                </a:cubicBezTo>
                <a:cubicBezTo>
                  <a:pt x="112860" y="681912"/>
                  <a:pt x="148633" y="708962"/>
                  <a:pt x="162453" y="717847"/>
                </a:cubicBezTo>
                <a:cubicBezTo>
                  <a:pt x="190397" y="735811"/>
                  <a:pt x="216395" y="758618"/>
                  <a:pt x="247911" y="769122"/>
                </a:cubicBezTo>
                <a:cubicBezTo>
                  <a:pt x="325720" y="795056"/>
                  <a:pt x="202807" y="755266"/>
                  <a:pt x="316277" y="786213"/>
                </a:cubicBezTo>
                <a:cubicBezTo>
                  <a:pt x="435544" y="818741"/>
                  <a:pt x="306179" y="791030"/>
                  <a:pt x="410281" y="811851"/>
                </a:cubicBezTo>
                <a:cubicBezTo>
                  <a:pt x="421675" y="817548"/>
                  <a:pt x="432755" y="823924"/>
                  <a:pt x="444464" y="828942"/>
                </a:cubicBezTo>
                <a:cubicBezTo>
                  <a:pt x="466801" y="838515"/>
                  <a:pt x="480194" y="838807"/>
                  <a:pt x="504285" y="846034"/>
                </a:cubicBezTo>
                <a:cubicBezTo>
                  <a:pt x="521541" y="851211"/>
                  <a:pt x="537894" y="859592"/>
                  <a:pt x="555560" y="863125"/>
                </a:cubicBezTo>
                <a:cubicBezTo>
                  <a:pt x="580854" y="868184"/>
                  <a:pt x="606835" y="868822"/>
                  <a:pt x="632472" y="871671"/>
                </a:cubicBezTo>
                <a:cubicBezTo>
                  <a:pt x="740719" y="868822"/>
                  <a:pt x="849217" y="871027"/>
                  <a:pt x="957212" y="863125"/>
                </a:cubicBezTo>
                <a:cubicBezTo>
                  <a:pt x="967455" y="862376"/>
                  <a:pt x="973663" y="850627"/>
                  <a:pt x="982849" y="846034"/>
                </a:cubicBezTo>
                <a:cubicBezTo>
                  <a:pt x="1002253" y="836332"/>
                  <a:pt x="1022282" y="827810"/>
                  <a:pt x="1042670" y="820396"/>
                </a:cubicBezTo>
                <a:cubicBezTo>
                  <a:pt x="1053708" y="816382"/>
                  <a:pt x="1065369" y="814312"/>
                  <a:pt x="1076853" y="811851"/>
                </a:cubicBezTo>
                <a:cubicBezTo>
                  <a:pt x="1100020" y="806887"/>
                  <a:pt x="1163969" y="795970"/>
                  <a:pt x="1196494" y="786213"/>
                </a:cubicBezTo>
                <a:cubicBezTo>
                  <a:pt x="1213750" y="781036"/>
                  <a:pt x="1231655" y="777179"/>
                  <a:pt x="1247769" y="769122"/>
                </a:cubicBezTo>
                <a:cubicBezTo>
                  <a:pt x="1351090" y="717460"/>
                  <a:pt x="1223017" y="783265"/>
                  <a:pt x="1307590" y="734938"/>
                </a:cubicBezTo>
                <a:cubicBezTo>
                  <a:pt x="1318651" y="728618"/>
                  <a:pt x="1330712" y="724167"/>
                  <a:pt x="1341773" y="717847"/>
                </a:cubicBezTo>
                <a:cubicBezTo>
                  <a:pt x="1361905" y="706343"/>
                  <a:pt x="1383261" y="688212"/>
                  <a:pt x="1401593" y="675118"/>
                </a:cubicBezTo>
                <a:cubicBezTo>
                  <a:pt x="1409951" y="669148"/>
                  <a:pt x="1418685" y="663723"/>
                  <a:pt x="1427231" y="658026"/>
                </a:cubicBezTo>
                <a:cubicBezTo>
                  <a:pt x="1432928" y="649480"/>
                  <a:pt x="1440151" y="641774"/>
                  <a:pt x="1444322" y="632389"/>
                </a:cubicBezTo>
                <a:cubicBezTo>
                  <a:pt x="1456211" y="605638"/>
                  <a:pt x="1462857" y="575341"/>
                  <a:pt x="1469960" y="546931"/>
                </a:cubicBezTo>
                <a:cubicBezTo>
                  <a:pt x="1467111" y="464322"/>
                  <a:pt x="1469130" y="381401"/>
                  <a:pt x="1461414" y="299103"/>
                </a:cubicBezTo>
                <a:cubicBezTo>
                  <a:pt x="1460455" y="288877"/>
                  <a:pt x="1448915" y="282652"/>
                  <a:pt x="1444322" y="273465"/>
                </a:cubicBezTo>
                <a:cubicBezTo>
                  <a:pt x="1440293" y="265408"/>
                  <a:pt x="1439804" y="255885"/>
                  <a:pt x="1435776" y="247828"/>
                </a:cubicBezTo>
                <a:cubicBezTo>
                  <a:pt x="1431183" y="238642"/>
                  <a:pt x="1423278" y="231377"/>
                  <a:pt x="1418685" y="222191"/>
                </a:cubicBezTo>
                <a:cubicBezTo>
                  <a:pt x="1363478" y="111776"/>
                  <a:pt x="1438932" y="234794"/>
                  <a:pt x="1375956" y="153824"/>
                </a:cubicBezTo>
                <a:cubicBezTo>
                  <a:pt x="1363345" y="137610"/>
                  <a:pt x="1361701" y="107532"/>
                  <a:pt x="1341773" y="102550"/>
                </a:cubicBezTo>
                <a:cubicBezTo>
                  <a:pt x="1330379" y="99701"/>
                  <a:pt x="1318651" y="97954"/>
                  <a:pt x="1307590" y="94004"/>
                </a:cubicBezTo>
                <a:cubicBezTo>
                  <a:pt x="1278697" y="83685"/>
                  <a:pt x="1252217" y="65838"/>
                  <a:pt x="1222132" y="59821"/>
                </a:cubicBezTo>
                <a:cubicBezTo>
                  <a:pt x="1207889" y="56972"/>
                  <a:pt x="1193416" y="55097"/>
                  <a:pt x="1179403" y="51275"/>
                </a:cubicBezTo>
                <a:cubicBezTo>
                  <a:pt x="1162022" y="46535"/>
                  <a:pt x="1145794" y="37716"/>
                  <a:pt x="1128128" y="34183"/>
                </a:cubicBezTo>
                <a:cubicBezTo>
                  <a:pt x="1088625" y="26282"/>
                  <a:pt x="1048633" y="20438"/>
                  <a:pt x="1008487" y="17092"/>
                </a:cubicBezTo>
                <a:cubicBezTo>
                  <a:pt x="851926" y="4045"/>
                  <a:pt x="940191" y="10349"/>
                  <a:pt x="743567" y="0"/>
                </a:cubicBezTo>
                <a:cubicBezTo>
                  <a:pt x="606834" y="2849"/>
                  <a:pt x="469936" y="1230"/>
                  <a:pt x="333369" y="8546"/>
                </a:cubicBezTo>
                <a:cubicBezTo>
                  <a:pt x="309913" y="9803"/>
                  <a:pt x="288493" y="25637"/>
                  <a:pt x="265003" y="25637"/>
                </a:cubicBezTo>
                <a:lnTo>
                  <a:pt x="299186" y="51275"/>
                </a:lnTo>
                <a:close/>
              </a:path>
            </a:pathLst>
          </a:custGeom>
          <a:noFill/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790631" y="5844573"/>
            <a:ext cx="398834" cy="398834"/>
          </a:xfrm>
          <a:prstGeom prst="ellipse">
            <a:avLst/>
          </a:prstGeom>
          <a:solidFill>
            <a:srgbClr val="F9F9F9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0946" y="5846803"/>
            <a:ext cx="21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/>
          <p:cNvCxnSpPr>
            <a:stCxn id="40" idx="1"/>
            <a:endCxn id="39" idx="6"/>
          </p:cNvCxnSpPr>
          <p:nvPr/>
        </p:nvCxnSpPr>
        <p:spPr>
          <a:xfrm flipH="1">
            <a:off x="3189465" y="6031469"/>
            <a:ext cx="391481" cy="12521"/>
          </a:xfrm>
          <a:prstGeom prst="straightConnector1">
            <a:avLst/>
          </a:prstGeom>
          <a:ln w="254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423005" y="4989619"/>
            <a:ext cx="398834" cy="398834"/>
          </a:xfrm>
          <a:prstGeom prst="ellipse">
            <a:avLst/>
          </a:prstGeom>
          <a:solidFill>
            <a:srgbClr val="F9F9F9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구부러진 연결선 2"/>
          <p:cNvCxnSpPr>
            <a:stCxn id="39" idx="5"/>
          </p:cNvCxnSpPr>
          <p:nvPr/>
        </p:nvCxnSpPr>
        <p:spPr>
          <a:xfrm rot="5400000" flipH="1" flipV="1">
            <a:off x="3989667" y="4529843"/>
            <a:ext cx="796546" cy="2513766"/>
          </a:xfrm>
          <a:prstGeom prst="curvedConnector4">
            <a:avLst>
              <a:gd name="adj1" fmla="val -54087"/>
              <a:gd name="adj2" fmla="val 108524"/>
            </a:avLst>
          </a:prstGeom>
          <a:ln w="19050">
            <a:solidFill>
              <a:srgbClr val="FF202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(1/3)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9036" y="1037957"/>
            <a:ext cx="5346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코드의 비어있는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완성하시오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5744" y="1745843"/>
            <a:ext cx="10959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p</a:t>
            </a:r>
            <a:r>
              <a:rPr lang="en-US" altLang="ko-KR" b="1" dirty="0" smtClean="0"/>
              <a:t>rivate void </a:t>
            </a:r>
            <a:r>
              <a:rPr lang="en-US" altLang="ko-KR" b="1" dirty="0" err="1" smtClean="0"/>
              <a:t>increaseheap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i</a:t>
            </a:r>
            <a:r>
              <a:rPr lang="en-US" altLang="ko-KR" b="1" dirty="0" smtClean="0"/>
              <a:t>) : </a:t>
            </a:r>
            <a:r>
              <a:rPr lang="en-US" altLang="ko-KR" dirty="0" err="1" smtClean="0"/>
              <a:t>deap</a:t>
            </a:r>
            <a:r>
              <a:rPr lang="ko-KR" altLang="en-US" dirty="0" smtClean="0"/>
              <a:t>의 크기를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로 증가시키고 기존의 원소를 복사한다</a:t>
            </a:r>
            <a:r>
              <a:rPr lang="en-US" altLang="ko-KR" dirty="0" smtClean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private </a:t>
            </a:r>
            <a:r>
              <a:rPr lang="en-US" altLang="ko-KR" b="1" dirty="0" err="1"/>
              <a:t>boolean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inMinHeap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  <a:r>
              <a:rPr lang="en-US" altLang="ko-KR" dirty="0"/>
              <a:t> : </a:t>
            </a:r>
            <a:r>
              <a:rPr lang="ko-KR" altLang="en-US" dirty="0"/>
              <a:t>인덱스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 smtClean="0"/>
              <a:t>min-heap</a:t>
            </a:r>
            <a:r>
              <a:rPr lang="ko-KR" altLang="en-US" dirty="0"/>
              <a:t>에 위치해 있으면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err="1"/>
              <a:t>리턴하고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private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maxPartner</a:t>
            </a:r>
            <a:r>
              <a:rPr lang="en-US" altLang="ko-KR" b="1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인덱스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min-heap</a:t>
            </a:r>
            <a:r>
              <a:rPr lang="ko-KR" altLang="en-US" dirty="0"/>
              <a:t>에 위치해 있을 때 </a:t>
            </a:r>
            <a:r>
              <a:rPr lang="en-US" altLang="ko-KR" dirty="0"/>
              <a:t>max partner</a:t>
            </a:r>
            <a:r>
              <a:rPr lang="ko-KR" altLang="en-US" dirty="0"/>
              <a:t>의 인덱스를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private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minPartner</a:t>
            </a:r>
            <a:r>
              <a:rPr lang="en-US" altLang="ko-KR" b="1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인덱스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max-heap</a:t>
            </a:r>
            <a:r>
              <a:rPr lang="ko-KR" altLang="en-US" dirty="0"/>
              <a:t>에 위치해 있을 때 </a:t>
            </a:r>
            <a:r>
              <a:rPr lang="en-US" altLang="ko-KR" dirty="0"/>
              <a:t>min partner</a:t>
            </a:r>
            <a:r>
              <a:rPr lang="ko-KR" altLang="en-US" dirty="0"/>
              <a:t>의 인덱스를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private void </a:t>
            </a:r>
            <a:r>
              <a:rPr lang="en-US" altLang="ko-KR" b="1" dirty="0" err="1"/>
              <a:t>maxInsert</a:t>
            </a:r>
            <a:r>
              <a:rPr lang="en-US" altLang="ko-KR" b="1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at, </a:t>
            </a:r>
            <a:r>
              <a:rPr lang="en-US" altLang="ko-KR" b="1" dirty="0" err="1"/>
              <a:t>int</a:t>
            </a:r>
            <a:r>
              <a:rPr lang="en-US" altLang="ko-KR" b="1" dirty="0"/>
              <a:t> key) </a:t>
            </a:r>
            <a:r>
              <a:rPr lang="en-US" altLang="ko-KR" dirty="0"/>
              <a:t>: max-heap</a:t>
            </a:r>
            <a:r>
              <a:rPr lang="ko-KR" altLang="en-US" dirty="0"/>
              <a:t>에 있는 인덱스 </a:t>
            </a:r>
            <a:r>
              <a:rPr lang="en-US" altLang="ko-KR" dirty="0"/>
              <a:t>at </a:t>
            </a:r>
            <a:r>
              <a:rPr lang="ko-KR" altLang="en-US" dirty="0"/>
              <a:t>위치에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private void </a:t>
            </a:r>
            <a:r>
              <a:rPr lang="en-US" altLang="ko-KR" b="1" dirty="0" err="1"/>
              <a:t>minInsert</a:t>
            </a:r>
            <a:r>
              <a:rPr lang="en-US" altLang="ko-KR" b="1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at, </a:t>
            </a:r>
            <a:r>
              <a:rPr lang="en-US" altLang="ko-KR" b="1" dirty="0" err="1"/>
              <a:t>int</a:t>
            </a:r>
            <a:r>
              <a:rPr lang="en-US" altLang="ko-KR" b="1" dirty="0"/>
              <a:t> key)</a:t>
            </a:r>
            <a:r>
              <a:rPr lang="en-US" altLang="ko-KR" dirty="0"/>
              <a:t> : min-heap</a:t>
            </a:r>
            <a:r>
              <a:rPr lang="ko-KR" altLang="en-US" dirty="0"/>
              <a:t>에 있는 인덱스 </a:t>
            </a:r>
            <a:r>
              <a:rPr lang="en-US" altLang="ko-KR" dirty="0"/>
              <a:t>at </a:t>
            </a:r>
            <a:r>
              <a:rPr lang="ko-KR" altLang="en-US" dirty="0"/>
              <a:t>위치에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public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deleteMax</a:t>
            </a:r>
            <a:r>
              <a:rPr lang="en-US" altLang="ko-KR" b="1" dirty="0"/>
              <a:t>()</a:t>
            </a:r>
            <a:r>
              <a:rPr lang="en-US" altLang="ko-KR" dirty="0"/>
              <a:t> : max </a:t>
            </a:r>
            <a:r>
              <a:rPr lang="ko-KR" altLang="en-US" dirty="0"/>
              <a:t>값을 삭제하여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public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deleteMin</a:t>
            </a:r>
            <a:r>
              <a:rPr lang="en-US" altLang="ko-KR" b="1" dirty="0"/>
              <a:t>()</a:t>
            </a:r>
            <a:r>
              <a:rPr lang="en-US" altLang="ko-KR" dirty="0"/>
              <a:t> : min </a:t>
            </a:r>
            <a:r>
              <a:rPr lang="ko-KR" altLang="en-US" dirty="0"/>
              <a:t>값을 삭제하여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4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(2/3)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326" y="1029894"/>
            <a:ext cx="1656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7326" y="1845692"/>
            <a:ext cx="10203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fontAlgn="base">
              <a:buAutoNum type="arabicPeriod"/>
            </a:pPr>
            <a:r>
              <a:rPr lang="en-US" altLang="ko-KR" sz="2000" dirty="0" err="1" smtClean="0"/>
              <a:t>Deap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생성한다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초기 </a:t>
            </a:r>
            <a:r>
              <a:rPr lang="en-US" altLang="ko-KR" sz="2000" dirty="0" err="1" smtClean="0"/>
              <a:t>Deap</a:t>
            </a:r>
            <a:r>
              <a:rPr lang="en-US" altLang="ko-KR" sz="2000" dirty="0" smtClean="0"/>
              <a:t> size = 10)</a:t>
            </a:r>
          </a:p>
          <a:p>
            <a:pPr lvl="1" indent="-457200" fontAlgn="base">
              <a:buAutoNum type="arabicPeriod"/>
            </a:pPr>
            <a:r>
              <a:rPr lang="en-US" altLang="ko-KR" sz="2000" dirty="0" smtClean="0"/>
              <a:t>{</a:t>
            </a:r>
            <a:r>
              <a:rPr lang="en-US" altLang="ko-KR" sz="2000" dirty="0"/>
              <a:t>4, 65, 8, 9, 48, 55, 10, 19, 20, 30, 15, 25, 50 </a:t>
            </a:r>
            <a:r>
              <a:rPr lang="en-US" altLang="ko-KR" sz="2000" dirty="0" smtClean="0"/>
              <a:t>}</a:t>
            </a:r>
            <a:r>
              <a:rPr lang="ko-KR" altLang="en-US" sz="2000" dirty="0" smtClean="0"/>
              <a:t>를 순서대로 삽입한다</a:t>
            </a:r>
            <a:r>
              <a:rPr lang="en-US" altLang="ko-KR" sz="2000" dirty="0" smtClean="0"/>
              <a:t>.</a:t>
            </a:r>
          </a:p>
          <a:p>
            <a:pPr lvl="1" indent="-457200" fontAlgn="base">
              <a:buAutoNum type="arabicPeriod"/>
            </a:pPr>
            <a:r>
              <a:rPr lang="ko-KR" altLang="en-US" sz="2000" dirty="0" smtClean="0"/>
              <a:t>초기 </a:t>
            </a:r>
            <a:r>
              <a:rPr lang="en-US" altLang="ko-KR" sz="2000" dirty="0" err="1" smtClean="0"/>
              <a:t>Deap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print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indent="-457200" fontAlgn="base">
              <a:buAutoNum type="arabicPeriod"/>
            </a:pPr>
            <a:r>
              <a:rPr lang="en-US" altLang="ko-KR" sz="2000" dirty="0" err="1" smtClean="0"/>
              <a:t>deleteMin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회 수행하고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매 </a:t>
            </a:r>
            <a:r>
              <a:rPr lang="ko-KR" altLang="en-US" sz="2000" dirty="0" err="1" smtClean="0"/>
              <a:t>수행마다</a:t>
            </a:r>
            <a:r>
              <a:rPr lang="ko-KR" altLang="en-US" sz="2000" dirty="0" smtClean="0"/>
              <a:t> </a:t>
            </a:r>
            <a:r>
              <a:rPr lang="en-US" altLang="ko-KR" sz="2000" dirty="0" err="1"/>
              <a:t>Deap</a:t>
            </a:r>
            <a:r>
              <a:rPr lang="ko-KR" altLang="en-US" sz="2000" dirty="0"/>
              <a:t>를 </a:t>
            </a:r>
            <a:r>
              <a:rPr lang="en-US" altLang="ko-KR" sz="2000" dirty="0"/>
              <a:t>print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lvl="1" indent="-457200" fontAlgn="base">
              <a:buAutoNum type="arabicPeriod"/>
            </a:pPr>
            <a:r>
              <a:rPr lang="en-US" altLang="ko-KR" sz="2000" dirty="0" err="1" smtClean="0"/>
              <a:t>deleteMax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회 수행하고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매 </a:t>
            </a:r>
            <a:r>
              <a:rPr lang="ko-KR" altLang="en-US" sz="2000" dirty="0" err="1" smtClean="0"/>
              <a:t>수행마다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Deap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print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lvl="1" fontAlgn="base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661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(3/3)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661" y="1036034"/>
            <a:ext cx="2021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 결과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61" y="1745843"/>
            <a:ext cx="3795763" cy="48482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085" y="1743920"/>
            <a:ext cx="3448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029" y="810191"/>
            <a:ext cx="1048155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문제에 대한 소스 </a:t>
            </a:r>
            <a:r>
              <a:rPr lang="ko-KR" altLang="en-US" b="1" dirty="0" smtClean="0"/>
              <a:t>코드</a:t>
            </a:r>
            <a:endParaRPr lang="en-US" altLang="ko-KR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b="1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Deap.java (class – main()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보고서</a:t>
            </a:r>
            <a:endParaRPr lang="en-US" altLang="ko-KR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b="1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fontAlgn="base"/>
            <a:r>
              <a:rPr lang="en-US" altLang="ko-KR" b="1" dirty="0"/>
              <a:t>     </a:t>
            </a:r>
            <a:r>
              <a:rPr lang="en-US" altLang="ko-KR" b="1" dirty="0" smtClean="0"/>
              <a:t> -   </a:t>
            </a:r>
            <a:r>
              <a:rPr lang="ko-KR" altLang="en-US" dirty="0"/>
              <a:t>해당 과제에 대한 구현 설명 및 결과 작성 </a:t>
            </a:r>
            <a:r>
              <a:rPr lang="en-US" altLang="ko-KR" dirty="0"/>
              <a:t>(</a:t>
            </a:r>
            <a:r>
              <a:rPr lang="ko-KR" altLang="en-US" dirty="0"/>
              <a:t>사이버 캠퍼스 자료실 양식 참고</a:t>
            </a:r>
            <a:r>
              <a:rPr lang="en-US" altLang="ko-KR" dirty="0" smtClean="0"/>
              <a:t>)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10</a:t>
            </a:r>
            <a:r>
              <a:rPr lang="ko-KR" altLang="en-US" b="1" dirty="0" smtClean="0"/>
              <a:t>주차 실습 점수 배점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미확정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/>
              <a:t>-   </a:t>
            </a:r>
            <a:r>
              <a:rPr lang="ko-KR" altLang="en-US" b="1" dirty="0" smtClean="0">
                <a:solidFill>
                  <a:schemeClr val="accent5"/>
                </a:solidFill>
              </a:rPr>
              <a:t>총 </a:t>
            </a:r>
            <a:r>
              <a:rPr lang="en-US" altLang="ko-KR" b="1" dirty="0" smtClean="0">
                <a:solidFill>
                  <a:schemeClr val="accent5"/>
                </a:solidFill>
              </a:rPr>
              <a:t>10</a:t>
            </a:r>
            <a:r>
              <a:rPr lang="ko-KR" altLang="en-US" b="1" dirty="0" smtClean="0">
                <a:solidFill>
                  <a:schemeClr val="accent5"/>
                </a:solidFill>
              </a:rPr>
              <a:t>점</a:t>
            </a:r>
            <a:endParaRPr lang="en-US" altLang="ko-KR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 smtClean="0"/>
              <a:t>-   </a:t>
            </a:r>
            <a:r>
              <a:rPr lang="en-US" altLang="ko-KR" dirty="0" err="1" smtClean="0"/>
              <a:t>Deap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실행 결과</a:t>
            </a:r>
            <a:r>
              <a:rPr lang="en-US" altLang="ko-KR" dirty="0" smtClean="0"/>
              <a:t>: </a:t>
            </a:r>
            <a:r>
              <a:rPr lang="en-US" altLang="ko-KR" dirty="0"/>
              <a:t>9</a:t>
            </a:r>
            <a:r>
              <a:rPr lang="ko-KR" altLang="en-US" dirty="0" smtClean="0"/>
              <a:t>점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 smtClean="0"/>
              <a:t>      -   </a:t>
            </a:r>
            <a:r>
              <a:rPr lang="ko-KR" altLang="en-US" dirty="0" smtClean="0"/>
              <a:t>보고서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점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75042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(Double ended heap)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10520750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완전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이진트리로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최소힙과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최대힙이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동시에 존재하는 형태의 우선 순위 큐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2254" y="1706620"/>
            <a:ext cx="10889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루트에는 원소가 존재하지 않으며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왼쪽 서브 트리는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최소힙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오른쪽 서브 트리는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최대힙</a:t>
            </a: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3983" y="198828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420" y="3095987"/>
            <a:ext cx="5611738" cy="3295435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3176961" y="3776676"/>
            <a:ext cx="3013557" cy="2714017"/>
          </a:xfrm>
          <a:custGeom>
            <a:avLst/>
            <a:gdLst>
              <a:gd name="connsiteX0" fmla="*/ 1391056 w 3013557"/>
              <a:gd name="connsiteY0" fmla="*/ 9728 h 2714017"/>
              <a:gd name="connsiteX1" fmla="*/ 1342417 w 3013557"/>
              <a:gd name="connsiteY1" fmla="*/ 38911 h 2714017"/>
              <a:gd name="connsiteX2" fmla="*/ 1264596 w 3013557"/>
              <a:gd name="connsiteY2" fmla="*/ 126460 h 2714017"/>
              <a:gd name="connsiteX3" fmla="*/ 1235413 w 3013557"/>
              <a:gd name="connsiteY3" fmla="*/ 145915 h 2714017"/>
              <a:gd name="connsiteX4" fmla="*/ 1206230 w 3013557"/>
              <a:gd name="connsiteY4" fmla="*/ 175098 h 2714017"/>
              <a:gd name="connsiteX5" fmla="*/ 1167319 w 3013557"/>
              <a:gd name="connsiteY5" fmla="*/ 194553 h 2714017"/>
              <a:gd name="connsiteX6" fmla="*/ 1108954 w 3013557"/>
              <a:gd name="connsiteY6" fmla="*/ 233464 h 2714017"/>
              <a:gd name="connsiteX7" fmla="*/ 1079771 w 3013557"/>
              <a:gd name="connsiteY7" fmla="*/ 252919 h 2714017"/>
              <a:gd name="connsiteX8" fmla="*/ 1060315 w 3013557"/>
              <a:gd name="connsiteY8" fmla="*/ 272375 h 2714017"/>
              <a:gd name="connsiteX9" fmla="*/ 1040860 w 3013557"/>
              <a:gd name="connsiteY9" fmla="*/ 301558 h 2714017"/>
              <a:gd name="connsiteX10" fmla="*/ 1011677 w 3013557"/>
              <a:gd name="connsiteY10" fmla="*/ 321013 h 2714017"/>
              <a:gd name="connsiteX11" fmla="*/ 982494 w 3013557"/>
              <a:gd name="connsiteY11" fmla="*/ 350196 h 2714017"/>
              <a:gd name="connsiteX12" fmla="*/ 894945 w 3013557"/>
              <a:gd name="connsiteY12" fmla="*/ 408562 h 2714017"/>
              <a:gd name="connsiteX13" fmla="*/ 797668 w 3013557"/>
              <a:gd name="connsiteY13" fmla="*/ 496111 h 2714017"/>
              <a:gd name="connsiteX14" fmla="*/ 729575 w 3013557"/>
              <a:gd name="connsiteY14" fmla="*/ 554477 h 2714017"/>
              <a:gd name="connsiteX15" fmla="*/ 690664 w 3013557"/>
              <a:gd name="connsiteY15" fmla="*/ 622570 h 2714017"/>
              <a:gd name="connsiteX16" fmla="*/ 661481 w 3013557"/>
              <a:gd name="connsiteY16" fmla="*/ 632298 h 2714017"/>
              <a:gd name="connsiteX17" fmla="*/ 593388 w 3013557"/>
              <a:gd name="connsiteY17" fmla="*/ 690664 h 2714017"/>
              <a:gd name="connsiteX18" fmla="*/ 525294 w 3013557"/>
              <a:gd name="connsiteY18" fmla="*/ 797668 h 2714017"/>
              <a:gd name="connsiteX19" fmla="*/ 457200 w 3013557"/>
              <a:gd name="connsiteY19" fmla="*/ 865762 h 2714017"/>
              <a:gd name="connsiteX20" fmla="*/ 379379 w 3013557"/>
              <a:gd name="connsiteY20" fmla="*/ 924128 h 2714017"/>
              <a:gd name="connsiteX21" fmla="*/ 330741 w 3013557"/>
              <a:gd name="connsiteY21" fmla="*/ 982494 h 2714017"/>
              <a:gd name="connsiteX22" fmla="*/ 321013 w 3013557"/>
              <a:gd name="connsiteY22" fmla="*/ 1031132 h 2714017"/>
              <a:gd name="connsiteX23" fmla="*/ 311285 w 3013557"/>
              <a:gd name="connsiteY23" fmla="*/ 1089498 h 2714017"/>
              <a:gd name="connsiteX24" fmla="*/ 301558 w 3013557"/>
              <a:gd name="connsiteY24" fmla="*/ 1118681 h 2714017"/>
              <a:gd name="connsiteX25" fmla="*/ 291830 w 3013557"/>
              <a:gd name="connsiteY25" fmla="*/ 1157592 h 2714017"/>
              <a:gd name="connsiteX26" fmla="*/ 272375 w 3013557"/>
              <a:gd name="connsiteY26" fmla="*/ 1196502 h 2714017"/>
              <a:gd name="connsiteX27" fmla="*/ 233464 w 3013557"/>
              <a:gd name="connsiteY27" fmla="*/ 1254868 h 2714017"/>
              <a:gd name="connsiteX28" fmla="*/ 223737 w 3013557"/>
              <a:gd name="connsiteY28" fmla="*/ 1284051 h 2714017"/>
              <a:gd name="connsiteX29" fmla="*/ 204281 w 3013557"/>
              <a:gd name="connsiteY29" fmla="*/ 1303507 h 2714017"/>
              <a:gd name="connsiteX30" fmla="*/ 184826 w 3013557"/>
              <a:gd name="connsiteY30" fmla="*/ 1332690 h 2714017"/>
              <a:gd name="connsiteX31" fmla="*/ 155643 w 3013557"/>
              <a:gd name="connsiteY31" fmla="*/ 1468877 h 2714017"/>
              <a:gd name="connsiteX32" fmla="*/ 145915 w 3013557"/>
              <a:gd name="connsiteY32" fmla="*/ 1498060 h 2714017"/>
              <a:gd name="connsiteX33" fmla="*/ 116732 w 3013557"/>
              <a:gd name="connsiteY33" fmla="*/ 1527243 h 2714017"/>
              <a:gd name="connsiteX34" fmla="*/ 97277 w 3013557"/>
              <a:gd name="connsiteY34" fmla="*/ 1575881 h 2714017"/>
              <a:gd name="connsiteX35" fmla="*/ 77822 w 3013557"/>
              <a:gd name="connsiteY35" fmla="*/ 1605064 h 2714017"/>
              <a:gd name="connsiteX36" fmla="*/ 58366 w 3013557"/>
              <a:gd name="connsiteY36" fmla="*/ 1653702 h 2714017"/>
              <a:gd name="connsiteX37" fmla="*/ 29183 w 3013557"/>
              <a:gd name="connsiteY37" fmla="*/ 1750979 h 2714017"/>
              <a:gd name="connsiteX38" fmla="*/ 19456 w 3013557"/>
              <a:gd name="connsiteY38" fmla="*/ 1906621 h 2714017"/>
              <a:gd name="connsiteX39" fmla="*/ 0 w 3013557"/>
              <a:gd name="connsiteY39" fmla="*/ 1964987 h 2714017"/>
              <a:gd name="connsiteX40" fmla="*/ 9728 w 3013557"/>
              <a:gd name="connsiteY40" fmla="*/ 2188724 h 2714017"/>
              <a:gd name="connsiteX41" fmla="*/ 38911 w 3013557"/>
              <a:gd name="connsiteY41" fmla="*/ 2247090 h 2714017"/>
              <a:gd name="connsiteX42" fmla="*/ 77822 w 3013557"/>
              <a:gd name="connsiteY42" fmla="*/ 2315183 h 2714017"/>
              <a:gd name="connsiteX43" fmla="*/ 145915 w 3013557"/>
              <a:gd name="connsiteY43" fmla="*/ 2373549 h 2714017"/>
              <a:gd name="connsiteX44" fmla="*/ 233464 w 3013557"/>
              <a:gd name="connsiteY44" fmla="*/ 2441643 h 2714017"/>
              <a:gd name="connsiteX45" fmla="*/ 272375 w 3013557"/>
              <a:gd name="connsiteY45" fmla="*/ 2451370 h 2714017"/>
              <a:gd name="connsiteX46" fmla="*/ 369651 w 3013557"/>
              <a:gd name="connsiteY46" fmla="*/ 2509736 h 2714017"/>
              <a:gd name="connsiteX47" fmla="*/ 447473 w 3013557"/>
              <a:gd name="connsiteY47" fmla="*/ 2538919 h 2714017"/>
              <a:gd name="connsiteX48" fmla="*/ 544749 w 3013557"/>
              <a:gd name="connsiteY48" fmla="*/ 2568102 h 2714017"/>
              <a:gd name="connsiteX49" fmla="*/ 573932 w 3013557"/>
              <a:gd name="connsiteY49" fmla="*/ 2587558 h 2714017"/>
              <a:gd name="connsiteX50" fmla="*/ 632298 w 3013557"/>
              <a:gd name="connsiteY50" fmla="*/ 2607013 h 2714017"/>
              <a:gd name="connsiteX51" fmla="*/ 661481 w 3013557"/>
              <a:gd name="connsiteY51" fmla="*/ 2616741 h 2714017"/>
              <a:gd name="connsiteX52" fmla="*/ 710119 w 3013557"/>
              <a:gd name="connsiteY52" fmla="*/ 2626468 h 2714017"/>
              <a:gd name="connsiteX53" fmla="*/ 778213 w 3013557"/>
              <a:gd name="connsiteY53" fmla="*/ 2645924 h 2714017"/>
              <a:gd name="connsiteX54" fmla="*/ 972766 w 3013557"/>
              <a:gd name="connsiteY54" fmla="*/ 2655651 h 2714017"/>
              <a:gd name="connsiteX55" fmla="*/ 1099226 w 3013557"/>
              <a:gd name="connsiteY55" fmla="*/ 2665379 h 2714017"/>
              <a:gd name="connsiteX56" fmla="*/ 1838528 w 3013557"/>
              <a:gd name="connsiteY56" fmla="*/ 2675107 h 2714017"/>
              <a:gd name="connsiteX57" fmla="*/ 2013626 w 3013557"/>
              <a:gd name="connsiteY57" fmla="*/ 2684834 h 2714017"/>
              <a:gd name="connsiteX58" fmla="*/ 2042809 w 3013557"/>
              <a:gd name="connsiteY58" fmla="*/ 2694562 h 2714017"/>
              <a:gd name="connsiteX59" fmla="*/ 2159541 w 3013557"/>
              <a:gd name="connsiteY59" fmla="*/ 2704290 h 2714017"/>
              <a:gd name="connsiteX60" fmla="*/ 2237362 w 3013557"/>
              <a:gd name="connsiteY60" fmla="*/ 2714017 h 2714017"/>
              <a:gd name="connsiteX61" fmla="*/ 2470826 w 3013557"/>
              <a:gd name="connsiteY61" fmla="*/ 2704290 h 2714017"/>
              <a:gd name="connsiteX62" fmla="*/ 2538919 w 3013557"/>
              <a:gd name="connsiteY62" fmla="*/ 2675107 h 2714017"/>
              <a:gd name="connsiteX63" fmla="*/ 2626468 w 3013557"/>
              <a:gd name="connsiteY63" fmla="*/ 2665379 h 2714017"/>
              <a:gd name="connsiteX64" fmla="*/ 2694562 w 3013557"/>
              <a:gd name="connsiteY64" fmla="*/ 2655651 h 2714017"/>
              <a:gd name="connsiteX65" fmla="*/ 2743200 w 3013557"/>
              <a:gd name="connsiteY65" fmla="*/ 2636196 h 2714017"/>
              <a:gd name="connsiteX66" fmla="*/ 2762656 w 3013557"/>
              <a:gd name="connsiteY66" fmla="*/ 2616741 h 2714017"/>
              <a:gd name="connsiteX67" fmla="*/ 2830749 w 3013557"/>
              <a:gd name="connsiteY67" fmla="*/ 2597285 h 2714017"/>
              <a:gd name="connsiteX68" fmla="*/ 2937754 w 3013557"/>
              <a:gd name="connsiteY68" fmla="*/ 2558375 h 2714017"/>
              <a:gd name="connsiteX69" fmla="*/ 2976664 w 3013557"/>
              <a:gd name="connsiteY69" fmla="*/ 2509736 h 2714017"/>
              <a:gd name="connsiteX70" fmla="*/ 2986392 w 3013557"/>
              <a:gd name="connsiteY70" fmla="*/ 2480553 h 2714017"/>
              <a:gd name="connsiteX71" fmla="*/ 2996119 w 3013557"/>
              <a:gd name="connsiteY71" fmla="*/ 1974715 h 2714017"/>
              <a:gd name="connsiteX72" fmla="*/ 2976664 w 3013557"/>
              <a:gd name="connsiteY72" fmla="*/ 1887166 h 2714017"/>
              <a:gd name="connsiteX73" fmla="*/ 2966937 w 3013557"/>
              <a:gd name="connsiteY73" fmla="*/ 1828800 h 2714017"/>
              <a:gd name="connsiteX74" fmla="*/ 2937754 w 3013557"/>
              <a:gd name="connsiteY74" fmla="*/ 1741251 h 2714017"/>
              <a:gd name="connsiteX75" fmla="*/ 2918298 w 3013557"/>
              <a:gd name="connsiteY75" fmla="*/ 1682885 h 2714017"/>
              <a:gd name="connsiteX76" fmla="*/ 2898843 w 3013557"/>
              <a:gd name="connsiteY76" fmla="*/ 1643975 h 2714017"/>
              <a:gd name="connsiteX77" fmla="*/ 2879388 w 3013557"/>
              <a:gd name="connsiteY77" fmla="*/ 1595336 h 2714017"/>
              <a:gd name="connsiteX78" fmla="*/ 2850205 w 3013557"/>
              <a:gd name="connsiteY78" fmla="*/ 1546698 h 2714017"/>
              <a:gd name="connsiteX79" fmla="*/ 2830749 w 3013557"/>
              <a:gd name="connsiteY79" fmla="*/ 1517515 h 2714017"/>
              <a:gd name="connsiteX80" fmla="*/ 2811294 w 3013557"/>
              <a:gd name="connsiteY80" fmla="*/ 1468877 h 2714017"/>
              <a:gd name="connsiteX81" fmla="*/ 2791839 w 3013557"/>
              <a:gd name="connsiteY81" fmla="*/ 1410511 h 2714017"/>
              <a:gd name="connsiteX82" fmla="*/ 2694562 w 3013557"/>
              <a:gd name="connsiteY82" fmla="*/ 1245141 h 2714017"/>
              <a:gd name="connsiteX83" fmla="*/ 2616741 w 3013557"/>
              <a:gd name="connsiteY83" fmla="*/ 1001949 h 2714017"/>
              <a:gd name="connsiteX84" fmla="*/ 2607013 w 3013557"/>
              <a:gd name="connsiteY84" fmla="*/ 953311 h 2714017"/>
              <a:gd name="connsiteX85" fmla="*/ 2587558 w 3013557"/>
              <a:gd name="connsiteY85" fmla="*/ 894945 h 2714017"/>
              <a:gd name="connsiteX86" fmla="*/ 2577830 w 3013557"/>
              <a:gd name="connsiteY86" fmla="*/ 846307 h 2714017"/>
              <a:gd name="connsiteX87" fmla="*/ 2548647 w 3013557"/>
              <a:gd name="connsiteY87" fmla="*/ 778213 h 2714017"/>
              <a:gd name="connsiteX88" fmla="*/ 2519464 w 3013557"/>
              <a:gd name="connsiteY88" fmla="*/ 680936 h 2714017"/>
              <a:gd name="connsiteX89" fmla="*/ 2500009 w 3013557"/>
              <a:gd name="connsiteY89" fmla="*/ 593387 h 2714017"/>
              <a:gd name="connsiteX90" fmla="*/ 2480554 w 3013557"/>
              <a:gd name="connsiteY90" fmla="*/ 554477 h 2714017"/>
              <a:gd name="connsiteX91" fmla="*/ 2470826 w 3013557"/>
              <a:gd name="connsiteY91" fmla="*/ 525294 h 2714017"/>
              <a:gd name="connsiteX92" fmla="*/ 2451371 w 3013557"/>
              <a:gd name="connsiteY92" fmla="*/ 486383 h 2714017"/>
              <a:gd name="connsiteX93" fmla="*/ 2431915 w 3013557"/>
              <a:gd name="connsiteY93" fmla="*/ 437745 h 2714017"/>
              <a:gd name="connsiteX94" fmla="*/ 2422188 w 3013557"/>
              <a:gd name="connsiteY94" fmla="*/ 408562 h 2714017"/>
              <a:gd name="connsiteX95" fmla="*/ 2402732 w 3013557"/>
              <a:gd name="connsiteY95" fmla="*/ 379379 h 2714017"/>
              <a:gd name="connsiteX96" fmla="*/ 2383277 w 3013557"/>
              <a:gd name="connsiteY96" fmla="*/ 340468 h 2714017"/>
              <a:gd name="connsiteX97" fmla="*/ 2354094 w 3013557"/>
              <a:gd name="connsiteY97" fmla="*/ 321013 h 2714017"/>
              <a:gd name="connsiteX98" fmla="*/ 2286000 w 3013557"/>
              <a:gd name="connsiteY98" fmla="*/ 243192 h 2714017"/>
              <a:gd name="connsiteX99" fmla="*/ 2247090 w 3013557"/>
              <a:gd name="connsiteY99" fmla="*/ 223736 h 2714017"/>
              <a:gd name="connsiteX100" fmla="*/ 2217907 w 3013557"/>
              <a:gd name="connsiteY100" fmla="*/ 194553 h 2714017"/>
              <a:gd name="connsiteX101" fmla="*/ 2169268 w 3013557"/>
              <a:gd name="connsiteY101" fmla="*/ 175098 h 2714017"/>
              <a:gd name="connsiteX102" fmla="*/ 2130358 w 3013557"/>
              <a:gd name="connsiteY102" fmla="*/ 155643 h 2714017"/>
              <a:gd name="connsiteX103" fmla="*/ 2052537 w 3013557"/>
              <a:gd name="connsiteY103" fmla="*/ 126460 h 2714017"/>
              <a:gd name="connsiteX104" fmla="*/ 1984443 w 3013557"/>
              <a:gd name="connsiteY104" fmla="*/ 97277 h 2714017"/>
              <a:gd name="connsiteX105" fmla="*/ 1857983 w 3013557"/>
              <a:gd name="connsiteY105" fmla="*/ 58366 h 2714017"/>
              <a:gd name="connsiteX106" fmla="*/ 1799617 w 3013557"/>
              <a:gd name="connsiteY106" fmla="*/ 38911 h 2714017"/>
              <a:gd name="connsiteX107" fmla="*/ 1770434 w 3013557"/>
              <a:gd name="connsiteY107" fmla="*/ 29183 h 2714017"/>
              <a:gd name="connsiteX108" fmla="*/ 1721796 w 3013557"/>
              <a:gd name="connsiteY108" fmla="*/ 19456 h 2714017"/>
              <a:gd name="connsiteX109" fmla="*/ 1692613 w 3013557"/>
              <a:gd name="connsiteY109" fmla="*/ 9728 h 2714017"/>
              <a:gd name="connsiteX110" fmla="*/ 1575881 w 3013557"/>
              <a:gd name="connsiteY110" fmla="*/ 0 h 2714017"/>
              <a:gd name="connsiteX111" fmla="*/ 1391056 w 3013557"/>
              <a:gd name="connsiteY111" fmla="*/ 9728 h 271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013557" h="2714017">
                <a:moveTo>
                  <a:pt x="1391056" y="9728"/>
                </a:moveTo>
                <a:cubicBezTo>
                  <a:pt x="1352145" y="16213"/>
                  <a:pt x="1356646" y="26461"/>
                  <a:pt x="1342417" y="38911"/>
                </a:cubicBezTo>
                <a:cubicBezTo>
                  <a:pt x="1273012" y="99639"/>
                  <a:pt x="1362125" y="61442"/>
                  <a:pt x="1264596" y="126460"/>
                </a:cubicBezTo>
                <a:cubicBezTo>
                  <a:pt x="1254868" y="132945"/>
                  <a:pt x="1244394" y="138431"/>
                  <a:pt x="1235413" y="145915"/>
                </a:cubicBezTo>
                <a:cubicBezTo>
                  <a:pt x="1224845" y="154722"/>
                  <a:pt x="1217425" y="167102"/>
                  <a:pt x="1206230" y="175098"/>
                </a:cubicBezTo>
                <a:cubicBezTo>
                  <a:pt x="1194430" y="183527"/>
                  <a:pt x="1179754" y="187092"/>
                  <a:pt x="1167319" y="194553"/>
                </a:cubicBezTo>
                <a:cubicBezTo>
                  <a:pt x="1147269" y="206583"/>
                  <a:pt x="1128409" y="220494"/>
                  <a:pt x="1108954" y="233464"/>
                </a:cubicBezTo>
                <a:cubicBezTo>
                  <a:pt x="1099226" y="239949"/>
                  <a:pt x="1088038" y="244652"/>
                  <a:pt x="1079771" y="252919"/>
                </a:cubicBezTo>
                <a:cubicBezTo>
                  <a:pt x="1073286" y="259404"/>
                  <a:pt x="1066044" y="265213"/>
                  <a:pt x="1060315" y="272375"/>
                </a:cubicBezTo>
                <a:cubicBezTo>
                  <a:pt x="1053012" y="281504"/>
                  <a:pt x="1049127" y="293291"/>
                  <a:pt x="1040860" y="301558"/>
                </a:cubicBezTo>
                <a:cubicBezTo>
                  <a:pt x="1032593" y="309825"/>
                  <a:pt x="1020658" y="313529"/>
                  <a:pt x="1011677" y="321013"/>
                </a:cubicBezTo>
                <a:cubicBezTo>
                  <a:pt x="1001109" y="329820"/>
                  <a:pt x="992939" y="341243"/>
                  <a:pt x="982494" y="350196"/>
                </a:cubicBezTo>
                <a:cubicBezTo>
                  <a:pt x="950974" y="377213"/>
                  <a:pt x="931227" y="386793"/>
                  <a:pt x="894945" y="408562"/>
                </a:cubicBezTo>
                <a:cubicBezTo>
                  <a:pt x="841789" y="488298"/>
                  <a:pt x="928429" y="365350"/>
                  <a:pt x="797668" y="496111"/>
                </a:cubicBezTo>
                <a:cubicBezTo>
                  <a:pt x="750491" y="543288"/>
                  <a:pt x="774020" y="524846"/>
                  <a:pt x="729575" y="554477"/>
                </a:cubicBezTo>
                <a:cubicBezTo>
                  <a:pt x="719877" y="583569"/>
                  <a:pt x="717845" y="599919"/>
                  <a:pt x="690664" y="622570"/>
                </a:cubicBezTo>
                <a:cubicBezTo>
                  <a:pt x="682787" y="629134"/>
                  <a:pt x="671209" y="629055"/>
                  <a:pt x="661481" y="632298"/>
                </a:cubicBezTo>
                <a:cubicBezTo>
                  <a:pt x="574741" y="747953"/>
                  <a:pt x="690497" y="605694"/>
                  <a:pt x="593388" y="690664"/>
                </a:cubicBezTo>
                <a:cubicBezTo>
                  <a:pt x="538548" y="738649"/>
                  <a:pt x="566214" y="739210"/>
                  <a:pt x="525294" y="797668"/>
                </a:cubicBezTo>
                <a:lnTo>
                  <a:pt x="457200" y="865762"/>
                </a:lnTo>
                <a:cubicBezTo>
                  <a:pt x="388264" y="934698"/>
                  <a:pt x="476074" y="851606"/>
                  <a:pt x="379379" y="924128"/>
                </a:cubicBezTo>
                <a:cubicBezTo>
                  <a:pt x="354412" y="942853"/>
                  <a:pt x="347219" y="957777"/>
                  <a:pt x="330741" y="982494"/>
                </a:cubicBezTo>
                <a:cubicBezTo>
                  <a:pt x="327498" y="998707"/>
                  <a:pt x="323971" y="1014865"/>
                  <a:pt x="321013" y="1031132"/>
                </a:cubicBezTo>
                <a:cubicBezTo>
                  <a:pt x="317485" y="1050538"/>
                  <a:pt x="315564" y="1070244"/>
                  <a:pt x="311285" y="1089498"/>
                </a:cubicBezTo>
                <a:cubicBezTo>
                  <a:pt x="309061" y="1099508"/>
                  <a:pt x="304375" y="1108822"/>
                  <a:pt x="301558" y="1118681"/>
                </a:cubicBezTo>
                <a:cubicBezTo>
                  <a:pt x="297885" y="1131536"/>
                  <a:pt x="296524" y="1145074"/>
                  <a:pt x="291830" y="1157592"/>
                </a:cubicBezTo>
                <a:cubicBezTo>
                  <a:pt x="286738" y="1171170"/>
                  <a:pt x="279836" y="1184068"/>
                  <a:pt x="272375" y="1196502"/>
                </a:cubicBezTo>
                <a:cubicBezTo>
                  <a:pt x="260345" y="1216552"/>
                  <a:pt x="233464" y="1254868"/>
                  <a:pt x="233464" y="1254868"/>
                </a:cubicBezTo>
                <a:cubicBezTo>
                  <a:pt x="230222" y="1264596"/>
                  <a:pt x="229012" y="1275258"/>
                  <a:pt x="223737" y="1284051"/>
                </a:cubicBezTo>
                <a:cubicBezTo>
                  <a:pt x="219018" y="1291916"/>
                  <a:pt x="210010" y="1296345"/>
                  <a:pt x="204281" y="1303507"/>
                </a:cubicBezTo>
                <a:cubicBezTo>
                  <a:pt x="196978" y="1312636"/>
                  <a:pt x="191311" y="1322962"/>
                  <a:pt x="184826" y="1332690"/>
                </a:cubicBezTo>
                <a:cubicBezTo>
                  <a:pt x="177380" y="1369920"/>
                  <a:pt x="167476" y="1427464"/>
                  <a:pt x="155643" y="1468877"/>
                </a:cubicBezTo>
                <a:cubicBezTo>
                  <a:pt x="152826" y="1478736"/>
                  <a:pt x="151603" y="1489528"/>
                  <a:pt x="145915" y="1498060"/>
                </a:cubicBezTo>
                <a:cubicBezTo>
                  <a:pt x="138284" y="1509506"/>
                  <a:pt x="126460" y="1517515"/>
                  <a:pt x="116732" y="1527243"/>
                </a:cubicBezTo>
                <a:cubicBezTo>
                  <a:pt x="110247" y="1543456"/>
                  <a:pt x="105086" y="1560263"/>
                  <a:pt x="97277" y="1575881"/>
                </a:cubicBezTo>
                <a:cubicBezTo>
                  <a:pt x="92049" y="1586338"/>
                  <a:pt x="83050" y="1594607"/>
                  <a:pt x="77822" y="1605064"/>
                </a:cubicBezTo>
                <a:cubicBezTo>
                  <a:pt x="70013" y="1620682"/>
                  <a:pt x="64333" y="1637292"/>
                  <a:pt x="58366" y="1653702"/>
                </a:cubicBezTo>
                <a:cubicBezTo>
                  <a:pt x="39422" y="1705798"/>
                  <a:pt x="40796" y="1704529"/>
                  <a:pt x="29183" y="1750979"/>
                </a:cubicBezTo>
                <a:cubicBezTo>
                  <a:pt x="25941" y="1802860"/>
                  <a:pt x="26479" y="1855116"/>
                  <a:pt x="19456" y="1906621"/>
                </a:cubicBezTo>
                <a:cubicBezTo>
                  <a:pt x="16685" y="1926941"/>
                  <a:pt x="0" y="1964987"/>
                  <a:pt x="0" y="1964987"/>
                </a:cubicBezTo>
                <a:cubicBezTo>
                  <a:pt x="3243" y="2039566"/>
                  <a:pt x="4002" y="2114294"/>
                  <a:pt x="9728" y="2188724"/>
                </a:cubicBezTo>
                <a:cubicBezTo>
                  <a:pt x="11710" y="2214484"/>
                  <a:pt x="26816" y="2225923"/>
                  <a:pt x="38911" y="2247090"/>
                </a:cubicBezTo>
                <a:cubicBezTo>
                  <a:pt x="56212" y="2277366"/>
                  <a:pt x="56275" y="2289326"/>
                  <a:pt x="77822" y="2315183"/>
                </a:cubicBezTo>
                <a:cubicBezTo>
                  <a:pt x="107995" y="2351390"/>
                  <a:pt x="108343" y="2341344"/>
                  <a:pt x="145915" y="2373549"/>
                </a:cubicBezTo>
                <a:cubicBezTo>
                  <a:pt x="174199" y="2397793"/>
                  <a:pt x="193281" y="2431598"/>
                  <a:pt x="233464" y="2441643"/>
                </a:cubicBezTo>
                <a:lnTo>
                  <a:pt x="272375" y="2451370"/>
                </a:lnTo>
                <a:cubicBezTo>
                  <a:pt x="312337" y="2491334"/>
                  <a:pt x="283626" y="2466723"/>
                  <a:pt x="369651" y="2509736"/>
                </a:cubicBezTo>
                <a:cubicBezTo>
                  <a:pt x="449263" y="2549542"/>
                  <a:pt x="367994" y="2512426"/>
                  <a:pt x="447473" y="2538919"/>
                </a:cubicBezTo>
                <a:cubicBezTo>
                  <a:pt x="543462" y="2570915"/>
                  <a:pt x="448689" y="2548891"/>
                  <a:pt x="544749" y="2568102"/>
                </a:cubicBezTo>
                <a:cubicBezTo>
                  <a:pt x="554477" y="2574587"/>
                  <a:pt x="563248" y="2582810"/>
                  <a:pt x="573932" y="2587558"/>
                </a:cubicBezTo>
                <a:cubicBezTo>
                  <a:pt x="592672" y="2595887"/>
                  <a:pt x="612843" y="2600528"/>
                  <a:pt x="632298" y="2607013"/>
                </a:cubicBezTo>
                <a:cubicBezTo>
                  <a:pt x="642026" y="2610256"/>
                  <a:pt x="651426" y="2614730"/>
                  <a:pt x="661481" y="2616741"/>
                </a:cubicBezTo>
                <a:cubicBezTo>
                  <a:pt x="677694" y="2619983"/>
                  <a:pt x="694079" y="2622458"/>
                  <a:pt x="710119" y="2626468"/>
                </a:cubicBezTo>
                <a:cubicBezTo>
                  <a:pt x="735448" y="2632800"/>
                  <a:pt x="750917" y="2643649"/>
                  <a:pt x="778213" y="2645924"/>
                </a:cubicBezTo>
                <a:cubicBezTo>
                  <a:pt x="842921" y="2651316"/>
                  <a:pt x="907953" y="2651723"/>
                  <a:pt x="972766" y="2655651"/>
                </a:cubicBezTo>
                <a:cubicBezTo>
                  <a:pt x="1014966" y="2658209"/>
                  <a:pt x="1056959" y="2664429"/>
                  <a:pt x="1099226" y="2665379"/>
                </a:cubicBezTo>
                <a:lnTo>
                  <a:pt x="1838528" y="2675107"/>
                </a:lnTo>
                <a:cubicBezTo>
                  <a:pt x="1896894" y="2678349"/>
                  <a:pt x="1955433" y="2679292"/>
                  <a:pt x="2013626" y="2684834"/>
                </a:cubicBezTo>
                <a:cubicBezTo>
                  <a:pt x="2023834" y="2685806"/>
                  <a:pt x="2032645" y="2693207"/>
                  <a:pt x="2042809" y="2694562"/>
                </a:cubicBezTo>
                <a:cubicBezTo>
                  <a:pt x="2081512" y="2699723"/>
                  <a:pt x="2120689" y="2700405"/>
                  <a:pt x="2159541" y="2704290"/>
                </a:cubicBezTo>
                <a:cubicBezTo>
                  <a:pt x="2185553" y="2706891"/>
                  <a:pt x="2211422" y="2710775"/>
                  <a:pt x="2237362" y="2714017"/>
                </a:cubicBezTo>
                <a:cubicBezTo>
                  <a:pt x="2315183" y="2710775"/>
                  <a:pt x="2393578" y="2714257"/>
                  <a:pt x="2470826" y="2704290"/>
                </a:cubicBezTo>
                <a:cubicBezTo>
                  <a:pt x="2495317" y="2701130"/>
                  <a:pt x="2514962" y="2681096"/>
                  <a:pt x="2538919" y="2675107"/>
                </a:cubicBezTo>
                <a:cubicBezTo>
                  <a:pt x="2567405" y="2667985"/>
                  <a:pt x="2597332" y="2669021"/>
                  <a:pt x="2626468" y="2665379"/>
                </a:cubicBezTo>
                <a:cubicBezTo>
                  <a:pt x="2649219" y="2662535"/>
                  <a:pt x="2671864" y="2658894"/>
                  <a:pt x="2694562" y="2655651"/>
                </a:cubicBezTo>
                <a:cubicBezTo>
                  <a:pt x="2710775" y="2649166"/>
                  <a:pt x="2728039" y="2644859"/>
                  <a:pt x="2743200" y="2636196"/>
                </a:cubicBezTo>
                <a:cubicBezTo>
                  <a:pt x="2751163" y="2631646"/>
                  <a:pt x="2754792" y="2621460"/>
                  <a:pt x="2762656" y="2616741"/>
                </a:cubicBezTo>
                <a:cubicBezTo>
                  <a:pt x="2776806" y="2608251"/>
                  <a:pt x="2818028" y="2602374"/>
                  <a:pt x="2830749" y="2597285"/>
                </a:cubicBezTo>
                <a:cubicBezTo>
                  <a:pt x="2940474" y="2553394"/>
                  <a:pt x="2839987" y="2577927"/>
                  <a:pt x="2937754" y="2558375"/>
                </a:cubicBezTo>
                <a:cubicBezTo>
                  <a:pt x="2955849" y="2540279"/>
                  <a:pt x="2964393" y="2534278"/>
                  <a:pt x="2976664" y="2509736"/>
                </a:cubicBezTo>
                <a:cubicBezTo>
                  <a:pt x="2981250" y="2500565"/>
                  <a:pt x="2983149" y="2490281"/>
                  <a:pt x="2986392" y="2480553"/>
                </a:cubicBezTo>
                <a:cubicBezTo>
                  <a:pt x="3023724" y="2256555"/>
                  <a:pt x="3018186" y="2335138"/>
                  <a:pt x="2996119" y="1974715"/>
                </a:cubicBezTo>
                <a:cubicBezTo>
                  <a:pt x="2994292" y="1944876"/>
                  <a:pt x="2982527" y="1916480"/>
                  <a:pt x="2976664" y="1887166"/>
                </a:cubicBezTo>
                <a:cubicBezTo>
                  <a:pt x="2972796" y="1867825"/>
                  <a:pt x="2972019" y="1847858"/>
                  <a:pt x="2966937" y="1828800"/>
                </a:cubicBezTo>
                <a:cubicBezTo>
                  <a:pt x="2959011" y="1799077"/>
                  <a:pt x="2947482" y="1770434"/>
                  <a:pt x="2937754" y="1741251"/>
                </a:cubicBezTo>
                <a:cubicBezTo>
                  <a:pt x="2931269" y="1721796"/>
                  <a:pt x="2927469" y="1701228"/>
                  <a:pt x="2918298" y="1682885"/>
                </a:cubicBezTo>
                <a:cubicBezTo>
                  <a:pt x="2911813" y="1669915"/>
                  <a:pt x="2904732" y="1657226"/>
                  <a:pt x="2898843" y="1643975"/>
                </a:cubicBezTo>
                <a:cubicBezTo>
                  <a:pt x="2891751" y="1628018"/>
                  <a:pt x="2887197" y="1610954"/>
                  <a:pt x="2879388" y="1595336"/>
                </a:cubicBezTo>
                <a:cubicBezTo>
                  <a:pt x="2870933" y="1578425"/>
                  <a:pt x="2860226" y="1562731"/>
                  <a:pt x="2850205" y="1546698"/>
                </a:cubicBezTo>
                <a:cubicBezTo>
                  <a:pt x="2844009" y="1536784"/>
                  <a:pt x="2835978" y="1527972"/>
                  <a:pt x="2830749" y="1517515"/>
                </a:cubicBezTo>
                <a:cubicBezTo>
                  <a:pt x="2822940" y="1501897"/>
                  <a:pt x="2817261" y="1485287"/>
                  <a:pt x="2811294" y="1468877"/>
                </a:cubicBezTo>
                <a:cubicBezTo>
                  <a:pt x="2804286" y="1449604"/>
                  <a:pt x="2802014" y="1428317"/>
                  <a:pt x="2791839" y="1410511"/>
                </a:cubicBezTo>
                <a:cubicBezTo>
                  <a:pt x="2705356" y="1259166"/>
                  <a:pt x="2755462" y="1409572"/>
                  <a:pt x="2694562" y="1245141"/>
                </a:cubicBezTo>
                <a:cubicBezTo>
                  <a:pt x="2680361" y="1206798"/>
                  <a:pt x="2633287" y="1068134"/>
                  <a:pt x="2616741" y="1001949"/>
                </a:cubicBezTo>
                <a:cubicBezTo>
                  <a:pt x="2612731" y="985909"/>
                  <a:pt x="2611363" y="969262"/>
                  <a:pt x="2607013" y="953311"/>
                </a:cubicBezTo>
                <a:cubicBezTo>
                  <a:pt x="2601617" y="933526"/>
                  <a:pt x="2592954" y="914730"/>
                  <a:pt x="2587558" y="894945"/>
                </a:cubicBezTo>
                <a:cubicBezTo>
                  <a:pt x="2583208" y="878994"/>
                  <a:pt x="2583058" y="861992"/>
                  <a:pt x="2577830" y="846307"/>
                </a:cubicBezTo>
                <a:cubicBezTo>
                  <a:pt x="2570021" y="822880"/>
                  <a:pt x="2558375" y="800911"/>
                  <a:pt x="2548647" y="778213"/>
                </a:cubicBezTo>
                <a:cubicBezTo>
                  <a:pt x="2523713" y="628616"/>
                  <a:pt x="2557166" y="794046"/>
                  <a:pt x="2519464" y="680936"/>
                </a:cubicBezTo>
                <a:cubicBezTo>
                  <a:pt x="2500970" y="625452"/>
                  <a:pt x="2518716" y="643273"/>
                  <a:pt x="2500009" y="593387"/>
                </a:cubicBezTo>
                <a:cubicBezTo>
                  <a:pt x="2494917" y="579809"/>
                  <a:pt x="2486266" y="567805"/>
                  <a:pt x="2480554" y="554477"/>
                </a:cubicBezTo>
                <a:cubicBezTo>
                  <a:pt x="2476515" y="545052"/>
                  <a:pt x="2474865" y="534719"/>
                  <a:pt x="2470826" y="525294"/>
                </a:cubicBezTo>
                <a:cubicBezTo>
                  <a:pt x="2465114" y="511965"/>
                  <a:pt x="2457261" y="499634"/>
                  <a:pt x="2451371" y="486383"/>
                </a:cubicBezTo>
                <a:cubicBezTo>
                  <a:pt x="2444279" y="470426"/>
                  <a:pt x="2438046" y="454095"/>
                  <a:pt x="2431915" y="437745"/>
                </a:cubicBezTo>
                <a:cubicBezTo>
                  <a:pt x="2428315" y="428144"/>
                  <a:pt x="2426774" y="417733"/>
                  <a:pt x="2422188" y="408562"/>
                </a:cubicBezTo>
                <a:cubicBezTo>
                  <a:pt x="2416959" y="398105"/>
                  <a:pt x="2408533" y="389530"/>
                  <a:pt x="2402732" y="379379"/>
                </a:cubicBezTo>
                <a:cubicBezTo>
                  <a:pt x="2395537" y="366788"/>
                  <a:pt x="2392560" y="351608"/>
                  <a:pt x="2383277" y="340468"/>
                </a:cubicBezTo>
                <a:cubicBezTo>
                  <a:pt x="2375793" y="331487"/>
                  <a:pt x="2363822" y="327498"/>
                  <a:pt x="2354094" y="321013"/>
                </a:cubicBezTo>
                <a:cubicBezTo>
                  <a:pt x="2336428" y="294513"/>
                  <a:pt x="2314456" y="257421"/>
                  <a:pt x="2286000" y="243192"/>
                </a:cubicBezTo>
                <a:cubicBezTo>
                  <a:pt x="2273030" y="236707"/>
                  <a:pt x="2258890" y="232165"/>
                  <a:pt x="2247090" y="223736"/>
                </a:cubicBezTo>
                <a:cubicBezTo>
                  <a:pt x="2235896" y="215740"/>
                  <a:pt x="2229573" y="201844"/>
                  <a:pt x="2217907" y="194553"/>
                </a:cubicBezTo>
                <a:cubicBezTo>
                  <a:pt x="2203099" y="185298"/>
                  <a:pt x="2185225" y="182190"/>
                  <a:pt x="2169268" y="175098"/>
                </a:cubicBezTo>
                <a:cubicBezTo>
                  <a:pt x="2156017" y="169209"/>
                  <a:pt x="2143743" y="161220"/>
                  <a:pt x="2130358" y="155643"/>
                </a:cubicBezTo>
                <a:cubicBezTo>
                  <a:pt x="2104785" y="144987"/>
                  <a:pt x="2078260" y="136749"/>
                  <a:pt x="2052537" y="126460"/>
                </a:cubicBezTo>
                <a:cubicBezTo>
                  <a:pt x="2029609" y="117289"/>
                  <a:pt x="2007492" y="106142"/>
                  <a:pt x="1984443" y="97277"/>
                </a:cubicBezTo>
                <a:cubicBezTo>
                  <a:pt x="1935714" y="78535"/>
                  <a:pt x="1908924" y="74040"/>
                  <a:pt x="1857983" y="58366"/>
                </a:cubicBezTo>
                <a:cubicBezTo>
                  <a:pt x="1838382" y="52335"/>
                  <a:pt x="1819072" y="45396"/>
                  <a:pt x="1799617" y="38911"/>
                </a:cubicBezTo>
                <a:cubicBezTo>
                  <a:pt x="1789889" y="35668"/>
                  <a:pt x="1780489" y="31194"/>
                  <a:pt x="1770434" y="29183"/>
                </a:cubicBezTo>
                <a:cubicBezTo>
                  <a:pt x="1754221" y="25941"/>
                  <a:pt x="1737836" y="23466"/>
                  <a:pt x="1721796" y="19456"/>
                </a:cubicBezTo>
                <a:cubicBezTo>
                  <a:pt x="1711848" y="16969"/>
                  <a:pt x="1702777" y="11083"/>
                  <a:pt x="1692613" y="9728"/>
                </a:cubicBezTo>
                <a:cubicBezTo>
                  <a:pt x="1653910" y="4567"/>
                  <a:pt x="1614792" y="3243"/>
                  <a:pt x="1575881" y="0"/>
                </a:cubicBezTo>
                <a:cubicBezTo>
                  <a:pt x="1397546" y="9908"/>
                  <a:pt x="1429967" y="3243"/>
                  <a:pt x="1391056" y="9728"/>
                </a:cubicBezTo>
                <a:close/>
              </a:path>
            </a:pathLst>
          </a:custGeom>
          <a:noFill/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>
            <a:off x="6297845" y="3746815"/>
            <a:ext cx="2890810" cy="2704968"/>
          </a:xfrm>
          <a:custGeom>
            <a:avLst/>
            <a:gdLst>
              <a:gd name="connsiteX0" fmla="*/ 1538665 w 2890810"/>
              <a:gd name="connsiteY0" fmla="*/ 39589 h 2704968"/>
              <a:gd name="connsiteX1" fmla="*/ 624265 w 2890810"/>
              <a:gd name="connsiteY1" fmla="*/ 642704 h 2704968"/>
              <a:gd name="connsiteX2" fmla="*/ 604810 w 2890810"/>
              <a:gd name="connsiteY2" fmla="*/ 671887 h 2704968"/>
              <a:gd name="connsiteX3" fmla="*/ 575627 w 2890810"/>
              <a:gd name="connsiteY3" fmla="*/ 701070 h 2704968"/>
              <a:gd name="connsiteX4" fmla="*/ 536716 w 2890810"/>
              <a:gd name="connsiteY4" fmla="*/ 778891 h 2704968"/>
              <a:gd name="connsiteX5" fmla="*/ 497806 w 2890810"/>
              <a:gd name="connsiteY5" fmla="*/ 827529 h 2704968"/>
              <a:gd name="connsiteX6" fmla="*/ 478350 w 2890810"/>
              <a:gd name="connsiteY6" fmla="*/ 866440 h 2704968"/>
              <a:gd name="connsiteX7" fmla="*/ 468623 w 2890810"/>
              <a:gd name="connsiteY7" fmla="*/ 895623 h 2704968"/>
              <a:gd name="connsiteX8" fmla="*/ 449167 w 2890810"/>
              <a:gd name="connsiteY8" fmla="*/ 915078 h 2704968"/>
              <a:gd name="connsiteX9" fmla="*/ 429712 w 2890810"/>
              <a:gd name="connsiteY9" fmla="*/ 944261 h 2704968"/>
              <a:gd name="connsiteX10" fmla="*/ 419984 w 2890810"/>
              <a:gd name="connsiteY10" fmla="*/ 1002627 h 2704968"/>
              <a:gd name="connsiteX11" fmla="*/ 371346 w 2890810"/>
              <a:gd name="connsiteY11" fmla="*/ 1109631 h 2704968"/>
              <a:gd name="connsiteX12" fmla="*/ 351891 w 2890810"/>
              <a:gd name="connsiteY12" fmla="*/ 1129087 h 2704968"/>
              <a:gd name="connsiteX13" fmla="*/ 322708 w 2890810"/>
              <a:gd name="connsiteY13" fmla="*/ 1255546 h 2704968"/>
              <a:gd name="connsiteX14" fmla="*/ 283797 w 2890810"/>
              <a:gd name="connsiteY14" fmla="*/ 1313912 h 2704968"/>
              <a:gd name="connsiteX15" fmla="*/ 254614 w 2890810"/>
              <a:gd name="connsiteY15" fmla="*/ 1411189 h 2704968"/>
              <a:gd name="connsiteX16" fmla="*/ 205976 w 2890810"/>
              <a:gd name="connsiteY16" fmla="*/ 1479282 h 2704968"/>
              <a:gd name="connsiteX17" fmla="*/ 186521 w 2890810"/>
              <a:gd name="connsiteY17" fmla="*/ 1527921 h 2704968"/>
              <a:gd name="connsiteX18" fmla="*/ 176793 w 2890810"/>
              <a:gd name="connsiteY18" fmla="*/ 1566831 h 2704968"/>
              <a:gd name="connsiteX19" fmla="*/ 167065 w 2890810"/>
              <a:gd name="connsiteY19" fmla="*/ 1596014 h 2704968"/>
              <a:gd name="connsiteX20" fmla="*/ 157338 w 2890810"/>
              <a:gd name="connsiteY20" fmla="*/ 1634925 h 2704968"/>
              <a:gd name="connsiteX21" fmla="*/ 137882 w 2890810"/>
              <a:gd name="connsiteY21" fmla="*/ 1693291 h 2704968"/>
              <a:gd name="connsiteX22" fmla="*/ 108699 w 2890810"/>
              <a:gd name="connsiteY22" fmla="*/ 1761385 h 2704968"/>
              <a:gd name="connsiteX23" fmla="*/ 98972 w 2890810"/>
              <a:gd name="connsiteY23" fmla="*/ 1800295 h 2704968"/>
              <a:gd name="connsiteX24" fmla="*/ 79516 w 2890810"/>
              <a:gd name="connsiteY24" fmla="*/ 1829478 h 2704968"/>
              <a:gd name="connsiteX25" fmla="*/ 69789 w 2890810"/>
              <a:gd name="connsiteY25" fmla="*/ 1946210 h 2704968"/>
              <a:gd name="connsiteX26" fmla="*/ 50333 w 2890810"/>
              <a:gd name="connsiteY26" fmla="*/ 2004576 h 2704968"/>
              <a:gd name="connsiteX27" fmla="*/ 30878 w 2890810"/>
              <a:gd name="connsiteY27" fmla="*/ 2101853 h 2704968"/>
              <a:gd name="connsiteX28" fmla="*/ 11423 w 2890810"/>
              <a:gd name="connsiteY28" fmla="*/ 2131036 h 2704968"/>
              <a:gd name="connsiteX29" fmla="*/ 11423 w 2890810"/>
              <a:gd name="connsiteY29" fmla="*/ 2238040 h 2704968"/>
              <a:gd name="connsiteX30" fmla="*/ 40606 w 2890810"/>
              <a:gd name="connsiteY30" fmla="*/ 2276951 h 2704968"/>
              <a:gd name="connsiteX31" fmla="*/ 60061 w 2890810"/>
              <a:gd name="connsiteY31" fmla="*/ 2315861 h 2704968"/>
              <a:gd name="connsiteX32" fmla="*/ 79516 w 2890810"/>
              <a:gd name="connsiteY32" fmla="*/ 2335317 h 2704968"/>
              <a:gd name="connsiteX33" fmla="*/ 98972 w 2890810"/>
              <a:gd name="connsiteY33" fmla="*/ 2364499 h 2704968"/>
              <a:gd name="connsiteX34" fmla="*/ 137882 w 2890810"/>
              <a:gd name="connsiteY34" fmla="*/ 2393682 h 2704968"/>
              <a:gd name="connsiteX35" fmla="*/ 176793 w 2890810"/>
              <a:gd name="connsiteY35" fmla="*/ 2442321 h 2704968"/>
              <a:gd name="connsiteX36" fmla="*/ 205976 w 2890810"/>
              <a:gd name="connsiteY36" fmla="*/ 2461776 h 2704968"/>
              <a:gd name="connsiteX37" fmla="*/ 215704 w 2890810"/>
              <a:gd name="connsiteY37" fmla="*/ 2490959 h 2704968"/>
              <a:gd name="connsiteX38" fmla="*/ 274070 w 2890810"/>
              <a:gd name="connsiteY38" fmla="*/ 2529870 h 2704968"/>
              <a:gd name="connsiteX39" fmla="*/ 303253 w 2890810"/>
              <a:gd name="connsiteY39" fmla="*/ 2549325 h 2704968"/>
              <a:gd name="connsiteX40" fmla="*/ 371346 w 2890810"/>
              <a:gd name="connsiteY40" fmla="*/ 2607691 h 2704968"/>
              <a:gd name="connsiteX41" fmla="*/ 468623 w 2890810"/>
              <a:gd name="connsiteY41" fmla="*/ 2646602 h 2704968"/>
              <a:gd name="connsiteX42" fmla="*/ 546444 w 2890810"/>
              <a:gd name="connsiteY42" fmla="*/ 2675785 h 2704968"/>
              <a:gd name="connsiteX43" fmla="*/ 614538 w 2890810"/>
              <a:gd name="connsiteY43" fmla="*/ 2695240 h 2704968"/>
              <a:gd name="connsiteX44" fmla="*/ 672904 w 2890810"/>
              <a:gd name="connsiteY44" fmla="*/ 2704968 h 2704968"/>
              <a:gd name="connsiteX45" fmla="*/ 1071738 w 2890810"/>
              <a:gd name="connsiteY45" fmla="*/ 2695240 h 2704968"/>
              <a:gd name="connsiteX46" fmla="*/ 1198197 w 2890810"/>
              <a:gd name="connsiteY46" fmla="*/ 2666057 h 2704968"/>
              <a:gd name="connsiteX47" fmla="*/ 1256563 w 2890810"/>
              <a:gd name="connsiteY47" fmla="*/ 2656329 h 2704968"/>
              <a:gd name="connsiteX48" fmla="*/ 1363567 w 2890810"/>
              <a:gd name="connsiteY48" fmla="*/ 2627146 h 2704968"/>
              <a:gd name="connsiteX49" fmla="*/ 1421933 w 2890810"/>
              <a:gd name="connsiteY49" fmla="*/ 2617419 h 2704968"/>
              <a:gd name="connsiteX50" fmla="*/ 1558121 w 2890810"/>
              <a:gd name="connsiteY50" fmla="*/ 2588236 h 2704968"/>
              <a:gd name="connsiteX51" fmla="*/ 1626214 w 2890810"/>
              <a:gd name="connsiteY51" fmla="*/ 2578508 h 2704968"/>
              <a:gd name="connsiteX52" fmla="*/ 1704035 w 2890810"/>
              <a:gd name="connsiteY52" fmla="*/ 2568780 h 2704968"/>
              <a:gd name="connsiteX53" fmla="*/ 1781857 w 2890810"/>
              <a:gd name="connsiteY53" fmla="*/ 2549325 h 2704968"/>
              <a:gd name="connsiteX54" fmla="*/ 1849950 w 2890810"/>
              <a:gd name="connsiteY54" fmla="*/ 2539597 h 2704968"/>
              <a:gd name="connsiteX55" fmla="*/ 1888861 w 2890810"/>
              <a:gd name="connsiteY55" fmla="*/ 2529870 h 2704968"/>
              <a:gd name="connsiteX56" fmla="*/ 1937499 w 2890810"/>
              <a:gd name="connsiteY56" fmla="*/ 2520142 h 2704968"/>
              <a:gd name="connsiteX57" fmla="*/ 2034776 w 2890810"/>
              <a:gd name="connsiteY57" fmla="*/ 2471504 h 2704968"/>
              <a:gd name="connsiteX58" fmla="*/ 2083414 w 2890810"/>
              <a:gd name="connsiteY58" fmla="*/ 2432593 h 2704968"/>
              <a:gd name="connsiteX59" fmla="*/ 2200146 w 2890810"/>
              <a:gd name="connsiteY59" fmla="*/ 2354772 h 2704968"/>
              <a:gd name="connsiteX60" fmla="*/ 2287695 w 2890810"/>
              <a:gd name="connsiteY60" fmla="*/ 2296406 h 2704968"/>
              <a:gd name="connsiteX61" fmla="*/ 2355789 w 2890810"/>
              <a:gd name="connsiteY61" fmla="*/ 2247768 h 2704968"/>
              <a:gd name="connsiteX62" fmla="*/ 2375244 w 2890810"/>
              <a:gd name="connsiteY62" fmla="*/ 2228312 h 2704968"/>
              <a:gd name="connsiteX63" fmla="*/ 2443338 w 2890810"/>
              <a:gd name="connsiteY63" fmla="*/ 2169946 h 2704968"/>
              <a:gd name="connsiteX64" fmla="*/ 2501704 w 2890810"/>
              <a:gd name="connsiteY64" fmla="*/ 2092125 h 2704968"/>
              <a:gd name="connsiteX65" fmla="*/ 2569797 w 2890810"/>
              <a:gd name="connsiteY65" fmla="*/ 2033759 h 2704968"/>
              <a:gd name="connsiteX66" fmla="*/ 2598980 w 2890810"/>
              <a:gd name="connsiteY66" fmla="*/ 2024031 h 2704968"/>
              <a:gd name="connsiteX67" fmla="*/ 2705984 w 2890810"/>
              <a:gd name="connsiteY67" fmla="*/ 1965665 h 2704968"/>
              <a:gd name="connsiteX68" fmla="*/ 2735167 w 2890810"/>
              <a:gd name="connsiteY68" fmla="*/ 1917027 h 2704968"/>
              <a:gd name="connsiteX69" fmla="*/ 2783806 w 2890810"/>
              <a:gd name="connsiteY69" fmla="*/ 1848934 h 2704968"/>
              <a:gd name="connsiteX70" fmla="*/ 2842172 w 2890810"/>
              <a:gd name="connsiteY70" fmla="*/ 1790568 h 2704968"/>
              <a:gd name="connsiteX71" fmla="*/ 2861627 w 2890810"/>
              <a:gd name="connsiteY71" fmla="*/ 1741929 h 2704968"/>
              <a:gd name="connsiteX72" fmla="*/ 2890810 w 2890810"/>
              <a:gd name="connsiteY72" fmla="*/ 1382006 h 2704968"/>
              <a:gd name="connsiteX73" fmla="*/ 2774078 w 2890810"/>
              <a:gd name="connsiteY73" fmla="*/ 992899 h 2704968"/>
              <a:gd name="connsiteX74" fmla="*/ 2735167 w 2890810"/>
              <a:gd name="connsiteY74" fmla="*/ 895623 h 2704968"/>
              <a:gd name="connsiteX75" fmla="*/ 2715712 w 2890810"/>
              <a:gd name="connsiteY75" fmla="*/ 846985 h 2704968"/>
              <a:gd name="connsiteX76" fmla="*/ 2667074 w 2890810"/>
              <a:gd name="connsiteY76" fmla="*/ 788619 h 2704968"/>
              <a:gd name="connsiteX77" fmla="*/ 2618435 w 2890810"/>
              <a:gd name="connsiteY77" fmla="*/ 710797 h 2704968"/>
              <a:gd name="connsiteX78" fmla="*/ 2598980 w 2890810"/>
              <a:gd name="connsiteY78" fmla="*/ 662159 h 2704968"/>
              <a:gd name="connsiteX79" fmla="*/ 2550342 w 2890810"/>
              <a:gd name="connsiteY79" fmla="*/ 613521 h 2704968"/>
              <a:gd name="connsiteX80" fmla="*/ 2521159 w 2890810"/>
              <a:gd name="connsiteY80" fmla="*/ 555155 h 2704968"/>
              <a:gd name="connsiteX81" fmla="*/ 2453065 w 2890810"/>
              <a:gd name="connsiteY81" fmla="*/ 487061 h 2704968"/>
              <a:gd name="connsiteX82" fmla="*/ 2346061 w 2890810"/>
              <a:gd name="connsiteY82" fmla="*/ 360602 h 2704968"/>
              <a:gd name="connsiteX83" fmla="*/ 2268240 w 2890810"/>
              <a:gd name="connsiteY83" fmla="*/ 273053 h 2704968"/>
              <a:gd name="connsiteX84" fmla="*/ 2229329 w 2890810"/>
              <a:gd name="connsiteY84" fmla="*/ 243870 h 2704968"/>
              <a:gd name="connsiteX85" fmla="*/ 2132053 w 2890810"/>
              <a:gd name="connsiteY85" fmla="*/ 185504 h 2704968"/>
              <a:gd name="connsiteX86" fmla="*/ 2073687 w 2890810"/>
              <a:gd name="connsiteY86" fmla="*/ 156321 h 2704968"/>
              <a:gd name="connsiteX87" fmla="*/ 1995865 w 2890810"/>
              <a:gd name="connsiteY87" fmla="*/ 107682 h 2704968"/>
              <a:gd name="connsiteX88" fmla="*/ 1918044 w 2890810"/>
              <a:gd name="connsiteY88" fmla="*/ 78499 h 2704968"/>
              <a:gd name="connsiteX89" fmla="*/ 1879133 w 2890810"/>
              <a:gd name="connsiteY89" fmla="*/ 59044 h 2704968"/>
              <a:gd name="connsiteX90" fmla="*/ 1752674 w 2890810"/>
              <a:gd name="connsiteY90" fmla="*/ 29861 h 2704968"/>
              <a:gd name="connsiteX91" fmla="*/ 1645670 w 2890810"/>
              <a:gd name="connsiteY91" fmla="*/ 39589 h 2704968"/>
              <a:gd name="connsiteX92" fmla="*/ 1616487 w 2890810"/>
              <a:gd name="connsiteY92" fmla="*/ 49317 h 2704968"/>
              <a:gd name="connsiteX93" fmla="*/ 1538665 w 2890810"/>
              <a:gd name="connsiteY93" fmla="*/ 39589 h 270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890810" h="2704968">
                <a:moveTo>
                  <a:pt x="1538665" y="39589"/>
                </a:moveTo>
                <a:cubicBezTo>
                  <a:pt x="1373295" y="138487"/>
                  <a:pt x="926610" y="437991"/>
                  <a:pt x="624265" y="642704"/>
                </a:cubicBezTo>
                <a:cubicBezTo>
                  <a:pt x="614584" y="649259"/>
                  <a:pt x="612294" y="662906"/>
                  <a:pt x="604810" y="671887"/>
                </a:cubicBezTo>
                <a:cubicBezTo>
                  <a:pt x="596003" y="682455"/>
                  <a:pt x="585355" y="691342"/>
                  <a:pt x="575627" y="701070"/>
                </a:cubicBezTo>
                <a:cubicBezTo>
                  <a:pt x="562751" y="739696"/>
                  <a:pt x="565954" y="737123"/>
                  <a:pt x="536716" y="778891"/>
                </a:cubicBezTo>
                <a:cubicBezTo>
                  <a:pt x="524810" y="795900"/>
                  <a:pt x="509323" y="810254"/>
                  <a:pt x="497806" y="827529"/>
                </a:cubicBezTo>
                <a:cubicBezTo>
                  <a:pt x="489762" y="839595"/>
                  <a:pt x="484062" y="853111"/>
                  <a:pt x="478350" y="866440"/>
                </a:cubicBezTo>
                <a:cubicBezTo>
                  <a:pt x="474311" y="875865"/>
                  <a:pt x="473899" y="886830"/>
                  <a:pt x="468623" y="895623"/>
                </a:cubicBezTo>
                <a:cubicBezTo>
                  <a:pt x="463904" y="903487"/>
                  <a:pt x="454896" y="907916"/>
                  <a:pt x="449167" y="915078"/>
                </a:cubicBezTo>
                <a:cubicBezTo>
                  <a:pt x="441864" y="924207"/>
                  <a:pt x="436197" y="934533"/>
                  <a:pt x="429712" y="944261"/>
                </a:cubicBezTo>
                <a:cubicBezTo>
                  <a:pt x="426469" y="963716"/>
                  <a:pt x="424263" y="983373"/>
                  <a:pt x="419984" y="1002627"/>
                </a:cubicBezTo>
                <a:cubicBezTo>
                  <a:pt x="413578" y="1031455"/>
                  <a:pt x="379511" y="1101466"/>
                  <a:pt x="371346" y="1109631"/>
                </a:cubicBezTo>
                <a:lnTo>
                  <a:pt x="351891" y="1129087"/>
                </a:lnTo>
                <a:cubicBezTo>
                  <a:pt x="347284" y="1152123"/>
                  <a:pt x="329411" y="1245492"/>
                  <a:pt x="322708" y="1255546"/>
                </a:cubicBezTo>
                <a:lnTo>
                  <a:pt x="283797" y="1313912"/>
                </a:lnTo>
                <a:cubicBezTo>
                  <a:pt x="278745" y="1334122"/>
                  <a:pt x="263498" y="1399344"/>
                  <a:pt x="254614" y="1411189"/>
                </a:cubicBezTo>
                <a:cubicBezTo>
                  <a:pt x="248002" y="1420005"/>
                  <a:pt x="213089" y="1465055"/>
                  <a:pt x="205976" y="1479282"/>
                </a:cubicBezTo>
                <a:cubicBezTo>
                  <a:pt x="198167" y="1494900"/>
                  <a:pt x="192043" y="1511355"/>
                  <a:pt x="186521" y="1527921"/>
                </a:cubicBezTo>
                <a:cubicBezTo>
                  <a:pt x="182293" y="1540604"/>
                  <a:pt x="180466" y="1553976"/>
                  <a:pt x="176793" y="1566831"/>
                </a:cubicBezTo>
                <a:cubicBezTo>
                  <a:pt x="173976" y="1576690"/>
                  <a:pt x="169882" y="1586155"/>
                  <a:pt x="167065" y="1596014"/>
                </a:cubicBezTo>
                <a:cubicBezTo>
                  <a:pt x="163392" y="1608869"/>
                  <a:pt x="161180" y="1622119"/>
                  <a:pt x="157338" y="1634925"/>
                </a:cubicBezTo>
                <a:cubicBezTo>
                  <a:pt x="151445" y="1654568"/>
                  <a:pt x="142856" y="1673395"/>
                  <a:pt x="137882" y="1693291"/>
                </a:cubicBezTo>
                <a:cubicBezTo>
                  <a:pt x="125320" y="1743544"/>
                  <a:pt x="135571" y="1721078"/>
                  <a:pt x="108699" y="1761385"/>
                </a:cubicBezTo>
                <a:cubicBezTo>
                  <a:pt x="105457" y="1774355"/>
                  <a:pt x="104238" y="1788007"/>
                  <a:pt x="98972" y="1800295"/>
                </a:cubicBezTo>
                <a:cubicBezTo>
                  <a:pt x="94367" y="1811041"/>
                  <a:pt x="81809" y="1818014"/>
                  <a:pt x="79516" y="1829478"/>
                </a:cubicBezTo>
                <a:cubicBezTo>
                  <a:pt x="71859" y="1867765"/>
                  <a:pt x="76208" y="1907696"/>
                  <a:pt x="69789" y="1946210"/>
                </a:cubicBezTo>
                <a:cubicBezTo>
                  <a:pt x="66418" y="1966439"/>
                  <a:pt x="50333" y="2004576"/>
                  <a:pt x="50333" y="2004576"/>
                </a:cubicBezTo>
                <a:cubicBezTo>
                  <a:pt x="46748" y="2029676"/>
                  <a:pt x="44462" y="2074685"/>
                  <a:pt x="30878" y="2101853"/>
                </a:cubicBezTo>
                <a:cubicBezTo>
                  <a:pt x="25650" y="2112310"/>
                  <a:pt x="17908" y="2121308"/>
                  <a:pt x="11423" y="2131036"/>
                </a:cubicBezTo>
                <a:cubicBezTo>
                  <a:pt x="399" y="2175129"/>
                  <a:pt x="-7511" y="2185971"/>
                  <a:pt x="11423" y="2238040"/>
                </a:cubicBezTo>
                <a:cubicBezTo>
                  <a:pt x="16964" y="2253277"/>
                  <a:pt x="32013" y="2263203"/>
                  <a:pt x="40606" y="2276951"/>
                </a:cubicBezTo>
                <a:cubicBezTo>
                  <a:pt x="48291" y="2289248"/>
                  <a:pt x="52017" y="2303795"/>
                  <a:pt x="60061" y="2315861"/>
                </a:cubicBezTo>
                <a:cubicBezTo>
                  <a:pt x="65148" y="2323492"/>
                  <a:pt x="73787" y="2328155"/>
                  <a:pt x="79516" y="2335317"/>
                </a:cubicBezTo>
                <a:cubicBezTo>
                  <a:pt x="86819" y="2344446"/>
                  <a:pt x="90705" y="2356232"/>
                  <a:pt x="98972" y="2364499"/>
                </a:cubicBezTo>
                <a:cubicBezTo>
                  <a:pt x="110436" y="2375963"/>
                  <a:pt x="125427" y="2383303"/>
                  <a:pt x="137882" y="2393682"/>
                </a:cubicBezTo>
                <a:cubicBezTo>
                  <a:pt x="195649" y="2441822"/>
                  <a:pt x="113953" y="2379481"/>
                  <a:pt x="176793" y="2442321"/>
                </a:cubicBezTo>
                <a:cubicBezTo>
                  <a:pt x="185060" y="2450588"/>
                  <a:pt x="196248" y="2455291"/>
                  <a:pt x="205976" y="2461776"/>
                </a:cubicBezTo>
                <a:cubicBezTo>
                  <a:pt x="209219" y="2471504"/>
                  <a:pt x="208453" y="2483708"/>
                  <a:pt x="215704" y="2490959"/>
                </a:cubicBezTo>
                <a:cubicBezTo>
                  <a:pt x="232238" y="2507493"/>
                  <a:pt x="254615" y="2516900"/>
                  <a:pt x="274070" y="2529870"/>
                </a:cubicBezTo>
                <a:cubicBezTo>
                  <a:pt x="283798" y="2536355"/>
                  <a:pt x="294986" y="2541058"/>
                  <a:pt x="303253" y="2549325"/>
                </a:cubicBezTo>
                <a:cubicBezTo>
                  <a:pt x="322724" y="2568796"/>
                  <a:pt x="346385" y="2595211"/>
                  <a:pt x="371346" y="2607691"/>
                </a:cubicBezTo>
                <a:cubicBezTo>
                  <a:pt x="402583" y="2623309"/>
                  <a:pt x="439565" y="2627230"/>
                  <a:pt x="468623" y="2646602"/>
                </a:cubicBezTo>
                <a:cubicBezTo>
                  <a:pt x="516662" y="2678627"/>
                  <a:pt x="479131" y="2658957"/>
                  <a:pt x="546444" y="2675785"/>
                </a:cubicBezTo>
                <a:cubicBezTo>
                  <a:pt x="620605" y="2694325"/>
                  <a:pt x="523571" y="2677046"/>
                  <a:pt x="614538" y="2695240"/>
                </a:cubicBezTo>
                <a:cubicBezTo>
                  <a:pt x="633879" y="2699108"/>
                  <a:pt x="653449" y="2701725"/>
                  <a:pt x="672904" y="2704968"/>
                </a:cubicBezTo>
                <a:cubicBezTo>
                  <a:pt x="805849" y="2701725"/>
                  <a:pt x="938993" y="2703205"/>
                  <a:pt x="1071738" y="2695240"/>
                </a:cubicBezTo>
                <a:cubicBezTo>
                  <a:pt x="1110016" y="2692943"/>
                  <a:pt x="1158155" y="2674066"/>
                  <a:pt x="1198197" y="2666057"/>
                </a:cubicBezTo>
                <a:cubicBezTo>
                  <a:pt x="1217538" y="2662189"/>
                  <a:pt x="1237222" y="2660197"/>
                  <a:pt x="1256563" y="2656329"/>
                </a:cubicBezTo>
                <a:cubicBezTo>
                  <a:pt x="1299848" y="2647672"/>
                  <a:pt x="1315332" y="2638277"/>
                  <a:pt x="1363567" y="2627146"/>
                </a:cubicBezTo>
                <a:cubicBezTo>
                  <a:pt x="1382786" y="2622711"/>
                  <a:pt x="1402527" y="2620947"/>
                  <a:pt x="1421933" y="2617419"/>
                </a:cubicBezTo>
                <a:cubicBezTo>
                  <a:pt x="1600645" y="2584927"/>
                  <a:pt x="1272253" y="2641837"/>
                  <a:pt x="1558121" y="2588236"/>
                </a:cubicBezTo>
                <a:cubicBezTo>
                  <a:pt x="1580656" y="2584011"/>
                  <a:pt x="1603487" y="2581538"/>
                  <a:pt x="1626214" y="2578508"/>
                </a:cubicBezTo>
                <a:cubicBezTo>
                  <a:pt x="1652127" y="2575053"/>
                  <a:pt x="1678341" y="2573598"/>
                  <a:pt x="1704035" y="2568780"/>
                </a:cubicBezTo>
                <a:cubicBezTo>
                  <a:pt x="1730316" y="2563852"/>
                  <a:pt x="1755637" y="2554569"/>
                  <a:pt x="1781857" y="2549325"/>
                </a:cubicBezTo>
                <a:cubicBezTo>
                  <a:pt x="1804340" y="2544828"/>
                  <a:pt x="1827392" y="2543698"/>
                  <a:pt x="1849950" y="2539597"/>
                </a:cubicBezTo>
                <a:cubicBezTo>
                  <a:pt x="1863104" y="2537205"/>
                  <a:pt x="1875810" y="2532770"/>
                  <a:pt x="1888861" y="2529870"/>
                </a:cubicBezTo>
                <a:cubicBezTo>
                  <a:pt x="1905001" y="2526283"/>
                  <a:pt x="1921286" y="2523385"/>
                  <a:pt x="1937499" y="2520142"/>
                </a:cubicBezTo>
                <a:cubicBezTo>
                  <a:pt x="2006989" y="2473815"/>
                  <a:pt x="1973181" y="2486902"/>
                  <a:pt x="2034776" y="2471504"/>
                </a:cubicBezTo>
                <a:cubicBezTo>
                  <a:pt x="2090530" y="2387871"/>
                  <a:pt x="2016292" y="2486291"/>
                  <a:pt x="2083414" y="2432593"/>
                </a:cubicBezTo>
                <a:cubicBezTo>
                  <a:pt x="2189793" y="2347489"/>
                  <a:pt x="2106334" y="2373533"/>
                  <a:pt x="2200146" y="2354772"/>
                </a:cubicBezTo>
                <a:cubicBezTo>
                  <a:pt x="2282382" y="2305430"/>
                  <a:pt x="2216769" y="2347067"/>
                  <a:pt x="2287695" y="2296406"/>
                </a:cubicBezTo>
                <a:cubicBezTo>
                  <a:pt x="2323072" y="2271137"/>
                  <a:pt x="2317643" y="2279557"/>
                  <a:pt x="2355789" y="2247768"/>
                </a:cubicBezTo>
                <a:cubicBezTo>
                  <a:pt x="2362835" y="2241897"/>
                  <a:pt x="2368082" y="2234041"/>
                  <a:pt x="2375244" y="2228312"/>
                </a:cubicBezTo>
                <a:cubicBezTo>
                  <a:pt x="2449326" y="2169045"/>
                  <a:pt x="2349661" y="2263623"/>
                  <a:pt x="2443338" y="2169946"/>
                </a:cubicBezTo>
                <a:cubicBezTo>
                  <a:pt x="2460315" y="2119010"/>
                  <a:pt x="2445814" y="2148015"/>
                  <a:pt x="2501704" y="2092125"/>
                </a:cubicBezTo>
                <a:cubicBezTo>
                  <a:pt x="2525641" y="2068188"/>
                  <a:pt x="2540164" y="2048575"/>
                  <a:pt x="2569797" y="2033759"/>
                </a:cubicBezTo>
                <a:cubicBezTo>
                  <a:pt x="2578968" y="2029173"/>
                  <a:pt x="2589978" y="2028941"/>
                  <a:pt x="2598980" y="2024031"/>
                </a:cubicBezTo>
                <a:cubicBezTo>
                  <a:pt x="2717940" y="1959144"/>
                  <a:pt x="2636906" y="1988692"/>
                  <a:pt x="2705984" y="1965665"/>
                </a:cubicBezTo>
                <a:cubicBezTo>
                  <a:pt x="2743987" y="1927664"/>
                  <a:pt x="2709911" y="1967539"/>
                  <a:pt x="2735167" y="1917027"/>
                </a:cubicBezTo>
                <a:cubicBezTo>
                  <a:pt x="2741087" y="1905187"/>
                  <a:pt x="2778850" y="1854440"/>
                  <a:pt x="2783806" y="1848934"/>
                </a:cubicBezTo>
                <a:cubicBezTo>
                  <a:pt x="2802212" y="1828483"/>
                  <a:pt x="2842172" y="1790568"/>
                  <a:pt x="2842172" y="1790568"/>
                </a:cubicBezTo>
                <a:cubicBezTo>
                  <a:pt x="2848657" y="1774355"/>
                  <a:pt x="2856830" y="1758719"/>
                  <a:pt x="2861627" y="1741929"/>
                </a:cubicBezTo>
                <a:cubicBezTo>
                  <a:pt x="2899191" y="1610452"/>
                  <a:pt x="2884873" y="1548239"/>
                  <a:pt x="2890810" y="1382006"/>
                </a:cubicBezTo>
                <a:cubicBezTo>
                  <a:pt x="2794461" y="958066"/>
                  <a:pt x="2897649" y="1363612"/>
                  <a:pt x="2774078" y="992899"/>
                </a:cubicBezTo>
                <a:cubicBezTo>
                  <a:pt x="2736541" y="880289"/>
                  <a:pt x="2773338" y="981507"/>
                  <a:pt x="2735167" y="895623"/>
                </a:cubicBezTo>
                <a:cubicBezTo>
                  <a:pt x="2728075" y="879666"/>
                  <a:pt x="2725087" y="861717"/>
                  <a:pt x="2715712" y="846985"/>
                </a:cubicBezTo>
                <a:cubicBezTo>
                  <a:pt x="2702116" y="825619"/>
                  <a:pt x="2681794" y="809227"/>
                  <a:pt x="2667074" y="788619"/>
                </a:cubicBezTo>
                <a:cubicBezTo>
                  <a:pt x="2649294" y="763726"/>
                  <a:pt x="2632938" y="737731"/>
                  <a:pt x="2618435" y="710797"/>
                </a:cubicBezTo>
                <a:cubicBezTo>
                  <a:pt x="2610156" y="695423"/>
                  <a:pt x="2608994" y="676464"/>
                  <a:pt x="2598980" y="662159"/>
                </a:cubicBezTo>
                <a:cubicBezTo>
                  <a:pt x="2585832" y="643375"/>
                  <a:pt x="2563828" y="632064"/>
                  <a:pt x="2550342" y="613521"/>
                </a:cubicBezTo>
                <a:cubicBezTo>
                  <a:pt x="2537548" y="595930"/>
                  <a:pt x="2534421" y="572396"/>
                  <a:pt x="2521159" y="555155"/>
                </a:cubicBezTo>
                <a:cubicBezTo>
                  <a:pt x="2501587" y="529712"/>
                  <a:pt x="2474539" y="510921"/>
                  <a:pt x="2453065" y="487061"/>
                </a:cubicBezTo>
                <a:cubicBezTo>
                  <a:pt x="2416126" y="446017"/>
                  <a:pt x="2381411" y="403022"/>
                  <a:pt x="2346061" y="360602"/>
                </a:cubicBezTo>
                <a:cubicBezTo>
                  <a:pt x="2311274" y="318858"/>
                  <a:pt x="2308065" y="307900"/>
                  <a:pt x="2268240" y="273053"/>
                </a:cubicBezTo>
                <a:cubicBezTo>
                  <a:pt x="2256039" y="262377"/>
                  <a:pt x="2242522" y="253294"/>
                  <a:pt x="2229329" y="243870"/>
                </a:cubicBezTo>
                <a:cubicBezTo>
                  <a:pt x="2198744" y="222024"/>
                  <a:pt x="2164795" y="203134"/>
                  <a:pt x="2132053" y="185504"/>
                </a:cubicBezTo>
                <a:cubicBezTo>
                  <a:pt x="2112901" y="175192"/>
                  <a:pt x="2092573" y="167113"/>
                  <a:pt x="2073687" y="156321"/>
                </a:cubicBezTo>
                <a:cubicBezTo>
                  <a:pt x="2047127" y="141144"/>
                  <a:pt x="2023226" y="121363"/>
                  <a:pt x="1995865" y="107682"/>
                </a:cubicBezTo>
                <a:cubicBezTo>
                  <a:pt x="1971086" y="95292"/>
                  <a:pt x="1943617" y="89154"/>
                  <a:pt x="1918044" y="78499"/>
                </a:cubicBezTo>
                <a:cubicBezTo>
                  <a:pt x="1904658" y="72922"/>
                  <a:pt x="1892761" y="64000"/>
                  <a:pt x="1879133" y="59044"/>
                </a:cubicBezTo>
                <a:cubicBezTo>
                  <a:pt x="1826516" y="39911"/>
                  <a:pt x="1805548" y="38674"/>
                  <a:pt x="1752674" y="29861"/>
                </a:cubicBezTo>
                <a:cubicBezTo>
                  <a:pt x="1717006" y="33104"/>
                  <a:pt x="1681125" y="34524"/>
                  <a:pt x="1645670" y="39589"/>
                </a:cubicBezTo>
                <a:cubicBezTo>
                  <a:pt x="1635519" y="41039"/>
                  <a:pt x="1626542" y="47306"/>
                  <a:pt x="1616487" y="49317"/>
                </a:cubicBezTo>
                <a:cubicBezTo>
                  <a:pt x="1565558" y="59503"/>
                  <a:pt x="1704035" y="-59309"/>
                  <a:pt x="1538665" y="39589"/>
                </a:cubicBezTo>
                <a:close/>
              </a:path>
            </a:pathLst>
          </a:custGeom>
          <a:noFill/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5244" y="3161964"/>
            <a:ext cx="223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 서브 트리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최소힙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39761" y="3173105"/>
            <a:ext cx="276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 서브 트리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최대힙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맑은 고딕" panose="020B0503020000020004" pitchFamily="50" charset="-127"/>
              </a:rPr>
              <a:t>이후 </a:t>
            </a:r>
            <a:r>
              <a:rPr lang="ko-KR" altLang="en-US" sz="2000" dirty="0">
                <a:latin typeface="맑은 고딕" panose="020B0503020000020004" pitchFamily="50" charset="-127"/>
              </a:rPr>
              <a:t>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주차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DS01_11_201800000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DS01_08_201800000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월요일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13:00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김태공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(dmflsla@naver.com)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서브트리의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index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대응 관계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816822"/>
            <a:ext cx="10690710" cy="122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=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왼쪽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서브트리의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노드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index, j =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 대응하는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오른쪽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서브트리의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노드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index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라고 할 때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/>
              <a:t>최소 </a:t>
            </a:r>
            <a:r>
              <a:rPr lang="ko-KR" altLang="en-US" sz="2000" b="1" dirty="0" err="1"/>
              <a:t>히프의</a:t>
            </a:r>
            <a:r>
              <a:rPr lang="ko-KR" altLang="en-US" sz="2000" b="1" dirty="0"/>
              <a:t> 위치 </a:t>
            </a:r>
            <a:r>
              <a:rPr lang="en-US" altLang="ko-KR" sz="2000" b="1" dirty="0" err="1"/>
              <a:t>i</a:t>
            </a:r>
            <a:r>
              <a:rPr lang="ko-KR" altLang="en-US" sz="2000" b="1" dirty="0"/>
              <a:t>에 대응하는 최대 </a:t>
            </a:r>
            <a:r>
              <a:rPr lang="ko-KR" altLang="en-US" sz="2000" b="1" dirty="0" err="1"/>
              <a:t>히프의</a:t>
            </a:r>
            <a:r>
              <a:rPr lang="ko-KR" altLang="en-US" sz="2000" b="1" dirty="0"/>
              <a:t> 노드 </a:t>
            </a:r>
            <a:r>
              <a:rPr lang="en-US" altLang="ko-KR" sz="2000" b="1" dirty="0"/>
              <a:t>j</a:t>
            </a:r>
            <a:r>
              <a:rPr lang="ko-KR" altLang="en-US" sz="2000" b="1" dirty="0"/>
              <a:t>를 </a:t>
            </a:r>
            <a:r>
              <a:rPr lang="ko-KR" altLang="en-US" sz="2000" b="1" dirty="0" smtClean="0"/>
              <a:t>계산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693983" y="11491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4147328" y="2015073"/>
                <a:ext cx="3205908" cy="1027333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 lvl="2" fontAlgn="base"/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unc>
                          <m:func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func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⌋−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000" b="1" dirty="0"/>
                  <a:t> </a:t>
                </a:r>
              </a:p>
              <a:p>
                <a:pPr marL="457200" lvl="2" fontAlgn="base"/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/>
                  <a:t> </a:t>
                </a: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914400" lvl="3" fontAlgn="base"/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000" b="1" dirty="0"/>
                  <a:t> </a:t>
                </a: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328" y="2015073"/>
                <a:ext cx="3205908" cy="102733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6" y="3221300"/>
            <a:ext cx="4256784" cy="2976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07145" y="3110724"/>
                <a:ext cx="6348918" cy="3465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:r>
                  <a:rPr lang="ko-KR" altLang="en-US" dirty="0" smtClean="0"/>
                  <a:t>예를 들어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ko-KR" altLang="en-US" dirty="0" smtClean="0"/>
                  <a:t>에 대응되는 오른쪽 </a:t>
                </a:r>
                <a:r>
                  <a:rPr lang="ko-KR" altLang="en-US" dirty="0" err="1" smtClean="0"/>
                  <a:t>서브트리의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index</a:t>
                </a:r>
                <a:r>
                  <a:rPr lang="ko-KR" altLang="en-US" dirty="0" smtClean="0"/>
                  <a:t>는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func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⌋−1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⌋−1</m:t>
                        </m:r>
                      </m:sup>
                    </m:sSup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※ </a:t>
                </a:r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ko-KR" altLang="en-US" dirty="0" smtClean="0"/>
                  <a:t>라면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=9+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ko-KR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altLang="ko-KR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func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⌋−1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505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ko-KR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ko-KR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func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⌋−1</m:t>
                        </m:r>
                      </m:sup>
                    </m:sSup>
                    <m:r>
                      <a:rPr lang="en-US" altLang="ko-KR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ko-KR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5050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ko-KR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altLang="ko-KR" dirty="0" smtClean="0">
                  <a:solidFill>
                    <a:srgbClr val="FF5050"/>
                  </a:solidFill>
                </a:endParaRP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13 &gt; 1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1−1</m:t>
                    </m:r>
                  </m:oMath>
                </a14:m>
                <a:r>
                  <a:rPr lang="ko-KR" altLang="en-US" dirty="0" smtClean="0"/>
                  <a:t>이므로 </a:t>
                </a:r>
                <a:r>
                  <a:rPr lang="en-US" altLang="ko-KR" dirty="0" smtClean="0"/>
                  <a:t>index</a:t>
                </a:r>
                <a:r>
                  <a:rPr lang="ko-KR" altLang="en-US" dirty="0" smtClean="0"/>
                  <a:t>범위를 초과함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,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i="1" dirty="0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=(13−1)/2=6</m:t>
                      </m:r>
                    </m:oMath>
                  </m:oMathPara>
                </a14:m>
                <a:endParaRPr lang="en-US" altLang="ko-KR" dirty="0" smtClean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45" y="3110724"/>
                <a:ext cx="6348918" cy="3465564"/>
              </a:xfrm>
              <a:prstGeom prst="rect">
                <a:avLst/>
              </a:prstGeom>
              <a:blipFill>
                <a:blip r:embed="rId4"/>
                <a:stretch>
                  <a:fillRect l="-768" t="-879" b="-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314384" y="6275627"/>
            <a:ext cx="2548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노드 </a:t>
            </a:r>
            <a:r>
              <a:rPr lang="en-US" altLang="ko-KR" sz="2000" b="1" dirty="0" smtClean="0"/>
              <a:t>index</a:t>
            </a:r>
            <a:endParaRPr lang="ko-KR" altLang="en-US" sz="2000" b="1" dirty="0"/>
          </a:p>
        </p:txBody>
      </p:sp>
      <p:sp>
        <p:nvSpPr>
          <p:cNvPr id="23" name="타원 22"/>
          <p:cNvSpPr/>
          <p:nvPr/>
        </p:nvSpPr>
        <p:spPr>
          <a:xfrm>
            <a:off x="914746" y="4493309"/>
            <a:ext cx="568595" cy="56859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712414" y="5307744"/>
            <a:ext cx="568595" cy="568595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578733" y="4571132"/>
            <a:ext cx="568595" cy="568595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854835" y="4571131"/>
            <a:ext cx="568595" cy="56859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서브트리의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index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대응 관계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10690710" cy="122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=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오른쪽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서브트리의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노드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index, j =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 대응하는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왼쪽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서브트리의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노드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index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라고 할 때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/>
              <a:t>최대 </a:t>
            </a:r>
            <a:r>
              <a:rPr lang="ko-KR" altLang="en-US" sz="2000" b="1" dirty="0" err="1"/>
              <a:t>히프의</a:t>
            </a:r>
            <a:r>
              <a:rPr lang="ko-KR" altLang="en-US" sz="2000" b="1" dirty="0"/>
              <a:t> 위치 </a:t>
            </a:r>
            <a:r>
              <a:rPr lang="en-US" altLang="ko-KR" sz="2000" b="1" dirty="0" err="1"/>
              <a:t>i</a:t>
            </a:r>
            <a:r>
              <a:rPr lang="ko-KR" altLang="en-US" sz="2000" b="1" dirty="0"/>
              <a:t>에 대응하는 최소 </a:t>
            </a:r>
            <a:r>
              <a:rPr lang="ko-KR" altLang="en-US" sz="2000" b="1" dirty="0" err="1"/>
              <a:t>히프의</a:t>
            </a:r>
            <a:r>
              <a:rPr lang="ko-KR" altLang="en-US" sz="2000" b="1" dirty="0"/>
              <a:t> 노드</a:t>
            </a:r>
            <a:r>
              <a:rPr lang="en-US" altLang="ko-KR" sz="2000" b="1" dirty="0"/>
              <a:t> j</a:t>
            </a:r>
            <a:r>
              <a:rPr lang="ko-KR" altLang="en-US" sz="2000" b="1" dirty="0"/>
              <a:t>를 </a:t>
            </a:r>
            <a:r>
              <a:rPr lang="ko-KR" altLang="en-US" sz="2000" b="1" dirty="0" smtClean="0"/>
              <a:t>계산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3888955" y="2516385"/>
                <a:ext cx="3205908" cy="411779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 lvl="2" fontAlgn="base"/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unc>
                          <m:func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func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⌋−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000" b="1" dirty="0"/>
                  <a:t> </a:t>
                </a: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55" y="2516385"/>
                <a:ext cx="3205908" cy="411779"/>
              </a:xfrm>
              <a:prstGeom prst="rect">
                <a:avLst/>
              </a:prstGeom>
              <a:blipFill>
                <a:blip r:embed="rId2"/>
                <a:stretch>
                  <a:fillRect b="-15942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60" y="3124784"/>
            <a:ext cx="4572080" cy="3468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91652" y="3541737"/>
                <a:ext cx="6348918" cy="263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:r>
                  <a:rPr lang="ko-KR" altLang="en-US" dirty="0" smtClean="0"/>
                  <a:t>예를 들어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ko-KR" altLang="en-US" dirty="0" smtClean="0"/>
                  <a:t>에 대응되는 왼쪽 </a:t>
                </a:r>
                <a:r>
                  <a:rPr lang="ko-KR" altLang="en-US" dirty="0" err="1" smtClean="0"/>
                  <a:t>서브트리의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index</a:t>
                </a:r>
                <a:r>
                  <a:rPr lang="ko-KR" altLang="en-US" dirty="0" smtClean="0"/>
                  <a:t>는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=5−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func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⌋−1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func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⌋−1</m:t>
                        </m:r>
                      </m:sup>
                    </m:sSup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ko-KR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※ </a:t>
                </a:r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i="1" dirty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ko-KR" altLang="en-US" dirty="0" smtClean="0"/>
                  <a:t>이라면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6−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ko-KR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func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⌋−1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505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6−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ko-KR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⌋−1</m:t>
                        </m:r>
                      </m:sup>
                    </m:sSup>
                    <m:r>
                      <a:rPr lang="en-US" altLang="ko-KR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6−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5050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6−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i="1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ko-KR" dirty="0" smtClean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52" y="3541737"/>
                <a:ext cx="6348918" cy="2634567"/>
              </a:xfrm>
              <a:prstGeom prst="rect">
                <a:avLst/>
              </a:prstGeom>
              <a:blipFill>
                <a:blip r:embed="rId4"/>
                <a:stretch>
                  <a:fillRect l="-865" t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2781719" y="5073134"/>
                <a:ext cx="1597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19" y="5073134"/>
                <a:ext cx="159784" cy="369332"/>
              </a:xfrm>
              <a:prstGeom prst="rect">
                <a:avLst/>
              </a:prstGeom>
              <a:blipFill>
                <a:blip r:embed="rId5"/>
                <a:stretch>
                  <a:fillRect l="-14815" r="-7037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4366312" y="4960231"/>
                <a:ext cx="1597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312" y="4960231"/>
                <a:ext cx="159784" cy="369332"/>
              </a:xfrm>
              <a:prstGeom prst="rect">
                <a:avLst/>
              </a:prstGeom>
              <a:blipFill>
                <a:blip r:embed="rId6"/>
                <a:stretch>
                  <a:fillRect r="-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관련 함수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1475" y="1584784"/>
                <a:ext cx="11720824" cy="473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1" indent="-342900" fontAlgn="base">
                  <a:buFont typeface="Arial" panose="020B0604020202020204" pitchFamily="34" charset="0"/>
                  <a:buChar char="•"/>
                </a:pPr>
                <a:r>
                  <a:rPr lang="en-US" altLang="ko-KR" sz="2000" b="1" dirty="0" err="1" smtClean="0">
                    <a:ea typeface="+mj-ea"/>
                  </a:rPr>
                  <a:t>min_heap</a:t>
                </a:r>
                <a:r>
                  <a:rPr lang="en-US" altLang="ko-KR" sz="2000" b="1" dirty="0" smtClean="0">
                    <a:ea typeface="+mj-ea"/>
                  </a:rPr>
                  <a:t>(</a:t>
                </a:r>
                <a:r>
                  <a:rPr lang="en-US" altLang="ko-KR" sz="2000" b="1" dirty="0" err="1" smtClean="0">
                    <a:ea typeface="+mj-ea"/>
                  </a:rPr>
                  <a:t>i</a:t>
                </a:r>
                <a:r>
                  <a:rPr lang="en-US" altLang="ko-KR" sz="2000" b="1" dirty="0" smtClean="0">
                    <a:ea typeface="+mj-ea"/>
                  </a:rPr>
                  <a:t>)</a:t>
                </a:r>
              </a:p>
              <a:p>
                <a:pPr marL="800100" lvl="2" indent="-342900" fontAlgn="base">
                  <a:buFontTx/>
                  <a:buChar char="-"/>
                </a:pPr>
                <a:r>
                  <a:rPr lang="en-US" altLang="ko-KR" sz="2000" dirty="0" smtClean="0">
                    <a:ea typeface="+mj-ea"/>
                  </a:rPr>
                  <a:t>Index </a:t>
                </a:r>
                <a:r>
                  <a:rPr lang="en-US" altLang="ko-KR" sz="2000" dirty="0" err="1" smtClean="0">
                    <a:ea typeface="+mj-ea"/>
                  </a:rPr>
                  <a:t>i</a:t>
                </a:r>
                <a:r>
                  <a:rPr lang="ko-KR" altLang="en-US" sz="2000" dirty="0" smtClean="0">
                    <a:ea typeface="+mj-ea"/>
                  </a:rPr>
                  <a:t>에 대한 위치를 검사하여 </a:t>
                </a:r>
                <a:r>
                  <a:rPr lang="ko-KR" altLang="en-US" sz="2000" dirty="0" err="1" smtClean="0">
                    <a:ea typeface="+mj-ea"/>
                  </a:rPr>
                  <a:t>최소힙</a:t>
                </a:r>
                <a:r>
                  <a:rPr lang="ko-KR" altLang="en-US" sz="2000" dirty="0" smtClean="0">
                    <a:ea typeface="+mj-ea"/>
                  </a:rPr>
                  <a:t> 위치에 있을 경우 </a:t>
                </a:r>
                <a:r>
                  <a:rPr lang="en-US" altLang="ko-KR" sz="2000" dirty="0" smtClean="0">
                    <a:ea typeface="+mj-ea"/>
                  </a:rPr>
                  <a:t>true </a:t>
                </a:r>
                <a:r>
                  <a:rPr lang="ko-KR" altLang="en-US" sz="2000" dirty="0" smtClean="0">
                    <a:ea typeface="+mj-ea"/>
                  </a:rPr>
                  <a:t>반환</a:t>
                </a:r>
                <a:r>
                  <a:rPr lang="en-US" altLang="ko-KR" sz="2000" dirty="0" smtClean="0">
                    <a:ea typeface="+mj-ea"/>
                  </a:rPr>
                  <a:t>.</a:t>
                </a:r>
                <a:endParaRPr lang="en-US" altLang="ko-KR" sz="2000" dirty="0">
                  <a:ea typeface="+mj-ea"/>
                </a:endParaRPr>
              </a:p>
              <a:p>
                <a:pPr marL="342900" lvl="1" indent="-342900" fontAlgn="base">
                  <a:buFont typeface="Arial" panose="020B0604020202020204" pitchFamily="34" charset="0"/>
                  <a:buChar char="•"/>
                </a:pPr>
                <a:endParaRPr lang="en-US" altLang="ko-KR" sz="2000" dirty="0" smtClean="0">
                  <a:ea typeface="+mj-ea"/>
                </a:endParaRPr>
              </a:p>
              <a:p>
                <a:pPr marL="342900" lvl="1" indent="-342900" fontAlgn="base">
                  <a:buFont typeface="Arial" panose="020B0604020202020204" pitchFamily="34" charset="0"/>
                  <a:buChar char="•"/>
                </a:pPr>
                <a:r>
                  <a:rPr lang="en-US" altLang="ko-KR" sz="2000" b="1" dirty="0" err="1" smtClean="0">
                    <a:ea typeface="+mj-ea"/>
                  </a:rPr>
                  <a:t>min_partner</a:t>
                </a:r>
                <a:r>
                  <a:rPr lang="en-US" altLang="ko-KR" sz="2000" b="1" dirty="0" smtClean="0">
                    <a:ea typeface="+mj-ea"/>
                  </a:rPr>
                  <a:t>(</a:t>
                </a:r>
                <a:r>
                  <a:rPr lang="en-US" altLang="ko-KR" sz="2000" b="1" dirty="0" err="1" smtClean="0">
                    <a:ea typeface="+mj-ea"/>
                  </a:rPr>
                  <a:t>i</a:t>
                </a:r>
                <a:r>
                  <a:rPr lang="en-US" altLang="ko-KR" sz="2000" b="1" dirty="0" smtClean="0">
                    <a:ea typeface="+mj-ea"/>
                  </a:rPr>
                  <a:t>)</a:t>
                </a:r>
              </a:p>
              <a:p>
                <a:pPr marL="800100" lvl="2" indent="-342900" fontAlgn="base">
                  <a:buFontTx/>
                  <a:buChar char="-"/>
                </a:pPr>
                <a:r>
                  <a:rPr lang="en-US" altLang="ko-KR" sz="2000" dirty="0" smtClean="0">
                    <a:ea typeface="+mj-ea"/>
                  </a:rPr>
                  <a:t>Index </a:t>
                </a:r>
                <a:r>
                  <a:rPr lang="en-US" altLang="ko-KR" sz="2000" dirty="0" err="1" smtClean="0">
                    <a:ea typeface="+mj-ea"/>
                  </a:rPr>
                  <a:t>i</a:t>
                </a:r>
                <a:r>
                  <a:rPr lang="ko-KR" altLang="en-US" sz="2000" dirty="0" smtClean="0">
                    <a:ea typeface="+mj-ea"/>
                  </a:rPr>
                  <a:t>가 </a:t>
                </a:r>
                <a:r>
                  <a:rPr lang="ko-KR" altLang="en-US" sz="2000" dirty="0" err="1" smtClean="0">
                    <a:ea typeface="+mj-ea"/>
                  </a:rPr>
                  <a:t>최대힙</a:t>
                </a:r>
                <a:r>
                  <a:rPr lang="ko-KR" altLang="en-US" sz="2000" dirty="0" smtClean="0">
                    <a:ea typeface="+mj-ea"/>
                  </a:rPr>
                  <a:t> 위치에 있을 경우 대응되는 </a:t>
                </a:r>
                <a:r>
                  <a:rPr lang="ko-KR" altLang="en-US" sz="2000" dirty="0" err="1" smtClean="0">
                    <a:ea typeface="+mj-ea"/>
                  </a:rPr>
                  <a:t>최소힙의</a:t>
                </a:r>
                <a:r>
                  <a:rPr lang="ko-KR" altLang="en-US" sz="2000" dirty="0" smtClean="0">
                    <a:ea typeface="+mj-ea"/>
                  </a:rPr>
                  <a:t> </a:t>
                </a:r>
                <a:r>
                  <a:rPr lang="en-US" altLang="ko-KR" sz="2000" dirty="0" smtClean="0">
                    <a:ea typeface="+mj-ea"/>
                  </a:rPr>
                  <a:t>index</a:t>
                </a:r>
                <a:r>
                  <a:rPr lang="ko-KR" altLang="en-US" sz="2000" dirty="0" smtClean="0">
                    <a:ea typeface="+mj-ea"/>
                  </a:rPr>
                  <a:t>를 반환</a:t>
                </a:r>
                <a:r>
                  <a:rPr lang="en-US" altLang="ko-KR" sz="2000" dirty="0" smtClean="0">
                    <a:ea typeface="+mj-ea"/>
                  </a:rPr>
                  <a:t>.</a:t>
                </a:r>
              </a:p>
              <a:p>
                <a:pPr marL="800100" lvl="2" indent="-342900" fontAlgn="base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unc>
                          <m:func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func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⌋−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2000" b="1" dirty="0"/>
                  <a:t> </a:t>
                </a:r>
                <a:endParaRPr lang="en-US" altLang="ko-KR" sz="2000" dirty="0" smtClean="0">
                  <a:ea typeface="+mj-ea"/>
                </a:endParaRPr>
              </a:p>
              <a:p>
                <a:pPr marL="342900" lvl="1" indent="-342900" fontAlgn="base">
                  <a:buFont typeface="Arial" panose="020B0604020202020204" pitchFamily="34" charset="0"/>
                  <a:buChar char="•"/>
                </a:pPr>
                <a:endParaRPr lang="en-US" altLang="ko-KR" sz="2000" dirty="0" smtClean="0">
                  <a:ea typeface="+mj-ea"/>
                </a:endParaRPr>
              </a:p>
              <a:p>
                <a:pPr marL="342900" lvl="1" indent="-342900" fontAlgn="base">
                  <a:buFont typeface="Arial" panose="020B0604020202020204" pitchFamily="34" charset="0"/>
                  <a:buChar char="•"/>
                </a:pPr>
                <a:r>
                  <a:rPr lang="en-US" altLang="ko-KR" sz="2000" b="1" dirty="0" err="1">
                    <a:ea typeface="+mj-ea"/>
                  </a:rPr>
                  <a:t>m</a:t>
                </a:r>
                <a:r>
                  <a:rPr lang="en-US" altLang="ko-KR" sz="2000" b="1" dirty="0" err="1" smtClean="0">
                    <a:ea typeface="+mj-ea"/>
                  </a:rPr>
                  <a:t>ax_partner</a:t>
                </a:r>
                <a:r>
                  <a:rPr lang="en-US" altLang="ko-KR" sz="2000" b="1" dirty="0" smtClean="0">
                    <a:ea typeface="+mj-ea"/>
                  </a:rPr>
                  <a:t>(</a:t>
                </a:r>
                <a:r>
                  <a:rPr lang="en-US" altLang="ko-KR" sz="2000" b="1" dirty="0" err="1" smtClean="0">
                    <a:ea typeface="+mj-ea"/>
                  </a:rPr>
                  <a:t>i</a:t>
                </a:r>
                <a:r>
                  <a:rPr lang="en-US" altLang="ko-KR" sz="2000" b="1" dirty="0" smtClean="0">
                    <a:ea typeface="+mj-ea"/>
                  </a:rPr>
                  <a:t>)</a:t>
                </a:r>
              </a:p>
              <a:p>
                <a:pPr marL="800100" lvl="2" indent="-342900" fontAlgn="base">
                  <a:buFontTx/>
                  <a:buChar char="-"/>
                </a:pPr>
                <a:r>
                  <a:rPr lang="en-US" altLang="ko-KR" sz="2000" dirty="0" smtClean="0">
                    <a:ea typeface="+mj-ea"/>
                  </a:rPr>
                  <a:t>Index </a:t>
                </a:r>
                <a:r>
                  <a:rPr lang="en-US" altLang="ko-KR" sz="2000" dirty="0" err="1" smtClean="0">
                    <a:ea typeface="+mj-ea"/>
                  </a:rPr>
                  <a:t>i</a:t>
                </a:r>
                <a:r>
                  <a:rPr lang="ko-KR" altLang="en-US" sz="2000" dirty="0" smtClean="0">
                    <a:ea typeface="+mj-ea"/>
                  </a:rPr>
                  <a:t>가 </a:t>
                </a:r>
                <a:r>
                  <a:rPr lang="ko-KR" altLang="en-US" sz="2000" dirty="0" err="1" smtClean="0">
                    <a:ea typeface="+mj-ea"/>
                  </a:rPr>
                  <a:t>최소힙</a:t>
                </a:r>
                <a:r>
                  <a:rPr lang="ko-KR" altLang="en-US" sz="2000" dirty="0" smtClean="0">
                    <a:ea typeface="+mj-ea"/>
                  </a:rPr>
                  <a:t> 위치에 있을 경우 대응되는 </a:t>
                </a:r>
                <a:r>
                  <a:rPr lang="ko-KR" altLang="en-US" sz="2000" dirty="0" err="1" smtClean="0">
                    <a:ea typeface="+mj-ea"/>
                  </a:rPr>
                  <a:t>최대힙의</a:t>
                </a:r>
                <a:r>
                  <a:rPr lang="ko-KR" altLang="en-US" sz="2000" dirty="0" smtClean="0">
                    <a:ea typeface="+mj-ea"/>
                  </a:rPr>
                  <a:t> </a:t>
                </a:r>
                <a:r>
                  <a:rPr lang="en-US" altLang="ko-KR" sz="2000" dirty="0" smtClean="0">
                    <a:ea typeface="+mj-ea"/>
                  </a:rPr>
                  <a:t>index</a:t>
                </a:r>
                <a:r>
                  <a:rPr lang="ko-KR" altLang="en-US" sz="2000" dirty="0" smtClean="0">
                    <a:ea typeface="+mj-ea"/>
                  </a:rPr>
                  <a:t>를 반환</a:t>
                </a:r>
                <a:r>
                  <a:rPr lang="en-US" altLang="ko-KR" sz="2000" dirty="0" smtClean="0">
                    <a:ea typeface="+mj-ea"/>
                  </a:rPr>
                  <a:t>.</a:t>
                </a:r>
                <a:endParaRPr lang="en-US" altLang="ko-KR" sz="2000" b="1" i="1" dirty="0" smtClean="0">
                  <a:latin typeface="Cambria Math" panose="02040503050406030204" pitchFamily="18" charset="0"/>
                </a:endParaRPr>
              </a:p>
              <a:p>
                <a:pPr marL="800100" lvl="2" indent="-342900" fontAlgn="base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unc>
                          <m:func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⌊</m:t>
                                </m:r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func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⌋−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𝒊𝒇</m:t>
                    </m:r>
                    <m:d>
                      <m:d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 &gt;= 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0" dirty="0" smtClean="0">
                        <a:latin typeface="Cambria Math" panose="02040503050406030204" pitchFamily="18" charset="0"/>
                      </a:rPr>
                      <m:t>𝐭𝐡𝐞𝐧</m:t>
                    </m:r>
                    <m:r>
                      <a:rPr lang="en-US" altLang="ko-KR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000" b="1" dirty="0"/>
                  <a:t> </a:t>
                </a:r>
              </a:p>
              <a:p>
                <a:pPr marL="342900" lvl="1" indent="-342900" fontAlgn="base">
                  <a:buFontTx/>
                  <a:buChar char="-"/>
                </a:pPr>
                <a:endParaRPr lang="en-US" altLang="ko-KR" sz="2000" b="1" dirty="0"/>
              </a:p>
              <a:p>
                <a:pPr marL="342900" lvl="1" indent="-342900" fontAlgn="base">
                  <a:buFont typeface="Arial" panose="020B0604020202020204" pitchFamily="34" charset="0"/>
                  <a:buChar char="•"/>
                </a:pPr>
                <a:r>
                  <a:rPr lang="en-US" altLang="ko-KR" sz="2000" b="1" dirty="0" err="1" smtClean="0">
                    <a:ea typeface="+mj-ea"/>
                  </a:rPr>
                  <a:t>min_insert</a:t>
                </a:r>
                <a:r>
                  <a:rPr lang="en-US" altLang="ko-KR" sz="2000" b="1" dirty="0" smtClean="0">
                    <a:ea typeface="+mj-ea"/>
                  </a:rPr>
                  <a:t>(at, key), </a:t>
                </a:r>
                <a:r>
                  <a:rPr lang="en-US" altLang="ko-KR" sz="2000" b="1" dirty="0" err="1" smtClean="0">
                    <a:ea typeface="+mj-ea"/>
                  </a:rPr>
                  <a:t>max_insert</a:t>
                </a:r>
                <a:r>
                  <a:rPr lang="en-US" altLang="ko-KR" sz="2000" b="1" dirty="0" smtClean="0">
                    <a:ea typeface="+mj-ea"/>
                  </a:rPr>
                  <a:t>(at, key)</a:t>
                </a:r>
              </a:p>
              <a:p>
                <a:pPr marL="800100" lvl="2" indent="-342900" fontAlgn="base">
                  <a:buFontTx/>
                  <a:buChar char="-"/>
                </a:pPr>
                <a:r>
                  <a:rPr lang="en-US" altLang="ko-KR" sz="2000" dirty="0" smtClean="0">
                    <a:ea typeface="+mj-ea"/>
                  </a:rPr>
                  <a:t>Index at</a:t>
                </a:r>
                <a:r>
                  <a:rPr lang="ko-KR" altLang="en-US" sz="2000" dirty="0" smtClean="0">
                    <a:ea typeface="+mj-ea"/>
                  </a:rPr>
                  <a:t>의 위치에 </a:t>
                </a:r>
                <a:r>
                  <a:rPr lang="en-US" altLang="ko-KR" sz="2000" dirty="0" smtClean="0">
                    <a:ea typeface="+mj-ea"/>
                  </a:rPr>
                  <a:t>key</a:t>
                </a:r>
                <a:r>
                  <a:rPr lang="ko-KR" altLang="en-US" sz="2000" dirty="0" smtClean="0">
                    <a:ea typeface="+mj-ea"/>
                  </a:rPr>
                  <a:t>를 삽입함</a:t>
                </a:r>
                <a:r>
                  <a:rPr lang="en-US" altLang="ko-KR" sz="2000" dirty="0" smtClean="0">
                    <a:ea typeface="+mj-ea"/>
                  </a:rPr>
                  <a:t>.</a:t>
                </a:r>
              </a:p>
              <a:p>
                <a:pPr marL="800100" lvl="2" indent="-342900" fontAlgn="base">
                  <a:buFontTx/>
                  <a:buChar char="-"/>
                </a:pPr>
                <a:r>
                  <a:rPr lang="en-US" altLang="ko-KR" sz="2000" dirty="0" err="1" smtClean="0">
                    <a:ea typeface="+mj-ea"/>
                  </a:rPr>
                  <a:t>min_insert</a:t>
                </a:r>
                <a:r>
                  <a:rPr lang="en-US" altLang="ko-KR" sz="2000" dirty="0" smtClean="0">
                    <a:ea typeface="+mj-ea"/>
                  </a:rPr>
                  <a:t>()</a:t>
                </a:r>
                <a:r>
                  <a:rPr lang="ko-KR" altLang="en-US" sz="2000" dirty="0" smtClean="0">
                    <a:ea typeface="+mj-ea"/>
                  </a:rPr>
                  <a:t>는 </a:t>
                </a:r>
                <a:r>
                  <a:rPr lang="ko-KR" altLang="en-US" sz="2000" dirty="0" err="1" smtClean="0">
                    <a:ea typeface="+mj-ea"/>
                  </a:rPr>
                  <a:t>최소힙의</a:t>
                </a:r>
                <a:r>
                  <a:rPr lang="ko-KR" altLang="en-US" sz="2000" dirty="0" smtClean="0">
                    <a:ea typeface="+mj-ea"/>
                  </a:rPr>
                  <a:t> 위치에 </a:t>
                </a:r>
                <a:r>
                  <a:rPr lang="en-US" altLang="ko-KR" sz="2000" dirty="0" smtClean="0">
                    <a:ea typeface="+mj-ea"/>
                  </a:rPr>
                  <a:t>key</a:t>
                </a:r>
                <a:r>
                  <a:rPr lang="ko-KR" altLang="en-US" sz="2000" dirty="0" smtClean="0">
                    <a:ea typeface="+mj-ea"/>
                  </a:rPr>
                  <a:t>를 삽입</a:t>
                </a:r>
                <a:r>
                  <a:rPr lang="en-US" altLang="ko-KR" sz="2000" dirty="0" smtClean="0">
                    <a:ea typeface="+mj-ea"/>
                  </a:rPr>
                  <a:t>, </a:t>
                </a:r>
                <a:r>
                  <a:rPr lang="en-US" altLang="ko-KR" sz="2000" dirty="0" err="1" smtClean="0">
                    <a:ea typeface="+mj-ea"/>
                  </a:rPr>
                  <a:t>max_insert</a:t>
                </a:r>
                <a:r>
                  <a:rPr lang="en-US" altLang="ko-KR" sz="2000" dirty="0" smtClean="0">
                    <a:ea typeface="+mj-ea"/>
                  </a:rPr>
                  <a:t>()</a:t>
                </a:r>
                <a:r>
                  <a:rPr lang="ko-KR" altLang="en-US" sz="2000" dirty="0" smtClean="0">
                    <a:ea typeface="+mj-ea"/>
                  </a:rPr>
                  <a:t>는 </a:t>
                </a:r>
                <a:r>
                  <a:rPr lang="ko-KR" altLang="en-US" sz="2000" dirty="0" err="1" smtClean="0">
                    <a:ea typeface="+mj-ea"/>
                  </a:rPr>
                  <a:t>최대힙의</a:t>
                </a:r>
                <a:r>
                  <a:rPr lang="ko-KR" altLang="en-US" sz="2000" dirty="0" smtClean="0">
                    <a:ea typeface="+mj-ea"/>
                  </a:rPr>
                  <a:t> 위치에 </a:t>
                </a:r>
                <a:r>
                  <a:rPr lang="en-US" altLang="ko-KR" sz="2000" dirty="0" smtClean="0">
                    <a:ea typeface="+mj-ea"/>
                  </a:rPr>
                  <a:t>key</a:t>
                </a:r>
                <a:r>
                  <a:rPr lang="ko-KR" altLang="en-US" sz="2000" dirty="0" smtClean="0">
                    <a:ea typeface="+mj-ea"/>
                  </a:rPr>
                  <a:t>를 삽입</a:t>
                </a:r>
                <a:r>
                  <a:rPr lang="en-US" altLang="ko-KR" sz="2000" dirty="0" smtClean="0">
                    <a:ea typeface="+mj-ea"/>
                  </a:rPr>
                  <a:t>.</a:t>
                </a:r>
                <a:endParaRPr lang="en-US" altLang="ko-KR" sz="2000" dirty="0">
                  <a:ea typeface="+mj-ea"/>
                </a:endParaRPr>
              </a:p>
              <a:p>
                <a:pPr marL="342900" lvl="1" indent="-342900" fontAlgn="base">
                  <a:buFont typeface="Arial" panose="020B0604020202020204" pitchFamily="34" charset="0"/>
                  <a:buChar char="•"/>
                </a:pPr>
                <a:endParaRPr lang="en-US" altLang="ko-KR" sz="2000" dirty="0" smtClean="0">
                  <a:ea typeface="+mj-e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1584784"/>
                <a:ext cx="11720824" cy="4732321"/>
              </a:xfrm>
              <a:prstGeom prst="rect">
                <a:avLst/>
              </a:prstGeom>
              <a:blipFill>
                <a:blip r:embed="rId2"/>
                <a:stretch>
                  <a:fillRect l="-468" t="-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2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삽입 과정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en-US" altLang="ko-KR" sz="2000" dirty="0" smtClean="0">
                <a:ea typeface="+mj-ea"/>
              </a:rPr>
              <a:t>j</a:t>
            </a:r>
            <a:r>
              <a:rPr lang="ko-KR" altLang="en-US" sz="2000" dirty="0" smtClean="0">
                <a:ea typeface="+mj-ea"/>
              </a:rPr>
              <a:t>가 </a:t>
            </a:r>
            <a:r>
              <a:rPr lang="en-US" altLang="ko-KR" sz="2000" dirty="0" err="1" smtClean="0">
                <a:ea typeface="+mj-ea"/>
              </a:rPr>
              <a:t>Deap</a:t>
            </a:r>
            <a:r>
              <a:rPr lang="ko-KR" altLang="en-US" sz="2000" dirty="0" smtClean="0">
                <a:ea typeface="+mj-ea"/>
              </a:rPr>
              <a:t>에 생기는 새로운 </a:t>
            </a:r>
            <a:r>
              <a:rPr lang="ko-KR" altLang="en-US" sz="2000" dirty="0" err="1" smtClean="0">
                <a:ea typeface="+mj-ea"/>
              </a:rPr>
              <a:t>노드라고</a:t>
            </a:r>
            <a:r>
              <a:rPr lang="ko-KR" altLang="en-US" sz="2000" dirty="0" smtClean="0">
                <a:ea typeface="+mj-ea"/>
              </a:rPr>
              <a:t> 할 때</a:t>
            </a:r>
            <a:r>
              <a:rPr lang="en-US" altLang="ko-KR" sz="2000" dirty="0" smtClean="0">
                <a:ea typeface="+mj-ea"/>
              </a:rPr>
              <a:t>, j</a:t>
            </a:r>
            <a:r>
              <a:rPr lang="ko-KR" altLang="en-US" sz="2000" dirty="0" smtClean="0">
                <a:ea typeface="+mj-ea"/>
              </a:rPr>
              <a:t>가 </a:t>
            </a:r>
            <a:r>
              <a:rPr lang="ko-KR" altLang="en-US" sz="2000" dirty="0" err="1" smtClean="0">
                <a:ea typeface="+mj-ea"/>
              </a:rPr>
              <a:t>최소힙의</a:t>
            </a:r>
            <a:r>
              <a:rPr lang="ko-KR" altLang="en-US" sz="2000" dirty="0" smtClean="0">
                <a:ea typeface="+mj-ea"/>
              </a:rPr>
              <a:t> 노드인지 </a:t>
            </a:r>
            <a:r>
              <a:rPr lang="ko-KR" altLang="en-US" sz="2000" dirty="0" err="1" smtClean="0">
                <a:ea typeface="+mj-ea"/>
              </a:rPr>
              <a:t>최대힙의</a:t>
            </a:r>
            <a:r>
              <a:rPr lang="ko-KR" altLang="en-US" sz="2000" dirty="0" smtClean="0">
                <a:ea typeface="+mj-ea"/>
              </a:rPr>
              <a:t> 노드인지 검사한다</a:t>
            </a:r>
            <a:r>
              <a:rPr lang="en-US" altLang="ko-KR" sz="2000" dirty="0" smtClean="0"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대응되는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 위치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i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를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계산한다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ea typeface="+mj-ea"/>
              </a:rPr>
              <a:t>i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와 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의 키가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디프의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조건을 만족하는지 비교한다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min_insert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() 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또는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max_insert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()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를 수행한다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1" y="3068638"/>
            <a:ext cx="5089777" cy="3243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3797538"/>
            <a:ext cx="527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삽입하려는 </a:t>
            </a:r>
            <a:r>
              <a:rPr lang="en-US" altLang="ko-KR" dirty="0" smtClean="0"/>
              <a:t>j</a:t>
            </a:r>
            <a:r>
              <a:rPr lang="ko-KR" altLang="en-US" dirty="0" smtClean="0"/>
              <a:t>는 현재 </a:t>
            </a:r>
            <a:r>
              <a:rPr lang="ko-KR" altLang="en-US" dirty="0" err="1" smtClean="0"/>
              <a:t>최대힙의</a:t>
            </a:r>
            <a:r>
              <a:rPr lang="ko-KR" altLang="en-US" dirty="0" smtClean="0"/>
              <a:t> 위치에 삽입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inMinHeap</a:t>
            </a:r>
            <a:r>
              <a:rPr lang="en-US" altLang="ko-KR" dirty="0" smtClean="0"/>
              <a:t>(j) == false)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삽입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Deap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에 생기는 새로운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노드라고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할 때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, 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최소힙의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최대힙의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검사한다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ea typeface="+mj-ea"/>
              </a:rPr>
              <a:t>대응되는 </a:t>
            </a:r>
            <a:r>
              <a:rPr lang="ko-KR" altLang="en-US" sz="2000" dirty="0" err="1" smtClean="0">
                <a:ea typeface="+mj-ea"/>
              </a:rPr>
              <a:t>힙의</a:t>
            </a:r>
            <a:r>
              <a:rPr lang="ko-KR" altLang="en-US" sz="2000" dirty="0" smtClean="0">
                <a:ea typeface="+mj-ea"/>
              </a:rPr>
              <a:t> 노드 위치 </a:t>
            </a:r>
            <a:r>
              <a:rPr lang="en-US" altLang="ko-KR" sz="2000" dirty="0" err="1" smtClean="0">
                <a:ea typeface="+mj-ea"/>
              </a:rPr>
              <a:t>i</a:t>
            </a:r>
            <a:r>
              <a:rPr lang="ko-KR" altLang="en-US" sz="2000" dirty="0" err="1" smtClean="0">
                <a:ea typeface="+mj-ea"/>
              </a:rPr>
              <a:t>를</a:t>
            </a:r>
            <a:r>
              <a:rPr lang="ko-KR" altLang="en-US" sz="2000" dirty="0" smtClean="0">
                <a:ea typeface="+mj-ea"/>
              </a:rPr>
              <a:t> 계산한다</a:t>
            </a:r>
            <a:r>
              <a:rPr lang="en-US" altLang="ko-KR" sz="2000" dirty="0" smtClean="0"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ea typeface="+mj-ea"/>
              </a:rPr>
              <a:t>i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와 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의 키가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디프의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조건을 만족하는지 비교한다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min_insert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() 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또는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max_insert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()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를 수행한다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2195" y="3667211"/>
            <a:ext cx="601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최대힙에</a:t>
            </a:r>
            <a:r>
              <a:rPr lang="ko-KR" altLang="en-US" dirty="0" smtClean="0"/>
              <a:t> 위치하므로 </a:t>
            </a:r>
            <a:r>
              <a:rPr lang="en-US" altLang="ko-KR" dirty="0" err="1" smtClean="0"/>
              <a:t>min_partner</a:t>
            </a:r>
            <a:r>
              <a:rPr lang="en-US" altLang="ko-KR" dirty="0" smtClean="0"/>
              <a:t>(j)</a:t>
            </a:r>
            <a:r>
              <a:rPr lang="ko-KR" altLang="en-US" dirty="0" smtClean="0"/>
              <a:t>를 호출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min_partner</a:t>
            </a:r>
            <a:r>
              <a:rPr lang="en-US" altLang="ko-KR" dirty="0" smtClean="0"/>
              <a:t>(j)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해당되는 노드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19 </a:t>
            </a:r>
            <a:r>
              <a:rPr lang="ko-KR" altLang="en-US" dirty="0" smtClean="0"/>
              <a:t>를 갖는다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9" y="3054485"/>
            <a:ext cx="4924296" cy="33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Deap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삽입 과정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089025"/>
            <a:ext cx="1172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fontAlgn="base">
              <a:buAutoNum type="arabicPeriod"/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Deap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에 생기는 새로운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노드라고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할 때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, j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최소힙의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최대힙의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노드인지 검사한다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대응되는 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힙의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노드 위치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i</a:t>
            </a:r>
            <a:r>
              <a:rPr lang="ko-KR" altLang="en-US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를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 계산한다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>
                <a:ea typeface="+mj-ea"/>
              </a:rPr>
              <a:t>i</a:t>
            </a:r>
            <a:r>
              <a:rPr lang="ko-KR" altLang="en-US" sz="2000" dirty="0" smtClean="0">
                <a:ea typeface="+mj-ea"/>
              </a:rPr>
              <a:t>와 </a:t>
            </a:r>
            <a:r>
              <a:rPr lang="en-US" altLang="ko-KR" sz="2000" dirty="0" smtClean="0">
                <a:ea typeface="+mj-ea"/>
              </a:rPr>
              <a:t>j</a:t>
            </a:r>
            <a:r>
              <a:rPr lang="ko-KR" altLang="en-US" sz="2000" dirty="0" smtClean="0">
                <a:ea typeface="+mj-ea"/>
              </a:rPr>
              <a:t>의 키가 </a:t>
            </a:r>
            <a:r>
              <a:rPr lang="ko-KR" altLang="en-US" sz="2000" dirty="0" err="1" smtClean="0">
                <a:ea typeface="+mj-ea"/>
              </a:rPr>
              <a:t>디프의</a:t>
            </a:r>
            <a:r>
              <a:rPr lang="ko-KR" altLang="en-US" sz="2000" dirty="0" smtClean="0">
                <a:ea typeface="+mj-ea"/>
              </a:rPr>
              <a:t> 조건을 만족하는지 비교한다</a:t>
            </a:r>
            <a:r>
              <a:rPr lang="en-US" altLang="ko-KR" sz="2000" dirty="0" smtClean="0">
                <a:ea typeface="+mj-ea"/>
              </a:rPr>
              <a:t>.</a:t>
            </a:r>
          </a:p>
          <a:p>
            <a:pPr marL="457200" lvl="2" indent="-457200" fontAlgn="base">
              <a:buAutoNum type="arabicPeriod"/>
            </a:pP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min_insert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() 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또는 </a:t>
            </a:r>
            <a:r>
              <a:rPr lang="en-US" altLang="ko-KR" sz="2000" dirty="0" err="1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max_insert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()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를 수행한다</a:t>
            </a: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ea typeface="+mj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1419" y="3619043"/>
                <a:ext cx="6014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노드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19</a:t>
                </a:r>
                <a:r>
                  <a:rPr lang="ko-KR" altLang="en-US" dirty="0" smtClean="0"/>
                  <a:t>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노드 </a:t>
                </a:r>
                <a:r>
                  <a:rPr lang="en-US" altLang="ko-KR" dirty="0" smtClean="0"/>
                  <a:t>j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이므로</a:t>
                </a:r>
                <a:r>
                  <a:rPr lang="en-US" altLang="ko-KR" dirty="0"/>
                  <a:t> </a:t>
                </a:r>
                <a:r>
                  <a:rPr lang="en-US" altLang="ko-KR" dirty="0" err="1" smtClean="0"/>
                  <a:t>Deap</a:t>
                </a:r>
                <a:r>
                  <a:rPr lang="ko-KR" altLang="en-US" dirty="0" smtClean="0"/>
                  <a:t>의 조건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(</a:t>
                </a:r>
                <a:r>
                  <a:rPr lang="ko-KR" altLang="en-US" dirty="0"/>
                  <a:t>노드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 &lt; </a:t>
                </a:r>
                <a:r>
                  <a:rPr lang="ko-KR" altLang="en-US" dirty="0"/>
                  <a:t>노드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) </a:t>
                </a:r>
                <a:r>
                  <a:rPr lang="ko-KR" altLang="en-US" dirty="0" smtClean="0"/>
                  <a:t>을 만족하지 않는다</a:t>
                </a:r>
                <a:r>
                  <a:rPr lang="en-US" altLang="ko-KR" dirty="0" smtClean="0"/>
                  <a:t>. 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노드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와 노드 </a:t>
                </a:r>
                <a:r>
                  <a:rPr lang="en-US" altLang="ko-KR" dirty="0" smtClean="0"/>
                  <a:t>j</a:t>
                </a:r>
                <a:r>
                  <a:rPr lang="ko-KR" altLang="en-US" dirty="0" smtClean="0"/>
                  <a:t>의 위치를 변경한다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419" y="3619043"/>
                <a:ext cx="6014936" cy="1200329"/>
              </a:xfrm>
              <a:prstGeom prst="rect">
                <a:avLst/>
              </a:prstGeom>
              <a:blipFill>
                <a:blip r:embed="rId2"/>
                <a:stretch>
                  <a:fillRect l="-710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9" y="3054485"/>
            <a:ext cx="4924296" cy="3327572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1517515" y="5077838"/>
            <a:ext cx="2665379" cy="408640"/>
          </a:xfrm>
          <a:custGeom>
            <a:avLst/>
            <a:gdLst>
              <a:gd name="connsiteX0" fmla="*/ 2665379 w 2665379"/>
              <a:gd name="connsiteY0" fmla="*/ 408562 h 408640"/>
              <a:gd name="connsiteX1" fmla="*/ 2645923 w 2665379"/>
              <a:gd name="connsiteY1" fmla="*/ 359924 h 408640"/>
              <a:gd name="connsiteX2" fmla="*/ 2568102 w 2665379"/>
              <a:gd name="connsiteY2" fmla="*/ 291830 h 408640"/>
              <a:gd name="connsiteX3" fmla="*/ 2529191 w 2665379"/>
              <a:gd name="connsiteY3" fmla="*/ 272375 h 408640"/>
              <a:gd name="connsiteX4" fmla="*/ 2500008 w 2665379"/>
              <a:gd name="connsiteY4" fmla="*/ 262647 h 408640"/>
              <a:gd name="connsiteX5" fmla="*/ 2431915 w 2665379"/>
              <a:gd name="connsiteY5" fmla="*/ 214009 h 408640"/>
              <a:gd name="connsiteX6" fmla="*/ 2402732 w 2665379"/>
              <a:gd name="connsiteY6" fmla="*/ 204281 h 408640"/>
              <a:gd name="connsiteX7" fmla="*/ 2334638 w 2665379"/>
              <a:gd name="connsiteY7" fmla="*/ 184826 h 408640"/>
              <a:gd name="connsiteX8" fmla="*/ 2295728 w 2665379"/>
              <a:gd name="connsiteY8" fmla="*/ 165371 h 408640"/>
              <a:gd name="connsiteX9" fmla="*/ 2227634 w 2665379"/>
              <a:gd name="connsiteY9" fmla="*/ 145915 h 408640"/>
              <a:gd name="connsiteX10" fmla="*/ 2188723 w 2665379"/>
              <a:gd name="connsiteY10" fmla="*/ 126460 h 408640"/>
              <a:gd name="connsiteX11" fmla="*/ 2140085 w 2665379"/>
              <a:gd name="connsiteY11" fmla="*/ 116732 h 408640"/>
              <a:gd name="connsiteX12" fmla="*/ 2033081 w 2665379"/>
              <a:gd name="connsiteY12" fmla="*/ 97277 h 408640"/>
              <a:gd name="connsiteX13" fmla="*/ 1964987 w 2665379"/>
              <a:gd name="connsiteY13" fmla="*/ 68094 h 408640"/>
              <a:gd name="connsiteX14" fmla="*/ 1926076 w 2665379"/>
              <a:gd name="connsiteY14" fmla="*/ 58366 h 408640"/>
              <a:gd name="connsiteX15" fmla="*/ 1857983 w 2665379"/>
              <a:gd name="connsiteY15" fmla="*/ 38911 h 408640"/>
              <a:gd name="connsiteX16" fmla="*/ 1721796 w 2665379"/>
              <a:gd name="connsiteY16" fmla="*/ 19456 h 408640"/>
              <a:gd name="connsiteX17" fmla="*/ 1624519 w 2665379"/>
              <a:gd name="connsiteY17" fmla="*/ 9728 h 408640"/>
              <a:gd name="connsiteX18" fmla="*/ 1566153 w 2665379"/>
              <a:gd name="connsiteY18" fmla="*/ 0 h 408640"/>
              <a:gd name="connsiteX19" fmla="*/ 1157591 w 2665379"/>
              <a:gd name="connsiteY19" fmla="*/ 9728 h 408640"/>
              <a:gd name="connsiteX20" fmla="*/ 1128408 w 2665379"/>
              <a:gd name="connsiteY20" fmla="*/ 19456 h 408640"/>
              <a:gd name="connsiteX21" fmla="*/ 807396 w 2665379"/>
              <a:gd name="connsiteY21" fmla="*/ 38911 h 408640"/>
              <a:gd name="connsiteX22" fmla="*/ 729574 w 2665379"/>
              <a:gd name="connsiteY22" fmla="*/ 58366 h 408640"/>
              <a:gd name="connsiteX23" fmla="*/ 671208 w 2665379"/>
              <a:gd name="connsiteY23" fmla="*/ 77822 h 408640"/>
              <a:gd name="connsiteX24" fmla="*/ 554476 w 2665379"/>
              <a:gd name="connsiteY24" fmla="*/ 97277 h 408640"/>
              <a:gd name="connsiteX25" fmla="*/ 408562 w 2665379"/>
              <a:gd name="connsiteY25" fmla="*/ 126460 h 408640"/>
              <a:gd name="connsiteX26" fmla="*/ 379379 w 2665379"/>
              <a:gd name="connsiteY26" fmla="*/ 136188 h 408640"/>
              <a:gd name="connsiteX27" fmla="*/ 330740 w 2665379"/>
              <a:gd name="connsiteY27" fmla="*/ 145915 h 408640"/>
              <a:gd name="connsiteX28" fmla="*/ 291830 w 2665379"/>
              <a:gd name="connsiteY28" fmla="*/ 155643 h 408640"/>
              <a:gd name="connsiteX29" fmla="*/ 243191 w 2665379"/>
              <a:gd name="connsiteY29" fmla="*/ 194553 h 408640"/>
              <a:gd name="connsiteX30" fmla="*/ 194553 w 2665379"/>
              <a:gd name="connsiteY30" fmla="*/ 233464 h 408640"/>
              <a:gd name="connsiteX31" fmla="*/ 165370 w 2665379"/>
              <a:gd name="connsiteY31" fmla="*/ 243192 h 408640"/>
              <a:gd name="connsiteX32" fmla="*/ 126459 w 2665379"/>
              <a:gd name="connsiteY32" fmla="*/ 262647 h 408640"/>
              <a:gd name="connsiteX33" fmla="*/ 97276 w 2665379"/>
              <a:gd name="connsiteY33" fmla="*/ 291830 h 408640"/>
              <a:gd name="connsiteX34" fmla="*/ 68094 w 2665379"/>
              <a:gd name="connsiteY34" fmla="*/ 311285 h 408640"/>
              <a:gd name="connsiteX35" fmla="*/ 58366 w 2665379"/>
              <a:gd name="connsiteY35" fmla="*/ 340468 h 408640"/>
              <a:gd name="connsiteX36" fmla="*/ 19455 w 2665379"/>
              <a:gd name="connsiteY36" fmla="*/ 379379 h 408640"/>
              <a:gd name="connsiteX37" fmla="*/ 0 w 2665379"/>
              <a:gd name="connsiteY37" fmla="*/ 408562 h 40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665379" h="408640">
                <a:moveTo>
                  <a:pt x="2665379" y="408562"/>
                </a:moveTo>
                <a:cubicBezTo>
                  <a:pt x="2658894" y="392349"/>
                  <a:pt x="2655937" y="374229"/>
                  <a:pt x="2645923" y="359924"/>
                </a:cubicBezTo>
                <a:cubicBezTo>
                  <a:pt x="2627985" y="334299"/>
                  <a:pt x="2596494" y="308053"/>
                  <a:pt x="2568102" y="291830"/>
                </a:cubicBezTo>
                <a:cubicBezTo>
                  <a:pt x="2555511" y="284636"/>
                  <a:pt x="2542520" y="278087"/>
                  <a:pt x="2529191" y="272375"/>
                </a:cubicBezTo>
                <a:cubicBezTo>
                  <a:pt x="2519766" y="268336"/>
                  <a:pt x="2509736" y="265890"/>
                  <a:pt x="2500008" y="262647"/>
                </a:cubicBezTo>
                <a:cubicBezTo>
                  <a:pt x="2491191" y="256034"/>
                  <a:pt x="2446143" y="221123"/>
                  <a:pt x="2431915" y="214009"/>
                </a:cubicBezTo>
                <a:cubicBezTo>
                  <a:pt x="2422744" y="209423"/>
                  <a:pt x="2412591" y="207098"/>
                  <a:pt x="2402732" y="204281"/>
                </a:cubicBezTo>
                <a:cubicBezTo>
                  <a:pt x="2378058" y="197231"/>
                  <a:pt x="2357956" y="194819"/>
                  <a:pt x="2334638" y="184826"/>
                </a:cubicBezTo>
                <a:cubicBezTo>
                  <a:pt x="2321310" y="179114"/>
                  <a:pt x="2309056" y="171083"/>
                  <a:pt x="2295728" y="165371"/>
                </a:cubicBezTo>
                <a:cubicBezTo>
                  <a:pt x="2240857" y="141855"/>
                  <a:pt x="2293448" y="170595"/>
                  <a:pt x="2227634" y="145915"/>
                </a:cubicBezTo>
                <a:cubicBezTo>
                  <a:pt x="2214056" y="140823"/>
                  <a:pt x="2202480" y="131046"/>
                  <a:pt x="2188723" y="126460"/>
                </a:cubicBezTo>
                <a:cubicBezTo>
                  <a:pt x="2173038" y="121232"/>
                  <a:pt x="2156352" y="119690"/>
                  <a:pt x="2140085" y="116732"/>
                </a:cubicBezTo>
                <a:cubicBezTo>
                  <a:pt x="2108269" y="110947"/>
                  <a:pt x="2065132" y="105290"/>
                  <a:pt x="2033081" y="97277"/>
                </a:cubicBezTo>
                <a:cubicBezTo>
                  <a:pt x="1984771" y="85199"/>
                  <a:pt x="2020664" y="88973"/>
                  <a:pt x="1964987" y="68094"/>
                </a:cubicBezTo>
                <a:cubicBezTo>
                  <a:pt x="1952469" y="63400"/>
                  <a:pt x="1938931" y="62039"/>
                  <a:pt x="1926076" y="58366"/>
                </a:cubicBezTo>
                <a:cubicBezTo>
                  <a:pt x="1882814" y="46006"/>
                  <a:pt x="1908662" y="49047"/>
                  <a:pt x="1857983" y="38911"/>
                </a:cubicBezTo>
                <a:cubicBezTo>
                  <a:pt x="1816860" y="30686"/>
                  <a:pt x="1762156" y="23940"/>
                  <a:pt x="1721796" y="19456"/>
                </a:cubicBezTo>
                <a:cubicBezTo>
                  <a:pt x="1689408" y="15857"/>
                  <a:pt x="1656855" y="13770"/>
                  <a:pt x="1624519" y="9728"/>
                </a:cubicBezTo>
                <a:cubicBezTo>
                  <a:pt x="1604948" y="7281"/>
                  <a:pt x="1585608" y="3243"/>
                  <a:pt x="1566153" y="0"/>
                </a:cubicBezTo>
                <a:cubicBezTo>
                  <a:pt x="1429966" y="3243"/>
                  <a:pt x="1293683" y="3679"/>
                  <a:pt x="1157591" y="9728"/>
                </a:cubicBezTo>
                <a:cubicBezTo>
                  <a:pt x="1147347" y="10183"/>
                  <a:pt x="1138626" y="18604"/>
                  <a:pt x="1128408" y="19456"/>
                </a:cubicBezTo>
                <a:cubicBezTo>
                  <a:pt x="1021578" y="28359"/>
                  <a:pt x="807396" y="38911"/>
                  <a:pt x="807396" y="38911"/>
                </a:cubicBezTo>
                <a:cubicBezTo>
                  <a:pt x="781455" y="45396"/>
                  <a:pt x="754941" y="49910"/>
                  <a:pt x="729574" y="58366"/>
                </a:cubicBezTo>
                <a:cubicBezTo>
                  <a:pt x="710119" y="64851"/>
                  <a:pt x="691510" y="74922"/>
                  <a:pt x="671208" y="77822"/>
                </a:cubicBezTo>
                <a:cubicBezTo>
                  <a:pt x="621258" y="84957"/>
                  <a:pt x="600711" y="86607"/>
                  <a:pt x="554476" y="97277"/>
                </a:cubicBezTo>
                <a:cubicBezTo>
                  <a:pt x="432524" y="125420"/>
                  <a:pt x="521894" y="110269"/>
                  <a:pt x="408562" y="126460"/>
                </a:cubicBezTo>
                <a:cubicBezTo>
                  <a:pt x="398834" y="129703"/>
                  <a:pt x="389327" y="133701"/>
                  <a:pt x="379379" y="136188"/>
                </a:cubicBezTo>
                <a:cubicBezTo>
                  <a:pt x="363339" y="140198"/>
                  <a:pt x="346880" y="142328"/>
                  <a:pt x="330740" y="145915"/>
                </a:cubicBezTo>
                <a:cubicBezTo>
                  <a:pt x="317689" y="148815"/>
                  <a:pt x="304800" y="152400"/>
                  <a:pt x="291830" y="155643"/>
                </a:cubicBezTo>
                <a:cubicBezTo>
                  <a:pt x="244844" y="202626"/>
                  <a:pt x="304560" y="145457"/>
                  <a:pt x="243191" y="194553"/>
                </a:cubicBezTo>
                <a:cubicBezTo>
                  <a:pt x="213028" y="218684"/>
                  <a:pt x="234479" y="213501"/>
                  <a:pt x="194553" y="233464"/>
                </a:cubicBezTo>
                <a:cubicBezTo>
                  <a:pt x="185382" y="238050"/>
                  <a:pt x="174795" y="239153"/>
                  <a:pt x="165370" y="243192"/>
                </a:cubicBezTo>
                <a:cubicBezTo>
                  <a:pt x="152041" y="248904"/>
                  <a:pt x="139429" y="256162"/>
                  <a:pt x="126459" y="262647"/>
                </a:cubicBezTo>
                <a:cubicBezTo>
                  <a:pt x="116731" y="272375"/>
                  <a:pt x="107844" y="283023"/>
                  <a:pt x="97276" y="291830"/>
                </a:cubicBezTo>
                <a:cubicBezTo>
                  <a:pt x="88295" y="299314"/>
                  <a:pt x="75397" y="302156"/>
                  <a:pt x="68094" y="311285"/>
                </a:cubicBezTo>
                <a:cubicBezTo>
                  <a:pt x="61688" y="319292"/>
                  <a:pt x="64326" y="332124"/>
                  <a:pt x="58366" y="340468"/>
                </a:cubicBezTo>
                <a:cubicBezTo>
                  <a:pt x="47704" y="355394"/>
                  <a:pt x="19455" y="379379"/>
                  <a:pt x="19455" y="379379"/>
                </a:cubicBezTo>
                <a:cubicBezTo>
                  <a:pt x="8703" y="411638"/>
                  <a:pt x="19982" y="408562"/>
                  <a:pt x="0" y="408562"/>
                </a:cubicBezTo>
              </a:path>
            </a:pathLst>
          </a:custGeom>
          <a:noFill/>
          <a:ln>
            <a:solidFill>
              <a:srgbClr val="FF505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400783" y="5797685"/>
            <a:ext cx="2684834" cy="573932"/>
          </a:xfrm>
          <a:custGeom>
            <a:avLst/>
            <a:gdLst>
              <a:gd name="connsiteX0" fmla="*/ 0 w 2684834"/>
              <a:gd name="connsiteY0" fmla="*/ 29183 h 573932"/>
              <a:gd name="connsiteX1" fmla="*/ 19455 w 2684834"/>
              <a:gd name="connsiteY1" fmla="*/ 116732 h 573932"/>
              <a:gd name="connsiteX2" fmla="*/ 38911 w 2684834"/>
              <a:gd name="connsiteY2" fmla="*/ 136187 h 573932"/>
              <a:gd name="connsiteX3" fmla="*/ 87549 w 2684834"/>
              <a:gd name="connsiteY3" fmla="*/ 214009 h 573932"/>
              <a:gd name="connsiteX4" fmla="*/ 155643 w 2684834"/>
              <a:gd name="connsiteY4" fmla="*/ 291830 h 573932"/>
              <a:gd name="connsiteX5" fmla="*/ 184826 w 2684834"/>
              <a:gd name="connsiteY5" fmla="*/ 311285 h 573932"/>
              <a:gd name="connsiteX6" fmla="*/ 204281 w 2684834"/>
              <a:gd name="connsiteY6" fmla="*/ 330741 h 573932"/>
              <a:gd name="connsiteX7" fmla="*/ 272374 w 2684834"/>
              <a:gd name="connsiteY7" fmla="*/ 379379 h 573932"/>
              <a:gd name="connsiteX8" fmla="*/ 301557 w 2684834"/>
              <a:gd name="connsiteY8" fmla="*/ 389106 h 573932"/>
              <a:gd name="connsiteX9" fmla="*/ 330740 w 2684834"/>
              <a:gd name="connsiteY9" fmla="*/ 408562 h 573932"/>
              <a:gd name="connsiteX10" fmla="*/ 369651 w 2684834"/>
              <a:gd name="connsiteY10" fmla="*/ 418289 h 573932"/>
              <a:gd name="connsiteX11" fmla="*/ 398834 w 2684834"/>
              <a:gd name="connsiteY11" fmla="*/ 447472 h 573932"/>
              <a:gd name="connsiteX12" fmla="*/ 428017 w 2684834"/>
              <a:gd name="connsiteY12" fmla="*/ 457200 h 573932"/>
              <a:gd name="connsiteX13" fmla="*/ 466928 w 2684834"/>
              <a:gd name="connsiteY13" fmla="*/ 476655 h 573932"/>
              <a:gd name="connsiteX14" fmla="*/ 544749 w 2684834"/>
              <a:gd name="connsiteY14" fmla="*/ 496111 h 573932"/>
              <a:gd name="connsiteX15" fmla="*/ 593387 w 2684834"/>
              <a:gd name="connsiteY15" fmla="*/ 515566 h 573932"/>
              <a:gd name="connsiteX16" fmla="*/ 749030 w 2684834"/>
              <a:gd name="connsiteY16" fmla="*/ 544749 h 573932"/>
              <a:gd name="connsiteX17" fmla="*/ 778213 w 2684834"/>
              <a:gd name="connsiteY17" fmla="*/ 554477 h 573932"/>
              <a:gd name="connsiteX18" fmla="*/ 856034 w 2684834"/>
              <a:gd name="connsiteY18" fmla="*/ 573932 h 573932"/>
              <a:gd name="connsiteX19" fmla="*/ 1225685 w 2684834"/>
              <a:gd name="connsiteY19" fmla="*/ 564204 h 573932"/>
              <a:gd name="connsiteX20" fmla="*/ 1322962 w 2684834"/>
              <a:gd name="connsiteY20" fmla="*/ 544749 h 573932"/>
              <a:gd name="connsiteX21" fmla="*/ 1410511 w 2684834"/>
              <a:gd name="connsiteY21" fmla="*/ 525294 h 573932"/>
              <a:gd name="connsiteX22" fmla="*/ 1517515 w 2684834"/>
              <a:gd name="connsiteY22" fmla="*/ 496111 h 573932"/>
              <a:gd name="connsiteX23" fmla="*/ 1624519 w 2684834"/>
              <a:gd name="connsiteY23" fmla="*/ 476655 h 573932"/>
              <a:gd name="connsiteX24" fmla="*/ 1653702 w 2684834"/>
              <a:gd name="connsiteY24" fmla="*/ 466928 h 573932"/>
              <a:gd name="connsiteX25" fmla="*/ 1799617 w 2684834"/>
              <a:gd name="connsiteY25" fmla="*/ 437745 h 573932"/>
              <a:gd name="connsiteX26" fmla="*/ 1799617 w 2684834"/>
              <a:gd name="connsiteY26" fmla="*/ 437745 h 573932"/>
              <a:gd name="connsiteX27" fmla="*/ 1896894 w 2684834"/>
              <a:gd name="connsiteY27" fmla="*/ 418289 h 573932"/>
              <a:gd name="connsiteX28" fmla="*/ 1964987 w 2684834"/>
              <a:gd name="connsiteY28" fmla="*/ 389106 h 573932"/>
              <a:gd name="connsiteX29" fmla="*/ 2013626 w 2684834"/>
              <a:gd name="connsiteY29" fmla="*/ 369651 h 573932"/>
              <a:gd name="connsiteX30" fmla="*/ 2042808 w 2684834"/>
              <a:gd name="connsiteY30" fmla="*/ 359924 h 573932"/>
              <a:gd name="connsiteX31" fmla="*/ 2120630 w 2684834"/>
              <a:gd name="connsiteY31" fmla="*/ 330741 h 573932"/>
              <a:gd name="connsiteX32" fmla="*/ 2188723 w 2684834"/>
              <a:gd name="connsiteY32" fmla="*/ 291830 h 573932"/>
              <a:gd name="connsiteX33" fmla="*/ 2266545 w 2684834"/>
              <a:gd name="connsiteY33" fmla="*/ 272375 h 573932"/>
              <a:gd name="connsiteX34" fmla="*/ 2305455 w 2684834"/>
              <a:gd name="connsiteY34" fmla="*/ 252919 h 573932"/>
              <a:gd name="connsiteX35" fmla="*/ 2373549 w 2684834"/>
              <a:gd name="connsiteY35" fmla="*/ 233464 h 573932"/>
              <a:gd name="connsiteX36" fmla="*/ 2431915 w 2684834"/>
              <a:gd name="connsiteY36" fmla="*/ 204281 h 573932"/>
              <a:gd name="connsiteX37" fmla="*/ 2509736 w 2684834"/>
              <a:gd name="connsiteY37" fmla="*/ 165370 h 573932"/>
              <a:gd name="connsiteX38" fmla="*/ 2568102 w 2684834"/>
              <a:gd name="connsiteY38" fmla="*/ 145915 h 573932"/>
              <a:gd name="connsiteX39" fmla="*/ 2597285 w 2684834"/>
              <a:gd name="connsiteY39" fmla="*/ 116732 h 573932"/>
              <a:gd name="connsiteX40" fmla="*/ 2626468 w 2684834"/>
              <a:gd name="connsiteY40" fmla="*/ 97277 h 573932"/>
              <a:gd name="connsiteX41" fmla="*/ 2636196 w 2684834"/>
              <a:gd name="connsiteY41" fmla="*/ 68094 h 573932"/>
              <a:gd name="connsiteX42" fmla="*/ 2655651 w 2684834"/>
              <a:gd name="connsiteY42" fmla="*/ 48638 h 573932"/>
              <a:gd name="connsiteX43" fmla="*/ 2684834 w 2684834"/>
              <a:gd name="connsiteY43" fmla="*/ 0 h 57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684834" h="573932">
                <a:moveTo>
                  <a:pt x="0" y="29183"/>
                </a:moveTo>
                <a:cubicBezTo>
                  <a:pt x="1963" y="40963"/>
                  <a:pt x="8404" y="98314"/>
                  <a:pt x="19455" y="116732"/>
                </a:cubicBezTo>
                <a:cubicBezTo>
                  <a:pt x="24174" y="124596"/>
                  <a:pt x="32426" y="129702"/>
                  <a:pt x="38911" y="136187"/>
                </a:cubicBezTo>
                <a:cubicBezTo>
                  <a:pt x="60136" y="221095"/>
                  <a:pt x="29512" y="126952"/>
                  <a:pt x="87549" y="214009"/>
                </a:cubicBezTo>
                <a:cubicBezTo>
                  <a:pt x="108117" y="244861"/>
                  <a:pt x="121498" y="269067"/>
                  <a:pt x="155643" y="291830"/>
                </a:cubicBezTo>
                <a:cubicBezTo>
                  <a:pt x="165371" y="298315"/>
                  <a:pt x="175697" y="303982"/>
                  <a:pt x="184826" y="311285"/>
                </a:cubicBezTo>
                <a:cubicBezTo>
                  <a:pt x="191988" y="317014"/>
                  <a:pt x="197235" y="324869"/>
                  <a:pt x="204281" y="330741"/>
                </a:cubicBezTo>
                <a:cubicBezTo>
                  <a:pt x="210893" y="336251"/>
                  <a:pt x="259737" y="373061"/>
                  <a:pt x="272374" y="379379"/>
                </a:cubicBezTo>
                <a:cubicBezTo>
                  <a:pt x="281545" y="383965"/>
                  <a:pt x="291829" y="385864"/>
                  <a:pt x="301557" y="389106"/>
                </a:cubicBezTo>
                <a:cubicBezTo>
                  <a:pt x="311285" y="395591"/>
                  <a:pt x="319994" y="403957"/>
                  <a:pt x="330740" y="408562"/>
                </a:cubicBezTo>
                <a:cubicBezTo>
                  <a:pt x="343028" y="413828"/>
                  <a:pt x="358043" y="411656"/>
                  <a:pt x="369651" y="418289"/>
                </a:cubicBezTo>
                <a:cubicBezTo>
                  <a:pt x="381595" y="425114"/>
                  <a:pt x="387388" y="439841"/>
                  <a:pt x="398834" y="447472"/>
                </a:cubicBezTo>
                <a:cubicBezTo>
                  <a:pt x="407366" y="453160"/>
                  <a:pt x="418592" y="453161"/>
                  <a:pt x="428017" y="457200"/>
                </a:cubicBezTo>
                <a:cubicBezTo>
                  <a:pt x="441346" y="462912"/>
                  <a:pt x="453171" y="472069"/>
                  <a:pt x="466928" y="476655"/>
                </a:cubicBezTo>
                <a:cubicBezTo>
                  <a:pt x="492295" y="485111"/>
                  <a:pt x="519923" y="486181"/>
                  <a:pt x="544749" y="496111"/>
                </a:cubicBezTo>
                <a:cubicBezTo>
                  <a:pt x="560962" y="502596"/>
                  <a:pt x="576515" y="511067"/>
                  <a:pt x="593387" y="515566"/>
                </a:cubicBezTo>
                <a:cubicBezTo>
                  <a:pt x="725764" y="550866"/>
                  <a:pt x="648646" y="522441"/>
                  <a:pt x="749030" y="544749"/>
                </a:cubicBezTo>
                <a:cubicBezTo>
                  <a:pt x="759040" y="546973"/>
                  <a:pt x="768265" y="551990"/>
                  <a:pt x="778213" y="554477"/>
                </a:cubicBezTo>
                <a:lnTo>
                  <a:pt x="856034" y="573932"/>
                </a:lnTo>
                <a:lnTo>
                  <a:pt x="1225685" y="564204"/>
                </a:lnTo>
                <a:cubicBezTo>
                  <a:pt x="1294496" y="561146"/>
                  <a:pt x="1276246" y="558097"/>
                  <a:pt x="1322962" y="544749"/>
                </a:cubicBezTo>
                <a:cubicBezTo>
                  <a:pt x="1355024" y="535588"/>
                  <a:pt x="1377069" y="531982"/>
                  <a:pt x="1410511" y="525294"/>
                </a:cubicBezTo>
                <a:cubicBezTo>
                  <a:pt x="1462809" y="490427"/>
                  <a:pt x="1425044" y="509321"/>
                  <a:pt x="1517515" y="496111"/>
                </a:cubicBezTo>
                <a:cubicBezTo>
                  <a:pt x="1537754" y="493220"/>
                  <a:pt x="1602172" y="482242"/>
                  <a:pt x="1624519" y="476655"/>
                </a:cubicBezTo>
                <a:cubicBezTo>
                  <a:pt x="1634467" y="474168"/>
                  <a:pt x="1643692" y="469152"/>
                  <a:pt x="1653702" y="466928"/>
                </a:cubicBezTo>
                <a:cubicBezTo>
                  <a:pt x="1702122" y="456168"/>
                  <a:pt x="1750979" y="447473"/>
                  <a:pt x="1799617" y="437745"/>
                </a:cubicBezTo>
                <a:lnTo>
                  <a:pt x="1799617" y="437745"/>
                </a:lnTo>
                <a:cubicBezTo>
                  <a:pt x="1845487" y="430100"/>
                  <a:pt x="1856258" y="429899"/>
                  <a:pt x="1896894" y="418289"/>
                </a:cubicBezTo>
                <a:cubicBezTo>
                  <a:pt x="1938861" y="406299"/>
                  <a:pt x="1918282" y="409864"/>
                  <a:pt x="1964987" y="389106"/>
                </a:cubicBezTo>
                <a:cubicBezTo>
                  <a:pt x="1980944" y="382014"/>
                  <a:pt x="1997276" y="375782"/>
                  <a:pt x="2013626" y="369651"/>
                </a:cubicBezTo>
                <a:cubicBezTo>
                  <a:pt x="2023227" y="366051"/>
                  <a:pt x="2033384" y="363963"/>
                  <a:pt x="2042808" y="359924"/>
                </a:cubicBezTo>
                <a:cubicBezTo>
                  <a:pt x="2114024" y="329402"/>
                  <a:pt x="2048891" y="348674"/>
                  <a:pt x="2120630" y="330741"/>
                </a:cubicBezTo>
                <a:cubicBezTo>
                  <a:pt x="2149939" y="311201"/>
                  <a:pt x="2154164" y="306641"/>
                  <a:pt x="2188723" y="291830"/>
                </a:cubicBezTo>
                <a:cubicBezTo>
                  <a:pt x="2214899" y="280611"/>
                  <a:pt x="2237992" y="278085"/>
                  <a:pt x="2266545" y="272375"/>
                </a:cubicBezTo>
                <a:cubicBezTo>
                  <a:pt x="2279515" y="265890"/>
                  <a:pt x="2292126" y="258631"/>
                  <a:pt x="2305455" y="252919"/>
                </a:cubicBezTo>
                <a:cubicBezTo>
                  <a:pt x="2324986" y="244548"/>
                  <a:pt x="2353813" y="238398"/>
                  <a:pt x="2373549" y="233464"/>
                </a:cubicBezTo>
                <a:cubicBezTo>
                  <a:pt x="2437505" y="190827"/>
                  <a:pt x="2368626" y="233049"/>
                  <a:pt x="2431915" y="204281"/>
                </a:cubicBezTo>
                <a:cubicBezTo>
                  <a:pt x="2458318" y="192280"/>
                  <a:pt x="2482222" y="174541"/>
                  <a:pt x="2509736" y="165370"/>
                </a:cubicBezTo>
                <a:lnTo>
                  <a:pt x="2568102" y="145915"/>
                </a:lnTo>
                <a:cubicBezTo>
                  <a:pt x="2577830" y="136187"/>
                  <a:pt x="2586717" y="125539"/>
                  <a:pt x="2597285" y="116732"/>
                </a:cubicBezTo>
                <a:cubicBezTo>
                  <a:pt x="2606266" y="109248"/>
                  <a:pt x="2619165" y="106406"/>
                  <a:pt x="2626468" y="97277"/>
                </a:cubicBezTo>
                <a:cubicBezTo>
                  <a:pt x="2632874" y="89270"/>
                  <a:pt x="2630920" y="76887"/>
                  <a:pt x="2636196" y="68094"/>
                </a:cubicBezTo>
                <a:cubicBezTo>
                  <a:pt x="2640915" y="60230"/>
                  <a:pt x="2649922" y="55800"/>
                  <a:pt x="2655651" y="48638"/>
                </a:cubicBezTo>
                <a:cubicBezTo>
                  <a:pt x="2671301" y="29075"/>
                  <a:pt x="2674731" y="20204"/>
                  <a:pt x="2684834" y="0"/>
                </a:cubicBezTo>
              </a:path>
            </a:pathLst>
          </a:custGeom>
          <a:noFill/>
          <a:ln>
            <a:solidFill>
              <a:srgbClr val="FF505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10551</TotalTime>
  <Words>3170</Words>
  <Application>Microsoft Office PowerPoint</Application>
  <PresentationFormat>와이드스크린</PresentationFormat>
  <Paragraphs>404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</vt:lpstr>
      <vt:lpstr>바탕</vt:lpstr>
      <vt:lpstr>Arial</vt:lpstr>
      <vt:lpstr>Cambria Math</vt:lpstr>
      <vt:lpstr>Wingdings</vt:lpstr>
      <vt:lpstr>Office 테마</vt:lpstr>
      <vt:lpstr>2018년 2학기 자료구조 및 설계 #11 : Deap 구현 2018. 11. 26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김 태공</cp:lastModifiedBy>
  <cp:revision>195</cp:revision>
  <cp:lastPrinted>2018-11-23T07:00:44Z</cp:lastPrinted>
  <dcterms:created xsi:type="dcterms:W3CDTF">2018-03-11T12:41:56Z</dcterms:created>
  <dcterms:modified xsi:type="dcterms:W3CDTF">2018-11-26T09:15:05Z</dcterms:modified>
</cp:coreProperties>
</file>