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56" r:id="rId2"/>
    <p:sldId id="278" r:id="rId3"/>
    <p:sldId id="279" r:id="rId4"/>
    <p:sldId id="280" r:id="rId5"/>
    <p:sldId id="281" r:id="rId6"/>
    <p:sldId id="287" r:id="rId7"/>
    <p:sldId id="288" r:id="rId8"/>
    <p:sldId id="285" r:id="rId9"/>
    <p:sldId id="286" r:id="rId10"/>
    <p:sldId id="272" r:id="rId11"/>
    <p:sldId id="277" r:id="rId12"/>
    <p:sldId id="270" r:id="rId13"/>
    <p:sldId id="271" r:id="rId14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E1ABA-4A17-485A-B81C-947D41695E3D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1A086-C5BD-4EF7-A095-2E9E5706A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947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21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380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9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57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88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70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17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48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18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72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A3F84-F7DE-4D3C-83FC-7DCA91495895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6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40625" y="1363287"/>
            <a:ext cx="9382298" cy="40649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/>
              <a:t>2018</a:t>
            </a:r>
            <a:r>
              <a:rPr lang="ko-KR" altLang="en-US" sz="2800" dirty="0" smtClean="0"/>
              <a:t>년 </a:t>
            </a:r>
            <a:r>
              <a:rPr lang="en-US" altLang="ko-KR" sz="2800" dirty="0" smtClean="0"/>
              <a:t>2</a:t>
            </a:r>
            <a:r>
              <a:rPr lang="ko-KR" altLang="en-US" sz="2800" dirty="0" smtClean="0"/>
              <a:t>학기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4800" dirty="0" smtClean="0"/>
              <a:t>자료구조 및 설계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2800" b="1" dirty="0" smtClean="0"/>
              <a:t>#02 : </a:t>
            </a:r>
            <a:r>
              <a:rPr lang="ko-KR" altLang="en-US" sz="2800" b="1" dirty="0" smtClean="0"/>
              <a:t>인접 리스트를 이용한 그래프 구현</a:t>
            </a:r>
            <a:r>
              <a:rPr lang="en-US" altLang="ko-KR" sz="2800" b="1" dirty="0" smtClean="0"/>
              <a:t/>
            </a:r>
            <a:br>
              <a:rPr lang="en-US" altLang="ko-KR" sz="2800" b="1" dirty="0" smtClean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2018. 09. 17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4850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64029" y="908050"/>
            <a:ext cx="10481557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ko-KR" altLang="en-US" sz="2000" b="1" dirty="0"/>
              <a:t>문제에 대한 소스 코드</a:t>
            </a:r>
            <a:endParaRPr lang="en-US" altLang="ko-KR" sz="2000" b="1" dirty="0"/>
          </a:p>
          <a:p>
            <a:pPr fontAlgn="base"/>
            <a:endParaRPr lang="en-US" altLang="ko-KR" sz="2000" b="1" dirty="0"/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Graph.java (class)</a:t>
            </a:r>
            <a:endParaRPr lang="en-US" altLang="ko-KR" sz="2000" dirty="0"/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TestGraph.java (class – main() </a:t>
            </a:r>
            <a:r>
              <a:rPr lang="ko-KR" altLang="en-US" sz="2000" dirty="0" smtClean="0"/>
              <a:t>포함</a:t>
            </a:r>
            <a:r>
              <a:rPr lang="en-US" altLang="ko-KR" sz="2000" dirty="0" smtClean="0"/>
              <a:t>)</a:t>
            </a:r>
          </a:p>
          <a:p>
            <a:pPr lvl="1" fontAlgn="base"/>
            <a:endParaRPr lang="en-US" altLang="ko-KR" sz="2000" dirty="0"/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ko-KR" altLang="en-US" sz="2000" b="1" dirty="0"/>
              <a:t>보고서</a:t>
            </a:r>
            <a:endParaRPr lang="en-US" altLang="ko-KR" sz="2000" b="1" dirty="0"/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en-US" altLang="ko-KR" sz="2000" b="1" dirty="0"/>
          </a:p>
          <a:p>
            <a:pPr fontAlgn="base"/>
            <a:r>
              <a:rPr lang="en-US" altLang="ko-KR" sz="2000" b="1" dirty="0"/>
              <a:t>     </a:t>
            </a:r>
            <a:r>
              <a:rPr lang="en-US" altLang="ko-KR" sz="2000" b="1" dirty="0" smtClean="0"/>
              <a:t> </a:t>
            </a:r>
            <a:r>
              <a:rPr lang="en-US" altLang="ko-KR" sz="2000" dirty="0" smtClean="0"/>
              <a:t>-   </a:t>
            </a:r>
            <a:r>
              <a:rPr lang="ko-KR" altLang="en-US" sz="2000" dirty="0" smtClean="0"/>
              <a:t>해당 과제에 대한 구현 설명 및 결과 작성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사이버 </a:t>
            </a:r>
            <a:r>
              <a:rPr lang="ko-KR" altLang="en-US" sz="2000" dirty="0"/>
              <a:t>캠퍼스 자료실 양식 </a:t>
            </a:r>
            <a:r>
              <a:rPr lang="ko-KR" altLang="en-US" sz="2000" dirty="0" smtClean="0"/>
              <a:t>참고</a:t>
            </a:r>
            <a:r>
              <a:rPr lang="en-US" altLang="ko-KR" sz="2000" dirty="0" smtClean="0"/>
              <a:t>)</a:t>
            </a:r>
          </a:p>
          <a:p>
            <a:pPr fontAlgn="base"/>
            <a:endParaRPr lang="en-US" altLang="ko-KR" sz="2000" dirty="0" smtClean="0"/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주차 실습 점수 배점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미확정</a:t>
            </a:r>
            <a:r>
              <a:rPr lang="en-US" altLang="ko-KR" sz="2000" b="1" dirty="0" smtClean="0"/>
              <a:t>)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en-US" altLang="ko-KR" sz="2000" b="1" dirty="0"/>
          </a:p>
          <a:p>
            <a:pPr fontAlgn="base">
              <a:lnSpc>
                <a:spcPct val="150000"/>
              </a:lnSpc>
            </a:pPr>
            <a:r>
              <a:rPr lang="en-US" altLang="ko-KR" sz="2000" b="1" dirty="0" smtClean="0"/>
              <a:t>      </a:t>
            </a:r>
            <a:r>
              <a:rPr lang="en-US" altLang="ko-KR" sz="2000" dirty="0"/>
              <a:t>-   </a:t>
            </a:r>
            <a:r>
              <a:rPr lang="ko-KR" altLang="en-US" sz="2000" b="1" dirty="0" smtClean="0">
                <a:solidFill>
                  <a:schemeClr val="accent5"/>
                </a:solidFill>
              </a:rPr>
              <a:t>총 </a:t>
            </a:r>
            <a:r>
              <a:rPr lang="en-US" altLang="ko-KR" sz="2000" b="1" dirty="0" smtClean="0">
                <a:solidFill>
                  <a:schemeClr val="accent5"/>
                </a:solidFill>
              </a:rPr>
              <a:t>10</a:t>
            </a:r>
            <a:r>
              <a:rPr lang="ko-KR" altLang="en-US" sz="2000" b="1" dirty="0" smtClean="0">
                <a:solidFill>
                  <a:schemeClr val="accent5"/>
                </a:solidFill>
              </a:rPr>
              <a:t>점</a:t>
            </a:r>
            <a:endParaRPr lang="en-US" altLang="ko-KR" sz="2000" b="1" dirty="0">
              <a:solidFill>
                <a:schemeClr val="accent5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2000" b="1" dirty="0"/>
              <a:t>      </a:t>
            </a:r>
            <a:r>
              <a:rPr lang="en-US" altLang="ko-KR" sz="2000" dirty="0" smtClean="0"/>
              <a:t>-   </a:t>
            </a:r>
            <a:r>
              <a:rPr lang="en-US" altLang="ko-KR" sz="2000" dirty="0" err="1" smtClean="0"/>
              <a:t>findPath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</a:t>
            </a:r>
            <a:r>
              <a:rPr lang="en-US" altLang="ko-KR" sz="2000" b="1" dirty="0" smtClean="0"/>
              <a:t>5</a:t>
            </a:r>
            <a:r>
              <a:rPr lang="ko-KR" altLang="en-US" sz="2000" b="1" dirty="0" smtClean="0"/>
              <a:t>점</a:t>
            </a:r>
            <a:endParaRPr lang="en-US" altLang="ko-KR" sz="2000" b="1" dirty="0" smtClean="0"/>
          </a:p>
          <a:p>
            <a:pPr fontAlgn="base"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   </a:t>
            </a:r>
            <a:r>
              <a:rPr lang="en-US" altLang="ko-KR" sz="2000" dirty="0" smtClean="0"/>
              <a:t>-   add 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점</a:t>
            </a:r>
            <a:endParaRPr lang="en-US" altLang="ko-KR" sz="2000" b="1" dirty="0" smtClean="0"/>
          </a:p>
          <a:p>
            <a:pPr fontAlgn="base"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   </a:t>
            </a:r>
            <a:r>
              <a:rPr lang="en-US" altLang="ko-KR" sz="2000" dirty="0" smtClean="0"/>
              <a:t>-   </a:t>
            </a:r>
            <a:r>
              <a:rPr lang="en-US" altLang="ko-KR" sz="2000" dirty="0" err="1" smtClean="0"/>
              <a:t>tostring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</a:t>
            </a:r>
            <a:r>
              <a:rPr lang="en-US" altLang="ko-KR" sz="2000" b="1" dirty="0"/>
              <a:t>2</a:t>
            </a:r>
            <a:r>
              <a:rPr lang="ko-KR" altLang="en-US" sz="2000" b="1" dirty="0" smtClean="0"/>
              <a:t>점</a:t>
            </a:r>
            <a:endParaRPr lang="en-US" altLang="ko-KR" sz="2000" b="1" dirty="0" smtClean="0"/>
          </a:p>
          <a:p>
            <a:pPr fontAlgn="base">
              <a:lnSpc>
                <a:spcPct val="150000"/>
              </a:lnSpc>
            </a:pPr>
            <a:r>
              <a:rPr lang="en-US" altLang="ko-KR" sz="2000" b="1" dirty="0" smtClean="0"/>
              <a:t>      </a:t>
            </a:r>
            <a:r>
              <a:rPr lang="en-US" altLang="ko-KR" sz="2000" dirty="0"/>
              <a:t>- 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보고서 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점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185803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/>
            <a:r>
              <a:rPr lang="ko-KR" altLang="en-US" sz="2800" dirty="0" smtClean="0">
                <a:latin typeface="+mn-ea"/>
              </a:rPr>
              <a:t>제출 해야할 파일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929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0264" y="191503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자바 프로젝트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Export/Import </a:t>
            </a:r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방법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참고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01133" y="1094718"/>
            <a:ext cx="11166764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eclipse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에서 프로젝트 전체를 </a:t>
            </a: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Export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내보내기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하는 방법</a:t>
            </a:r>
            <a:endParaRPr lang="ko-KR" altLang="en-US" sz="20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해당 프로젝트 오른쪽 버튼 누른 후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Export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선택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General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- Archive File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선택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Browse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버튼을 클릭하여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To archive file: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이름을 지정 </a:t>
            </a:r>
            <a:endParaRPr lang="en-US" altLang="ko-KR" dirty="0" smtClean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(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적당한 디렉토리에 프로젝트이름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.zip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으로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설정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/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예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DS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분반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주차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학번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이름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.zip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4. Finish</a:t>
            </a:r>
            <a:endParaRPr lang="en-US" altLang="ko-KR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01133" y="4027715"/>
            <a:ext cx="1173271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위 방법으로 </a:t>
            </a: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Export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된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내보내진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프로젝트를 </a:t>
            </a: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eclipse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로 </a:t>
            </a: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Import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가져오기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하는 방법</a:t>
            </a:r>
            <a:endParaRPr lang="ko-KR" altLang="en-US" sz="20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Eclipse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에서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File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- Import - General - Existing Projects into Workspace -Next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Select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archive file: - Browse -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압축파일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선택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가령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DS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분반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주차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학번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이름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zip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Finish</a:t>
            </a:r>
            <a:endParaRPr lang="en-US" altLang="ko-KR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675511" y="3806526"/>
            <a:ext cx="10692087" cy="1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56613" y="131792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56613" y="4216399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41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71474" y="1079883"/>
            <a:ext cx="110839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</a:rPr>
              <a:t>제출 기한</a:t>
            </a:r>
            <a:endParaRPr lang="en-US" altLang="ko-KR" sz="2000" b="1" dirty="0">
              <a:latin typeface="맑은 고딕" panose="020B0503020000020004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맑은 고딕" panose="020B0503020000020004" pitchFamily="50" charset="-127"/>
              </a:rPr>
              <a:t>1</a:t>
            </a:r>
            <a:r>
              <a:rPr lang="ko-KR" altLang="en-US" sz="2000" dirty="0">
                <a:latin typeface="맑은 고딕" panose="020B0503020000020004" pitchFamily="50" charset="-127"/>
              </a:rPr>
              <a:t>차 </a:t>
            </a:r>
            <a:r>
              <a:rPr lang="en-US" altLang="ko-KR" sz="2000" dirty="0">
                <a:latin typeface="맑은 고딕" panose="020B0503020000020004" pitchFamily="50" charset="-127"/>
              </a:rPr>
              <a:t>: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2018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년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09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23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일 </a:t>
            </a:r>
            <a:r>
              <a:rPr lang="en-US" altLang="ko-KR" sz="2000" dirty="0">
                <a:latin typeface="맑은 고딕" panose="020B0503020000020004" pitchFamily="50" charset="-127"/>
              </a:rPr>
              <a:t>23:59 (10</a:t>
            </a:r>
            <a:r>
              <a:rPr lang="ko-KR" altLang="en-US" sz="2000" dirty="0">
                <a:latin typeface="맑은 고딕" panose="020B0503020000020004" pitchFamily="50" charset="-127"/>
              </a:rPr>
              <a:t>점 만점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</a:rPr>
              <a:t>차 </a:t>
            </a:r>
            <a:r>
              <a:rPr lang="en-US" altLang="ko-KR" sz="2000" dirty="0">
                <a:latin typeface="맑은 고딕" panose="020B0503020000020004" pitchFamily="50" charset="-127"/>
              </a:rPr>
              <a:t>: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2018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년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09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30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일 </a:t>
            </a:r>
            <a:r>
              <a:rPr lang="en-US" altLang="ko-KR" sz="2000" dirty="0">
                <a:latin typeface="맑은 고딕" panose="020B0503020000020004" pitchFamily="50" charset="-127"/>
              </a:rPr>
              <a:t>23:59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( 7</a:t>
            </a:r>
            <a:r>
              <a:rPr lang="ko-KR" altLang="en-US" sz="2000" dirty="0">
                <a:latin typeface="맑은 고딕" panose="020B0503020000020004" pitchFamily="50" charset="-127"/>
              </a:rPr>
              <a:t>점 만점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맑은 고딕" panose="020B0503020000020004" pitchFamily="50" charset="-127"/>
              </a:rPr>
              <a:t>3</a:t>
            </a:r>
            <a:r>
              <a:rPr lang="ko-KR" altLang="en-US" sz="2000" dirty="0">
                <a:latin typeface="맑은 고딕" panose="020B0503020000020004" pitchFamily="50" charset="-127"/>
              </a:rPr>
              <a:t>차 </a:t>
            </a:r>
            <a:r>
              <a:rPr lang="en-US" altLang="ko-KR" sz="2000" dirty="0">
                <a:latin typeface="맑은 고딕" panose="020B0503020000020004" pitchFamily="50" charset="-127"/>
              </a:rPr>
              <a:t>: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2018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년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10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7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일 </a:t>
            </a:r>
            <a:r>
              <a:rPr lang="en-US" altLang="ko-KR" sz="2000" dirty="0">
                <a:latin typeface="맑은 고딕" panose="020B0503020000020004" pitchFamily="50" charset="-127"/>
              </a:rPr>
              <a:t>23:59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( 4</a:t>
            </a:r>
            <a:r>
              <a:rPr lang="ko-KR" altLang="en-US" sz="2000" dirty="0">
                <a:latin typeface="맑은 고딕" panose="020B0503020000020004" pitchFamily="50" charset="-127"/>
              </a:rPr>
              <a:t>점 만점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맑은 고딕" panose="020B0503020000020004" pitchFamily="50" charset="-127"/>
              </a:rPr>
              <a:t>이후 제출은 </a:t>
            </a:r>
            <a:r>
              <a:rPr lang="ko-KR" altLang="en-US" sz="2000" b="1" dirty="0" err="1">
                <a:latin typeface="맑은 고딕" panose="020B0503020000020004" pitchFamily="50" charset="-127"/>
              </a:rPr>
              <a:t>미제출</a:t>
            </a:r>
            <a:r>
              <a:rPr lang="ko-KR" altLang="en-US" sz="2000" dirty="0" err="1">
                <a:latin typeface="맑은 고딕" panose="020B0503020000020004" pitchFamily="50" charset="-127"/>
              </a:rPr>
              <a:t>로</a:t>
            </a:r>
            <a:r>
              <a:rPr lang="ko-KR" altLang="en-US" sz="2000" dirty="0">
                <a:latin typeface="맑은 고딕" panose="020B0503020000020004" pitchFamily="50" charset="-127"/>
              </a:rPr>
              <a:t> 간주 </a:t>
            </a:r>
            <a:r>
              <a:rPr lang="en-US" altLang="ko-KR" sz="2000" dirty="0">
                <a:latin typeface="맑은 고딕" panose="020B0503020000020004" pitchFamily="50" charset="-127"/>
              </a:rPr>
              <a:t>(</a:t>
            </a:r>
            <a:r>
              <a:rPr lang="ko-KR" altLang="en-US" sz="2000" dirty="0">
                <a:latin typeface="맑은 고딕" panose="020B0503020000020004" pitchFamily="50" charset="-127"/>
              </a:rPr>
              <a:t>점수 없음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2000" dirty="0">
              <a:latin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</a:rPr>
              <a:t>제출 방법</a:t>
            </a:r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u="sng" dirty="0">
                <a:latin typeface="맑은 고딕" panose="020B0503020000020004" pitchFamily="50" charset="-127"/>
              </a:rPr>
              <a:t>소스 코드</a:t>
            </a:r>
            <a:r>
              <a:rPr lang="ko-KR" altLang="en-US" sz="2000" dirty="0">
                <a:latin typeface="맑은 고딕" panose="020B0503020000020004" pitchFamily="50" charset="-127"/>
              </a:rPr>
              <a:t>와 </a:t>
            </a:r>
            <a:r>
              <a:rPr lang="ko-KR" altLang="en-US" sz="2000" u="sng" dirty="0">
                <a:latin typeface="맑은 고딕" panose="020B0503020000020004" pitchFamily="50" charset="-127"/>
              </a:rPr>
              <a:t>보고서</a:t>
            </a:r>
            <a:r>
              <a:rPr lang="ko-KR" altLang="en-US" sz="2000" dirty="0">
                <a:latin typeface="맑은 고딕" panose="020B0503020000020004" pitchFamily="50" charset="-127"/>
              </a:rPr>
              <a:t>를 폴더에 넣은 후 압축하여 사이버캠퍼스에 제출</a:t>
            </a:r>
            <a:r>
              <a:rPr lang="en-US" altLang="ko-KR" sz="2000" dirty="0"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맑은 고딕" panose="020B0503020000020004" pitchFamily="50" charset="-127"/>
              </a:rPr>
              <a:t>폴더</a:t>
            </a:r>
            <a:r>
              <a:rPr lang="en-US" altLang="ko-KR" sz="2000" dirty="0">
                <a:latin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</a:rPr>
              <a:t>및</a:t>
            </a:r>
            <a:r>
              <a:rPr lang="en-US" altLang="ko-KR" sz="2000" dirty="0">
                <a:latin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</a:rPr>
              <a:t>파일명 </a:t>
            </a:r>
            <a:r>
              <a:rPr lang="en-US" altLang="ko-KR" sz="2000" dirty="0">
                <a:latin typeface="맑은 고딕" panose="020B0503020000020004" pitchFamily="50" charset="-127"/>
              </a:rPr>
              <a:t>: 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DS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분반</a:t>
            </a:r>
            <a:r>
              <a:rPr lang="en-US" altLang="ko-KR" sz="2000" b="1" dirty="0" smtClean="0">
                <a:solidFill>
                  <a:srgbClr val="0070C0"/>
                </a:solidFill>
                <a:latin typeface="+mn-ea"/>
              </a:rPr>
              <a:t>_</a:t>
            </a:r>
            <a:r>
              <a:rPr lang="ko-KR" altLang="en-US" sz="2000" b="1" dirty="0" smtClean="0">
                <a:solidFill>
                  <a:srgbClr val="0070C0"/>
                </a:solidFill>
                <a:latin typeface="+mn-ea"/>
              </a:rPr>
              <a:t>주차</a:t>
            </a:r>
            <a:r>
              <a:rPr lang="en-US" altLang="ko-KR" sz="2000" b="1" dirty="0" smtClean="0">
                <a:solidFill>
                  <a:srgbClr val="0070C0"/>
                </a:solidFill>
                <a:latin typeface="+mn-ea"/>
              </a:rPr>
              <a:t>_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학번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_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이름</a:t>
            </a:r>
            <a:endParaRPr lang="en-US" altLang="ko-KR" sz="2000" b="1" dirty="0">
              <a:solidFill>
                <a:srgbClr val="0070C0"/>
              </a:solidFill>
              <a:latin typeface="+mn-ea"/>
            </a:endParaRPr>
          </a:p>
          <a:p>
            <a:pPr lvl="1"/>
            <a:endParaRPr lang="en-US" altLang="ko-KR" sz="1200" b="1" dirty="0">
              <a:latin typeface="맑은 고딕" panose="020B0503020000020004" pitchFamily="50" charset="-127"/>
            </a:endParaRPr>
          </a:p>
          <a:p>
            <a:pPr lvl="1"/>
            <a:r>
              <a:rPr lang="en-US" altLang="ko-KR" sz="2000" b="1" dirty="0">
                <a:latin typeface="맑은 고딕" panose="020B0503020000020004" pitchFamily="50" charset="-127"/>
              </a:rPr>
              <a:t>※ </a:t>
            </a:r>
            <a:r>
              <a:rPr lang="ko-KR" altLang="en-US" sz="2000" b="1" dirty="0">
                <a:latin typeface="맑은 고딕" panose="020B0503020000020004" pitchFamily="50" charset="-127"/>
              </a:rPr>
              <a:t>제출 예시</a:t>
            </a:r>
            <a:endParaRPr lang="en-US" altLang="ko-KR" sz="2000" b="1" dirty="0">
              <a:latin typeface="맑은 고딕" panose="020B0503020000020004" pitchFamily="50" charset="-127"/>
            </a:endParaRPr>
          </a:p>
        </p:txBody>
      </p:sp>
      <p:cxnSp>
        <p:nvCxnSpPr>
          <p:cNvPr id="25" name="직선 연결선 24"/>
          <p:cNvCxnSpPr>
            <a:stCxn id="20" idx="3"/>
            <a:endCxn id="12" idx="1"/>
          </p:cNvCxnSpPr>
          <p:nvPr/>
        </p:nvCxnSpPr>
        <p:spPr>
          <a:xfrm flipH="1" flipV="1">
            <a:off x="14080296" y="1424567"/>
            <a:ext cx="3787855" cy="3390862"/>
          </a:xfrm>
          <a:prstGeom prst="line">
            <a:avLst/>
          </a:prstGeom>
          <a:ln w="254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중괄호 10"/>
          <p:cNvSpPr/>
          <p:nvPr/>
        </p:nvSpPr>
        <p:spPr>
          <a:xfrm>
            <a:off x="5512499" y="4546425"/>
            <a:ext cx="435429" cy="2044876"/>
          </a:xfrm>
          <a:prstGeom prst="rightBrac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589740" y="4456248"/>
            <a:ext cx="10885713" cy="2236563"/>
            <a:chOff x="890362" y="4448174"/>
            <a:chExt cx="10885713" cy="2236563"/>
          </a:xfrm>
        </p:grpSpPr>
        <p:sp>
          <p:nvSpPr>
            <p:cNvPr id="7" name="TextBox 6"/>
            <p:cNvSpPr txBox="1"/>
            <p:nvPr/>
          </p:nvSpPr>
          <p:spPr>
            <a:xfrm>
              <a:off x="7833359" y="5989474"/>
              <a:ext cx="3866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0070C0"/>
                  </a:solidFill>
                </a:rPr>
                <a:t>DS01_02_201800000</a:t>
              </a:r>
              <a:r>
                <a:rPr lang="en-US" altLang="ko-KR" b="1" dirty="0">
                  <a:solidFill>
                    <a:srgbClr val="0070C0"/>
                  </a:solidFill>
                </a:rPr>
                <a:t>_</a:t>
              </a:r>
              <a:r>
                <a:rPr lang="ko-KR" altLang="en-US" b="1" dirty="0" smtClean="0">
                  <a:solidFill>
                    <a:srgbClr val="0070C0"/>
                  </a:solidFill>
                </a:rPr>
                <a:t>홍길동</a:t>
              </a:r>
              <a:r>
                <a:rPr lang="en-US" altLang="ko-KR" b="1" dirty="0" smtClean="0">
                  <a:solidFill>
                    <a:srgbClr val="0070C0"/>
                  </a:solidFill>
                </a:rPr>
                <a:t>.zip</a:t>
              </a:r>
              <a:endParaRPr lang="ko-KR" altLang="en-US" b="1" dirty="0">
                <a:solidFill>
                  <a:srgbClr val="0070C0"/>
                </a:solidFill>
              </a:endParaRPr>
            </a:p>
          </p:txBody>
        </p:sp>
        <p:pic>
          <p:nvPicPr>
            <p:cNvPr id="1026" name="Picture 2" descr="Folderopened 노란색 아이콘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7567" y="5025561"/>
              <a:ext cx="943665" cy="943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jav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735" y="4680116"/>
              <a:ext cx="499853" cy="499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1998200" y="4694997"/>
              <a:ext cx="2694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SourceCode.java</a:t>
              </a:r>
              <a:endParaRPr lang="ko-KR" altLang="en-US" b="1" dirty="0"/>
            </a:p>
          </p:txBody>
        </p:sp>
        <p:pic>
          <p:nvPicPr>
            <p:cNvPr id="31" name="Picture 4" descr="jav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735" y="5313529"/>
              <a:ext cx="499853" cy="499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1998200" y="5317306"/>
              <a:ext cx="3220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TestSourceCode.java</a:t>
              </a:r>
              <a:endParaRPr lang="ko-KR" altLang="en-US" b="1" dirty="0"/>
            </a:p>
          </p:txBody>
        </p:sp>
        <p:pic>
          <p:nvPicPr>
            <p:cNvPr id="1030" name="Picture 6" descr="http://lh6.ggpht.com/__OfcCb_cbRK88hT9KxnCsSqGPFZixs4dYu9Aw2HRZt85080S6zTQwGzYXEKFvfKRQ=w30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2452" y="5889792"/>
              <a:ext cx="541423" cy="541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2000575" y="5850975"/>
              <a:ext cx="37783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DS01_02_201800000</a:t>
              </a:r>
              <a:r>
                <a:rPr lang="en-US" altLang="ko-KR" b="1" dirty="0"/>
                <a:t>_</a:t>
              </a:r>
              <a:r>
                <a:rPr lang="ko-KR" altLang="en-US" b="1" dirty="0"/>
                <a:t>홍길동</a:t>
              </a:r>
              <a:r>
                <a:rPr lang="en-US" altLang="ko-KR" b="1" dirty="0"/>
                <a:t>.</a:t>
              </a:r>
              <a:r>
                <a:rPr lang="en-US" altLang="ko-KR" b="1" dirty="0" err="1"/>
                <a:t>hwp</a:t>
              </a:r>
              <a:endParaRPr lang="en-US" altLang="ko-KR" b="1" dirty="0"/>
            </a:p>
            <a:p>
              <a:r>
                <a:rPr lang="en-US" altLang="ko-KR" dirty="0"/>
                <a:t>(PDF, MS</a:t>
              </a:r>
              <a:r>
                <a:rPr lang="ko-KR" altLang="en-US" dirty="0"/>
                <a:t>워드도 가능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7659850" y="5183413"/>
              <a:ext cx="1737772" cy="72442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455842" y="5373614"/>
              <a:ext cx="1640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압축하여 제출</a:t>
              </a: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890362" y="4448174"/>
              <a:ext cx="10885713" cy="2236563"/>
            </a:xfrm>
            <a:prstGeom prst="roundRect">
              <a:avLst/>
            </a:prstGeom>
            <a:noFill/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86111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/>
            <a:r>
              <a:rPr lang="ko-KR" altLang="en-US" sz="2800" dirty="0">
                <a:latin typeface="+mn-ea"/>
              </a:rPr>
              <a:t>제출 방법 </a:t>
            </a:r>
            <a:r>
              <a:rPr lang="en-US" altLang="ko-KR" sz="2800" dirty="0">
                <a:latin typeface="+mn-ea"/>
              </a:rPr>
              <a:t>&amp; </a:t>
            </a:r>
            <a:r>
              <a:rPr lang="ko-KR" altLang="en-US" sz="2800" dirty="0">
                <a:latin typeface="+mn-ea"/>
              </a:rPr>
              <a:t>주의 사항 </a:t>
            </a:r>
            <a:r>
              <a:rPr lang="en-US" altLang="ko-KR" sz="2800" dirty="0" smtClean="0">
                <a:latin typeface="+mn-ea"/>
              </a:rPr>
              <a:t>(1/2</a:t>
            </a:r>
            <a:r>
              <a:rPr lang="en-US" altLang="ko-KR" sz="2800" dirty="0">
                <a:latin typeface="+mn-ea"/>
              </a:rPr>
              <a:t>)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854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475" y="989271"/>
            <a:ext cx="10862557" cy="5632311"/>
            <a:chOff x="371475" y="1072399"/>
            <a:chExt cx="10862557" cy="5632311"/>
          </a:xfrm>
        </p:grpSpPr>
        <p:sp>
          <p:nvSpPr>
            <p:cNvPr id="16" name="TextBox 15"/>
            <p:cNvSpPr txBox="1"/>
            <p:nvPr/>
          </p:nvSpPr>
          <p:spPr>
            <a:xfrm>
              <a:off x="371475" y="1072399"/>
              <a:ext cx="10862557" cy="563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buFont typeface="Arial" panose="020B0604020202020204" pitchFamily="34" charset="0"/>
                <a:buChar char="•"/>
              </a:pPr>
              <a:r>
                <a:rPr lang="en-US" altLang="ko-KR" sz="2000" u="sng" dirty="0">
                  <a:latin typeface="맑은 고딕" panose="020B0503020000020004" pitchFamily="50" charset="-127"/>
                </a:rPr>
                <a:t>Character encoding UTF-8</a:t>
              </a:r>
              <a:r>
                <a:rPr lang="ko-KR" altLang="en-US" sz="2000" u="sng" dirty="0">
                  <a:latin typeface="맑은 고딕" panose="020B0503020000020004" pitchFamily="50" charset="-127"/>
                </a:rPr>
                <a:t>로 설정</a:t>
              </a:r>
              <a:r>
                <a:rPr lang="en-US" altLang="ko-KR" sz="2000" u="sng" dirty="0">
                  <a:latin typeface="맑은 고딕" panose="020B0503020000020004" pitchFamily="50" charset="-127"/>
                </a:rPr>
                <a:t>.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 (encoding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이 다를 경우 소스코드 폰트 깨짐 발생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)</a:t>
              </a:r>
            </a:p>
            <a:p>
              <a:pPr marL="800100" lvl="2" indent="-342900">
                <a:buFont typeface="Wingdings" panose="05000000000000000000" pitchFamily="2" charset="2"/>
                <a:buChar char="ü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프로젝트 폴더 오른쪽 클릭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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Properties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 Text file encoding  UTF-8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342900" lvl="1" indent="-342900">
                <a:buFont typeface="Wingdings" panose="05000000000000000000" pitchFamily="2" charset="2"/>
                <a:buChar char="§"/>
              </a:pPr>
              <a:r>
                <a:rPr lang="ko-KR" altLang="en-US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과제 </a:t>
              </a:r>
              <a:r>
                <a:rPr lang="en-US" altLang="ko-KR" sz="2000" b="1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Copy </a:t>
              </a:r>
              <a:r>
                <a:rPr lang="ko-KR" altLang="en-US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하지 말 것</a:t>
              </a:r>
              <a:r>
                <a:rPr lang="en-US" altLang="ko-KR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!</a:t>
              </a:r>
            </a:p>
            <a:p>
              <a:pPr marL="0" lvl="1"/>
              <a:r>
                <a:rPr lang="en-US" altLang="ko-KR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    </a:t>
              </a:r>
              <a:r>
                <a:rPr lang="en-US" altLang="ko-KR" b="1" dirty="0" smtClean="0">
                  <a:latin typeface="+mn-ea"/>
                </a:rPr>
                <a:t>[copy </a:t>
              </a:r>
              <a:r>
                <a:rPr lang="ko-KR" altLang="en-US" b="1" dirty="0" smtClean="0">
                  <a:latin typeface="+mn-ea"/>
                </a:rPr>
                <a:t>적발 시</a:t>
              </a:r>
              <a:r>
                <a:rPr lang="en-US" altLang="ko-KR" b="1" dirty="0" smtClean="0">
                  <a:latin typeface="+mn-ea"/>
                </a:rPr>
                <a:t>]</a:t>
              </a:r>
              <a:endParaRPr lang="en-US" altLang="ko-KR" b="1" dirty="0">
                <a:latin typeface="+mn-ea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>
                  <a:latin typeface="맑은 고딕" panose="020B0503020000020004" pitchFamily="50" charset="-127"/>
                </a:rPr>
                <a:t>1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회 적발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 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해당 과제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0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점 처리</a:t>
              </a:r>
              <a:endParaRPr lang="en-US" altLang="ko-KR" sz="2000" dirty="0">
                <a:latin typeface="맑은 고딕" panose="020B0503020000020004" pitchFamily="50" charset="-127"/>
                <a:sym typeface="Wingdings" panose="05000000000000000000" pitchFamily="2" charset="2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2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회 이상 적발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 F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학점 </a:t>
              </a:r>
              <a:r>
                <a:rPr lang="ko-KR" altLang="en-US" sz="2000" dirty="0" smtClean="0">
                  <a:latin typeface="맑은 고딕" panose="020B0503020000020004" pitchFamily="50" charset="-127"/>
                  <a:sym typeface="Wingdings" panose="05000000000000000000" pitchFamily="2" charset="2"/>
                </a:rPr>
                <a:t>처리</a:t>
              </a:r>
              <a:endParaRPr lang="en-US" altLang="ko-KR" sz="2000" dirty="0">
                <a:latin typeface="맑은 고딕" panose="020B0503020000020004" pitchFamily="50" charset="-127"/>
                <a:sym typeface="Wingdings" panose="05000000000000000000" pitchFamily="2" charset="2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342900" lvl="1" indent="-342900"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과제 관련 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문의 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 smtClean="0">
                  <a:latin typeface="맑은 고딕" panose="020B0503020000020004" pitchFamily="50" charset="-127"/>
                </a:rPr>
                <a:t>01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반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월요일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13:00 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실습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)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–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ko-KR" altLang="en-US" sz="2000" dirty="0" err="1" smtClean="0">
                  <a:latin typeface="맑은 고딕" panose="020B0503020000020004" pitchFamily="50" charset="-127"/>
                </a:rPr>
                <a:t>김태공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(dmflsla@naver.com)</a:t>
              </a:r>
              <a:endParaRPr lang="en-US" altLang="ko-KR" sz="2000" dirty="0" smtClean="0">
                <a:latin typeface="맑은 고딕" panose="020B0503020000020004" pitchFamily="50" charset="-127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 smtClean="0">
                  <a:latin typeface="맑은 고딕" panose="020B0503020000020004" pitchFamily="50" charset="-127"/>
                </a:rPr>
                <a:t>02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반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월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요일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16:00 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실습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)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– </a:t>
              </a:r>
              <a:r>
                <a:rPr lang="ko-KR" altLang="en-US" sz="2000" dirty="0" err="1" smtClean="0">
                  <a:latin typeface="맑은 고딕" panose="020B0503020000020004" pitchFamily="50" charset="-127"/>
                </a:rPr>
                <a:t>최세목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(semok95@daum.net)</a:t>
              </a:r>
              <a:endParaRPr lang="en-US" altLang="ko-KR" sz="2000" dirty="0">
                <a:latin typeface="맑은 고딕" panose="020B0503020000020004" pitchFamily="50" charset="-127"/>
              </a:endParaRPr>
            </a:p>
          </p:txBody>
        </p:sp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7694" y="1905710"/>
              <a:ext cx="1091542" cy="1936153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9412" y="1905710"/>
              <a:ext cx="3394529" cy="2336937"/>
            </a:xfrm>
            <a:prstGeom prst="rect">
              <a:avLst/>
            </a:prstGeom>
          </p:spPr>
        </p:pic>
        <p:sp>
          <p:nvSpPr>
            <p:cNvPr id="47" name="직사각형 46"/>
            <p:cNvSpPr/>
            <p:nvPr/>
          </p:nvSpPr>
          <p:spPr>
            <a:xfrm>
              <a:off x="1509779" y="3714706"/>
              <a:ext cx="1123950" cy="131621"/>
            </a:xfrm>
            <a:prstGeom prst="rect">
              <a:avLst/>
            </a:prstGeom>
            <a:noFill/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>
              <a:stCxn id="47" idx="3"/>
            </p:cNvCxnSpPr>
            <p:nvPr/>
          </p:nvCxnSpPr>
          <p:spPr>
            <a:xfrm flipV="1">
              <a:off x="2633729" y="2996676"/>
              <a:ext cx="3104379" cy="783841"/>
            </a:xfrm>
            <a:prstGeom prst="line">
              <a:avLst/>
            </a:prstGeom>
            <a:ln w="254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/>
            <p:cNvSpPr/>
            <p:nvPr/>
          </p:nvSpPr>
          <p:spPr>
            <a:xfrm>
              <a:off x="5738108" y="2679219"/>
              <a:ext cx="1419065" cy="668165"/>
            </a:xfrm>
            <a:prstGeom prst="rect">
              <a:avLst/>
            </a:prstGeom>
            <a:noFill/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185803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/>
            <a:r>
              <a:rPr lang="ko-KR" altLang="en-US" sz="2800" dirty="0">
                <a:latin typeface="+mn-ea"/>
              </a:rPr>
              <a:t>제출 방법 </a:t>
            </a:r>
            <a:r>
              <a:rPr lang="en-US" altLang="ko-KR" sz="2800" dirty="0">
                <a:latin typeface="+mn-ea"/>
              </a:rPr>
              <a:t>&amp; </a:t>
            </a:r>
            <a:r>
              <a:rPr lang="ko-KR" altLang="en-US" sz="2800" dirty="0">
                <a:latin typeface="+mn-ea"/>
              </a:rPr>
              <a:t>주의 사항 </a:t>
            </a:r>
            <a:r>
              <a:rPr lang="en-US" altLang="ko-KR" sz="2800" dirty="0" smtClean="0">
                <a:latin typeface="+mn-ea"/>
              </a:rPr>
              <a:t>(2/2</a:t>
            </a:r>
            <a:r>
              <a:rPr lang="en-US" altLang="ko-KR" sz="2800" dirty="0">
                <a:latin typeface="+mn-ea"/>
              </a:rPr>
              <a:t>)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350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개요 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42254" y="1048177"/>
            <a:ext cx="85981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인접 리스트를 이용한 그래프의 구현</a:t>
            </a:r>
            <a:endParaRPr lang="ko-KR" altLang="en-US" sz="1600" b="1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86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(1/7)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13509" y="908050"/>
            <a:ext cx="9668098" cy="5955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ko-KR" altLang="en-US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리스팅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16.3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의 코드를 다음과 같이 </a:t>
            </a:r>
            <a:r>
              <a:rPr lang="ko-KR" altLang="en-US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수정하시오</a:t>
            </a:r>
            <a:endParaRPr lang="en-US" altLang="ko-KR" sz="20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342900" indent="-342900" algn="just" fontAlgn="base">
              <a:lnSpc>
                <a:spcPct val="150000"/>
              </a:lnSpc>
              <a:buFontTx/>
              <a:buChar char="-"/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그래프의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Vertex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와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Edge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정보를 파일로부터 읽도록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TestGraph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클래스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수정</a:t>
            </a:r>
            <a:endParaRPr lang="en-US" altLang="ko-KR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  (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실습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주차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코드 또는 직접 입력 해도 감점 없음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</a:p>
          <a:p>
            <a:pPr marL="342900" indent="-342900" algn="just" fontAlgn="base">
              <a:lnSpc>
                <a:spcPct val="150000"/>
              </a:lnSpc>
              <a:buFontTx/>
              <a:buChar char="-"/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List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클래스를 사용하지 않고 내부 클래스로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Node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클래스만 사용하도록 수정</a:t>
            </a:r>
            <a:endParaRPr lang="en-US" altLang="ko-KR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342900" indent="-342900" algn="just" fontAlgn="base">
              <a:lnSpc>
                <a:spcPct val="150000"/>
              </a:lnSpc>
              <a:buFontTx/>
              <a:buChar char="-"/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Graph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클래스의 변수들을 다음을 가지게 수정</a:t>
            </a:r>
            <a:endParaRPr lang="en-US" altLang="ko-KR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742950" lvl="1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i</a:t>
            </a:r>
            <a:r>
              <a:rPr lang="en-US" altLang="ko-KR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nt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size;</a:t>
            </a:r>
          </a:p>
          <a:p>
            <a:pPr marL="742950" lvl="1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String [ ] vertices; 			//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정점들을 저장</a:t>
            </a:r>
            <a:endParaRPr lang="en-US" altLang="ko-KR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742950" lvl="1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Node [ ] a; 			//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각 정점당 하나의 리스트를 가지게 한다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pPr marL="742950" lvl="1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indent="-285750" algn="just" fontAlgn="base">
              <a:lnSpc>
                <a:spcPct val="150000"/>
              </a:lnSpc>
              <a:buFontTx/>
              <a:buChar char="-"/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Graph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클래스에 다음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메소드를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작성하고 </a:t>
            </a:r>
            <a:r>
              <a:rPr lang="ko-KR" altLang="en-US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테스트하시오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pPr marL="742950" lvl="1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add </a:t>
            </a:r>
            <a:r>
              <a:rPr lang="ko-KR" altLang="en-US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메소드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수정</a:t>
            </a:r>
            <a:endParaRPr lang="en-US" altLang="ko-KR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742950" lvl="1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toString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메소드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수정</a:t>
            </a:r>
            <a:endParaRPr lang="en-US" altLang="ko-KR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742950" lvl="1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서로 다른 두 정점에 대해 길이가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2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인 경로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(path)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가 존재하는지 프린트하는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findPath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메소드를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구현</a:t>
            </a: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77110" y="108694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67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(2/7)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13509" y="1110694"/>
            <a:ext cx="954340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ko-KR" altLang="en-US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그래프의 </a:t>
            </a: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Vertex</a:t>
            </a:r>
            <a:r>
              <a:rPr lang="ko-KR" altLang="en-US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와 </a:t>
            </a: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Edge </a:t>
            </a:r>
            <a:r>
              <a:rPr lang="ko-KR" altLang="en-US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정보를 파일로부터 읽도록 </a:t>
            </a:r>
            <a:r>
              <a:rPr lang="en-US" altLang="ko-KR" sz="2000" b="1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TestGraph</a:t>
            </a: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클래스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수정</a:t>
            </a:r>
          </a:p>
          <a:p>
            <a:pPr marL="342900" indent="-342900" algn="just" fontAlgn="base">
              <a:lnSpc>
                <a:spcPct val="200000"/>
              </a:lnSpc>
              <a:buFontTx/>
              <a:buChar char="-"/>
            </a:pP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다음과 같은 파일 구조를 가짐</a:t>
            </a: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 algn="just" fontAlgn="base"/>
            <a:endParaRPr lang="en-US" altLang="ko-KR" b="1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 algn="just" fontAlgn="base"/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&lt;graph.txt&gt;</a:t>
            </a:r>
          </a:p>
          <a:p>
            <a:pPr lvl="1" algn="just" fontAlgn="base"/>
            <a:endParaRPr lang="en-US" altLang="ko-KR" b="1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 algn="just" fontAlgn="base"/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A  B  C  D  E	       &lt;-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정점들</a:t>
            </a:r>
            <a:endParaRPr lang="en-US" altLang="ko-KR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 algn="just" fontAlgn="base"/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A  E      &lt;-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한 줄에 하나씩 간선을 나열</a:t>
            </a:r>
            <a:endParaRPr lang="en-US" altLang="ko-KR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 algn="just" fontAlgn="base"/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A  D</a:t>
            </a:r>
          </a:p>
          <a:p>
            <a:pPr lvl="1" algn="just" fontAlgn="base"/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B  C</a:t>
            </a:r>
          </a:p>
          <a:p>
            <a:pPr lvl="1" algn="just" fontAlgn="base"/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D  E</a:t>
            </a: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3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(3/7)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13509" y="1110694"/>
            <a:ext cx="1088175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자바에서의 파일 입출력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교재 </a:t>
            </a:r>
            <a:r>
              <a:rPr lang="ko-KR" altLang="en-US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리스팅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3.18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참조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  <a:endParaRPr lang="ko-KR" altLang="en-US" sz="2000" b="1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342900" indent="-342900" algn="just" fontAlgn="base">
              <a:lnSpc>
                <a:spcPct val="200000"/>
              </a:lnSpc>
              <a:buFontTx/>
              <a:buChar char="-"/>
            </a:pP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실습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1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참고</a:t>
            </a: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82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(4/7)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13509" y="1110694"/>
            <a:ext cx="1088175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add </a:t>
            </a:r>
            <a:r>
              <a:rPr lang="ko-KR" altLang="en-US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메소드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수정</a:t>
            </a:r>
          </a:p>
          <a:p>
            <a:pPr marL="342900" indent="-342900" algn="just" fontAlgn="base">
              <a:lnSpc>
                <a:spcPct val="200000"/>
              </a:lnSpc>
              <a:buFontTx/>
              <a:buChar char="-"/>
            </a:pP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실습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에서는 인접 행렬을 사용했지만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이번 실습에서는 노드 만을 가지고 구현한다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3791238" y="3650351"/>
            <a:ext cx="3187098" cy="1848705"/>
            <a:chOff x="693983" y="3284592"/>
            <a:chExt cx="3187098" cy="1848705"/>
          </a:xfrm>
        </p:grpSpPr>
        <p:sp>
          <p:nvSpPr>
            <p:cNvPr id="8" name="타원 7"/>
            <p:cNvSpPr/>
            <p:nvPr/>
          </p:nvSpPr>
          <p:spPr>
            <a:xfrm>
              <a:off x="693983" y="3287080"/>
              <a:ext cx="606829" cy="6068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695144" y="4526468"/>
              <a:ext cx="606829" cy="6068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984698" y="3284592"/>
              <a:ext cx="606829" cy="6068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984698" y="4526468"/>
              <a:ext cx="606829" cy="6068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연결선 11"/>
            <p:cNvCxnSpPr>
              <a:stCxn id="8" idx="6"/>
              <a:endCxn id="10" idx="2"/>
            </p:cNvCxnSpPr>
            <p:nvPr/>
          </p:nvCxnSpPr>
          <p:spPr>
            <a:xfrm flipV="1">
              <a:off x="1300812" y="3588007"/>
              <a:ext cx="683886" cy="24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8" idx="4"/>
              <a:endCxn id="9" idx="0"/>
            </p:cNvCxnSpPr>
            <p:nvPr/>
          </p:nvCxnSpPr>
          <p:spPr>
            <a:xfrm>
              <a:off x="997398" y="3893909"/>
              <a:ext cx="1161" cy="63255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>
              <a:stCxn id="9" idx="6"/>
              <a:endCxn id="11" idx="2"/>
            </p:cNvCxnSpPr>
            <p:nvPr/>
          </p:nvCxnSpPr>
          <p:spPr>
            <a:xfrm>
              <a:off x="1301973" y="4829883"/>
              <a:ext cx="68272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11" idx="0"/>
              <a:endCxn id="10" idx="4"/>
            </p:cNvCxnSpPr>
            <p:nvPr/>
          </p:nvCxnSpPr>
          <p:spPr>
            <a:xfrm flipV="1">
              <a:off x="2288113" y="3891421"/>
              <a:ext cx="0" cy="63504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/>
            <p:cNvSpPr/>
            <p:nvPr/>
          </p:nvSpPr>
          <p:spPr>
            <a:xfrm>
              <a:off x="3274252" y="4526468"/>
              <a:ext cx="606829" cy="6068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직선 연결선 37"/>
            <p:cNvCxnSpPr>
              <a:stCxn id="11" idx="6"/>
              <a:endCxn id="37" idx="2"/>
            </p:cNvCxnSpPr>
            <p:nvPr/>
          </p:nvCxnSpPr>
          <p:spPr>
            <a:xfrm>
              <a:off x="2591527" y="4829883"/>
              <a:ext cx="68272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1152138" y="3420542"/>
            <a:ext cx="15522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 smtClean="0"/>
              <a:t>g.add</a:t>
            </a:r>
            <a:r>
              <a:rPr lang="en-US" altLang="ko-KR" sz="1600" dirty="0" smtClean="0"/>
              <a:t> (“A”,”B”);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 smtClean="0"/>
              <a:t>g.add</a:t>
            </a:r>
            <a:r>
              <a:rPr lang="en-US" altLang="ko-KR" sz="1600" dirty="0" smtClean="0"/>
              <a:t> (“</a:t>
            </a:r>
            <a:r>
              <a:rPr lang="en-US" altLang="ko-KR" sz="1600" dirty="0"/>
              <a:t>A</a:t>
            </a:r>
            <a:r>
              <a:rPr lang="en-US" altLang="ko-KR" sz="1600" dirty="0" smtClean="0"/>
              <a:t>”,”C”);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r>
              <a:rPr lang="en-US" altLang="ko-KR" sz="1600" dirty="0" err="1" smtClean="0"/>
              <a:t>g.add</a:t>
            </a:r>
            <a:r>
              <a:rPr lang="en-US" altLang="ko-KR" sz="1600" dirty="0" smtClean="0"/>
              <a:t> (“B”,”C”);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r>
              <a:rPr lang="en-US" altLang="ko-KR" sz="1600" dirty="0" err="1" smtClean="0"/>
              <a:t>g.add</a:t>
            </a:r>
            <a:r>
              <a:rPr lang="en-US" altLang="ko-KR" sz="1600" dirty="0" smtClean="0"/>
              <a:t> (“B”,”D”);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r>
              <a:rPr lang="en-US" altLang="ko-KR" sz="1600" dirty="0" err="1" smtClean="0"/>
              <a:t>g.add</a:t>
            </a:r>
            <a:r>
              <a:rPr lang="en-US" altLang="ko-KR" sz="1600" dirty="0" smtClean="0"/>
              <a:t> (“C”,”D”);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r>
              <a:rPr lang="en-US" altLang="ko-KR" sz="1600" dirty="0" err="1" smtClean="0"/>
              <a:t>g.add</a:t>
            </a:r>
            <a:r>
              <a:rPr lang="en-US" altLang="ko-KR" sz="1600" dirty="0" smtClean="0"/>
              <a:t> (“D”,”E”);</a:t>
            </a:r>
            <a:endParaRPr lang="ko-KR" altLang="en-US" sz="1600" dirty="0"/>
          </a:p>
        </p:txBody>
      </p:sp>
      <p:sp>
        <p:nvSpPr>
          <p:cNvPr id="46" name="직사각형 45"/>
          <p:cNvSpPr/>
          <p:nvPr/>
        </p:nvSpPr>
        <p:spPr>
          <a:xfrm>
            <a:off x="8165466" y="3885876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165466" y="4172275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∙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165466" y="4472971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∙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165466" y="4773666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∙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165242" y="5067688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∙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894619" y="3885876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229496" y="3885876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894619" y="4172275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9229496" y="4172275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∙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894619" y="4472971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229496" y="4472971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∙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8894619" y="4773666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9229496" y="4773666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∙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8894395" y="5067688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9229272" y="5067688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∙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9975067" y="3885876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0309944" y="3885876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9975067" y="4172275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309944" y="4172275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∙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9975067" y="4472971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0309944" y="4472971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∙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9975067" y="4773666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0309944" y="4773666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∙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11055963" y="4178014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1390840" y="4178014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∙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11055963" y="4478710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1390840" y="4478710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∙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11055963" y="4779405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1390840" y="4779405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∙</a:t>
            </a:r>
          </a:p>
        </p:txBody>
      </p:sp>
      <p:cxnSp>
        <p:nvCxnSpPr>
          <p:cNvPr id="81" name="직선 화살표 연결선 80"/>
          <p:cNvCxnSpPr>
            <a:stCxn id="46" idx="3"/>
            <a:endCxn id="56" idx="1"/>
          </p:cNvCxnSpPr>
          <p:nvPr/>
        </p:nvCxnSpPr>
        <p:spPr>
          <a:xfrm>
            <a:off x="8500343" y="4033355"/>
            <a:ext cx="3942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>
            <a:off x="9580791" y="4033355"/>
            <a:ext cx="3942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48" idx="3"/>
            <a:endCxn id="58" idx="1"/>
          </p:cNvCxnSpPr>
          <p:nvPr/>
        </p:nvCxnSpPr>
        <p:spPr>
          <a:xfrm>
            <a:off x="8500343" y="4319754"/>
            <a:ext cx="3942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59" idx="3"/>
            <a:endCxn id="68" idx="1"/>
          </p:cNvCxnSpPr>
          <p:nvPr/>
        </p:nvCxnSpPr>
        <p:spPr>
          <a:xfrm>
            <a:off x="9564373" y="4319754"/>
            <a:ext cx="4106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52" idx="3"/>
            <a:endCxn id="62" idx="1"/>
          </p:cNvCxnSpPr>
          <p:nvPr/>
        </p:nvCxnSpPr>
        <p:spPr>
          <a:xfrm>
            <a:off x="8500343" y="4921145"/>
            <a:ext cx="3942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63" idx="3"/>
            <a:endCxn id="72" idx="1"/>
          </p:cNvCxnSpPr>
          <p:nvPr/>
        </p:nvCxnSpPr>
        <p:spPr>
          <a:xfrm>
            <a:off x="9564373" y="4921145"/>
            <a:ext cx="4106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50" idx="3"/>
            <a:endCxn id="60" idx="1"/>
          </p:cNvCxnSpPr>
          <p:nvPr/>
        </p:nvCxnSpPr>
        <p:spPr>
          <a:xfrm>
            <a:off x="8500343" y="4620450"/>
            <a:ext cx="3942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61" idx="3"/>
            <a:endCxn id="70" idx="1"/>
          </p:cNvCxnSpPr>
          <p:nvPr/>
        </p:nvCxnSpPr>
        <p:spPr>
          <a:xfrm>
            <a:off x="9564373" y="4620450"/>
            <a:ext cx="4106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71" idx="3"/>
            <a:endCxn id="76" idx="1"/>
          </p:cNvCxnSpPr>
          <p:nvPr/>
        </p:nvCxnSpPr>
        <p:spPr>
          <a:xfrm>
            <a:off x="10644821" y="4620450"/>
            <a:ext cx="411142" cy="5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69" idx="3"/>
            <a:endCxn id="74" idx="1"/>
          </p:cNvCxnSpPr>
          <p:nvPr/>
        </p:nvCxnSpPr>
        <p:spPr>
          <a:xfrm>
            <a:off x="10644821" y="4319754"/>
            <a:ext cx="411142" cy="5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stCxn id="73" idx="3"/>
            <a:endCxn id="78" idx="1"/>
          </p:cNvCxnSpPr>
          <p:nvPr/>
        </p:nvCxnSpPr>
        <p:spPr>
          <a:xfrm>
            <a:off x="10644821" y="4921145"/>
            <a:ext cx="411142" cy="5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54" idx="3"/>
            <a:endCxn id="64" idx="1"/>
          </p:cNvCxnSpPr>
          <p:nvPr/>
        </p:nvCxnSpPr>
        <p:spPr>
          <a:xfrm>
            <a:off x="8500119" y="5215167"/>
            <a:ext cx="3942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 rot="16200000">
            <a:off x="7150165" y="4564986"/>
            <a:ext cx="1661993" cy="20614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600" dirty="0" smtClean="0"/>
              <a:t>0</a:t>
            </a:r>
          </a:p>
          <a:p>
            <a:r>
              <a:rPr lang="en-US" altLang="ko-KR" sz="1600" dirty="0" smtClean="0"/>
              <a:t>1</a:t>
            </a:r>
          </a:p>
          <a:p>
            <a:r>
              <a:rPr lang="en-US" altLang="ko-KR" sz="1600" dirty="0" smtClean="0"/>
              <a:t>2</a:t>
            </a:r>
          </a:p>
          <a:p>
            <a:r>
              <a:rPr lang="en-US" altLang="ko-KR" sz="1600" dirty="0" smtClean="0"/>
              <a:t>3</a:t>
            </a:r>
          </a:p>
          <a:p>
            <a:r>
              <a:rPr lang="en-US" altLang="ko-KR" sz="1600" dirty="0" smtClean="0"/>
              <a:t>4</a:t>
            </a:r>
          </a:p>
          <a:p>
            <a:r>
              <a:rPr lang="en-US" altLang="ko-KR" sz="1600" dirty="0"/>
              <a:t>5</a:t>
            </a:r>
            <a:endParaRPr lang="en-US" altLang="ko-KR" sz="1600" dirty="0" smtClean="0"/>
          </a:p>
        </p:txBody>
      </p:sp>
      <p:sp>
        <p:nvSpPr>
          <p:cNvPr id="124" name="TextBox 123"/>
          <p:cNvSpPr txBox="1"/>
          <p:nvPr/>
        </p:nvSpPr>
        <p:spPr>
          <a:xfrm>
            <a:off x="4863430" y="618742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그래프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8983202" y="6187424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인접 리스트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1274062" y="6187424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[add </a:t>
            </a:r>
            <a:r>
              <a:rPr lang="ko-KR" altLang="en-US" b="1" dirty="0" smtClean="0"/>
              <a:t>순서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7697821" y="3467491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Node [ ] </a:t>
            </a:r>
            <a:r>
              <a:rPr lang="en-US" altLang="ko-KR" dirty="0" smtClean="0"/>
              <a:t>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834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(5/7)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13509" y="1110694"/>
            <a:ext cx="1088175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Graph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클래스에서 다음 </a:t>
            </a:r>
            <a:r>
              <a:rPr lang="ko-KR" altLang="en-US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메소드들을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작성하고 </a:t>
            </a:r>
            <a:r>
              <a:rPr lang="ko-KR" altLang="en-US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테스트하시오</a:t>
            </a:r>
            <a:endParaRPr lang="ko-KR" altLang="en-US" sz="2000" b="1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342900" indent="-342900" algn="just" fontAlgn="base">
              <a:lnSpc>
                <a:spcPct val="200000"/>
              </a:lnSpc>
              <a:buFontTx/>
              <a:buChar char="-"/>
            </a:pPr>
            <a:r>
              <a:rPr lang="en-US" altLang="ko-KR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toString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메소드를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수정하여 그래프를 프린트</a:t>
            </a: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846904" y="621712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그래프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474703" y="6217128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인접 리스트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grpSp>
        <p:nvGrpSpPr>
          <p:cNvPr id="77" name="그룹 76"/>
          <p:cNvGrpSpPr/>
          <p:nvPr/>
        </p:nvGrpSpPr>
        <p:grpSpPr>
          <a:xfrm>
            <a:off x="891611" y="3639412"/>
            <a:ext cx="3187098" cy="1848705"/>
            <a:chOff x="693983" y="3284592"/>
            <a:chExt cx="3187098" cy="1848705"/>
          </a:xfrm>
        </p:grpSpPr>
        <p:sp>
          <p:nvSpPr>
            <p:cNvPr id="78" name="타원 77"/>
            <p:cNvSpPr/>
            <p:nvPr/>
          </p:nvSpPr>
          <p:spPr>
            <a:xfrm>
              <a:off x="693983" y="3287080"/>
              <a:ext cx="606829" cy="6068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695144" y="4526468"/>
              <a:ext cx="606829" cy="6068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/>
            <p:cNvSpPr/>
            <p:nvPr/>
          </p:nvSpPr>
          <p:spPr>
            <a:xfrm>
              <a:off x="1984698" y="3284592"/>
              <a:ext cx="606829" cy="6068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/>
            <p:cNvSpPr/>
            <p:nvPr/>
          </p:nvSpPr>
          <p:spPr>
            <a:xfrm>
              <a:off x="1984698" y="4526468"/>
              <a:ext cx="606829" cy="6068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2" name="직선 연결선 81"/>
            <p:cNvCxnSpPr>
              <a:stCxn id="78" idx="6"/>
              <a:endCxn id="80" idx="2"/>
            </p:cNvCxnSpPr>
            <p:nvPr/>
          </p:nvCxnSpPr>
          <p:spPr>
            <a:xfrm flipV="1">
              <a:off x="1300812" y="3588007"/>
              <a:ext cx="683886" cy="24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>
              <a:stCxn id="78" idx="4"/>
              <a:endCxn id="79" idx="0"/>
            </p:cNvCxnSpPr>
            <p:nvPr/>
          </p:nvCxnSpPr>
          <p:spPr>
            <a:xfrm>
              <a:off x="997398" y="3893909"/>
              <a:ext cx="1161" cy="63255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>
              <a:stCxn id="79" idx="6"/>
              <a:endCxn id="81" idx="2"/>
            </p:cNvCxnSpPr>
            <p:nvPr/>
          </p:nvCxnSpPr>
          <p:spPr>
            <a:xfrm>
              <a:off x="1301973" y="4829883"/>
              <a:ext cx="68272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stCxn id="81" idx="0"/>
              <a:endCxn id="80" idx="4"/>
            </p:cNvCxnSpPr>
            <p:nvPr/>
          </p:nvCxnSpPr>
          <p:spPr>
            <a:xfrm flipV="1">
              <a:off x="2288113" y="3891421"/>
              <a:ext cx="0" cy="63504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타원 85"/>
            <p:cNvSpPr/>
            <p:nvPr/>
          </p:nvSpPr>
          <p:spPr>
            <a:xfrm>
              <a:off x="3274252" y="4526468"/>
              <a:ext cx="606829" cy="6068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7" name="직선 연결선 86"/>
            <p:cNvCxnSpPr>
              <a:stCxn id="81" idx="6"/>
              <a:endCxn id="86" idx="2"/>
            </p:cNvCxnSpPr>
            <p:nvPr/>
          </p:nvCxnSpPr>
          <p:spPr>
            <a:xfrm>
              <a:off x="2591527" y="4829883"/>
              <a:ext cx="68272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/>
          <p:cNvSpPr txBox="1"/>
          <p:nvPr/>
        </p:nvSpPr>
        <p:spPr>
          <a:xfrm>
            <a:off x="9484897" y="6217128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실행 결과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sp>
        <p:nvSpPr>
          <p:cNvPr id="92" name="직사각형 91"/>
          <p:cNvSpPr/>
          <p:nvPr/>
        </p:nvSpPr>
        <p:spPr>
          <a:xfrm>
            <a:off x="5005900" y="4022684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005900" y="4309083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∙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5005900" y="4609779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∙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5005900" y="4910474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∙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005676" y="5204496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∙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5735053" y="4022684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069930" y="4022684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5735053" y="4309083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069930" y="4309083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∙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5735053" y="4609779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6069930" y="4609779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∙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735053" y="4910474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6069930" y="4910474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∙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5734829" y="5204496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6069706" y="5204496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∙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6815501" y="4022684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7150378" y="4022684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6815501" y="4309083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150378" y="4309083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∙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6815501" y="4609779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7150378" y="4609779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∙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6815501" y="4910474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7150378" y="4910474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∙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7896397" y="4314822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8231274" y="4314822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∙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7896397" y="4615518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8231274" y="4615518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∙</a:t>
            </a:r>
          </a:p>
        </p:txBody>
      </p:sp>
      <p:sp>
        <p:nvSpPr>
          <p:cNvPr id="119" name="직사각형 118"/>
          <p:cNvSpPr/>
          <p:nvPr/>
        </p:nvSpPr>
        <p:spPr>
          <a:xfrm>
            <a:off x="7896397" y="4916213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8231274" y="4916213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∙</a:t>
            </a:r>
          </a:p>
        </p:txBody>
      </p:sp>
      <p:cxnSp>
        <p:nvCxnSpPr>
          <p:cNvPr id="121" name="직선 화살표 연결선 120"/>
          <p:cNvCxnSpPr>
            <a:stCxn id="92" idx="3"/>
            <a:endCxn id="97" idx="1"/>
          </p:cNvCxnSpPr>
          <p:nvPr/>
        </p:nvCxnSpPr>
        <p:spPr>
          <a:xfrm>
            <a:off x="5340777" y="4170163"/>
            <a:ext cx="3942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/>
          <p:nvPr/>
        </p:nvCxnSpPr>
        <p:spPr>
          <a:xfrm>
            <a:off x="6421225" y="4170163"/>
            <a:ext cx="3942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stCxn id="93" idx="3"/>
            <a:endCxn id="99" idx="1"/>
          </p:cNvCxnSpPr>
          <p:nvPr/>
        </p:nvCxnSpPr>
        <p:spPr>
          <a:xfrm>
            <a:off x="5340777" y="4456562"/>
            <a:ext cx="3942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100" idx="3"/>
            <a:endCxn id="109" idx="1"/>
          </p:cNvCxnSpPr>
          <p:nvPr/>
        </p:nvCxnSpPr>
        <p:spPr>
          <a:xfrm>
            <a:off x="6404807" y="4456562"/>
            <a:ext cx="4106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95" idx="3"/>
            <a:endCxn id="103" idx="1"/>
          </p:cNvCxnSpPr>
          <p:nvPr/>
        </p:nvCxnSpPr>
        <p:spPr>
          <a:xfrm>
            <a:off x="5340777" y="5057953"/>
            <a:ext cx="3942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stCxn id="104" idx="3"/>
            <a:endCxn id="113" idx="1"/>
          </p:cNvCxnSpPr>
          <p:nvPr/>
        </p:nvCxnSpPr>
        <p:spPr>
          <a:xfrm>
            <a:off x="6404807" y="5057953"/>
            <a:ext cx="4106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>
            <a:stCxn id="94" idx="3"/>
            <a:endCxn id="101" idx="1"/>
          </p:cNvCxnSpPr>
          <p:nvPr/>
        </p:nvCxnSpPr>
        <p:spPr>
          <a:xfrm>
            <a:off x="5340777" y="4757258"/>
            <a:ext cx="3942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102" idx="3"/>
            <a:endCxn id="111" idx="1"/>
          </p:cNvCxnSpPr>
          <p:nvPr/>
        </p:nvCxnSpPr>
        <p:spPr>
          <a:xfrm>
            <a:off x="6404807" y="4757258"/>
            <a:ext cx="4106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>
            <a:stCxn id="112" idx="3"/>
            <a:endCxn id="117" idx="1"/>
          </p:cNvCxnSpPr>
          <p:nvPr/>
        </p:nvCxnSpPr>
        <p:spPr>
          <a:xfrm>
            <a:off x="7485255" y="4757258"/>
            <a:ext cx="411142" cy="5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110" idx="3"/>
            <a:endCxn id="115" idx="1"/>
          </p:cNvCxnSpPr>
          <p:nvPr/>
        </p:nvCxnSpPr>
        <p:spPr>
          <a:xfrm>
            <a:off x="7485255" y="4456562"/>
            <a:ext cx="411142" cy="5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>
            <a:stCxn id="114" idx="3"/>
            <a:endCxn id="119" idx="1"/>
          </p:cNvCxnSpPr>
          <p:nvPr/>
        </p:nvCxnSpPr>
        <p:spPr>
          <a:xfrm>
            <a:off x="7485255" y="5057953"/>
            <a:ext cx="411142" cy="5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96" idx="3"/>
            <a:endCxn id="105" idx="1"/>
          </p:cNvCxnSpPr>
          <p:nvPr/>
        </p:nvCxnSpPr>
        <p:spPr>
          <a:xfrm>
            <a:off x="5340553" y="5351975"/>
            <a:ext cx="3942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4538966" y="3591408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Node [ ] </a:t>
            </a:r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34" name="TextBox 133"/>
          <p:cNvSpPr txBox="1"/>
          <p:nvPr/>
        </p:nvSpPr>
        <p:spPr>
          <a:xfrm rot="16200000">
            <a:off x="3990599" y="4701794"/>
            <a:ext cx="1661993" cy="20614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600" dirty="0" smtClean="0"/>
              <a:t>0</a:t>
            </a:r>
          </a:p>
          <a:p>
            <a:r>
              <a:rPr lang="en-US" altLang="ko-KR" sz="1600" dirty="0" smtClean="0"/>
              <a:t>1</a:t>
            </a:r>
          </a:p>
          <a:p>
            <a:r>
              <a:rPr lang="en-US" altLang="ko-KR" sz="1600" dirty="0" smtClean="0"/>
              <a:t>2</a:t>
            </a:r>
          </a:p>
          <a:p>
            <a:r>
              <a:rPr lang="en-US" altLang="ko-KR" sz="1600" dirty="0" smtClean="0"/>
              <a:t>3</a:t>
            </a:r>
          </a:p>
          <a:p>
            <a:r>
              <a:rPr lang="en-US" altLang="ko-KR" sz="1600" dirty="0" smtClean="0"/>
              <a:t>4</a:t>
            </a:r>
          </a:p>
          <a:p>
            <a:r>
              <a:rPr lang="en-US" altLang="ko-KR" sz="1600" dirty="0"/>
              <a:t>5</a:t>
            </a: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1028" y="4340625"/>
            <a:ext cx="3056033" cy="44627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845" y="4988031"/>
            <a:ext cx="2794087" cy="22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62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(6/7)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13509" y="1110694"/>
            <a:ext cx="1088175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Graph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클래스에서 다음 </a:t>
            </a:r>
            <a:r>
              <a:rPr lang="ko-KR" altLang="en-US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메소드들을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작성하고 </a:t>
            </a:r>
            <a:r>
              <a:rPr lang="ko-KR" altLang="en-US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테스트하시오</a:t>
            </a:r>
            <a:endParaRPr lang="ko-KR" altLang="en-US" sz="2000" b="1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342900" indent="-342900" algn="just" fontAlgn="base">
              <a:lnSpc>
                <a:spcPct val="200000"/>
              </a:lnSpc>
              <a:buFontTx/>
              <a:buChar char="-"/>
            </a:pP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서로 다른 두 정점에 대해 길이가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2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인 경로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(path)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가 존재하는지 찾아 프린트하는 </a:t>
            </a:r>
            <a:r>
              <a:rPr lang="en-US" altLang="ko-KR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findPath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메소드</a:t>
            </a: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846904" y="621712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그래프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474703" y="6217128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인접 리스트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grpSp>
        <p:nvGrpSpPr>
          <p:cNvPr id="77" name="그룹 76"/>
          <p:cNvGrpSpPr/>
          <p:nvPr/>
        </p:nvGrpSpPr>
        <p:grpSpPr>
          <a:xfrm>
            <a:off x="891611" y="3639412"/>
            <a:ext cx="3187098" cy="1848705"/>
            <a:chOff x="693983" y="3284592"/>
            <a:chExt cx="3187098" cy="1848705"/>
          </a:xfrm>
        </p:grpSpPr>
        <p:sp>
          <p:nvSpPr>
            <p:cNvPr id="78" name="타원 77"/>
            <p:cNvSpPr/>
            <p:nvPr/>
          </p:nvSpPr>
          <p:spPr>
            <a:xfrm>
              <a:off x="693983" y="3287080"/>
              <a:ext cx="606829" cy="6068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695144" y="4526468"/>
              <a:ext cx="606829" cy="6068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/>
            <p:cNvSpPr/>
            <p:nvPr/>
          </p:nvSpPr>
          <p:spPr>
            <a:xfrm>
              <a:off x="1984698" y="3284592"/>
              <a:ext cx="606829" cy="6068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/>
            <p:cNvSpPr/>
            <p:nvPr/>
          </p:nvSpPr>
          <p:spPr>
            <a:xfrm>
              <a:off x="1984698" y="4526468"/>
              <a:ext cx="606829" cy="6068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2" name="직선 연결선 81"/>
            <p:cNvCxnSpPr>
              <a:stCxn id="78" idx="6"/>
              <a:endCxn id="80" idx="2"/>
            </p:cNvCxnSpPr>
            <p:nvPr/>
          </p:nvCxnSpPr>
          <p:spPr>
            <a:xfrm flipV="1">
              <a:off x="1300812" y="3588007"/>
              <a:ext cx="683886" cy="24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>
              <a:stCxn id="78" idx="4"/>
              <a:endCxn id="79" idx="0"/>
            </p:cNvCxnSpPr>
            <p:nvPr/>
          </p:nvCxnSpPr>
          <p:spPr>
            <a:xfrm>
              <a:off x="997398" y="3893909"/>
              <a:ext cx="1161" cy="63255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>
              <a:stCxn id="79" idx="6"/>
              <a:endCxn id="81" idx="2"/>
            </p:cNvCxnSpPr>
            <p:nvPr/>
          </p:nvCxnSpPr>
          <p:spPr>
            <a:xfrm>
              <a:off x="1301973" y="4829883"/>
              <a:ext cx="68272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stCxn id="81" idx="0"/>
              <a:endCxn id="80" idx="4"/>
            </p:cNvCxnSpPr>
            <p:nvPr/>
          </p:nvCxnSpPr>
          <p:spPr>
            <a:xfrm flipV="1">
              <a:off x="2288113" y="3891421"/>
              <a:ext cx="0" cy="63504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타원 85"/>
            <p:cNvSpPr/>
            <p:nvPr/>
          </p:nvSpPr>
          <p:spPr>
            <a:xfrm>
              <a:off x="3274252" y="4526468"/>
              <a:ext cx="606829" cy="6068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7" name="직선 연결선 86"/>
            <p:cNvCxnSpPr>
              <a:stCxn id="81" idx="6"/>
              <a:endCxn id="86" idx="2"/>
            </p:cNvCxnSpPr>
            <p:nvPr/>
          </p:nvCxnSpPr>
          <p:spPr>
            <a:xfrm>
              <a:off x="2591527" y="4829883"/>
              <a:ext cx="68272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8" name="그림 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564" y="4775699"/>
            <a:ext cx="1814567" cy="636901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2980" y="4022684"/>
            <a:ext cx="2211128" cy="252357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9484897" y="6217128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실행 결과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sp>
        <p:nvSpPr>
          <p:cNvPr id="92" name="직사각형 91"/>
          <p:cNvSpPr/>
          <p:nvPr/>
        </p:nvSpPr>
        <p:spPr>
          <a:xfrm>
            <a:off x="5005900" y="4022684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005900" y="4309083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∙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5005900" y="4609779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∙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5005900" y="4910474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∙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005676" y="5204496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∙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5735053" y="4022684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069930" y="4022684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5735053" y="4309083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069930" y="4309083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∙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5735053" y="4609779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6069930" y="4609779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∙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735053" y="4910474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6069930" y="4910474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∙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5734829" y="5204496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6069706" y="5204496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∙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6815501" y="4022684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7150378" y="4022684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6815501" y="4309083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150378" y="4309083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∙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6815501" y="4609779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7150378" y="4609779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∙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6815501" y="4910474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7150378" y="4910474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∙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7896397" y="4314822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8231274" y="4314822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∙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7896397" y="4615518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8231274" y="4615518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∙</a:t>
            </a:r>
          </a:p>
        </p:txBody>
      </p:sp>
      <p:sp>
        <p:nvSpPr>
          <p:cNvPr id="119" name="직사각형 118"/>
          <p:cNvSpPr/>
          <p:nvPr/>
        </p:nvSpPr>
        <p:spPr>
          <a:xfrm>
            <a:off x="7896397" y="4916213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8231274" y="4916213"/>
            <a:ext cx="334877" cy="29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∙</a:t>
            </a:r>
          </a:p>
        </p:txBody>
      </p:sp>
      <p:cxnSp>
        <p:nvCxnSpPr>
          <p:cNvPr id="121" name="직선 화살표 연결선 120"/>
          <p:cNvCxnSpPr>
            <a:stCxn id="92" idx="3"/>
            <a:endCxn id="97" idx="1"/>
          </p:cNvCxnSpPr>
          <p:nvPr/>
        </p:nvCxnSpPr>
        <p:spPr>
          <a:xfrm>
            <a:off x="5340777" y="4170163"/>
            <a:ext cx="3942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/>
          <p:nvPr/>
        </p:nvCxnSpPr>
        <p:spPr>
          <a:xfrm>
            <a:off x="6421225" y="4170163"/>
            <a:ext cx="3942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stCxn id="93" idx="3"/>
            <a:endCxn id="99" idx="1"/>
          </p:cNvCxnSpPr>
          <p:nvPr/>
        </p:nvCxnSpPr>
        <p:spPr>
          <a:xfrm>
            <a:off x="5340777" y="4456562"/>
            <a:ext cx="3942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100" idx="3"/>
            <a:endCxn id="109" idx="1"/>
          </p:cNvCxnSpPr>
          <p:nvPr/>
        </p:nvCxnSpPr>
        <p:spPr>
          <a:xfrm>
            <a:off x="6404807" y="4456562"/>
            <a:ext cx="4106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95" idx="3"/>
            <a:endCxn id="103" idx="1"/>
          </p:cNvCxnSpPr>
          <p:nvPr/>
        </p:nvCxnSpPr>
        <p:spPr>
          <a:xfrm>
            <a:off x="5340777" y="5057953"/>
            <a:ext cx="3942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stCxn id="104" idx="3"/>
            <a:endCxn id="113" idx="1"/>
          </p:cNvCxnSpPr>
          <p:nvPr/>
        </p:nvCxnSpPr>
        <p:spPr>
          <a:xfrm>
            <a:off x="6404807" y="5057953"/>
            <a:ext cx="4106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>
            <a:stCxn id="94" idx="3"/>
            <a:endCxn id="101" idx="1"/>
          </p:cNvCxnSpPr>
          <p:nvPr/>
        </p:nvCxnSpPr>
        <p:spPr>
          <a:xfrm>
            <a:off x="5340777" y="4757258"/>
            <a:ext cx="3942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102" idx="3"/>
            <a:endCxn id="111" idx="1"/>
          </p:cNvCxnSpPr>
          <p:nvPr/>
        </p:nvCxnSpPr>
        <p:spPr>
          <a:xfrm>
            <a:off x="6404807" y="4757258"/>
            <a:ext cx="4106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>
            <a:stCxn id="112" idx="3"/>
            <a:endCxn id="117" idx="1"/>
          </p:cNvCxnSpPr>
          <p:nvPr/>
        </p:nvCxnSpPr>
        <p:spPr>
          <a:xfrm>
            <a:off x="7485255" y="4757258"/>
            <a:ext cx="411142" cy="5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110" idx="3"/>
            <a:endCxn id="115" idx="1"/>
          </p:cNvCxnSpPr>
          <p:nvPr/>
        </p:nvCxnSpPr>
        <p:spPr>
          <a:xfrm>
            <a:off x="7485255" y="4456562"/>
            <a:ext cx="411142" cy="5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>
            <a:stCxn id="114" idx="3"/>
            <a:endCxn id="119" idx="1"/>
          </p:cNvCxnSpPr>
          <p:nvPr/>
        </p:nvCxnSpPr>
        <p:spPr>
          <a:xfrm>
            <a:off x="7485255" y="5057953"/>
            <a:ext cx="411142" cy="5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96" idx="3"/>
            <a:endCxn id="105" idx="1"/>
          </p:cNvCxnSpPr>
          <p:nvPr/>
        </p:nvCxnSpPr>
        <p:spPr>
          <a:xfrm>
            <a:off x="5340553" y="5351975"/>
            <a:ext cx="3942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 rot="16200000">
            <a:off x="3990599" y="4701794"/>
            <a:ext cx="1661993" cy="20614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600" dirty="0" smtClean="0"/>
              <a:t>0</a:t>
            </a:r>
          </a:p>
          <a:p>
            <a:r>
              <a:rPr lang="en-US" altLang="ko-KR" sz="1600" dirty="0" smtClean="0"/>
              <a:t>1</a:t>
            </a:r>
          </a:p>
          <a:p>
            <a:r>
              <a:rPr lang="en-US" altLang="ko-KR" sz="1600" dirty="0" smtClean="0"/>
              <a:t>2</a:t>
            </a:r>
          </a:p>
          <a:p>
            <a:r>
              <a:rPr lang="en-US" altLang="ko-KR" sz="1600" dirty="0" smtClean="0"/>
              <a:t>3</a:t>
            </a:r>
          </a:p>
          <a:p>
            <a:r>
              <a:rPr lang="en-US" altLang="ko-KR" sz="1600" dirty="0" smtClean="0"/>
              <a:t>4</a:t>
            </a:r>
          </a:p>
          <a:p>
            <a:r>
              <a:rPr lang="en-US" altLang="ko-KR" sz="1600" dirty="0"/>
              <a:t>5</a:t>
            </a:r>
            <a:endParaRPr lang="en-US" altLang="ko-KR" sz="1600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4538966" y="3591408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Node [ ] </a:t>
            </a:r>
            <a:r>
              <a:rPr lang="en-US" altLang="ko-KR" dirty="0" smtClean="0"/>
              <a:t>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05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(7/7)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13509" y="1110694"/>
            <a:ext cx="1088175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테스트 진행</a:t>
            </a:r>
          </a:p>
          <a:p>
            <a:pPr marL="342900" indent="-342900" algn="just" fontAlgn="base">
              <a:lnSpc>
                <a:spcPct val="200000"/>
              </a:lnSpc>
              <a:buFontTx/>
              <a:buChar char="-"/>
            </a:pP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교재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568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쪽에 있는 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[</a:t>
            </a:r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그림 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16.20]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으로 테스트할 것</a:t>
            </a:r>
            <a:endParaRPr lang="en-US" altLang="ko-KR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342900" indent="-342900" algn="just" fontAlgn="base">
              <a:buFontTx/>
              <a:buChar char="-"/>
            </a:pPr>
            <a:endParaRPr lang="en-US" altLang="ko-KR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342900" indent="-342900" algn="just" fontAlgn="base">
              <a:buFontTx/>
              <a:buChar char="-"/>
            </a:pP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실습 채점 시에는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주어진 예시 외에 다른 예제를 사용하여 테스트를 진행할 것임</a:t>
            </a: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68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4481</TotalTime>
  <Words>790</Words>
  <Application>Microsoft Office PowerPoint</Application>
  <PresentationFormat>와이드스크린</PresentationFormat>
  <Paragraphs>249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Malgun Gothic</vt:lpstr>
      <vt:lpstr>Malgun Gothic</vt:lpstr>
      <vt:lpstr>바탕</vt:lpstr>
      <vt:lpstr>Arial</vt:lpstr>
      <vt:lpstr>Wingdings</vt:lpstr>
      <vt:lpstr>Office 테마</vt:lpstr>
      <vt:lpstr>2018년 2학기 자료구조 및 설계 #02 : 인접 리스트를 이용한 그래프 구현  2018. 09. 17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2018년 1학기 자료구조 및 실습 #01 : Array(배열)  2018. 03. 13</dc:title>
  <dc:creator>Semok Choi</dc:creator>
  <cp:lastModifiedBy>김 태공</cp:lastModifiedBy>
  <cp:revision>68</cp:revision>
  <cp:lastPrinted>2018-09-14T07:13:29Z</cp:lastPrinted>
  <dcterms:created xsi:type="dcterms:W3CDTF">2018-03-11T12:41:56Z</dcterms:created>
  <dcterms:modified xsi:type="dcterms:W3CDTF">2018-09-17T01:49:51Z</dcterms:modified>
</cp:coreProperties>
</file>