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78" r:id="rId3"/>
    <p:sldId id="293" r:id="rId4"/>
    <p:sldId id="279" r:id="rId5"/>
    <p:sldId id="289" r:id="rId6"/>
    <p:sldId id="290" r:id="rId7"/>
    <p:sldId id="291" r:id="rId8"/>
    <p:sldId id="294" r:id="rId9"/>
    <p:sldId id="295" r:id="rId10"/>
    <p:sldId id="292" r:id="rId11"/>
    <p:sldId id="286" r:id="rId12"/>
    <p:sldId id="272" r:id="rId13"/>
    <p:sldId id="277" r:id="rId14"/>
    <p:sldId id="270" r:id="rId15"/>
    <p:sldId id="271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</a:t>
            </a:r>
            <a:r>
              <a:rPr lang="en-US" altLang="ko-KR" sz="2800" b="1" dirty="0" smtClean="0"/>
              <a:t>03 : </a:t>
            </a:r>
            <a:r>
              <a:rPr lang="ko-KR" altLang="en-US" sz="2800" b="1" dirty="0" smtClean="0"/>
              <a:t>깊이우선탐색 </a:t>
            </a:r>
            <a:r>
              <a:rPr lang="ko-KR" altLang="en-US" sz="2800" b="1" dirty="0" err="1" smtClean="0"/>
              <a:t>신장트리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</a:t>
            </a:r>
            <a:r>
              <a:rPr lang="en-US" altLang="ko-KR" sz="2800" dirty="0" smtClean="0"/>
              <a:t>10</a:t>
            </a:r>
            <a:r>
              <a:rPr lang="en-US" altLang="ko-KR" sz="2800" dirty="0" smtClean="0"/>
              <a:t>. 01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16.3]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수정하여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순서와 신장 트리를 출력하는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dfs_tree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353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깊이 우선 탐색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(Depth-First Search, DFS)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dirty="0">
                <a:latin typeface="MalgunGothic"/>
              </a:rPr>
              <a:t>Depth</a:t>
            </a:r>
            <a:r>
              <a:rPr lang="ko-KR" altLang="en-US" sz="1600" dirty="0">
                <a:latin typeface="MalgunGothic"/>
              </a:rPr>
              <a:t>가 큰 노드를 우선적으로 탐색</a:t>
            </a:r>
            <a:endParaRPr lang="en-US" altLang="ko-KR" sz="1600" dirty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p.556,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16.3]&gt;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입력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그래프 </a:t>
            </a:r>
            <a:r>
              <a:rPr lang="en-US" altLang="ko-KR" sz="1600" b="1" dirty="0" smtClean="0"/>
              <a:t>G=(V, E)</a:t>
            </a:r>
            <a:r>
              <a:rPr lang="ko-KR" altLang="en-US" sz="1600" b="1" dirty="0" smtClean="0"/>
              <a:t>와 시작 정점 </a:t>
            </a:r>
            <a:r>
              <a:rPr lang="en-US" altLang="ko-KR" sz="1600" b="1" dirty="0" smtClean="0"/>
              <a:t>v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: DFS </a:t>
            </a:r>
            <a:r>
              <a:rPr lang="ko-KR" altLang="en-US" sz="1600" b="1" dirty="0" smtClean="0"/>
              <a:t>순서로 모든 정점을 가지는 리스트 </a:t>
            </a:r>
            <a:r>
              <a:rPr lang="en-US" altLang="ko-KR" sz="1600" b="1" dirty="0" smtClean="0"/>
              <a:t>L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지역 스택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와 정점의 출력 리스트 </a:t>
            </a:r>
            <a:r>
              <a:rPr lang="en-US" altLang="ko-KR" sz="1300" b="1" dirty="0" smtClean="0"/>
              <a:t>L</a:t>
            </a:r>
            <a:r>
              <a:rPr lang="ko-KR" altLang="en-US" sz="1300" b="1" dirty="0" smtClean="0"/>
              <a:t>을 초기화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2. v</a:t>
            </a:r>
            <a:r>
              <a:rPr lang="ko-KR" altLang="en-US" sz="1300" b="1" dirty="0" smtClean="0"/>
              <a:t>를 방문했다고 마크하고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3. S</a:t>
            </a:r>
            <a:r>
              <a:rPr lang="ko-KR" altLang="en-US" sz="1300" b="1" dirty="0" smtClean="0"/>
              <a:t>로부터 </a:t>
            </a:r>
            <a:r>
              <a:rPr lang="en-US" altLang="ko-KR" sz="1300" b="1" dirty="0" smtClean="0"/>
              <a:t>x</a:t>
            </a:r>
            <a:r>
              <a:rPr lang="ko-KR" altLang="en-US" sz="1300" b="1" dirty="0" smtClean="0"/>
              <a:t>를 삭제하고 </a:t>
            </a:r>
            <a:r>
              <a:rPr lang="en-US" altLang="ko-KR" sz="1300" b="1" dirty="0" smtClean="0"/>
              <a:t>L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4. x</a:t>
            </a:r>
            <a:r>
              <a:rPr lang="ko-KR" altLang="en-US" sz="1300" b="1" dirty="0" smtClean="0"/>
              <a:t>에 인접한 각각의 정점 </a:t>
            </a:r>
            <a:r>
              <a:rPr lang="en-US" altLang="ko-KR" sz="1300" b="1" dirty="0" smtClean="0"/>
              <a:t>y</a:t>
            </a:r>
            <a:r>
              <a:rPr lang="ko-KR" altLang="en-US" sz="1300" b="1" dirty="0" smtClean="0"/>
              <a:t>에 대해 단계 </a:t>
            </a:r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를 반복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5. </a:t>
            </a:r>
            <a:r>
              <a:rPr lang="en-US" altLang="ko-KR" sz="1300" b="1" dirty="0" smtClean="0"/>
              <a:t>y</a:t>
            </a:r>
            <a:r>
              <a:rPr lang="ko-KR" altLang="en-US" sz="1300" b="1" dirty="0" smtClean="0"/>
              <a:t>를 아직 방문하지 않았다면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방문했다고 마크하고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6. S</a:t>
            </a:r>
            <a:r>
              <a:rPr lang="ko-KR" altLang="en-US" sz="1300" b="1" dirty="0" smtClean="0"/>
              <a:t>가 공백이 아니면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단계 </a:t>
            </a: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으로 이동</a:t>
            </a:r>
            <a:endParaRPr lang="en-US" altLang="ko-KR" sz="13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568334" y="2079070"/>
            <a:ext cx="3949302" cy="2328809"/>
            <a:chOff x="1410392" y="2601884"/>
            <a:chExt cx="4130452" cy="2435629"/>
          </a:xfrm>
        </p:grpSpPr>
        <p:grpSp>
          <p:nvGrpSpPr>
            <p:cNvPr id="50" name="그룹 49"/>
            <p:cNvGrpSpPr/>
            <p:nvPr/>
          </p:nvGrpSpPr>
          <p:grpSpPr>
            <a:xfrm>
              <a:off x="1410392" y="2601884"/>
              <a:ext cx="4130452" cy="2435629"/>
              <a:chOff x="853440" y="2713413"/>
              <a:chExt cx="4724022" cy="278564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440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225837" y="489222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970633" y="380281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225837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1" idx="7"/>
                <a:endCxn id="19" idx="2"/>
              </p:cNvCxnSpPr>
              <p:nvPr/>
            </p:nvCxnSpPr>
            <p:spPr>
              <a:xfrm flipV="1">
                <a:off x="1371400" y="3016828"/>
                <a:ext cx="854435" cy="8748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33" idx="1"/>
                <a:endCxn id="19" idx="6"/>
              </p:cNvCxnSpPr>
              <p:nvPr/>
            </p:nvCxnSpPr>
            <p:spPr>
              <a:xfrm flipH="1" flipV="1">
                <a:off x="2832665" y="3016828"/>
                <a:ext cx="854438" cy="8748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4" idx="6"/>
                <a:endCxn id="33" idx="2"/>
              </p:cNvCxnSpPr>
              <p:nvPr/>
            </p:nvCxnSpPr>
            <p:spPr>
              <a:xfrm flipV="1">
                <a:off x="2832665" y="4106233"/>
                <a:ext cx="765569" cy="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/>
              <p:cNvSpPr/>
              <p:nvPr/>
            </p:nvSpPr>
            <p:spPr>
              <a:xfrm>
                <a:off x="2225836" y="2713413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598235" y="3802818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연결선 37"/>
              <p:cNvCxnSpPr>
                <a:stCxn id="12" idx="6"/>
                <a:endCxn id="33" idx="3"/>
              </p:cNvCxnSpPr>
              <p:nvPr/>
            </p:nvCxnSpPr>
            <p:spPr>
              <a:xfrm flipV="1">
                <a:off x="2832667" y="4320779"/>
                <a:ext cx="854436" cy="87486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3" idx="6"/>
                <a:endCxn id="13" idx="2"/>
              </p:cNvCxnSpPr>
              <p:nvPr/>
            </p:nvCxnSpPr>
            <p:spPr>
              <a:xfrm flipV="1">
                <a:off x="4205063" y="4106232"/>
                <a:ext cx="76557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화살표 연결선 53"/>
            <p:cNvCxnSpPr/>
            <p:nvPr/>
          </p:nvCxnSpPr>
          <p:spPr>
            <a:xfrm flipV="1">
              <a:off x="1849438" y="2812231"/>
              <a:ext cx="706714" cy="70467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3230681" y="2835720"/>
              <a:ext cx="674014" cy="6903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4345245" y="3890990"/>
              <a:ext cx="6650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230681" y="3742471"/>
              <a:ext cx="53367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3297410" y="4148376"/>
              <a:ext cx="566744" cy="58258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65743" y="290984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1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529432" y="2927909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2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97626" y="389099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3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3089" y="344791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4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67688" y="4421507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5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17152" y="4654975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생성된 깊이 우선 신장 트리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42" y="539090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rcRect t="17342"/>
          <a:stretch/>
        </p:blipFill>
        <p:spPr>
          <a:xfrm>
            <a:off x="1887540" y="5186990"/>
            <a:ext cx="1743477" cy="99208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71944" y="6367642"/>
            <a:ext cx="967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recu_dfs_tree</a:t>
            </a:r>
            <a:r>
              <a:rPr lang="en-US" altLang="ko-KR" b="1" dirty="0" smtClean="0">
                <a:solidFill>
                  <a:srgbClr val="FF0000"/>
                </a:solidFill>
              </a:rPr>
              <a:t>()</a:t>
            </a:r>
            <a:r>
              <a:rPr lang="ko-KR" altLang="en-US" b="1" dirty="0" smtClean="0">
                <a:solidFill>
                  <a:srgbClr val="FF0000"/>
                </a:solidFill>
              </a:rPr>
              <a:t>를 사용하여 생성 가능한 신장 트리 중 하나와 동일한 결과가 나와야 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 진행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553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쪽에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있는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그림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16.8]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테스트할 것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채점 시에는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주어진 예시 외에 다른 예제를 사용하여 테스트를 진행할 것임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283679" y="3535292"/>
            <a:ext cx="4507909" cy="1799176"/>
            <a:chOff x="2768290" y="3659983"/>
            <a:chExt cx="4507909" cy="1799176"/>
          </a:xfrm>
        </p:grpSpPr>
        <p:sp>
          <p:nvSpPr>
            <p:cNvPr id="6" name="타원 5"/>
            <p:cNvSpPr/>
            <p:nvPr/>
          </p:nvSpPr>
          <p:spPr>
            <a:xfrm>
              <a:off x="2768290" y="365998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>
              <a:stCxn id="6" idx="4"/>
              <a:endCxn id="15" idx="0"/>
            </p:cNvCxnSpPr>
            <p:nvPr/>
          </p:nvCxnSpPr>
          <p:spPr>
            <a:xfrm>
              <a:off x="3033581" y="4190566"/>
              <a:ext cx="0" cy="7380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4094066" y="365998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419842" y="3659984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419841" y="492397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745618" y="3659983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94066" y="4923975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68290" y="4928578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745616" y="4923971"/>
              <a:ext cx="530581" cy="53058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>
              <a:stCxn id="6" idx="6"/>
              <a:endCxn id="10" idx="2"/>
            </p:cNvCxnSpPr>
            <p:nvPr/>
          </p:nvCxnSpPr>
          <p:spPr>
            <a:xfrm>
              <a:off x="3298871" y="3925276"/>
              <a:ext cx="7951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6"/>
              <a:endCxn id="14" idx="2"/>
            </p:cNvCxnSpPr>
            <p:nvPr/>
          </p:nvCxnSpPr>
          <p:spPr>
            <a:xfrm flipV="1">
              <a:off x="3298871" y="5189266"/>
              <a:ext cx="795195" cy="46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0"/>
              <a:endCxn id="10" idx="4"/>
            </p:cNvCxnSpPr>
            <p:nvPr/>
          </p:nvCxnSpPr>
          <p:spPr>
            <a:xfrm flipV="1">
              <a:off x="4359357" y="4190566"/>
              <a:ext cx="0" cy="733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4" idx="6"/>
              <a:endCxn id="12" idx="2"/>
            </p:cNvCxnSpPr>
            <p:nvPr/>
          </p:nvCxnSpPr>
          <p:spPr>
            <a:xfrm>
              <a:off x="4624647" y="5189266"/>
              <a:ext cx="79519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1" idx="2"/>
              <a:endCxn id="10" idx="6"/>
            </p:cNvCxnSpPr>
            <p:nvPr/>
          </p:nvCxnSpPr>
          <p:spPr>
            <a:xfrm flipH="1">
              <a:off x="4624647" y="3925275"/>
              <a:ext cx="79519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1" idx="5"/>
              <a:endCxn id="16" idx="1"/>
            </p:cNvCxnSpPr>
            <p:nvPr/>
          </p:nvCxnSpPr>
          <p:spPr>
            <a:xfrm>
              <a:off x="5872721" y="4112863"/>
              <a:ext cx="950597" cy="8888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1" idx="6"/>
              <a:endCxn id="13" idx="2"/>
            </p:cNvCxnSpPr>
            <p:nvPr/>
          </p:nvCxnSpPr>
          <p:spPr>
            <a:xfrm flipV="1">
              <a:off x="5950423" y="3925274"/>
              <a:ext cx="79519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4"/>
              <a:endCxn id="16" idx="0"/>
            </p:cNvCxnSpPr>
            <p:nvPr/>
          </p:nvCxnSpPr>
          <p:spPr>
            <a:xfrm flipH="1">
              <a:off x="7010907" y="4190564"/>
              <a:ext cx="2" cy="7334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830424" y="55326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그림 </a:t>
            </a:r>
            <a:r>
              <a:rPr lang="en-US" altLang="ko-KR" b="1" dirty="0" smtClean="0"/>
              <a:t>16.8]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1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908050"/>
            <a:ext cx="1048155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Graph.java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TestGraph.java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</a:p>
          <a:p>
            <a:pPr fontAlgn="base"/>
            <a:endParaRPr lang="en-US" altLang="ko-KR" sz="2000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주차 </a:t>
            </a:r>
            <a:r>
              <a:rPr lang="ko-KR" altLang="en-US" sz="2000" b="1" dirty="0" smtClean="0"/>
              <a:t>실습 점수 배점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미확정</a:t>
            </a:r>
            <a:r>
              <a:rPr lang="en-US" altLang="ko-KR" sz="2000" b="1" dirty="0" smtClean="0"/>
              <a:t>)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 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sz="2000" b="1" dirty="0" smtClean="0">
                <a:solidFill>
                  <a:schemeClr val="accent5"/>
                </a:solidFill>
              </a:rPr>
              <a:t>10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점</a:t>
            </a:r>
            <a:endParaRPr lang="en-US" altLang="ko-KR" sz="2000" b="1" dirty="0">
              <a:solidFill>
                <a:schemeClr val="accent5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recu_dfs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recu_dfs_tree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  </a:t>
            </a:r>
            <a:r>
              <a:rPr lang="en-US" altLang="ko-KR" sz="2000" dirty="0" smtClean="0"/>
              <a:t>-   </a:t>
            </a:r>
            <a:r>
              <a:rPr lang="en-US" altLang="ko-KR" sz="2000" dirty="0" err="1" smtClean="0"/>
              <a:t>dfs_tree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점</a:t>
            </a:r>
            <a:endParaRPr lang="en-US" altLang="ko-KR" sz="2000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b="1" dirty="0" smtClean="0"/>
              <a:t>     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보고서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점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DS01_03_201800000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DS01_03_201800000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 행렬을 이용한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2254" y="1796033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깊이 우선 탐색 트리 알고리즘의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3983" y="212841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06314" y="1524904"/>
            <a:ext cx="1044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깊이 우선 탐색</a:t>
            </a:r>
            <a:endParaRPr lang="en-US" altLang="ko-KR" sz="2000" dirty="0" smtClean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404040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04040"/>
                </a:solidFill>
              </a:rPr>
              <a:t>정점의 자식들을 우선적으로 탐색한다</a:t>
            </a:r>
            <a:r>
              <a:rPr lang="en-US" altLang="ko-KR" sz="2000" dirty="0" smtClean="0">
                <a:solidFill>
                  <a:srgbClr val="404040"/>
                </a:solidFill>
              </a:rPr>
              <a:t>.</a:t>
            </a:r>
            <a:endParaRPr lang="en-US" altLang="ko-KR" sz="2000" dirty="0">
              <a:solidFill>
                <a:srgbClr val="404040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Depth-First Search(</a:t>
            </a:r>
            <a:r>
              <a:rPr lang="en-US" altLang="ko-KR" sz="2800" b="1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DFS)</a:t>
            </a:r>
            <a:endParaRPr lang="ko-KR" altLang="en-US" sz="2800" b="1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4121349" y="2665880"/>
            <a:ext cx="3949302" cy="2328809"/>
            <a:chOff x="4121349" y="2540567"/>
            <a:chExt cx="3949302" cy="2328809"/>
          </a:xfrm>
        </p:grpSpPr>
        <p:grpSp>
          <p:nvGrpSpPr>
            <p:cNvPr id="36" name="그룹 35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직선 연결선 62"/>
                <p:cNvCxnSpPr>
                  <a:stCxn id="59" idx="7"/>
                  <a:endCxn id="66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>
                  <a:stCxn id="67" idx="1"/>
                  <a:endCxn id="66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stCxn id="62" idx="6"/>
                  <a:endCxn id="67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8" name="직선 연결선 67"/>
                <p:cNvCxnSpPr>
                  <a:stCxn id="60" idx="6"/>
                  <a:endCxn id="67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>
                  <a:stCxn id="67" idx="6"/>
                  <a:endCxn id="61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화살표 연결선 48"/>
              <p:cNvCxnSpPr/>
              <p:nvPr/>
            </p:nvCxnSpPr>
            <p:spPr>
              <a:xfrm flipV="1">
                <a:off x="1849438" y="2812231"/>
                <a:ext cx="706714" cy="7046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3230681" y="2835720"/>
                <a:ext cx="674014" cy="6903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>
                <a:off x="4345245" y="3890990"/>
                <a:ext cx="66501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/>
              <p:nvPr/>
            </p:nvCxnSpPr>
            <p:spPr>
              <a:xfrm flipH="1">
                <a:off x="3230681" y="3742471"/>
                <a:ext cx="53367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3256765" y="4093681"/>
                <a:ext cx="657325" cy="6872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965743" y="29098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29432" y="292790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7626" y="3890990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353089" y="3447918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567688" y="438698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5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70" name="직선 연결선 69"/>
            <p:cNvCxnSpPr>
              <a:stCxn id="59" idx="6"/>
              <a:endCxn id="62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59" idx="5"/>
              <a:endCxn id="60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3001016" y="5153247"/>
            <a:ext cx="5955658" cy="883505"/>
            <a:chOff x="1921972" y="5373246"/>
            <a:chExt cx="5955658" cy="883505"/>
          </a:xfrm>
        </p:grpSpPr>
        <p:grpSp>
          <p:nvGrpSpPr>
            <p:cNvPr id="7" name="그룹 6"/>
            <p:cNvGrpSpPr/>
            <p:nvPr/>
          </p:nvGrpSpPr>
          <p:grpSpPr>
            <a:xfrm>
              <a:off x="1921972" y="5380451"/>
              <a:ext cx="800100" cy="876300"/>
              <a:chOff x="1032510" y="5617672"/>
              <a:chExt cx="800100" cy="8763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2157199" y="587191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A</a:t>
              </a:r>
              <a:endParaRPr lang="ko-KR" altLang="en-US" sz="1100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957299" y="5376705"/>
              <a:ext cx="800100" cy="876300"/>
              <a:chOff x="1032510" y="5617672"/>
              <a:chExt cx="800100" cy="876300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197930" y="5538452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E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en-US" altLang="ko-KR" sz="1100" dirty="0" smtClean="0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986534" y="5380451"/>
              <a:ext cx="800100" cy="876300"/>
              <a:chOff x="1032510" y="5617672"/>
              <a:chExt cx="800100" cy="876300"/>
            </a:xfrm>
          </p:grpSpPr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89" name="직사각형 88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4229775" y="5547986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F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057836" y="5373246"/>
              <a:ext cx="800100" cy="876300"/>
              <a:chOff x="1032510" y="5617672"/>
              <a:chExt cx="800100" cy="876300"/>
            </a:xfrm>
          </p:grpSpPr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4" name="직사각형 93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5301077" y="5540781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B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060175" y="5373246"/>
              <a:ext cx="800100" cy="876300"/>
              <a:chOff x="1032510" y="5617672"/>
              <a:chExt cx="800100" cy="876300"/>
            </a:xfrm>
          </p:grpSpPr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303416" y="5704999"/>
              <a:ext cx="2856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7077530" y="5373246"/>
              <a:ext cx="800100" cy="876300"/>
              <a:chOff x="1032510" y="5617672"/>
              <a:chExt cx="800100" cy="876300"/>
            </a:xfrm>
          </p:grpSpPr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105" name="직사각형 104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7312757" y="587191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</a:t>
              </a:r>
              <a:endParaRPr lang="ko-KR" altLang="en-US" sz="11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513883" y="616219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방문 순서 </a:t>
            </a:r>
            <a:r>
              <a:rPr lang="en-US" altLang="ko-KR" b="1" dirty="0" smtClean="0"/>
              <a:t>: A -&gt; E -&gt; F -&gt; B -&gt; D -&gt;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30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908050"/>
            <a:ext cx="10441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 행렬을 사용하여 그래프를 구현한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다음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추가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순환 깊이 우선 탐색 알고리즘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16.4]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구현하는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recu_dfs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번 정점을 시작 정점으로 함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정점을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리스트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삽입하는 것을 정점을 프린트하는 것으로 대신한다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16.4]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수정하여 깊이 우선 탐색 방문 순서와 신장 트리를 출력하는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recu_dfs_tree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번 정점을 시작 정점으로 함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순서대로 문구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는 정점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자식이다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출력</a:t>
            </a:r>
            <a:endParaRPr lang="en-US" altLang="ko-KR" sz="17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16.3]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수정하여 깊이 우선 탐색 방문 순서와 신장 트리를 출력하는 </a:t>
            </a:r>
            <a:r>
              <a:rPr lang="ko-KR" altLang="en-US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7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dfs_tree</a:t>
            </a:r>
            <a:r>
              <a:rPr lang="en-US" altLang="ko-KR" sz="17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</a:t>
            </a: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 정점을 시작 정점으로 함</a:t>
            </a: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순서대로 문구 </a:t>
            </a:r>
            <a:r>
              <a:rPr lang="en-US" altLang="ko-KR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정점 </a:t>
            </a:r>
            <a:r>
              <a:rPr lang="en-US" altLang="ko-KR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 정점 </a:t>
            </a:r>
            <a:r>
              <a:rPr lang="en-US" altLang="ko-KR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의 자식이다</a:t>
            </a:r>
            <a:r>
              <a:rPr lang="en-US" altLang="ko-KR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7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출력</a:t>
            </a: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7110" y="108694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 행렬을 사용한 그래프의 구현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16.1]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과 동일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순환 깊이 우선 탐색 알고리즘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16.4]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구현하는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recu_dfs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22017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깊이 우선 탐색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(Depth-First Search, DFS)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dirty="0">
                <a:latin typeface="MalgunGothic"/>
              </a:rPr>
              <a:t>Depth</a:t>
            </a:r>
            <a:r>
              <a:rPr lang="ko-KR" altLang="en-US" sz="1600" dirty="0">
                <a:latin typeface="MalgunGothic"/>
              </a:rPr>
              <a:t>가 큰 노드를 우선적으로 탐색</a:t>
            </a:r>
            <a:endParaRPr lang="en-US" altLang="ko-KR" sz="1600" dirty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p.557,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16.4]&gt;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입력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그래프 </a:t>
            </a:r>
            <a:r>
              <a:rPr lang="en-US" altLang="ko-KR" sz="1600" b="1" dirty="0" smtClean="0"/>
              <a:t>G=(V, E)</a:t>
            </a:r>
            <a:r>
              <a:rPr lang="ko-KR" altLang="en-US" sz="1600" b="1" dirty="0" smtClean="0"/>
              <a:t>와 시작 정점 </a:t>
            </a:r>
            <a:r>
              <a:rPr lang="en-US" altLang="ko-KR" sz="1600" b="1" dirty="0" smtClean="0"/>
              <a:t>v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: DFS </a:t>
            </a:r>
            <a:r>
              <a:rPr lang="ko-KR" altLang="en-US" sz="1600" b="1" dirty="0" smtClean="0"/>
              <a:t>순서로 모든 정점을 가지는 리스트 </a:t>
            </a:r>
            <a:r>
              <a:rPr lang="en-US" altLang="ko-KR" sz="1600" b="1" dirty="0" smtClean="0"/>
              <a:t>L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1. v</a:t>
            </a:r>
            <a:r>
              <a:rPr lang="ko-KR" altLang="en-US" sz="1600" b="1" dirty="0" smtClean="0"/>
              <a:t>를 방문했다고 마크하고 </a:t>
            </a:r>
            <a:r>
              <a:rPr lang="en-US" altLang="ko-KR" sz="1600" b="1" dirty="0" smtClean="0"/>
              <a:t>L</a:t>
            </a:r>
            <a:r>
              <a:rPr lang="ko-KR" altLang="en-US" sz="1600" b="1" dirty="0" smtClean="0"/>
              <a:t>에 삽입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2. v</a:t>
            </a:r>
            <a:r>
              <a:rPr lang="ko-KR" altLang="en-US" sz="1600" b="1" dirty="0" smtClean="0"/>
              <a:t>에 인접한 각 정점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에 대해 단계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을 반복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3. y</a:t>
            </a:r>
            <a:r>
              <a:rPr lang="ko-KR" altLang="en-US" sz="1600" b="1" dirty="0" smtClean="0"/>
              <a:t>를 방문하지 않았다면</a:t>
            </a:r>
            <a:r>
              <a:rPr lang="en-US" altLang="ko-KR" sz="1600" b="1" dirty="0" smtClean="0"/>
              <a:t>, L = </a:t>
            </a:r>
            <a:r>
              <a:rPr lang="en-US" altLang="ko-KR" sz="1600" b="1" dirty="0" err="1" smtClean="0"/>
              <a:t>dfs</a:t>
            </a:r>
            <a:r>
              <a:rPr lang="en-US" altLang="ko-KR" sz="1600" b="1" dirty="0" smtClean="0"/>
              <a:t>(G, y, L)</a:t>
            </a:r>
            <a:r>
              <a:rPr lang="ko-KR" altLang="en-US" sz="1600" b="1" dirty="0" smtClean="0"/>
              <a:t>로 설정</a:t>
            </a:r>
            <a:endParaRPr lang="en-US" altLang="ko-KR" sz="1600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81" y="5920846"/>
            <a:ext cx="2108102" cy="269837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1568334" y="2350013"/>
            <a:ext cx="4130452" cy="2435629"/>
            <a:chOff x="1410392" y="2601884"/>
            <a:chExt cx="4130452" cy="2435629"/>
          </a:xfrm>
        </p:grpSpPr>
        <p:grpSp>
          <p:nvGrpSpPr>
            <p:cNvPr id="50" name="그룹 49"/>
            <p:cNvGrpSpPr/>
            <p:nvPr/>
          </p:nvGrpSpPr>
          <p:grpSpPr>
            <a:xfrm>
              <a:off x="1410392" y="2601884"/>
              <a:ext cx="4130452" cy="2435629"/>
              <a:chOff x="853440" y="2713413"/>
              <a:chExt cx="4724022" cy="278564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440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225837" y="489222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970633" y="380281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225837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직선 연결선 14"/>
              <p:cNvCxnSpPr>
                <a:stCxn id="11" idx="6"/>
                <a:endCxn id="14" idx="2"/>
              </p:cNvCxnSpPr>
              <p:nvPr/>
            </p:nvCxnSpPr>
            <p:spPr>
              <a:xfrm>
                <a:off x="1460269" y="4106235"/>
                <a:ext cx="76556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11" idx="5"/>
                <a:endCxn id="12" idx="2"/>
              </p:cNvCxnSpPr>
              <p:nvPr/>
            </p:nvCxnSpPr>
            <p:spPr>
              <a:xfrm>
                <a:off x="1371401" y="4320781"/>
                <a:ext cx="854436" cy="8748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33" idx="1"/>
                <a:endCxn id="19" idx="6"/>
              </p:cNvCxnSpPr>
              <p:nvPr/>
            </p:nvCxnSpPr>
            <p:spPr>
              <a:xfrm flipH="1" flipV="1">
                <a:off x="2832665" y="3016828"/>
                <a:ext cx="854438" cy="8748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4" idx="6"/>
                <a:endCxn id="33" idx="2"/>
              </p:cNvCxnSpPr>
              <p:nvPr/>
            </p:nvCxnSpPr>
            <p:spPr>
              <a:xfrm flipV="1">
                <a:off x="2832666" y="4106233"/>
                <a:ext cx="765569" cy="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/>
              <p:cNvSpPr/>
              <p:nvPr/>
            </p:nvSpPr>
            <p:spPr>
              <a:xfrm>
                <a:off x="2225836" y="2713413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>
                <a:stCxn id="11" idx="7"/>
                <a:endCxn id="19" idx="2"/>
              </p:cNvCxnSpPr>
              <p:nvPr/>
            </p:nvCxnSpPr>
            <p:spPr>
              <a:xfrm flipV="1">
                <a:off x="1371401" y="3016828"/>
                <a:ext cx="854435" cy="8748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3598235" y="3802818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연결선 37"/>
              <p:cNvCxnSpPr>
                <a:stCxn id="12" idx="6"/>
                <a:endCxn id="33" idx="3"/>
              </p:cNvCxnSpPr>
              <p:nvPr/>
            </p:nvCxnSpPr>
            <p:spPr>
              <a:xfrm flipV="1">
                <a:off x="2832666" y="4320779"/>
                <a:ext cx="854437" cy="8748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3" idx="6"/>
                <a:endCxn id="13" idx="2"/>
              </p:cNvCxnSpPr>
              <p:nvPr/>
            </p:nvCxnSpPr>
            <p:spPr>
              <a:xfrm flipV="1">
                <a:off x="4205063" y="4106232"/>
                <a:ext cx="76557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화살표 연결선 53"/>
            <p:cNvCxnSpPr/>
            <p:nvPr/>
          </p:nvCxnSpPr>
          <p:spPr>
            <a:xfrm>
              <a:off x="1858913" y="4106235"/>
              <a:ext cx="663435" cy="696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3215893" y="4106235"/>
              <a:ext cx="672114" cy="704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4345245" y="3890990"/>
              <a:ext cx="6650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4365216" y="3744799"/>
              <a:ext cx="580250" cy="14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160153" y="3740562"/>
              <a:ext cx="580250" cy="14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 flipV="1">
              <a:off x="3185493" y="2812231"/>
              <a:ext cx="702514" cy="7011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01768" y="436185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1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98450" y="440687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2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97626" y="389099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3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7626" y="343469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4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35584" y="3456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5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50278" y="287316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6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51194" y="5472052"/>
            <a:ext cx="537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C F B D E</a:t>
            </a:r>
            <a:endParaRPr lang="pt-BR" altLang="ko-KR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183950" y="4939539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깊이 우선 탐색의 노드 방문 순서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16.4]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수정하여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순서와 신장 트리를 출력하는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recu_dfs_tree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22017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깊이 우선 탐색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(Depth-First Search, DFS)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dirty="0">
                <a:latin typeface="MalgunGothic"/>
              </a:rPr>
              <a:t>Depth</a:t>
            </a:r>
            <a:r>
              <a:rPr lang="ko-KR" altLang="en-US" sz="1600" dirty="0">
                <a:latin typeface="MalgunGothic"/>
              </a:rPr>
              <a:t>가 큰 노드를 우선적으로 탐색</a:t>
            </a:r>
            <a:endParaRPr lang="en-US" altLang="ko-KR" sz="1600" dirty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p.557,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16.4]&gt;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입력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그래프 </a:t>
            </a:r>
            <a:r>
              <a:rPr lang="en-US" altLang="ko-KR" sz="1600" b="1" dirty="0" smtClean="0"/>
              <a:t>G=(V, E)</a:t>
            </a:r>
            <a:r>
              <a:rPr lang="ko-KR" altLang="en-US" sz="1600" b="1" dirty="0" smtClean="0"/>
              <a:t>와 시작 정점 </a:t>
            </a:r>
            <a:r>
              <a:rPr lang="en-US" altLang="ko-KR" sz="1600" b="1" dirty="0" smtClean="0"/>
              <a:t>v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: DFS </a:t>
            </a:r>
            <a:r>
              <a:rPr lang="ko-KR" altLang="en-US" sz="1600" b="1" dirty="0" smtClean="0"/>
              <a:t>순서로 모든 정점을 가지는 리스트 </a:t>
            </a:r>
            <a:r>
              <a:rPr lang="en-US" altLang="ko-KR" sz="1600" b="1" dirty="0" smtClean="0"/>
              <a:t>L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1. v</a:t>
            </a:r>
            <a:r>
              <a:rPr lang="ko-KR" altLang="en-US" sz="1600" b="1" dirty="0" smtClean="0"/>
              <a:t>를 방문했다고 마크하고 </a:t>
            </a:r>
            <a:r>
              <a:rPr lang="en-US" altLang="ko-KR" sz="1600" b="1" dirty="0" smtClean="0"/>
              <a:t>L</a:t>
            </a:r>
            <a:r>
              <a:rPr lang="ko-KR" altLang="en-US" sz="1600" b="1" dirty="0" smtClean="0"/>
              <a:t>에 삽입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2. v</a:t>
            </a:r>
            <a:r>
              <a:rPr lang="ko-KR" altLang="en-US" sz="1600" b="1" dirty="0" smtClean="0"/>
              <a:t>에 인접한 각 정점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에 대해 단계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을 반복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3. y</a:t>
            </a:r>
            <a:r>
              <a:rPr lang="ko-KR" altLang="en-US" sz="1600" b="1" dirty="0" smtClean="0"/>
              <a:t>를 방문하지 않았다면</a:t>
            </a:r>
            <a:r>
              <a:rPr lang="en-US" altLang="ko-KR" sz="1600" b="1" dirty="0" smtClean="0"/>
              <a:t>, L = </a:t>
            </a:r>
            <a:r>
              <a:rPr lang="en-US" altLang="ko-KR" sz="1600" b="1" dirty="0" err="1" smtClean="0"/>
              <a:t>dfs</a:t>
            </a:r>
            <a:r>
              <a:rPr lang="en-US" altLang="ko-KR" sz="1600" b="1" dirty="0" smtClean="0"/>
              <a:t>(G, y, L)</a:t>
            </a:r>
            <a:r>
              <a:rPr lang="ko-KR" altLang="en-US" sz="1600" b="1" dirty="0" smtClean="0"/>
              <a:t>로 설정</a:t>
            </a:r>
            <a:endParaRPr lang="en-US" altLang="ko-KR" sz="16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1568334" y="2350013"/>
            <a:ext cx="4130452" cy="2435629"/>
            <a:chOff x="1410392" y="2601884"/>
            <a:chExt cx="4130452" cy="2435629"/>
          </a:xfrm>
        </p:grpSpPr>
        <p:grpSp>
          <p:nvGrpSpPr>
            <p:cNvPr id="50" name="그룹 49"/>
            <p:cNvGrpSpPr/>
            <p:nvPr/>
          </p:nvGrpSpPr>
          <p:grpSpPr>
            <a:xfrm>
              <a:off x="1410392" y="2601884"/>
              <a:ext cx="4130452" cy="2435629"/>
              <a:chOff x="853440" y="2713413"/>
              <a:chExt cx="4724022" cy="278564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440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225837" y="489222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4970633" y="3802817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2225837" y="3802820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>
                <a:stCxn id="11" idx="5"/>
                <a:endCxn id="12" idx="2"/>
              </p:cNvCxnSpPr>
              <p:nvPr/>
            </p:nvCxnSpPr>
            <p:spPr>
              <a:xfrm>
                <a:off x="1371401" y="4320781"/>
                <a:ext cx="854436" cy="8748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33" idx="1"/>
                <a:endCxn id="19" idx="6"/>
              </p:cNvCxnSpPr>
              <p:nvPr/>
            </p:nvCxnSpPr>
            <p:spPr>
              <a:xfrm flipH="1" flipV="1">
                <a:off x="2832665" y="3016828"/>
                <a:ext cx="854438" cy="8748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14" idx="6"/>
                <a:endCxn id="33" idx="2"/>
              </p:cNvCxnSpPr>
              <p:nvPr/>
            </p:nvCxnSpPr>
            <p:spPr>
              <a:xfrm flipV="1">
                <a:off x="2832666" y="4106233"/>
                <a:ext cx="765569" cy="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/>
              <p:cNvSpPr/>
              <p:nvPr/>
            </p:nvSpPr>
            <p:spPr>
              <a:xfrm>
                <a:off x="2225836" y="2713413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598235" y="3802818"/>
                <a:ext cx="606829" cy="606829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연결선 37"/>
              <p:cNvCxnSpPr>
                <a:stCxn id="12" idx="6"/>
                <a:endCxn id="33" idx="3"/>
              </p:cNvCxnSpPr>
              <p:nvPr/>
            </p:nvCxnSpPr>
            <p:spPr>
              <a:xfrm flipV="1">
                <a:off x="2832666" y="4320779"/>
                <a:ext cx="854437" cy="8748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3" idx="6"/>
                <a:endCxn id="13" idx="2"/>
              </p:cNvCxnSpPr>
              <p:nvPr/>
            </p:nvCxnSpPr>
            <p:spPr>
              <a:xfrm flipV="1">
                <a:off x="4205063" y="4106232"/>
                <a:ext cx="76557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화살표 연결선 53"/>
            <p:cNvCxnSpPr/>
            <p:nvPr/>
          </p:nvCxnSpPr>
          <p:spPr>
            <a:xfrm>
              <a:off x="1858913" y="4106235"/>
              <a:ext cx="663435" cy="696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3215893" y="4106235"/>
              <a:ext cx="672114" cy="7045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4345245" y="3890990"/>
              <a:ext cx="6650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4365216" y="3744799"/>
              <a:ext cx="580250" cy="14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3160153" y="3740562"/>
              <a:ext cx="580250" cy="14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 flipV="1">
              <a:off x="3185493" y="2812231"/>
              <a:ext cx="702514" cy="7011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01768" y="436185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1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98450" y="4406873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2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97626" y="389099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3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97626" y="343469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4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35584" y="3456976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5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450278" y="2873160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50"/>
                  </a:solidFill>
                </a:rPr>
                <a:t>6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-199547" y="4938293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깊이 우선 탐색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6086"/>
          <a:stretch/>
        </p:blipFill>
        <p:spPr>
          <a:xfrm>
            <a:off x="3155864" y="5504952"/>
            <a:ext cx="1777687" cy="1020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173" y="58233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cxnSp>
        <p:nvCxnSpPr>
          <p:cNvPr id="40" name="직선 연결선 39"/>
          <p:cNvCxnSpPr>
            <a:stCxn id="11" idx="6"/>
            <a:endCxn id="14" idx="2"/>
          </p:cNvCxnSpPr>
          <p:nvPr/>
        </p:nvCxnSpPr>
        <p:spPr>
          <a:xfrm>
            <a:off x="2098915" y="3567828"/>
            <a:ext cx="669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7"/>
            <a:endCxn id="19" idx="2"/>
          </p:cNvCxnSpPr>
          <p:nvPr/>
        </p:nvCxnSpPr>
        <p:spPr>
          <a:xfrm flipV="1">
            <a:off x="2021213" y="2615304"/>
            <a:ext cx="747076" cy="7649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16.4]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수정하여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순서와 신장 트리를 출력하는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recu_dfs_tree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220177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깊이 우선 탐색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(Depth-First Search, DFS)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dirty="0">
                <a:latin typeface="MalgunGothic"/>
              </a:rPr>
              <a:t>Depth</a:t>
            </a:r>
            <a:r>
              <a:rPr lang="ko-KR" altLang="en-US" sz="1600" dirty="0">
                <a:latin typeface="MalgunGothic"/>
              </a:rPr>
              <a:t>가 큰 노드를 우선적으로 탐색</a:t>
            </a:r>
            <a:endParaRPr lang="en-US" altLang="ko-KR" sz="1600" dirty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p.557,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16.4]&gt;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입력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그래프 </a:t>
            </a:r>
            <a:r>
              <a:rPr lang="en-US" altLang="ko-KR" sz="1600" b="1" dirty="0" smtClean="0"/>
              <a:t>G=(V, E)</a:t>
            </a:r>
            <a:r>
              <a:rPr lang="ko-KR" altLang="en-US" sz="1600" b="1" dirty="0" smtClean="0"/>
              <a:t>와 시작 정점 </a:t>
            </a:r>
            <a:r>
              <a:rPr lang="en-US" altLang="ko-KR" sz="1600" b="1" dirty="0" smtClean="0"/>
              <a:t>v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: DFS </a:t>
            </a:r>
            <a:r>
              <a:rPr lang="ko-KR" altLang="en-US" sz="1600" b="1" dirty="0" smtClean="0"/>
              <a:t>순서로 모든 정점을 가지는 리스트 </a:t>
            </a:r>
            <a:r>
              <a:rPr lang="en-US" altLang="ko-KR" sz="1600" b="1" dirty="0" smtClean="0"/>
              <a:t>L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1. v</a:t>
            </a:r>
            <a:r>
              <a:rPr lang="ko-KR" altLang="en-US" sz="1600" b="1" dirty="0" smtClean="0"/>
              <a:t>를 방문했다고 마크하고 </a:t>
            </a:r>
            <a:r>
              <a:rPr lang="en-US" altLang="ko-KR" sz="1600" b="1" dirty="0" smtClean="0"/>
              <a:t>L</a:t>
            </a:r>
            <a:r>
              <a:rPr lang="ko-KR" altLang="en-US" sz="1600" b="1" dirty="0" smtClean="0"/>
              <a:t>에 삽입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2. v</a:t>
            </a:r>
            <a:r>
              <a:rPr lang="ko-KR" altLang="en-US" sz="1600" b="1" dirty="0" smtClean="0"/>
              <a:t>에 인접한 각 정점 </a:t>
            </a:r>
            <a:r>
              <a:rPr lang="en-US" altLang="ko-KR" sz="1600" b="1" dirty="0" smtClean="0"/>
              <a:t>y</a:t>
            </a:r>
            <a:r>
              <a:rPr lang="ko-KR" altLang="en-US" sz="1600" b="1" dirty="0" smtClean="0"/>
              <a:t>에 대해 단계 </a:t>
            </a:r>
            <a:r>
              <a:rPr lang="en-US" altLang="ko-KR" sz="1600" b="1" dirty="0" smtClean="0"/>
              <a:t>3</a:t>
            </a:r>
            <a:r>
              <a:rPr lang="ko-KR" altLang="en-US" sz="1600" b="1" dirty="0" smtClean="0"/>
              <a:t>을 반복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 smtClean="0"/>
              <a:t>3. y</a:t>
            </a:r>
            <a:r>
              <a:rPr lang="ko-KR" altLang="en-US" sz="1600" b="1" dirty="0" smtClean="0"/>
              <a:t>를 방문하지 않았다면</a:t>
            </a:r>
            <a:r>
              <a:rPr lang="en-US" altLang="ko-KR" sz="1600" b="1" dirty="0" smtClean="0"/>
              <a:t>, L = </a:t>
            </a:r>
            <a:r>
              <a:rPr lang="en-US" altLang="ko-KR" sz="1600" b="1" dirty="0" err="1" smtClean="0"/>
              <a:t>dfs</a:t>
            </a:r>
            <a:r>
              <a:rPr lang="en-US" altLang="ko-KR" sz="1600" b="1" dirty="0" smtClean="0"/>
              <a:t>(G, y, L)</a:t>
            </a:r>
            <a:r>
              <a:rPr lang="ko-KR" altLang="en-US" sz="1600" b="1" dirty="0" smtClean="0"/>
              <a:t>로 설정</a:t>
            </a:r>
            <a:endParaRPr lang="en-US" altLang="ko-KR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0" y="4929577"/>
            <a:ext cx="708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b="1" dirty="0" smtClean="0">
                <a:solidFill>
                  <a:srgbClr val="404040"/>
                </a:solidFill>
              </a:rPr>
              <a:t>- </a:t>
            </a:r>
            <a:r>
              <a:rPr lang="ko-KR" altLang="en-US" b="1" dirty="0" smtClean="0">
                <a:solidFill>
                  <a:srgbClr val="404040"/>
                </a:solidFill>
              </a:rPr>
              <a:t>생성 </a:t>
            </a:r>
            <a:r>
              <a:rPr lang="ko-KR" altLang="en-US" b="1" dirty="0" smtClean="0">
                <a:solidFill>
                  <a:srgbClr val="404040"/>
                </a:solidFill>
              </a:rPr>
              <a:t>가능한</a:t>
            </a:r>
            <a:r>
              <a:rPr lang="ko-KR" altLang="en-US" b="1" dirty="0" smtClean="0">
                <a:solidFill>
                  <a:srgbClr val="404040"/>
                </a:solidFill>
              </a:rPr>
              <a:t> 깊이 우선 신장 트리 </a:t>
            </a:r>
            <a:r>
              <a:rPr lang="en-US" altLang="ko-KR" b="1" dirty="0" smtClean="0">
                <a:solidFill>
                  <a:srgbClr val="404040"/>
                </a:solidFill>
              </a:rPr>
              <a:t>-</a:t>
            </a:r>
            <a:r>
              <a:rPr lang="ko-KR" altLang="en-US" b="1" dirty="0" smtClean="0">
                <a:solidFill>
                  <a:srgbClr val="404040"/>
                </a:solidFill>
              </a:rPr>
              <a:t> </a:t>
            </a:r>
            <a:endParaRPr lang="en-US" altLang="ko-KR" b="1" dirty="0" smtClean="0">
              <a:solidFill>
                <a:srgbClr val="40404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7454"/>
          <a:stretch/>
        </p:blipFill>
        <p:spPr>
          <a:xfrm>
            <a:off x="2394742" y="5517280"/>
            <a:ext cx="1777687" cy="100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944" y="583434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 결과 </a:t>
            </a:r>
            <a:r>
              <a:rPr lang="en-US" altLang="ko-KR" b="1" dirty="0" smtClean="0"/>
              <a:t>:</a:t>
            </a:r>
            <a:endParaRPr lang="ko-KR" altLang="en-US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311356" y="2116164"/>
            <a:ext cx="4693549" cy="2435573"/>
            <a:chOff x="588149" y="1862044"/>
            <a:chExt cx="5537545" cy="2873539"/>
          </a:xfrm>
        </p:grpSpPr>
        <p:grpSp>
          <p:nvGrpSpPr>
            <p:cNvPr id="27" name="그룹 26"/>
            <p:cNvGrpSpPr/>
            <p:nvPr/>
          </p:nvGrpSpPr>
          <p:grpSpPr>
            <a:xfrm>
              <a:off x="588149" y="1862044"/>
              <a:ext cx="2335547" cy="2873539"/>
              <a:chOff x="588149" y="1862044"/>
              <a:chExt cx="2335547" cy="2873539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490633" y="1862044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>
                <a:stCxn id="35" idx="4"/>
                <a:endCxn id="37" idx="0"/>
              </p:cNvCxnSpPr>
              <p:nvPr/>
            </p:nvCxnSpPr>
            <p:spPr>
              <a:xfrm>
                <a:off x="1755924" y="2392625"/>
                <a:ext cx="0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1490633" y="2643030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490633" y="3424016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588149" y="4205002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490632" y="4205002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393115" y="4201380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연결선 43"/>
              <p:cNvCxnSpPr>
                <a:stCxn id="37" idx="4"/>
                <a:endCxn id="39" idx="0"/>
              </p:cNvCxnSpPr>
              <p:nvPr/>
            </p:nvCxnSpPr>
            <p:spPr>
              <a:xfrm>
                <a:off x="1755924" y="3173611"/>
                <a:ext cx="0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>
                <a:stCxn id="40" idx="7"/>
                <a:endCxn id="39" idx="3"/>
              </p:cNvCxnSpPr>
              <p:nvPr/>
            </p:nvCxnSpPr>
            <p:spPr>
              <a:xfrm flipV="1">
                <a:off x="1041028" y="3876895"/>
                <a:ext cx="527307" cy="4058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>
                <a:stCxn id="42" idx="0"/>
                <a:endCxn id="39" idx="4"/>
              </p:cNvCxnSpPr>
              <p:nvPr/>
            </p:nvCxnSpPr>
            <p:spPr>
              <a:xfrm flipV="1">
                <a:off x="1755923" y="3954597"/>
                <a:ext cx="1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43" idx="1"/>
                <a:endCxn id="39" idx="5"/>
              </p:cNvCxnSpPr>
              <p:nvPr/>
            </p:nvCxnSpPr>
            <p:spPr>
              <a:xfrm flipH="1" flipV="1">
                <a:off x="1943512" y="3876895"/>
                <a:ext cx="527305" cy="40218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790147" y="1862044"/>
              <a:ext cx="2335547" cy="2873539"/>
              <a:chOff x="3790147" y="1862044"/>
              <a:chExt cx="2335547" cy="2873539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692631" y="1862044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직선 연결선 56"/>
              <p:cNvCxnSpPr>
                <a:stCxn id="56" idx="4"/>
                <a:endCxn id="58" idx="0"/>
              </p:cNvCxnSpPr>
              <p:nvPr/>
            </p:nvCxnSpPr>
            <p:spPr>
              <a:xfrm>
                <a:off x="4957922" y="2392625"/>
                <a:ext cx="0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/>
              <p:cNvSpPr/>
              <p:nvPr/>
            </p:nvSpPr>
            <p:spPr>
              <a:xfrm>
                <a:off x="4692631" y="2643030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692631" y="3424016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3790147" y="4205002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4692630" y="4205002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595113" y="4201380"/>
                <a:ext cx="530581" cy="53058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직선 연결선 62"/>
              <p:cNvCxnSpPr>
                <a:stCxn id="58" idx="4"/>
                <a:endCxn id="59" idx="0"/>
              </p:cNvCxnSpPr>
              <p:nvPr/>
            </p:nvCxnSpPr>
            <p:spPr>
              <a:xfrm>
                <a:off x="4957922" y="3173611"/>
                <a:ext cx="0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0" idx="7"/>
                <a:endCxn id="59" idx="3"/>
              </p:cNvCxnSpPr>
              <p:nvPr/>
            </p:nvCxnSpPr>
            <p:spPr>
              <a:xfrm flipV="1">
                <a:off x="4243026" y="3876895"/>
                <a:ext cx="527307" cy="4058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1" idx="0"/>
                <a:endCxn id="59" idx="4"/>
              </p:cNvCxnSpPr>
              <p:nvPr/>
            </p:nvCxnSpPr>
            <p:spPr>
              <a:xfrm flipV="1">
                <a:off x="4957921" y="3954597"/>
                <a:ext cx="1" cy="2504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62" idx="1"/>
                <a:endCxn id="59" idx="5"/>
              </p:cNvCxnSpPr>
              <p:nvPr/>
            </p:nvCxnSpPr>
            <p:spPr>
              <a:xfrm flipH="1" flipV="1">
                <a:off x="5145510" y="3876895"/>
                <a:ext cx="527305" cy="40218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rcRect t="17342"/>
          <a:stretch/>
        </p:blipFill>
        <p:spPr>
          <a:xfrm>
            <a:off x="4517937" y="5512738"/>
            <a:ext cx="1743477" cy="9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1944" y="1053692"/>
            <a:ext cx="1088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알고리즘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16.3]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수정하여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방문 순서와 신장 트리를 출력하는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dfs_tree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733523" y="2021049"/>
            <a:ext cx="5353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깊이 우선 탐색</a:t>
            </a: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(Depth-First Search, DFS)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dirty="0">
                <a:latin typeface="MalgunGothic"/>
              </a:rPr>
              <a:t>Depth</a:t>
            </a:r>
            <a:r>
              <a:rPr lang="ko-KR" altLang="en-US" sz="1600" dirty="0">
                <a:latin typeface="MalgunGothic"/>
              </a:rPr>
              <a:t>가 큰 노드를 우선적으로 탐색</a:t>
            </a:r>
            <a:endParaRPr lang="en-US" altLang="ko-KR" sz="1600" dirty="0"/>
          </a:p>
          <a:p>
            <a:pPr fontAlgn="base"/>
            <a:endParaRPr lang="en-US" altLang="ko-KR" sz="1400" b="1" dirty="0" smtClean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교재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p.556,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알고리즘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16.3]&gt;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입력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그래프 </a:t>
            </a:r>
            <a:r>
              <a:rPr lang="en-US" altLang="ko-KR" sz="1600" b="1" dirty="0" smtClean="0"/>
              <a:t>G=(V, E)</a:t>
            </a:r>
            <a:r>
              <a:rPr lang="ko-KR" altLang="en-US" sz="1600" b="1" dirty="0" smtClean="0"/>
              <a:t>와 시작 정점 </a:t>
            </a:r>
            <a:r>
              <a:rPr lang="en-US" altLang="ko-KR" sz="1600" b="1" dirty="0" smtClean="0"/>
              <a:t>v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출력 </a:t>
            </a:r>
            <a:r>
              <a:rPr lang="en-US" altLang="ko-KR" sz="1600" b="1" dirty="0" smtClean="0"/>
              <a:t>: DFS </a:t>
            </a:r>
            <a:r>
              <a:rPr lang="ko-KR" altLang="en-US" sz="1600" b="1" dirty="0" smtClean="0"/>
              <a:t>순서로 모든 정점을 가지는 리스트 </a:t>
            </a:r>
            <a:r>
              <a:rPr lang="en-US" altLang="ko-KR" sz="1600" b="1" dirty="0" smtClean="0"/>
              <a:t>L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지역 스택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와 정점의 출력 리스트 </a:t>
            </a:r>
            <a:r>
              <a:rPr lang="en-US" altLang="ko-KR" sz="1300" b="1" dirty="0" smtClean="0"/>
              <a:t>L</a:t>
            </a:r>
            <a:r>
              <a:rPr lang="ko-KR" altLang="en-US" sz="1300" b="1" dirty="0" smtClean="0"/>
              <a:t>을 초기화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2. v</a:t>
            </a:r>
            <a:r>
              <a:rPr lang="ko-KR" altLang="en-US" sz="1300" b="1" dirty="0" smtClean="0"/>
              <a:t>를 방문했다고 마크하고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3. S</a:t>
            </a:r>
            <a:r>
              <a:rPr lang="ko-KR" altLang="en-US" sz="1300" b="1" dirty="0" smtClean="0"/>
              <a:t>로부터 </a:t>
            </a:r>
            <a:r>
              <a:rPr lang="en-US" altLang="ko-KR" sz="1300" b="1" dirty="0" smtClean="0"/>
              <a:t>x</a:t>
            </a:r>
            <a:r>
              <a:rPr lang="ko-KR" altLang="en-US" sz="1300" b="1" dirty="0" smtClean="0"/>
              <a:t>를 삭제하고 </a:t>
            </a:r>
            <a:r>
              <a:rPr lang="en-US" altLang="ko-KR" sz="1300" b="1" dirty="0" smtClean="0"/>
              <a:t>L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4. x</a:t>
            </a:r>
            <a:r>
              <a:rPr lang="ko-KR" altLang="en-US" sz="1300" b="1" dirty="0" smtClean="0"/>
              <a:t>에 인접한 각각의 정점 </a:t>
            </a:r>
            <a:r>
              <a:rPr lang="en-US" altLang="ko-KR" sz="1300" b="1" dirty="0" smtClean="0"/>
              <a:t>y</a:t>
            </a:r>
            <a:r>
              <a:rPr lang="ko-KR" altLang="en-US" sz="1300" b="1" dirty="0" smtClean="0"/>
              <a:t>에 대해 단계 </a:t>
            </a:r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를 반복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5. </a:t>
            </a:r>
            <a:r>
              <a:rPr lang="en-US" altLang="ko-KR" sz="1300" b="1" dirty="0" smtClean="0"/>
              <a:t>y</a:t>
            </a:r>
            <a:r>
              <a:rPr lang="ko-KR" altLang="en-US" sz="1300" b="1" dirty="0" smtClean="0"/>
              <a:t>를 아직 방문하지 않았다면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방문했다고 마크하고 </a:t>
            </a:r>
            <a:r>
              <a:rPr lang="en-US" altLang="ko-KR" sz="1300" b="1" dirty="0" smtClean="0"/>
              <a:t>S</a:t>
            </a:r>
            <a:r>
              <a:rPr lang="ko-KR" altLang="en-US" sz="1300" b="1" dirty="0" smtClean="0"/>
              <a:t>에 삽입</a:t>
            </a:r>
            <a:endParaRPr lang="en-US" altLang="ko-KR" sz="13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300" b="1" dirty="0" smtClean="0"/>
              <a:t>6. S</a:t>
            </a:r>
            <a:r>
              <a:rPr lang="ko-KR" altLang="en-US" sz="1300" b="1" dirty="0" smtClean="0"/>
              <a:t>가 공백이 아니면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단계 </a:t>
            </a:r>
            <a:r>
              <a:rPr lang="en-US" altLang="ko-KR" sz="1300" b="1" dirty="0" smtClean="0"/>
              <a:t>3</a:t>
            </a:r>
            <a:r>
              <a:rPr lang="ko-KR" altLang="en-US" sz="1300" b="1" dirty="0" smtClean="0"/>
              <a:t>으로 이동</a:t>
            </a:r>
            <a:endParaRPr lang="en-US" altLang="ko-KR" sz="13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898198" y="2402724"/>
            <a:ext cx="3949302" cy="2328809"/>
            <a:chOff x="4121349" y="2540567"/>
            <a:chExt cx="3949302" cy="2328809"/>
          </a:xfrm>
        </p:grpSpPr>
        <p:grpSp>
          <p:nvGrpSpPr>
            <p:cNvPr id="36" name="그룹 35"/>
            <p:cNvGrpSpPr/>
            <p:nvPr/>
          </p:nvGrpSpPr>
          <p:grpSpPr>
            <a:xfrm>
              <a:off x="4121349" y="2540567"/>
              <a:ext cx="3949302" cy="2328809"/>
              <a:chOff x="1410392" y="2601884"/>
              <a:chExt cx="4130452" cy="2435629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410392" y="2601884"/>
                <a:ext cx="4130452" cy="2435629"/>
                <a:chOff x="853440" y="2713413"/>
                <a:chExt cx="4724022" cy="2785643"/>
              </a:xfrm>
            </p:grpSpPr>
            <p:sp>
              <p:nvSpPr>
                <p:cNvPr id="56" name="타원 55"/>
                <p:cNvSpPr/>
                <p:nvPr/>
              </p:nvSpPr>
              <p:spPr>
                <a:xfrm>
                  <a:off x="853440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A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2225837" y="489222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4970633" y="3802817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2225837" y="3802820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0" name="직선 연결선 59"/>
                <p:cNvCxnSpPr>
                  <a:stCxn id="56" idx="7"/>
                  <a:endCxn id="63" idx="2"/>
                </p:cNvCxnSpPr>
                <p:nvPr/>
              </p:nvCxnSpPr>
              <p:spPr>
                <a:xfrm flipV="1">
                  <a:off x="1371400" y="3016828"/>
                  <a:ext cx="854435" cy="8748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64" idx="1"/>
                  <a:endCxn id="63" idx="6"/>
                </p:cNvCxnSpPr>
                <p:nvPr/>
              </p:nvCxnSpPr>
              <p:spPr>
                <a:xfrm flipH="1" flipV="1">
                  <a:off x="2832665" y="3016828"/>
                  <a:ext cx="854438" cy="8748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59" idx="6"/>
                  <a:endCxn id="64" idx="2"/>
                </p:cNvCxnSpPr>
                <p:nvPr/>
              </p:nvCxnSpPr>
              <p:spPr>
                <a:xfrm flipV="1">
                  <a:off x="2832665" y="4106233"/>
                  <a:ext cx="765569" cy="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/>
                <p:cNvSpPr/>
                <p:nvPr/>
              </p:nvSpPr>
              <p:spPr>
                <a:xfrm>
                  <a:off x="2225836" y="2713413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3598235" y="3802818"/>
                  <a:ext cx="606829" cy="60682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직선 연결선 64"/>
                <p:cNvCxnSpPr>
                  <a:stCxn id="57" idx="6"/>
                  <a:endCxn id="64" idx="3"/>
                </p:cNvCxnSpPr>
                <p:nvPr/>
              </p:nvCxnSpPr>
              <p:spPr>
                <a:xfrm flipV="1">
                  <a:off x="2832667" y="4320779"/>
                  <a:ext cx="854436" cy="87486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4205063" y="4106232"/>
                  <a:ext cx="76557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직선 화살표 연결선 41"/>
              <p:cNvCxnSpPr/>
              <p:nvPr/>
            </p:nvCxnSpPr>
            <p:spPr>
              <a:xfrm flipV="1">
                <a:off x="1849438" y="2812231"/>
                <a:ext cx="706714" cy="7046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>
                <a:off x="3230681" y="2835720"/>
                <a:ext cx="674014" cy="69033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4345245" y="3890990"/>
                <a:ext cx="665018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H="1">
                <a:off x="3230681" y="3742471"/>
                <a:ext cx="53367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3256765" y="4093681"/>
                <a:ext cx="657325" cy="6872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965743" y="2909844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1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29432" y="2927909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2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7626" y="3890990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3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53089" y="3447918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4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567688" y="438698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rgbClr val="00B050"/>
                    </a:solidFill>
                  </a:rPr>
                  <a:t>5</a:t>
                </a:r>
                <a:endParaRPr lang="ko-KR" altLang="en-US" sz="1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7" name="직선 연결선 36"/>
            <p:cNvCxnSpPr>
              <a:stCxn id="56" idx="6"/>
              <a:endCxn id="59" idx="2"/>
            </p:cNvCxnSpPr>
            <p:nvPr/>
          </p:nvCxnSpPr>
          <p:spPr>
            <a:xfrm>
              <a:off x="4628661" y="3704972"/>
              <a:ext cx="64001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56" idx="5"/>
              <a:endCxn id="57" idx="2"/>
            </p:cNvCxnSpPr>
            <p:nvPr/>
          </p:nvCxnSpPr>
          <p:spPr>
            <a:xfrm>
              <a:off x="4554367" y="3884334"/>
              <a:ext cx="714312" cy="7313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777865" y="4890091"/>
            <a:ext cx="5955658" cy="883505"/>
            <a:chOff x="1921972" y="5373246"/>
            <a:chExt cx="5955658" cy="883505"/>
          </a:xfrm>
        </p:grpSpPr>
        <p:grpSp>
          <p:nvGrpSpPr>
            <p:cNvPr id="69" name="그룹 68"/>
            <p:cNvGrpSpPr/>
            <p:nvPr/>
          </p:nvGrpSpPr>
          <p:grpSpPr>
            <a:xfrm>
              <a:off x="1921972" y="5380451"/>
              <a:ext cx="800100" cy="876300"/>
              <a:chOff x="1032510" y="5617672"/>
              <a:chExt cx="800100" cy="876300"/>
            </a:xfrm>
          </p:grpSpPr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101" name="직사각형 100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157199" y="5871911"/>
              <a:ext cx="2776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A</a:t>
              </a:r>
              <a:endParaRPr lang="ko-KR" altLang="en-US" sz="1100" dirty="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957299" y="5376705"/>
              <a:ext cx="800100" cy="876300"/>
              <a:chOff x="1032510" y="5617672"/>
              <a:chExt cx="800100" cy="87630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9" name="직사각형 98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197930" y="5538452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E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en-US" altLang="ko-KR" sz="1100" dirty="0" smtClean="0"/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3986534" y="5380451"/>
              <a:ext cx="800100" cy="876300"/>
              <a:chOff x="1032510" y="5617672"/>
              <a:chExt cx="800100" cy="876300"/>
            </a:xfrm>
          </p:grpSpPr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7" name="직사각형 96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229775" y="5547986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F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057836" y="5373246"/>
              <a:ext cx="800100" cy="876300"/>
              <a:chOff x="1032510" y="5617672"/>
              <a:chExt cx="800100" cy="876300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5" name="직사각형 94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301077" y="5540781"/>
              <a:ext cx="2856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B</a:t>
              </a:r>
            </a:p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6060175" y="5373246"/>
              <a:ext cx="800100" cy="876300"/>
              <a:chOff x="1032510" y="5617672"/>
              <a:chExt cx="800100" cy="876300"/>
            </a:xfrm>
          </p:grpSpPr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3" name="직사각형 92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6303416" y="5704999"/>
              <a:ext cx="2856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D</a:t>
              </a:r>
            </a:p>
            <a:p>
              <a:r>
                <a:rPr lang="en-US" altLang="ko-KR" sz="1100" dirty="0"/>
                <a:t>C</a:t>
              </a:r>
              <a:endParaRPr lang="ko-KR" altLang="en-US" sz="1100" dirty="0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7077530" y="5373246"/>
              <a:ext cx="800100" cy="876300"/>
              <a:chOff x="1032510" y="5617672"/>
              <a:chExt cx="800100" cy="876300"/>
            </a:xfrm>
          </p:grpSpPr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2510" y="5617672"/>
                <a:ext cx="800100" cy="876300"/>
              </a:xfrm>
              <a:prstGeom prst="rect">
                <a:avLst/>
              </a:prstGeom>
            </p:spPr>
          </p:pic>
          <p:sp>
            <p:nvSpPr>
              <p:cNvPr id="91" name="직사각형 90"/>
              <p:cNvSpPr/>
              <p:nvPr/>
            </p:nvSpPr>
            <p:spPr>
              <a:xfrm>
                <a:off x="1303712" y="6106179"/>
                <a:ext cx="257695" cy="2942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7312757" y="5871911"/>
              <a:ext cx="2744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</a:t>
              </a:r>
              <a:endParaRPr lang="ko-KR" altLang="en-US" sz="11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290732" y="5899034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방문 순서 </a:t>
            </a:r>
            <a:r>
              <a:rPr lang="en-US" altLang="ko-KR" b="1" dirty="0" smtClean="0"/>
              <a:t>: A -&gt; E -&gt; F -&gt; B -&gt; D -&gt; 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33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1365</Words>
  <Application>Microsoft Office PowerPoint</Application>
  <PresentationFormat>와이드스크린</PresentationFormat>
  <Paragraphs>271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MalgunGothic</vt:lpstr>
      <vt:lpstr>맑은 고딕</vt:lpstr>
      <vt:lpstr>맑은 고딕</vt:lpstr>
      <vt:lpstr>바탕</vt:lpstr>
      <vt:lpstr>함초롬돋움</vt:lpstr>
      <vt:lpstr>Arial</vt:lpstr>
      <vt:lpstr>Wingdings</vt:lpstr>
      <vt:lpstr>Office 테마</vt:lpstr>
      <vt:lpstr>2018년 2학기 자료구조 및 설계 #03 : 깊이우선탐색 신장트리  2018. 10.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83</cp:revision>
  <cp:lastPrinted>2018-09-28T06:55:32Z</cp:lastPrinted>
  <dcterms:created xsi:type="dcterms:W3CDTF">2018-03-11T12:41:56Z</dcterms:created>
  <dcterms:modified xsi:type="dcterms:W3CDTF">2018-09-28T08:30:09Z</dcterms:modified>
</cp:coreProperties>
</file>