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8" r:id="rId3"/>
    <p:sldId id="289" r:id="rId4"/>
    <p:sldId id="279" r:id="rId5"/>
    <p:sldId id="290" r:id="rId6"/>
    <p:sldId id="294" r:id="rId7"/>
    <p:sldId id="297" r:id="rId8"/>
    <p:sldId id="296" r:id="rId9"/>
    <p:sldId id="298" r:id="rId10"/>
    <p:sldId id="299" r:id="rId11"/>
    <p:sldId id="300" r:id="rId12"/>
    <p:sldId id="286" r:id="rId13"/>
    <p:sldId id="272" r:id="rId14"/>
    <p:sldId id="277" r:id="rId15"/>
    <p:sldId id="270" r:id="rId16"/>
    <p:sldId id="271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60" cy="49805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60" cy="49805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60" cy="49805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805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smtClean="0"/>
              <a:t>#05 </a:t>
            </a:r>
            <a:r>
              <a:rPr lang="en-US" altLang="ko-KR" sz="2800" b="1" dirty="0" smtClean="0"/>
              <a:t>: Prim </a:t>
            </a:r>
            <a:r>
              <a:rPr lang="ko-KR" altLang="en-US" sz="2800" b="1" dirty="0" smtClean="0"/>
              <a:t>알고리즘 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2018. 10. 15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TV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연결된 최소 비용을 가지는 간선을 탐색하는 방법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944" y="1787467"/>
            <a:ext cx="807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각 정점에 대해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 속한 가장 가까운 정점을 나타내는 배열 </a:t>
            </a:r>
            <a:r>
              <a:rPr lang="en-US" altLang="ko-KR" dirty="0" smtClean="0"/>
              <a:t>near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357" y="4913190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394957" y="2373600"/>
            <a:ext cx="3949302" cy="2328809"/>
            <a:chOff x="4121349" y="2540567"/>
            <a:chExt cx="3949302" cy="2328809"/>
          </a:xfrm>
        </p:grpSpPr>
        <p:grpSp>
          <p:nvGrpSpPr>
            <p:cNvPr id="50" name="그룹 49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직선 연결선 62"/>
                <p:cNvCxnSpPr>
                  <a:stCxn id="59" idx="7"/>
                  <a:endCxn id="66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71" idx="1"/>
                  <a:endCxn id="66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stCxn id="62" idx="6"/>
                  <a:endCxn id="7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/>
                <p:cNvCxnSpPr>
                  <a:stCxn id="60" idx="6"/>
                  <a:endCxn id="7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>
                  <a:stCxn id="71" idx="6"/>
                  <a:endCxn id="61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2317436" y="306443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06356" y="377879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51" name="직선 연결선 50"/>
            <p:cNvCxnSpPr>
              <a:stCxn id="59" idx="6"/>
              <a:endCxn id="62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9" idx="5"/>
              <a:endCxn id="60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087029" y="32285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7846" y="37593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9272" y="3238659"/>
            <a:ext cx="591111" cy="595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208548" y="3818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 노드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98397" y="2724199"/>
                <a:ext cx="2667076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97" y="2724199"/>
                <a:ext cx="2667076" cy="1534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7787048" y="4848501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인접 행렬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787048" y="2627256"/>
            <a:ext cx="22897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59695"/>
              </p:ext>
            </p:extLst>
          </p:nvPr>
        </p:nvGraphicFramePr>
        <p:xfrm>
          <a:off x="2595509" y="5389475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6522" y="552484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Included:</a:t>
            </a:r>
            <a:endParaRPr lang="ko-KR" altLang="en-US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2966"/>
              </p:ext>
            </p:extLst>
          </p:nvPr>
        </p:nvGraphicFramePr>
        <p:xfrm>
          <a:off x="7022827" y="5389475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210798" y="5524849"/>
            <a:ext cx="73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near: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753796" y="2699259"/>
            <a:ext cx="244367" cy="15771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15818" y="5397922"/>
            <a:ext cx="328262" cy="70375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36522" y="6281766"/>
            <a:ext cx="876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간선을 추가함으로써</a:t>
            </a:r>
            <a:r>
              <a:rPr lang="en-US" altLang="ko-KR" dirty="0" smtClean="0"/>
              <a:t>, TV</a:t>
            </a:r>
            <a:r>
              <a:rPr lang="ko-KR" altLang="en-US" dirty="0" smtClean="0"/>
              <a:t>에 정점이 추가된 경우</a:t>
            </a:r>
            <a:r>
              <a:rPr lang="en-US" altLang="ko-KR" dirty="0" smtClean="0"/>
              <a:t>, near </a:t>
            </a:r>
            <a:r>
              <a:rPr lang="ko-KR" altLang="en-US" dirty="0" smtClean="0"/>
              <a:t>배열을 업데이트 해주어야 함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806779" y="27078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470564" y="2681476"/>
            <a:ext cx="244367" cy="15771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(9/10)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TV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연결된 최소 비용을 가지는 간선을 탐색하는 방법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944" y="1787467"/>
            <a:ext cx="807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각 정점에 대해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 속한 가장 가까운 정점을 나타내는 배열 </a:t>
            </a:r>
            <a:r>
              <a:rPr lang="en-US" altLang="ko-KR" dirty="0" smtClean="0"/>
              <a:t>near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357" y="4680426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394957" y="2282157"/>
            <a:ext cx="3949302" cy="2328809"/>
            <a:chOff x="4121349" y="2540567"/>
            <a:chExt cx="3949302" cy="2328809"/>
          </a:xfrm>
        </p:grpSpPr>
        <p:grpSp>
          <p:nvGrpSpPr>
            <p:cNvPr id="50" name="그룹 49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직선 연결선 62"/>
                <p:cNvCxnSpPr>
                  <a:stCxn id="59" idx="7"/>
                  <a:endCxn id="66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71" idx="1"/>
                  <a:endCxn id="66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stCxn id="62" idx="6"/>
                  <a:endCxn id="7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/>
                <p:cNvCxnSpPr>
                  <a:stCxn id="60" idx="6"/>
                  <a:endCxn id="7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>
                  <a:stCxn id="71" idx="6"/>
                  <a:endCxn id="61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2317436" y="306443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06356" y="377879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51" name="직선 연결선 50"/>
            <p:cNvCxnSpPr>
              <a:stCxn id="59" idx="6"/>
              <a:endCxn id="62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9" idx="5"/>
              <a:endCxn id="60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087029" y="31370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7846" y="366790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9272" y="3147216"/>
            <a:ext cx="591111" cy="595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208548" y="372719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 노드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98397" y="2632756"/>
                <a:ext cx="2667076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97" y="2632756"/>
                <a:ext cx="2667076" cy="1534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7787048" y="4615737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인접 행렬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787048" y="2535813"/>
            <a:ext cx="22897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09498"/>
              </p:ext>
            </p:extLst>
          </p:nvPr>
        </p:nvGraphicFramePr>
        <p:xfrm>
          <a:off x="2595509" y="5165027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6522" y="530040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Included:</a:t>
            </a:r>
            <a:endParaRPr lang="ko-KR" altLang="en-US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27691"/>
              </p:ext>
            </p:extLst>
          </p:nvPr>
        </p:nvGraphicFramePr>
        <p:xfrm>
          <a:off x="7022827" y="5165027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210798" y="5300401"/>
            <a:ext cx="73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near: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753796" y="2607816"/>
            <a:ext cx="244367" cy="15771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6522" y="5999133"/>
                <a:ext cx="93061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간선을 추가할 때 마다</a:t>
                </a:r>
                <a:r>
                  <a:rPr lang="en-US" altLang="ko-KR" dirty="0" smtClean="0"/>
                  <a:t>, TV</a:t>
                </a:r>
                <a:r>
                  <a:rPr lang="ko-KR" altLang="en-US" dirty="0" smtClean="0"/>
                  <a:t>에 추가된 정점에 대해서만 배열 </a:t>
                </a:r>
                <a:r>
                  <a:rPr lang="en-US" altLang="ko-KR" dirty="0" smtClean="0"/>
                  <a:t>near</a:t>
                </a:r>
                <a:r>
                  <a:rPr lang="ko-KR" altLang="en-US" dirty="0" smtClean="0"/>
                  <a:t>를 업데이트하면 되므로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의 시간 복잡도를 가짐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22" y="5999133"/>
                <a:ext cx="9306137" cy="646331"/>
              </a:xfrm>
              <a:prstGeom prst="rect">
                <a:avLst/>
              </a:prstGeom>
              <a:blipFill>
                <a:blip r:embed="rId3"/>
                <a:stretch>
                  <a:fillRect l="-59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1806779" y="26163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470564" y="2590033"/>
            <a:ext cx="244367" cy="15771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(10/10)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 진행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그림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16.17]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테스트할 것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채점 시에는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주어진 예시 외에 다른 예제를 사용하여 테스트를 진행할 것임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83679" y="3535292"/>
            <a:ext cx="4507909" cy="1799176"/>
            <a:chOff x="2768290" y="3659983"/>
            <a:chExt cx="4507909" cy="1799176"/>
          </a:xfrm>
        </p:grpSpPr>
        <p:sp>
          <p:nvSpPr>
            <p:cNvPr id="8" name="타원 7"/>
            <p:cNvSpPr/>
            <p:nvPr/>
          </p:nvSpPr>
          <p:spPr>
            <a:xfrm>
              <a:off x="2768290" y="365998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8" idx="4"/>
              <a:endCxn id="15" idx="0"/>
            </p:cNvCxnSpPr>
            <p:nvPr/>
          </p:nvCxnSpPr>
          <p:spPr>
            <a:xfrm>
              <a:off x="3033581" y="4190566"/>
              <a:ext cx="0" cy="7380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4094066" y="365998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19842" y="3659984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419841" y="492397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745618" y="3659983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94066" y="492397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68290" y="4928578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745616" y="4923971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8" idx="6"/>
              <a:endCxn id="10" idx="2"/>
            </p:cNvCxnSpPr>
            <p:nvPr/>
          </p:nvCxnSpPr>
          <p:spPr>
            <a:xfrm>
              <a:off x="3298871" y="3925276"/>
              <a:ext cx="7951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5" idx="6"/>
              <a:endCxn id="14" idx="2"/>
            </p:cNvCxnSpPr>
            <p:nvPr/>
          </p:nvCxnSpPr>
          <p:spPr>
            <a:xfrm flipV="1">
              <a:off x="3298871" y="5189266"/>
              <a:ext cx="795195" cy="46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4" idx="0"/>
              <a:endCxn id="10" idx="4"/>
            </p:cNvCxnSpPr>
            <p:nvPr/>
          </p:nvCxnSpPr>
          <p:spPr>
            <a:xfrm flipV="1">
              <a:off x="4359357" y="4190566"/>
              <a:ext cx="0" cy="733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2" idx="2"/>
            </p:cNvCxnSpPr>
            <p:nvPr/>
          </p:nvCxnSpPr>
          <p:spPr>
            <a:xfrm>
              <a:off x="4624647" y="5189266"/>
              <a:ext cx="79519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1" idx="2"/>
              <a:endCxn id="10" idx="6"/>
            </p:cNvCxnSpPr>
            <p:nvPr/>
          </p:nvCxnSpPr>
          <p:spPr>
            <a:xfrm flipH="1">
              <a:off x="4624647" y="3925275"/>
              <a:ext cx="79519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3" idx="3"/>
              <a:endCxn id="12" idx="7"/>
            </p:cNvCxnSpPr>
            <p:nvPr/>
          </p:nvCxnSpPr>
          <p:spPr>
            <a:xfrm flipH="1">
              <a:off x="5872720" y="4112862"/>
              <a:ext cx="950600" cy="888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6"/>
              <a:endCxn id="13" idx="2"/>
            </p:cNvCxnSpPr>
            <p:nvPr/>
          </p:nvCxnSpPr>
          <p:spPr>
            <a:xfrm flipV="1">
              <a:off x="5950423" y="3925274"/>
              <a:ext cx="79519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3" idx="4"/>
              <a:endCxn id="16" idx="0"/>
            </p:cNvCxnSpPr>
            <p:nvPr/>
          </p:nvCxnSpPr>
          <p:spPr>
            <a:xfrm flipH="1">
              <a:off x="7010907" y="4190564"/>
              <a:ext cx="2" cy="7334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stCxn id="11" idx="4"/>
            <a:endCxn id="12" idx="0"/>
          </p:cNvCxnSpPr>
          <p:nvPr/>
        </p:nvCxnSpPr>
        <p:spPr>
          <a:xfrm flipH="1">
            <a:off x="6200521" y="4065874"/>
            <a:ext cx="1" cy="733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  <a:endCxn id="12" idx="6"/>
          </p:cNvCxnSpPr>
          <p:nvPr/>
        </p:nvCxnSpPr>
        <p:spPr>
          <a:xfrm flipH="1">
            <a:off x="6465811" y="5064571"/>
            <a:ext cx="795194" cy="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5"/>
            <a:endCxn id="12" idx="1"/>
          </p:cNvCxnSpPr>
          <p:nvPr/>
        </p:nvCxnSpPr>
        <p:spPr>
          <a:xfrm>
            <a:off x="5062334" y="3988173"/>
            <a:ext cx="950598" cy="888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3"/>
            <a:endCxn id="15" idx="7"/>
          </p:cNvCxnSpPr>
          <p:nvPr/>
        </p:nvCxnSpPr>
        <p:spPr>
          <a:xfrm flipH="1">
            <a:off x="3736558" y="3988173"/>
            <a:ext cx="950599" cy="893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29242" y="4280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3988" y="3758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985775" y="4211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82485" y="50220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8395" y="42766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3581" y="42888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27282" y="37702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40325" y="5017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66529" y="42766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722390" y="37702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634082" y="41894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0424" y="50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299797" y="43008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37464" y="5503431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[</a:t>
            </a:r>
            <a:r>
              <a:rPr lang="ko-KR" altLang="en-US" b="1" dirty="0" smtClean="0">
                <a:solidFill>
                  <a:srgbClr val="404040"/>
                </a:solidFill>
              </a:rPr>
              <a:t>그래프 </a:t>
            </a:r>
            <a:r>
              <a:rPr lang="en-US" altLang="ko-KR" b="1" dirty="0" smtClean="0">
                <a:solidFill>
                  <a:srgbClr val="404040"/>
                </a:solidFill>
              </a:rPr>
              <a:t>16.17]</a:t>
            </a:r>
          </a:p>
        </p:txBody>
      </p:sp>
    </p:spTree>
    <p:extLst>
      <p:ext uri="{BB962C8B-B14F-4D97-AF65-F5344CB8AC3E}">
        <p14:creationId xmlns:p14="http://schemas.microsoft.com/office/powerpoint/2010/main" val="3261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908050"/>
            <a:ext cx="104815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Graph.java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TestGraph.java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-   </a:t>
            </a:r>
            <a:r>
              <a:rPr lang="ko-KR" altLang="en-US" sz="2000" b="1" dirty="0" smtClean="0"/>
              <a:t>슬라이드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번의 밑줄 친 부분의 구현 방법과 해당 방식의 시간 복잡도에 대해 서술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/>
              <a:t> </a:t>
            </a:r>
            <a:r>
              <a:rPr lang="en-US" altLang="ko-KR" sz="2000" b="1" dirty="0" smtClean="0"/>
              <a:t>     -   </a:t>
            </a:r>
            <a:r>
              <a:rPr lang="ko-KR" altLang="en-US" sz="2000" b="1" dirty="0" smtClean="0"/>
              <a:t>구현한 방식의 시간 복잡도에 따라 점수를 부여할 것임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ko-KR" altLang="en-US" sz="2000" dirty="0"/>
              <a:t>해당 과제에 대한 구현 설명 및 결과 작성 </a:t>
            </a:r>
            <a:r>
              <a:rPr lang="en-US" altLang="ko-KR" sz="2000" dirty="0"/>
              <a:t>(</a:t>
            </a:r>
            <a:r>
              <a:rPr lang="ko-KR" altLang="en-US" sz="2000" dirty="0"/>
              <a:t>사이버 캠퍼스 자료실 양식 참고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주차 실습 점수 배점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미확정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 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10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 smtClean="0"/>
              <a:t>-   Prim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시간 복잡도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보고서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점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DS01_04_201800000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DS01_04_201800000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그래프의 인접 행렬을 가중치 그래프를 나타내는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인접행렬로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변경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254" y="1796033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Prim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알고리즘으로 최소 비용 신장 트리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983" y="212841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978" y="1086944"/>
            <a:ext cx="6109365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그래프는 다음과 같은 형태의 텍스트 파일로 주어짐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642" y="2049403"/>
            <a:ext cx="955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 3 		//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값은 정점의 개수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두 번째 값은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들의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0 5 40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두 값은 정점의 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마지막 값은 가중치를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2 4 25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908050"/>
            <a:ext cx="10441182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그래프의 인접 행렬을 가중치 인접 행렬로 변경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boolean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[][] adjacency    </a:t>
            </a:r>
            <a:r>
              <a:rPr lang="en-US" altLang="ko-KR" sz="1700" kern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-&gt;    </a:t>
            </a:r>
            <a:r>
              <a:rPr lang="en-US" altLang="ko-KR" sz="1700" kern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float</a:t>
            </a:r>
            <a:r>
              <a:rPr lang="en-US" altLang="ko-KR" sz="1700" kern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[][]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adjacency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정점이 간선으로 연결되어 있을 때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간선의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weight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저장하도록 변경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public void add(u, v, weight)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u, v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연결하는 간선의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weight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정보를 인접 행렬에 저장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7110" y="108694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Prim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알고리즘을 사용하여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MST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생성하는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prim()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8" y="1917648"/>
            <a:ext cx="7639396" cy="421766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168374" y="3441470"/>
            <a:ext cx="73426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Prim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알고리즘을 사용하여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MST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생성하는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prim()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-269000" y="4822014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533378" y="2190721"/>
            <a:ext cx="3949302" cy="2328809"/>
            <a:chOff x="4121349" y="2540567"/>
            <a:chExt cx="3949302" cy="2328809"/>
          </a:xfrm>
        </p:grpSpPr>
        <p:grpSp>
          <p:nvGrpSpPr>
            <p:cNvPr id="41" name="그룹 40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직선 연결선 76"/>
                <p:cNvCxnSpPr>
                  <a:stCxn id="73" idx="7"/>
                  <a:endCxn id="80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stCxn id="81" idx="1"/>
                  <a:endCxn id="80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>
                  <a:stCxn id="76" idx="6"/>
                  <a:endCxn id="8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타원 79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직선 연결선 81"/>
                <p:cNvCxnSpPr>
                  <a:stCxn id="74" idx="6"/>
                  <a:endCxn id="8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>
                  <a:stCxn id="81" idx="6"/>
                  <a:endCxn id="75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1923134" y="29318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41188" y="3465520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5" name="직선 연결선 44"/>
            <p:cNvCxnSpPr>
              <a:stCxn id="73" idx="6"/>
              <a:endCxn id="76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73" idx="5"/>
              <a:endCxn id="74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225450" y="304566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6267" y="35764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12374" y="2549633"/>
                <a:ext cx="2667076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4" y="2549633"/>
                <a:ext cx="2667076" cy="1534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701025" y="4822014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인접 행렬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Prim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알고리즘을 사용하여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MST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생성하는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prim()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구현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9338" y="2318993"/>
                <a:ext cx="5860728" cy="19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85750" algn="just" fontAlgn="base">
                  <a:buFont typeface="Arial" panose="020B0604020202020204" pitchFamily="34" charset="0"/>
                  <a:buChar char="•"/>
                </a:pPr>
                <a:r>
                  <a:rPr lang="en-US" altLang="ko-KR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Prim </a:t>
                </a:r>
                <a:r>
                  <a:rPr lang="ko-KR" altLang="en-US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알고리즘</a:t>
                </a:r>
                <a:endParaRPr lang="en-US" altLang="ko-KR" b="1" kern="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indent="-285750" algn="just" fontAlgn="base">
                  <a:buFont typeface="Arial" panose="020B0604020202020204" pitchFamily="34" charset="0"/>
                  <a:buChar char="•"/>
                </a:pPr>
                <a:endParaRPr lang="en-US" altLang="ko-KR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AutoNum type="arabicParenBoth"/>
                </a:pP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시작 노드를 </a:t>
                </a:r>
                <a14:m>
                  <m:oMath xmlns:m="http://schemas.openxmlformats.org/officeDocument/2006/math">
                    <m:r>
                      <a:rPr lang="en-US" altLang="ko-KR" sz="15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r>
                      <a:rPr lang="en-US" altLang="ko-KR" sz="15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에 삽입</a:t>
                </a:r>
                <a:endParaRPr lang="en-US" altLang="ko-KR" sz="1500" kern="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TV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sz="150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ko-KR" sz="1500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TV</m:t>
                    </m:r>
                  </m:oMath>
                </a14:m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이고</a:t>
                </a:r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, 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최소 비용을 가지는 간</a:t>
                </a:r>
                <a14:m>
                  <m:oMath xmlns:m="http://schemas.openxmlformats.org/officeDocument/2006/math">
                    <m:r>
                      <a:rPr lang="ko-KR" altLang="en-US" sz="1500" b="0" i="0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선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를 탐색</a:t>
                </a:r>
                <a:endParaRPr lang="en-US" altLang="ko-KR" sz="1500" kern="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ko-KR" altLang="en-US" sz="1500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TV</m:t>
                    </m:r>
                  </m:oMath>
                </a14:m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에 추가하고</a:t>
                </a:r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, 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간선</a:t>
                </a:r>
                <a:r>
                  <a:rPr lang="en-US" altLang="ko-KR" sz="1500" kern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5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5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15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15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를 </a:t>
                </a:r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에 추가</a:t>
                </a:r>
                <a:endParaRPr lang="en-US" altLang="ko-KR" sz="1500" kern="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AutoNum type="arabicParenBoth"/>
                </a:pPr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에 추가된 간선의 수가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5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15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될 때 까지 </a:t>
                </a:r>
                <a:r>
                  <a:rPr lang="en-US" altLang="ko-KR" sz="1500" kern="0" dirty="0" smtClean="0">
                    <a:solidFill>
                      <a:srgbClr val="000000"/>
                    </a:solidFill>
                    <a:latin typeface="+mj-lt"/>
                  </a:rPr>
                  <a:t>(2), (3)</a:t>
                </a:r>
                <a:r>
                  <a:rPr lang="ko-KR" altLang="en-US" sz="1500" kern="0" dirty="0" smtClean="0">
                    <a:solidFill>
                      <a:srgbClr val="000000"/>
                    </a:solidFill>
                    <a:latin typeface="+mj-lt"/>
                  </a:rPr>
                  <a:t>을 반복</a:t>
                </a:r>
                <a:endParaRPr lang="en-US" altLang="ko-KR" sz="15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338" y="2318993"/>
                <a:ext cx="5860728" cy="1984774"/>
              </a:xfrm>
              <a:prstGeom prst="rect">
                <a:avLst/>
              </a:prstGeom>
              <a:blipFill>
                <a:blip r:embed="rId2"/>
                <a:stretch>
                  <a:fillRect l="-624" t="-1534" b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0" y="492957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그래프에 </a:t>
            </a:r>
            <a:r>
              <a:rPr lang="en-US" altLang="ko-KR" b="1" dirty="0" smtClean="0">
                <a:solidFill>
                  <a:srgbClr val="404040"/>
                </a:solidFill>
              </a:rPr>
              <a:t>Prim </a:t>
            </a:r>
            <a:r>
              <a:rPr lang="ko-KR" altLang="en-US" b="1" dirty="0" smtClean="0">
                <a:solidFill>
                  <a:srgbClr val="404040"/>
                </a:solidFill>
              </a:rPr>
              <a:t>알고리즘 적용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85" y="586892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308934" y="2199034"/>
            <a:ext cx="3949302" cy="2328809"/>
            <a:chOff x="4121349" y="2540567"/>
            <a:chExt cx="3949302" cy="2328809"/>
          </a:xfrm>
        </p:grpSpPr>
        <p:grpSp>
          <p:nvGrpSpPr>
            <p:cNvPr id="41" name="그룹 40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직선 연결선 76"/>
                <p:cNvCxnSpPr>
                  <a:stCxn id="73" idx="7"/>
                  <a:endCxn id="80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stCxn id="81" idx="1"/>
                  <a:endCxn id="80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>
                  <a:stCxn id="76" idx="6"/>
                  <a:endCxn id="8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타원 79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직선 연결선 81"/>
                <p:cNvCxnSpPr>
                  <a:stCxn id="74" idx="6"/>
                  <a:endCxn id="8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>
                  <a:stCxn id="81" idx="6"/>
                  <a:endCxn id="75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2317436" y="306443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06356" y="377879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5" name="직선 연결선 44"/>
            <p:cNvCxnSpPr>
              <a:stCxn id="73" idx="6"/>
              <a:endCxn id="76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73" idx="5"/>
              <a:endCxn id="74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001006" y="30539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91823" y="358477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3249" y="3064093"/>
            <a:ext cx="591111" cy="595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2525" y="364407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 노드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769497" y="25174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56" y="5743287"/>
            <a:ext cx="4741361" cy="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TV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연결된 최소 비용을 가지는 간선을 탐색하는 방법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1944" y="1836391"/>
                <a:ext cx="876714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1. </a:t>
                </a:r>
                <a:r>
                  <a:rPr lang="ko-KR" altLang="en-US" dirty="0" smtClean="0"/>
                  <a:t>인접 행렬의 모든 값을 순회하면서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TV</m:t>
                    </m:r>
                    <m: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TV</m:t>
                    </m:r>
                    <m:r>
                      <a:rPr lang="ko-KR" altLang="en-US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 smtClean="0"/>
                  <a:t> 최소 비용 간선을 찾는다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4" y="1836391"/>
                <a:ext cx="8767144" cy="374526"/>
              </a:xfrm>
              <a:prstGeom prst="rect">
                <a:avLst/>
              </a:prstGeom>
              <a:blipFill>
                <a:blip r:embed="rId2"/>
                <a:stretch>
                  <a:fillRect l="-626" t="-6452" r="-278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>
            <a:off x="1394957" y="2386942"/>
            <a:ext cx="582289" cy="2973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4995" y="2353254"/>
                <a:ext cx="5250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간선 하나를 찾는데 걸리는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995" y="2353254"/>
                <a:ext cx="5250155" cy="369332"/>
              </a:xfrm>
              <a:prstGeom prst="rect">
                <a:avLst/>
              </a:prstGeom>
              <a:blipFill>
                <a:blip r:embed="rId3"/>
                <a:stretch>
                  <a:fillRect l="-92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86023" y="584397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394957" y="3038617"/>
            <a:ext cx="3949302" cy="2328809"/>
            <a:chOff x="4121349" y="2540567"/>
            <a:chExt cx="3949302" cy="2328809"/>
          </a:xfrm>
        </p:grpSpPr>
        <p:grpSp>
          <p:nvGrpSpPr>
            <p:cNvPr id="50" name="그룹 49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직선 연결선 62"/>
                <p:cNvCxnSpPr>
                  <a:stCxn id="59" idx="7"/>
                  <a:endCxn id="66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71" idx="1"/>
                  <a:endCxn id="66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stCxn id="62" idx="6"/>
                  <a:endCxn id="7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/>
                <p:cNvCxnSpPr>
                  <a:stCxn id="60" idx="6"/>
                  <a:endCxn id="7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>
                  <a:stCxn id="71" idx="6"/>
                  <a:endCxn id="61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2317436" y="306443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06356" y="377879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51" name="직선 연결선 50"/>
            <p:cNvCxnSpPr>
              <a:stCxn id="59" idx="6"/>
              <a:endCxn id="62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9" idx="5"/>
              <a:endCxn id="60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087029" y="38935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7846" y="442436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9272" y="3903676"/>
            <a:ext cx="591111" cy="595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208548" y="448365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 노드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1855520" y="33570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98397" y="3389216"/>
                <a:ext cx="2667076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97" y="3389216"/>
                <a:ext cx="2667076" cy="1534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7787048" y="5661597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인접 행렬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787048" y="3292273"/>
            <a:ext cx="22897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(7/10)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TV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연결된 최소 비용을 가지는 간선을 탐색하는 방법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944" y="1787467"/>
            <a:ext cx="807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각 정점에 대해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 속한 가장 가까운 정점을 나타내는 배열 </a:t>
            </a:r>
            <a:r>
              <a:rPr lang="en-US" altLang="ko-KR" dirty="0" smtClean="0"/>
              <a:t>near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357" y="4913190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394957" y="2373600"/>
            <a:ext cx="3949302" cy="2328809"/>
            <a:chOff x="4121349" y="2540567"/>
            <a:chExt cx="3949302" cy="2328809"/>
          </a:xfrm>
        </p:grpSpPr>
        <p:grpSp>
          <p:nvGrpSpPr>
            <p:cNvPr id="50" name="그룹 49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직선 연결선 62"/>
                <p:cNvCxnSpPr>
                  <a:stCxn id="59" idx="7"/>
                  <a:endCxn id="66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71" idx="1"/>
                  <a:endCxn id="66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stCxn id="62" idx="6"/>
                  <a:endCxn id="7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/>
                <p:cNvCxnSpPr>
                  <a:stCxn id="60" idx="6"/>
                  <a:endCxn id="7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>
                  <a:stCxn id="71" idx="6"/>
                  <a:endCxn id="61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2317436" y="306443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06356" y="377879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53416" y="4400917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51" name="직선 연결선 50"/>
            <p:cNvCxnSpPr>
              <a:stCxn id="59" idx="6"/>
              <a:endCxn id="62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9" idx="5"/>
              <a:endCxn id="60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087029" y="32285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7846" y="37593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9272" y="3238659"/>
            <a:ext cx="591111" cy="595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208548" y="3818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시작 노드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98397" y="2724199"/>
                <a:ext cx="2667076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97" y="2724199"/>
                <a:ext cx="2667076" cy="1534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7787048" y="4848501"/>
            <a:ext cx="228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인접 행렬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>
            <a:off x="7787048" y="2627256"/>
            <a:ext cx="228977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59330"/>
              </p:ext>
            </p:extLst>
          </p:nvPr>
        </p:nvGraphicFramePr>
        <p:xfrm>
          <a:off x="2595509" y="5389475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6522" y="552484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Included:</a:t>
            </a:r>
            <a:endParaRPr lang="ko-KR" altLang="en-US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40692"/>
              </p:ext>
            </p:extLst>
          </p:nvPr>
        </p:nvGraphicFramePr>
        <p:xfrm>
          <a:off x="7022827" y="5389475"/>
          <a:ext cx="23619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210798" y="5524849"/>
            <a:ext cx="73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near: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753796" y="2699259"/>
            <a:ext cx="244367" cy="15771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36925" y="5389475"/>
            <a:ext cx="328262" cy="70375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36522" y="6281766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near</a:t>
            </a:r>
            <a:r>
              <a:rPr lang="ko-KR" altLang="en-US" dirty="0" smtClean="0"/>
              <a:t>에 저장된 간선들의 비용을 확인하여 가장 작은 값을 가지는 간선을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1036</Words>
  <Application>Microsoft Office PowerPoint</Application>
  <PresentationFormat>와이드스크린</PresentationFormat>
  <Paragraphs>320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</vt:lpstr>
      <vt:lpstr>Malgun Gothic</vt:lpstr>
      <vt:lpstr>바탕</vt:lpstr>
      <vt:lpstr>Arial</vt:lpstr>
      <vt:lpstr>Cambria Math</vt:lpstr>
      <vt:lpstr>Wingdings</vt:lpstr>
      <vt:lpstr>Office 테마</vt:lpstr>
      <vt:lpstr>2018년 2학기 자료구조 및 설계 #05 : Prim 알고리즘 구현  2018. 10. 15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112</cp:revision>
  <cp:lastPrinted>2018-10-12T06:53:55Z</cp:lastPrinted>
  <dcterms:created xsi:type="dcterms:W3CDTF">2018-03-11T12:41:56Z</dcterms:created>
  <dcterms:modified xsi:type="dcterms:W3CDTF">2018-10-15T01:31:46Z</dcterms:modified>
</cp:coreProperties>
</file>