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8" r:id="rId3"/>
    <p:sldId id="305" r:id="rId4"/>
    <p:sldId id="315" r:id="rId5"/>
    <p:sldId id="312" r:id="rId6"/>
    <p:sldId id="313" r:id="rId7"/>
    <p:sldId id="314" r:id="rId8"/>
    <p:sldId id="272" r:id="rId9"/>
    <p:sldId id="277" r:id="rId10"/>
    <p:sldId id="270" r:id="rId11"/>
    <p:sldId id="271" r:id="rId12"/>
  </p:sldIdLst>
  <p:sldSz cx="12192000" cy="6858000"/>
  <p:notesSz cx="6788150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020"/>
    <a:srgbClr val="BDD7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5048" y="4"/>
            <a:ext cx="2941532" cy="497896"/>
          </a:xfrm>
          <a:prstGeom prst="rect">
            <a:avLst/>
          </a:prstGeom>
        </p:spPr>
        <p:txBody>
          <a:bodyPr vert="horz" lIns="91330" tIns="45666" rIns="91330" bIns="45666" rtlCol="0"/>
          <a:lstStyle>
            <a:lvl1pPr algn="r">
              <a:defRPr sz="1200"/>
            </a:lvl1pPr>
          </a:lstStyle>
          <a:p>
            <a:fld id="{E5EE1ABA-4A17-485A-B81C-947D41695E3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5570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5048" y="9425570"/>
            <a:ext cx="2941532" cy="497895"/>
          </a:xfrm>
          <a:prstGeom prst="rect">
            <a:avLst/>
          </a:prstGeom>
        </p:spPr>
        <p:txBody>
          <a:bodyPr vert="horz" lIns="91330" tIns="45666" rIns="91330" bIns="45666" rtlCol="0" anchor="b"/>
          <a:lstStyle>
            <a:lvl1pPr algn="r">
              <a:defRPr sz="1200"/>
            </a:lvl1pPr>
          </a:lstStyle>
          <a:p>
            <a:fld id="{3751A086-C5BD-4EF7-A095-2E9E5706A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47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294" y="0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/>
          <a:lstStyle>
            <a:lvl1pPr algn="r">
              <a:defRPr sz="1200"/>
            </a:lvl1pPr>
          </a:lstStyle>
          <a:p>
            <a:fld id="{154F9D8B-2B1A-4969-BE5C-4630CF743C6D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58" tIns="45679" rIns="91358" bIns="4567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76084"/>
            <a:ext cx="5431154" cy="3906550"/>
          </a:xfrm>
          <a:prstGeom prst="rect">
            <a:avLst/>
          </a:prstGeom>
        </p:spPr>
        <p:txBody>
          <a:bodyPr vert="horz" lIns="91358" tIns="45679" rIns="91358" bIns="45679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5228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294" y="9425228"/>
            <a:ext cx="2942271" cy="498236"/>
          </a:xfrm>
          <a:prstGeom prst="rect">
            <a:avLst/>
          </a:prstGeom>
        </p:spPr>
        <p:txBody>
          <a:bodyPr vert="horz" lIns="91358" tIns="45679" rIns="91358" bIns="45679" rtlCol="0" anchor="b"/>
          <a:lstStyle>
            <a:lvl1pPr algn="r">
              <a:defRPr sz="1200"/>
            </a:lvl1pPr>
          </a:lstStyle>
          <a:p>
            <a:fld id="{8EB55825-4300-4A7F-A940-1C671F5C8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3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38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9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7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1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8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3F84-F7DE-4D3C-83FC-7DCA91495895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6A6A-DA88-4618-9F27-74EE776E86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5" y="1363287"/>
            <a:ext cx="9382298" cy="4064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/>
              <a:t>2018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4800" dirty="0" smtClean="0"/>
              <a:t>자료구조 및 설계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en-US" altLang="ko-KR" sz="2800" b="1" dirty="0" smtClean="0"/>
              <a:t>#09 : BST, AVL Tree, Hashing</a:t>
            </a:r>
            <a:r>
              <a:rPr lang="ko-KR" altLang="en-US" sz="2800" b="1" dirty="0" smtClean="0"/>
              <a:t>의 검색 성능 비교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dirty="0" smtClean="0"/>
              <a:t>2018. 11. 12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85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71474" y="1079883"/>
            <a:ext cx="110839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기한</a:t>
            </a:r>
            <a:endParaRPr lang="en-US" altLang="ko-KR" sz="2000" b="1" dirty="0"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1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(10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2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11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25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( 7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맑은 고딕" panose="020B0503020000020004" pitchFamily="50" charset="-127"/>
              </a:rPr>
              <a:t>3</a:t>
            </a:r>
            <a:r>
              <a:rPr lang="ko-KR" altLang="en-US" sz="2000" dirty="0">
                <a:latin typeface="맑은 고딕" panose="020B0503020000020004" pitchFamily="50" charset="-127"/>
              </a:rPr>
              <a:t>차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2018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년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12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월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02</a:t>
            </a:r>
            <a:r>
              <a:rPr lang="ko-KR" altLang="en-US" sz="2000" dirty="0" smtClean="0">
                <a:latin typeface="맑은 고딕" panose="020B0503020000020004" pitchFamily="50" charset="-127"/>
              </a:rPr>
              <a:t>일 </a:t>
            </a:r>
            <a:r>
              <a:rPr lang="en-US" altLang="ko-KR" sz="2000" dirty="0">
                <a:latin typeface="맑은 고딕" panose="020B0503020000020004" pitchFamily="50" charset="-127"/>
              </a:rPr>
              <a:t>23:59 </a:t>
            </a:r>
            <a:r>
              <a:rPr lang="en-US" altLang="ko-KR" sz="2000" dirty="0" smtClean="0">
                <a:latin typeface="맑은 고딕" panose="020B0503020000020004" pitchFamily="50" charset="-127"/>
              </a:rPr>
              <a:t>( 4</a:t>
            </a:r>
            <a:r>
              <a:rPr lang="ko-KR" altLang="en-US" sz="2000" dirty="0">
                <a:latin typeface="맑은 고딕" panose="020B0503020000020004" pitchFamily="50" charset="-127"/>
              </a:rPr>
              <a:t>점 만점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이후 제출은 </a:t>
            </a:r>
            <a:r>
              <a:rPr lang="ko-KR" altLang="en-US" sz="2000" b="1" dirty="0" err="1">
                <a:latin typeface="맑은 고딕" panose="020B0503020000020004" pitchFamily="50" charset="-127"/>
              </a:rPr>
              <a:t>미제출</a:t>
            </a:r>
            <a:r>
              <a:rPr lang="ko-KR" altLang="en-US" sz="2000" dirty="0" err="1">
                <a:latin typeface="맑은 고딕" panose="020B0503020000020004" pitchFamily="50" charset="-127"/>
              </a:rPr>
              <a:t>로</a:t>
            </a:r>
            <a:r>
              <a:rPr lang="ko-KR" altLang="en-US" sz="2000" dirty="0">
                <a:latin typeface="맑은 고딕" panose="020B0503020000020004" pitchFamily="50" charset="-127"/>
              </a:rPr>
              <a:t> 간주 </a:t>
            </a:r>
            <a:r>
              <a:rPr lang="en-US" altLang="ko-KR" sz="2000" dirty="0">
                <a:latin typeface="맑은 고딕" panose="020B0503020000020004" pitchFamily="50" charset="-127"/>
              </a:rPr>
              <a:t>(</a:t>
            </a:r>
            <a:r>
              <a:rPr lang="ko-KR" altLang="en-US" sz="2000" dirty="0">
                <a:latin typeface="맑은 고딕" panose="020B0503020000020004" pitchFamily="50" charset="-127"/>
              </a:rPr>
              <a:t>점수 없음</a:t>
            </a:r>
            <a:r>
              <a:rPr lang="en-US" altLang="ko-KR" sz="2000" dirty="0">
                <a:latin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000" dirty="0">
              <a:latin typeface="맑은 고딕" panose="020B0503020000020004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</a:rPr>
              <a:t>제출 방법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u="sng" dirty="0">
                <a:latin typeface="맑은 고딕" panose="020B0503020000020004" pitchFamily="50" charset="-127"/>
              </a:rPr>
              <a:t>소스 코드</a:t>
            </a:r>
            <a:r>
              <a:rPr lang="ko-KR" altLang="en-US" sz="2000" dirty="0">
                <a:latin typeface="맑은 고딕" panose="020B0503020000020004" pitchFamily="50" charset="-127"/>
              </a:rPr>
              <a:t>와 </a:t>
            </a:r>
            <a:r>
              <a:rPr lang="ko-KR" altLang="en-US" sz="2000" u="sng" dirty="0">
                <a:latin typeface="맑은 고딕" panose="020B0503020000020004" pitchFamily="50" charset="-127"/>
              </a:rPr>
              <a:t>보고서</a:t>
            </a:r>
            <a:r>
              <a:rPr lang="ko-KR" altLang="en-US" sz="2000" dirty="0">
                <a:latin typeface="맑은 고딕" panose="020B0503020000020004" pitchFamily="50" charset="-127"/>
              </a:rPr>
              <a:t>를 폴더에 넣은 후 압축하여 사이버캠퍼스에 제출</a:t>
            </a:r>
            <a:r>
              <a:rPr lang="en-US" altLang="ko-KR" sz="2000" dirty="0"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</a:rPr>
              <a:t>폴더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및</a:t>
            </a:r>
            <a:r>
              <a:rPr lang="en-US" altLang="ko-KR" sz="2000" dirty="0">
                <a:latin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</a:rPr>
              <a:t>파일명 </a:t>
            </a:r>
            <a:r>
              <a:rPr lang="en-US" altLang="ko-KR" sz="2000" dirty="0">
                <a:latin typeface="맑은 고딕" panose="020B0503020000020004" pitchFamily="50" charset="-127"/>
              </a:rPr>
              <a:t>: 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DS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  <a:latin typeface="+mn-ea"/>
              </a:rPr>
              <a:t>주차</a:t>
            </a:r>
            <a:r>
              <a:rPr lang="en-US" altLang="ko-KR" sz="2000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  <a:latin typeface="+mn-ea"/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  <a:latin typeface="+mn-ea"/>
              </a:rPr>
              <a:t>이름</a:t>
            </a:r>
            <a:endParaRPr lang="en-US" altLang="ko-KR" sz="2000" b="1" dirty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sz="1200" b="1" dirty="0">
              <a:latin typeface="맑은 고딕" panose="020B0503020000020004" pitchFamily="50" charset="-127"/>
            </a:endParaRPr>
          </a:p>
          <a:p>
            <a:pPr lvl="1"/>
            <a:r>
              <a:rPr lang="en-US" altLang="ko-KR" sz="2000" b="1" dirty="0">
                <a:latin typeface="맑은 고딕" panose="020B0503020000020004" pitchFamily="50" charset="-127"/>
              </a:rPr>
              <a:t>※ </a:t>
            </a:r>
            <a:r>
              <a:rPr lang="ko-KR" altLang="en-US" sz="2000" b="1" dirty="0">
                <a:latin typeface="맑은 고딕" panose="020B0503020000020004" pitchFamily="50" charset="-127"/>
              </a:rPr>
              <a:t>제출 예시</a:t>
            </a:r>
            <a:endParaRPr lang="en-US" altLang="ko-KR" sz="2000" b="1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/>
          <p:cNvCxnSpPr>
            <a:stCxn id="20" idx="3"/>
            <a:endCxn id="12" idx="1"/>
          </p:cNvCxnSpPr>
          <p:nvPr/>
        </p:nvCxnSpPr>
        <p:spPr>
          <a:xfrm flipH="1" flipV="1">
            <a:off x="14080296" y="1424567"/>
            <a:ext cx="3787855" cy="3390862"/>
          </a:xfrm>
          <a:prstGeom prst="line">
            <a:avLst/>
          </a:prstGeom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/>
          <p:cNvSpPr/>
          <p:nvPr/>
        </p:nvSpPr>
        <p:spPr>
          <a:xfrm>
            <a:off x="5512499" y="4546425"/>
            <a:ext cx="435429" cy="2044876"/>
          </a:xfrm>
          <a:prstGeom prst="rightBrace">
            <a:avLst/>
          </a:prstGeom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89740" y="4456248"/>
            <a:ext cx="10885713" cy="2236563"/>
            <a:chOff x="890362" y="4448174"/>
            <a:chExt cx="10885713" cy="2236563"/>
          </a:xfrm>
        </p:grpSpPr>
        <p:sp>
          <p:nvSpPr>
            <p:cNvPr id="7" name="TextBox 6"/>
            <p:cNvSpPr txBox="1"/>
            <p:nvPr/>
          </p:nvSpPr>
          <p:spPr>
            <a:xfrm>
              <a:off x="7833359" y="5989474"/>
              <a:ext cx="3866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0070C0"/>
                  </a:solidFill>
                </a:rPr>
                <a:t>DS01_08_201800000</a:t>
              </a:r>
              <a:r>
                <a:rPr lang="en-US" altLang="ko-KR" b="1" dirty="0">
                  <a:solidFill>
                    <a:srgbClr val="0070C0"/>
                  </a:solidFill>
                </a:rPr>
                <a:t>_</a:t>
              </a:r>
              <a:r>
                <a:rPr lang="ko-KR" altLang="en-US" b="1" dirty="0" smtClean="0">
                  <a:solidFill>
                    <a:srgbClr val="0070C0"/>
                  </a:solidFill>
                </a:rPr>
                <a:t>홍길동</a:t>
              </a:r>
              <a:r>
                <a:rPr lang="en-US" altLang="ko-KR" b="1" dirty="0" smtClean="0">
                  <a:solidFill>
                    <a:srgbClr val="0070C0"/>
                  </a:solidFill>
                </a:rPr>
                <a:t>.zip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pic>
          <p:nvPicPr>
            <p:cNvPr id="1026" name="Picture 2" descr="Folderopened 노란색 아이콘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567" y="5025561"/>
              <a:ext cx="943665" cy="943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4680116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1998200" y="4694997"/>
              <a:ext cx="2694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SourceCode.java</a:t>
              </a:r>
              <a:endParaRPr lang="ko-KR" altLang="en-US" b="1" dirty="0"/>
            </a:p>
          </p:txBody>
        </p:sp>
        <p:pic>
          <p:nvPicPr>
            <p:cNvPr id="31" name="Picture 4" descr="jav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35" y="5313529"/>
              <a:ext cx="499853" cy="499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998200" y="5317306"/>
              <a:ext cx="3220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TestSourceCode.java</a:t>
              </a:r>
              <a:endParaRPr lang="ko-KR" altLang="en-US" b="1" dirty="0"/>
            </a:p>
          </p:txBody>
        </p:sp>
        <p:pic>
          <p:nvPicPr>
            <p:cNvPr id="1030" name="Picture 6" descr="http://lh6.ggpht.com/__OfcCb_cbRK88hT9KxnCsSqGPFZixs4dYu9Aw2HRZt85080S6zTQwGzYXEKFvfKRQ=w30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452" y="5889792"/>
              <a:ext cx="541423" cy="541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2000575" y="5850975"/>
              <a:ext cx="37783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DS01_08_201800000</a:t>
              </a:r>
              <a:r>
                <a:rPr lang="en-US" altLang="ko-KR" b="1" dirty="0"/>
                <a:t>_</a:t>
              </a:r>
              <a:r>
                <a:rPr lang="ko-KR" altLang="en-US" b="1" dirty="0"/>
                <a:t>홍길동</a:t>
              </a:r>
              <a:r>
                <a:rPr lang="en-US" altLang="ko-KR" b="1" dirty="0"/>
                <a:t>.</a:t>
              </a:r>
              <a:r>
                <a:rPr lang="en-US" altLang="ko-KR" b="1" dirty="0" err="1"/>
                <a:t>hwp</a:t>
              </a:r>
              <a:endParaRPr lang="en-US" altLang="ko-KR" b="1" dirty="0"/>
            </a:p>
            <a:p>
              <a:r>
                <a:rPr lang="en-US" altLang="ko-KR" dirty="0"/>
                <a:t>(PDF, MS</a:t>
              </a:r>
              <a:r>
                <a:rPr lang="ko-KR" altLang="en-US" dirty="0"/>
                <a:t>워드도 가능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7659850" y="5183413"/>
              <a:ext cx="1737772" cy="72442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842" y="5373614"/>
              <a:ext cx="1640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압축하여 제출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890362" y="4448174"/>
              <a:ext cx="10885713" cy="2236563"/>
            </a:xfrm>
            <a:prstGeom prst="roundRect">
              <a:avLst/>
            </a:pr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86111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(1/2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8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71475" y="989271"/>
            <a:ext cx="10862557" cy="5632311"/>
            <a:chOff x="371475" y="1072399"/>
            <a:chExt cx="10862557" cy="5632311"/>
          </a:xfrm>
        </p:grpSpPr>
        <p:sp>
          <p:nvSpPr>
            <p:cNvPr id="16" name="TextBox 15"/>
            <p:cNvSpPr txBox="1"/>
            <p:nvPr/>
          </p:nvSpPr>
          <p:spPr>
            <a:xfrm>
              <a:off x="371475" y="1072399"/>
              <a:ext cx="10862557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altLang="ko-KR" sz="2000" u="sng" dirty="0">
                  <a:latin typeface="맑은 고딕" panose="020B0503020000020004" pitchFamily="50" charset="-127"/>
                </a:rPr>
                <a:t>Character encoding UTF-8</a:t>
              </a:r>
              <a:r>
                <a:rPr lang="ko-KR" altLang="en-US" sz="2000" u="sng" dirty="0">
                  <a:latin typeface="맑은 고딕" panose="020B0503020000020004" pitchFamily="50" charset="-127"/>
                </a:rPr>
                <a:t>로 설정</a:t>
              </a:r>
              <a:r>
                <a:rPr lang="en-US" altLang="ko-KR" sz="2000" u="sng" dirty="0">
                  <a:latin typeface="맑은 고딕" panose="020B0503020000020004" pitchFamily="50" charset="-127"/>
                </a:rPr>
                <a:t>.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 (encoding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이 다를 경우 소스코드 폰트 깨짐 발생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</a:p>
            <a:p>
              <a:pPr marL="800100" lvl="2" indent="-342900">
                <a:buFont typeface="Wingdings" panose="05000000000000000000" pitchFamily="2" charset="2"/>
                <a:buChar char="ü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프로젝트 폴더 오른쪽 클릭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Properties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 Text file encoding  UTF-8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0" lvl="1"/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Wingdings" panose="05000000000000000000" pitchFamily="2" charset="2"/>
                <a:buChar char="§"/>
              </a:pP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과제 </a:t>
              </a:r>
              <a:r>
                <a:rPr lang="en-US" altLang="ko-KR" sz="2000" b="1" dirty="0">
                  <a:solidFill>
                    <a:srgbClr val="FF0000"/>
                  </a:solidFill>
                  <a:latin typeface="맑은 고딕" panose="020B0503020000020004" pitchFamily="50" charset="-127"/>
                </a:rPr>
                <a:t>Copy </a:t>
              </a:r>
              <a:r>
                <a:rPr lang="ko-KR" altLang="en-US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하지 말 것</a:t>
              </a:r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!</a:t>
              </a:r>
            </a:p>
            <a:p>
              <a:pPr marL="0" lvl="1"/>
              <a:r>
                <a:rPr lang="en-US" altLang="ko-KR" sz="2000" b="1" dirty="0" smtClean="0">
                  <a:solidFill>
                    <a:srgbClr val="FF0000"/>
                  </a:solidFill>
                  <a:latin typeface="맑은 고딕" panose="020B0503020000020004" pitchFamily="50" charset="-127"/>
                </a:rPr>
                <a:t>    </a:t>
              </a:r>
              <a:r>
                <a:rPr lang="en-US" altLang="ko-KR" b="1" dirty="0" smtClean="0">
                  <a:latin typeface="+mn-ea"/>
                </a:rPr>
                <a:t>[copy </a:t>
              </a:r>
              <a:r>
                <a:rPr lang="ko-KR" altLang="en-US" b="1" dirty="0" smtClean="0">
                  <a:latin typeface="+mn-ea"/>
                </a:rPr>
                <a:t>적발 시</a:t>
              </a:r>
              <a:r>
                <a:rPr lang="en-US" altLang="ko-KR" b="1" dirty="0" smtClean="0">
                  <a:latin typeface="+mn-ea"/>
                </a:rPr>
                <a:t>]</a:t>
              </a:r>
              <a:endParaRPr lang="en-US" altLang="ko-KR" b="1" dirty="0">
                <a:latin typeface="+mn-ea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</a:rPr>
                <a:t>1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회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해당 과제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0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점 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회 이상 적발 </a:t>
              </a:r>
              <a:r>
                <a:rPr lang="en-US" altLang="ko-KR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 F</a:t>
              </a:r>
              <a:r>
                <a:rPr lang="ko-KR" altLang="en-US" sz="20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학점 </a:t>
              </a:r>
              <a:r>
                <a:rPr lang="ko-KR" altLang="en-US" sz="2000" dirty="0" smtClean="0">
                  <a:latin typeface="맑은 고딕" panose="020B0503020000020004" pitchFamily="50" charset="-127"/>
                  <a:sym typeface="Wingdings" panose="05000000000000000000" pitchFamily="2" charset="2"/>
                </a:rPr>
                <a:t>처리</a:t>
              </a:r>
              <a:endParaRPr lang="en-US" altLang="ko-KR" sz="2000" dirty="0"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맑은 고딕" panose="020B0503020000020004" pitchFamily="50" charset="-127"/>
                </a:rPr>
                <a:t>과제 관련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문의 </a:t>
              </a:r>
              <a:endParaRPr lang="en-US" altLang="ko-KR" sz="2000" dirty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01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월요일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13:00 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김태공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>
                  <a:latin typeface="맑은 고딕" panose="020B0503020000020004" pitchFamily="50" charset="-127"/>
                </a:rPr>
                <a:t>(dmflsla@naver.com)</a:t>
              </a:r>
              <a:endParaRPr lang="en-US" altLang="ko-KR" sz="2000" dirty="0" smtClean="0">
                <a:latin typeface="맑은 고딕" panose="020B0503020000020004" pitchFamily="50" charset="-127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맑은 고딕" panose="020B0503020000020004" pitchFamily="50" charset="-127"/>
                </a:rPr>
                <a:t>02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반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</a:t>
              </a:r>
              <a:r>
                <a:rPr lang="ko-KR" altLang="en-US" sz="2000" dirty="0">
                  <a:latin typeface="맑은 고딕" panose="020B0503020000020004" pitchFamily="50" charset="-127"/>
                </a:rPr>
                <a:t>월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요일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16:00 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실습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)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– </a:t>
              </a:r>
              <a:r>
                <a:rPr lang="ko-KR" altLang="en-US" sz="2000" dirty="0" err="1" smtClean="0">
                  <a:latin typeface="맑은 고딕" panose="020B0503020000020004" pitchFamily="50" charset="-127"/>
                </a:rPr>
                <a:t>최세목</a:t>
              </a:r>
              <a:r>
                <a:rPr lang="ko-KR" altLang="en-US" sz="2000" dirty="0" smtClean="0">
                  <a:latin typeface="맑은 고딕" panose="020B0503020000020004" pitchFamily="50" charset="-127"/>
                </a:rPr>
                <a:t> </a:t>
              </a:r>
              <a:r>
                <a:rPr lang="en-US" altLang="ko-KR" sz="2000" dirty="0" smtClean="0">
                  <a:latin typeface="맑은 고딕" panose="020B0503020000020004" pitchFamily="50" charset="-127"/>
                </a:rPr>
                <a:t>(semok95@daum.net)</a:t>
              </a:r>
              <a:endParaRPr lang="en-US" altLang="ko-KR" sz="2000" dirty="0">
                <a:latin typeface="맑은 고딕" panose="020B0503020000020004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694" y="1905710"/>
              <a:ext cx="1091542" cy="1936153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12" y="1905710"/>
              <a:ext cx="3394529" cy="2336937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>
            <a:xfrm>
              <a:off x="1509779" y="3714706"/>
              <a:ext cx="1123950" cy="131621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>
              <a:stCxn id="47" idx="3"/>
            </p:cNvCxnSpPr>
            <p:nvPr/>
          </p:nvCxnSpPr>
          <p:spPr>
            <a:xfrm flipV="1">
              <a:off x="2633729" y="2996676"/>
              <a:ext cx="3104379" cy="783841"/>
            </a:xfrm>
            <a:prstGeom prst="line">
              <a:avLst/>
            </a:prstGeom>
            <a:ln w="254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/>
            <p:cNvSpPr/>
            <p:nvPr/>
          </p:nvSpPr>
          <p:spPr>
            <a:xfrm>
              <a:off x="5738108" y="2679219"/>
              <a:ext cx="1419065" cy="668165"/>
            </a:xfrm>
            <a:prstGeom prst="rect">
              <a:avLst/>
            </a:prstGeom>
            <a:noFill/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>
                <a:latin typeface="+mn-ea"/>
              </a:rPr>
              <a:t>제출 방법 </a:t>
            </a:r>
            <a:r>
              <a:rPr lang="en-US" altLang="ko-KR" sz="2800" dirty="0">
                <a:latin typeface="+mn-ea"/>
              </a:rPr>
              <a:t>&amp; </a:t>
            </a:r>
            <a:r>
              <a:rPr lang="ko-KR" altLang="en-US" sz="2800" dirty="0">
                <a:latin typeface="+mn-ea"/>
              </a:rPr>
              <a:t>주의 사항 </a:t>
            </a:r>
            <a:r>
              <a:rPr lang="en-US" altLang="ko-KR" sz="2800" dirty="0" smtClean="0">
                <a:latin typeface="+mn-ea"/>
              </a:rPr>
              <a:t>(2/2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5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개요 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2254" y="1048177"/>
            <a:ext cx="10520750" cy="60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BST, AVL tree, hashing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을 구현하고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검색 성능을 비교한다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3983" y="138055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(1/5)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427" y="1037957"/>
            <a:ext cx="4368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다음 자료구조들을 모두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구현하시오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85427" y="1812173"/>
            <a:ext cx="1084450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AVL </a:t>
            </a:r>
            <a:r>
              <a:rPr lang="ko-KR" altLang="en-US" dirty="0" smtClean="0"/>
              <a:t>트리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b="1" dirty="0" smtClean="0"/>
              <a:t>[</a:t>
            </a:r>
            <a:r>
              <a:rPr lang="ko-KR" altLang="en-US" b="1" dirty="0" err="1" smtClean="0"/>
              <a:t>리스팅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13.2]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추가하여 구현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Binary Search Tree: insert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search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포함한 </a:t>
            </a:r>
            <a:r>
              <a:rPr lang="en-US" altLang="ko-KR" dirty="0" smtClean="0"/>
              <a:t>BST </a:t>
            </a:r>
            <a:r>
              <a:rPr lang="ko-KR" altLang="en-US" dirty="0" smtClean="0"/>
              <a:t>클래스를 작성</a:t>
            </a:r>
            <a:r>
              <a:rPr lang="en-US" altLang="ko-KR" dirty="0"/>
              <a:t> </a:t>
            </a:r>
            <a:r>
              <a:rPr lang="en-US" altLang="ko-KR" dirty="0" smtClean="0"/>
              <a:t>(delete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없어도 됨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Hashing: </a:t>
            </a:r>
            <a:r>
              <a:rPr lang="ko-KR" altLang="en-US" dirty="0" smtClean="0"/>
              <a:t>교재 </a:t>
            </a:r>
            <a:r>
              <a:rPr lang="en-US" altLang="ko-KR" b="1" dirty="0" smtClean="0"/>
              <a:t>[</a:t>
            </a:r>
            <a:r>
              <a:rPr lang="ko-KR" altLang="en-US" b="1" dirty="0" err="1" smtClean="0"/>
              <a:t>리스팅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9.5]</a:t>
            </a:r>
            <a:r>
              <a:rPr lang="ko-KR" altLang="en-US" dirty="0" smtClean="0"/>
              <a:t>를 수정한 </a:t>
            </a:r>
            <a:r>
              <a:rPr lang="en-US" altLang="ko-KR" dirty="0" smtClean="0"/>
              <a:t>quadratic probing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hashing </a:t>
            </a:r>
            <a:r>
              <a:rPr lang="ko-KR" altLang="en-US" dirty="0" smtClean="0"/>
              <a:t>코드를 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34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(2/5)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5427" y="1051776"/>
            <a:ext cx="4145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이진 탐색 트리에서의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search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과정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716016" y="2517437"/>
            <a:ext cx="2850972" cy="2572828"/>
            <a:chOff x="3569014" y="2333280"/>
            <a:chExt cx="3124200" cy="281940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4864414" y="2333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14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550214" y="3095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178614" y="3095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11" name="AutoShape 6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4445314" y="2714280"/>
              <a:ext cx="685800" cy="3810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7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131114" y="271428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569014" y="39334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4</a:t>
              </a:r>
            </a:p>
          </p:txBody>
        </p:sp>
        <p:cxnSp>
          <p:nvCxnSpPr>
            <p:cNvPr id="15" name="AutoShape 9"/>
            <p:cNvCxnSpPr>
              <a:cxnSpLocks noChangeShapeType="1"/>
              <a:stCxn id="10" idx="2"/>
              <a:endCxn id="14" idx="0"/>
            </p:cNvCxnSpPr>
            <p:nvPr/>
          </p:nvCxnSpPr>
          <p:spPr bwMode="auto">
            <a:xfrm flipH="1">
              <a:off x="3835714" y="347628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159814" y="39334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53</a:t>
              </a:r>
            </a:p>
          </p:txBody>
        </p:sp>
        <p:cxnSp>
          <p:nvCxnSpPr>
            <p:cNvPr id="17" name="AutoShape 11"/>
            <p:cNvCxnSpPr>
              <a:cxnSpLocks noChangeShapeType="1"/>
              <a:stCxn id="9" idx="2"/>
              <a:endCxn id="16" idx="0"/>
            </p:cNvCxnSpPr>
            <p:nvPr/>
          </p:nvCxnSpPr>
          <p:spPr bwMode="auto">
            <a:xfrm>
              <a:off x="5816914" y="347628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3"/>
            <p:cNvCxnSpPr>
              <a:cxnSpLocks noChangeShapeType="1"/>
              <a:stCxn id="10" idx="2"/>
            </p:cNvCxnSpPr>
            <p:nvPr/>
          </p:nvCxnSpPr>
          <p:spPr bwMode="auto">
            <a:xfrm>
              <a:off x="4445314" y="3476280"/>
              <a:ext cx="5334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5169214" y="47716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굴림" panose="020B0600000101010101" pitchFamily="50" charset="-127"/>
                </a:rPr>
                <a:t>13</a:t>
              </a:r>
            </a:p>
          </p:txBody>
        </p:sp>
        <p:cxnSp>
          <p:nvCxnSpPr>
            <p:cNvPr id="21" name="AutoShape 15"/>
            <p:cNvCxnSpPr>
              <a:cxnSpLocks noChangeShapeType="1"/>
              <a:endCxn id="20" idx="0"/>
            </p:cNvCxnSpPr>
            <p:nvPr/>
          </p:nvCxnSpPr>
          <p:spPr bwMode="auto">
            <a:xfrm>
              <a:off x="4978714" y="4314480"/>
              <a:ext cx="457200" cy="4572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7"/>
            <p:cNvCxnSpPr>
              <a:cxnSpLocks noChangeShapeType="1"/>
              <a:endCxn id="23" idx="0"/>
            </p:cNvCxnSpPr>
            <p:nvPr/>
          </p:nvCxnSpPr>
          <p:spPr bwMode="auto">
            <a:xfrm flipH="1">
              <a:off x="4521514" y="4314480"/>
              <a:ext cx="457200" cy="4572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4254814" y="47716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11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4706960" y="3942522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ea typeface="굴림" panose="020B0600000101010101" pitchFamily="50" charset="-127"/>
                </a:rPr>
                <a:t>12</a:t>
              </a:r>
              <a:endParaRPr lang="en-US" altLang="ko-KR" sz="2000" dirty="0">
                <a:ea typeface="굴림" panose="020B060000010101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405051" y="1685294"/>
            <a:ext cx="168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call</a:t>
            </a:r>
            <a:r>
              <a:rPr lang="en-US" altLang="ko-KR" dirty="0" smtClean="0"/>
              <a:t> search(12)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828590" y="2426681"/>
            <a:ext cx="625823" cy="509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31109" y="5225536"/>
            <a:ext cx="41075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현재 노드의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와</a:t>
            </a:r>
            <a:endParaRPr lang="en-US" altLang="ko-KR" sz="1400" dirty="0" smtClean="0"/>
          </a:p>
          <a:p>
            <a:r>
              <a:rPr lang="ko-KR" altLang="en-US" sz="1400" dirty="0" err="1" smtClean="0"/>
              <a:t>찾고자하는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key</a:t>
            </a:r>
            <a:r>
              <a:rPr lang="ko-KR" altLang="en-US" sz="1400" dirty="0" smtClean="0"/>
              <a:t>의 값을 비교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Key &lt; </a:t>
            </a:r>
            <a:r>
              <a:rPr lang="en-US" altLang="ko-KR" sz="1400" dirty="0" err="1" smtClean="0"/>
              <a:t>node.value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왼쪽 자식 트리를 탐색</a:t>
            </a:r>
            <a:endParaRPr lang="ko-KR" altLang="en-US" sz="1400" dirty="0"/>
          </a:p>
        </p:txBody>
      </p:sp>
      <p:sp>
        <p:nvSpPr>
          <p:cNvPr id="36" name="오른쪽 화살표 35"/>
          <p:cNvSpPr/>
          <p:nvPr/>
        </p:nvSpPr>
        <p:spPr>
          <a:xfrm>
            <a:off x="4029408" y="3494739"/>
            <a:ext cx="650631" cy="548686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4968160" y="2482668"/>
            <a:ext cx="2850972" cy="2572828"/>
            <a:chOff x="3569014" y="2333280"/>
            <a:chExt cx="3124200" cy="281940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4864414" y="2333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14</a:t>
              </a: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5550214" y="3095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4178614" y="3095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41" name="AutoShape 6"/>
            <p:cNvCxnSpPr>
              <a:cxnSpLocks noChangeShapeType="1"/>
              <a:stCxn id="38" idx="2"/>
              <a:endCxn id="40" idx="0"/>
            </p:cNvCxnSpPr>
            <p:nvPr/>
          </p:nvCxnSpPr>
          <p:spPr bwMode="auto">
            <a:xfrm flipH="1">
              <a:off x="4445314" y="2714280"/>
              <a:ext cx="685800" cy="3810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7"/>
            <p:cNvCxnSpPr>
              <a:cxnSpLocks noChangeShapeType="1"/>
              <a:stCxn id="38" idx="2"/>
              <a:endCxn id="39" idx="0"/>
            </p:cNvCxnSpPr>
            <p:nvPr/>
          </p:nvCxnSpPr>
          <p:spPr bwMode="auto">
            <a:xfrm>
              <a:off x="5131114" y="271428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3569014" y="39334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4</a:t>
              </a:r>
            </a:p>
          </p:txBody>
        </p:sp>
        <p:cxnSp>
          <p:nvCxnSpPr>
            <p:cNvPr id="44" name="AutoShape 9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 flipH="1">
              <a:off x="3835714" y="347628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6159814" y="39334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53</a:t>
              </a:r>
            </a:p>
          </p:txBody>
        </p:sp>
        <p:cxnSp>
          <p:nvCxnSpPr>
            <p:cNvPr id="46" name="AutoShape 11"/>
            <p:cNvCxnSpPr>
              <a:cxnSpLocks noChangeShapeType="1"/>
              <a:stCxn id="39" idx="2"/>
              <a:endCxn id="45" idx="0"/>
            </p:cNvCxnSpPr>
            <p:nvPr/>
          </p:nvCxnSpPr>
          <p:spPr bwMode="auto">
            <a:xfrm>
              <a:off x="5816914" y="347628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3"/>
            <p:cNvCxnSpPr>
              <a:cxnSpLocks noChangeShapeType="1"/>
              <a:stCxn id="40" idx="2"/>
            </p:cNvCxnSpPr>
            <p:nvPr/>
          </p:nvCxnSpPr>
          <p:spPr bwMode="auto">
            <a:xfrm>
              <a:off x="4445314" y="3476280"/>
              <a:ext cx="533400" cy="4572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Rectangle 14"/>
            <p:cNvSpPr>
              <a:spLocks noChangeArrowheads="1"/>
            </p:cNvSpPr>
            <p:nvPr/>
          </p:nvSpPr>
          <p:spPr bwMode="auto">
            <a:xfrm>
              <a:off x="5169214" y="47716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굴림" panose="020B0600000101010101" pitchFamily="50" charset="-127"/>
                </a:rPr>
                <a:t>13</a:t>
              </a:r>
            </a:p>
          </p:txBody>
        </p:sp>
        <p:cxnSp>
          <p:nvCxnSpPr>
            <p:cNvPr id="49" name="AutoShape 15"/>
            <p:cNvCxnSpPr>
              <a:cxnSpLocks noChangeShapeType="1"/>
              <a:endCxn id="48" idx="0"/>
            </p:cNvCxnSpPr>
            <p:nvPr/>
          </p:nvCxnSpPr>
          <p:spPr bwMode="auto">
            <a:xfrm>
              <a:off x="4978714" y="4314480"/>
              <a:ext cx="457200" cy="4572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7"/>
            <p:cNvCxnSpPr>
              <a:cxnSpLocks noChangeShapeType="1"/>
              <a:endCxn id="51" idx="0"/>
            </p:cNvCxnSpPr>
            <p:nvPr/>
          </p:nvCxnSpPr>
          <p:spPr bwMode="auto">
            <a:xfrm flipH="1">
              <a:off x="4521514" y="4314480"/>
              <a:ext cx="457200" cy="4572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4254814" y="47716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11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4706960" y="3942522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ea typeface="굴림" panose="020B0600000101010101" pitchFamily="50" charset="-127"/>
                </a:rPr>
                <a:t>12</a:t>
              </a:r>
              <a:endParaRPr lang="en-US" altLang="ko-KR" sz="2000" dirty="0">
                <a:ea typeface="굴림" panose="020B0600000101010101" pitchFamily="50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9879133" y="3854764"/>
            <a:ext cx="625823" cy="509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349802" y="5569385"/>
            <a:ext cx="428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Key &gt; </a:t>
            </a:r>
            <a:r>
              <a:rPr lang="en-US" altLang="ko-KR" sz="1400" dirty="0" err="1" smtClean="0"/>
              <a:t>node.value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오른쪽 자식 트리를 탐색</a:t>
            </a:r>
            <a:endParaRPr lang="ko-KR" altLang="en-US" sz="1400" dirty="0"/>
          </a:p>
        </p:txBody>
      </p:sp>
      <p:grpSp>
        <p:nvGrpSpPr>
          <p:cNvPr id="55" name="그룹 54"/>
          <p:cNvGrpSpPr/>
          <p:nvPr/>
        </p:nvGrpSpPr>
        <p:grpSpPr>
          <a:xfrm>
            <a:off x="8923015" y="2482668"/>
            <a:ext cx="2850972" cy="2572828"/>
            <a:chOff x="3569014" y="2333280"/>
            <a:chExt cx="3124200" cy="2819400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4864414" y="2333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14</a:t>
              </a: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5550214" y="3095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17</a:t>
              </a: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4178614" y="30952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굴림" panose="020B0600000101010101" pitchFamily="50" charset="-127"/>
                </a:rPr>
                <a:t>7</a:t>
              </a:r>
            </a:p>
          </p:txBody>
        </p:sp>
        <p:cxnSp>
          <p:nvCxnSpPr>
            <p:cNvPr id="59" name="AutoShape 6"/>
            <p:cNvCxnSpPr>
              <a:cxnSpLocks noChangeShapeType="1"/>
              <a:stCxn id="56" idx="2"/>
              <a:endCxn id="58" idx="0"/>
            </p:cNvCxnSpPr>
            <p:nvPr/>
          </p:nvCxnSpPr>
          <p:spPr bwMode="auto">
            <a:xfrm flipH="1">
              <a:off x="4445314" y="2714280"/>
              <a:ext cx="685800" cy="3810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7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5131114" y="2714280"/>
              <a:ext cx="68580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3569014" y="39334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4</a:t>
              </a:r>
            </a:p>
          </p:txBody>
        </p:sp>
        <p:cxnSp>
          <p:nvCxnSpPr>
            <p:cNvPr id="62" name="AutoShape 9"/>
            <p:cNvCxnSpPr>
              <a:cxnSpLocks noChangeShapeType="1"/>
              <a:stCxn id="58" idx="2"/>
              <a:endCxn id="61" idx="0"/>
            </p:cNvCxnSpPr>
            <p:nvPr/>
          </p:nvCxnSpPr>
          <p:spPr bwMode="auto">
            <a:xfrm flipH="1">
              <a:off x="3835714" y="347628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6159814" y="39334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53</a:t>
              </a:r>
            </a:p>
          </p:txBody>
        </p:sp>
        <p:cxnSp>
          <p:nvCxnSpPr>
            <p:cNvPr id="64" name="AutoShape 11"/>
            <p:cNvCxnSpPr>
              <a:cxnSpLocks noChangeShapeType="1"/>
              <a:stCxn id="57" idx="2"/>
              <a:endCxn id="63" idx="0"/>
            </p:cNvCxnSpPr>
            <p:nvPr/>
          </p:nvCxnSpPr>
          <p:spPr bwMode="auto">
            <a:xfrm>
              <a:off x="5816914" y="3476280"/>
              <a:ext cx="6096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3"/>
            <p:cNvCxnSpPr>
              <a:cxnSpLocks noChangeShapeType="1"/>
              <a:stCxn id="58" idx="2"/>
            </p:cNvCxnSpPr>
            <p:nvPr/>
          </p:nvCxnSpPr>
          <p:spPr bwMode="auto">
            <a:xfrm>
              <a:off x="4445314" y="3476280"/>
              <a:ext cx="533400" cy="4572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5169214" y="47716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ea typeface="굴림" panose="020B0600000101010101" pitchFamily="50" charset="-127"/>
                </a:rPr>
                <a:t>13</a:t>
              </a:r>
            </a:p>
          </p:txBody>
        </p:sp>
        <p:cxnSp>
          <p:nvCxnSpPr>
            <p:cNvPr id="67" name="AutoShape 15"/>
            <p:cNvCxnSpPr>
              <a:cxnSpLocks noChangeShapeType="1"/>
              <a:endCxn id="66" idx="0"/>
            </p:cNvCxnSpPr>
            <p:nvPr/>
          </p:nvCxnSpPr>
          <p:spPr bwMode="auto">
            <a:xfrm>
              <a:off x="4978714" y="4314480"/>
              <a:ext cx="457200" cy="4572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17"/>
            <p:cNvCxnSpPr>
              <a:cxnSpLocks noChangeShapeType="1"/>
              <a:endCxn id="69" idx="0"/>
            </p:cNvCxnSpPr>
            <p:nvPr/>
          </p:nvCxnSpPr>
          <p:spPr bwMode="auto">
            <a:xfrm flipH="1">
              <a:off x="4521514" y="4314480"/>
              <a:ext cx="457200" cy="45720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Rectangle 16"/>
            <p:cNvSpPr>
              <a:spLocks noChangeArrowheads="1"/>
            </p:cNvSpPr>
            <p:nvPr/>
          </p:nvSpPr>
          <p:spPr bwMode="auto">
            <a:xfrm>
              <a:off x="4254814" y="477168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>
                  <a:ea typeface="굴림" panose="020B0600000101010101" pitchFamily="50" charset="-127"/>
                </a:rPr>
                <a:t>11</a:t>
              </a:r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4706960" y="3942522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2000" dirty="0" smtClean="0">
                  <a:ea typeface="굴림" panose="020B0600000101010101" pitchFamily="50" charset="-127"/>
                </a:rPr>
                <a:t>12</a:t>
              </a:r>
              <a:endParaRPr lang="en-US" altLang="ko-KR" sz="2000" dirty="0">
                <a:ea typeface="굴림" panose="020B0600000101010101" pitchFamily="50" charset="-127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9166390" y="5472712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Key == </a:t>
            </a:r>
            <a:r>
              <a:rPr lang="en-US" altLang="ko-KR" sz="1400" dirty="0" err="1" smtClean="0"/>
              <a:t>node.value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이므로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찾고자 하는 노드는 현재 노드임</a:t>
            </a:r>
            <a:endParaRPr lang="ko-KR" altLang="en-US" sz="1400" dirty="0"/>
          </a:p>
        </p:txBody>
      </p:sp>
      <p:sp>
        <p:nvSpPr>
          <p:cNvPr id="72" name="오른쪽 화살표 71"/>
          <p:cNvSpPr/>
          <p:nvPr/>
        </p:nvSpPr>
        <p:spPr>
          <a:xfrm>
            <a:off x="8119039" y="3459970"/>
            <a:ext cx="650631" cy="548686"/>
          </a:xfrm>
          <a:prstGeom prst="rightArrow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50489" y="3071433"/>
            <a:ext cx="625823" cy="5099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(3/5)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473" y="1037957"/>
            <a:ext cx="10083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20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만까지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범위의 정수를 중복이 안 되게 </a:t>
            </a:r>
            <a:r>
              <a:rPr lang="ko-KR" altLang="en-US" sz="2000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랜덤하게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생성하여 각 자료구조에 삽입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090137" y="1745843"/>
            <a:ext cx="88008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다음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이용하여 중복이 없는 </a:t>
            </a:r>
            <a:r>
              <a:rPr lang="en-US" altLang="ko-KR" sz="1600" dirty="0" smtClean="0"/>
              <a:t>1~20</a:t>
            </a:r>
            <a:r>
              <a:rPr lang="ko-KR" altLang="en-US" sz="1600" dirty="0" smtClean="0"/>
              <a:t>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범위의 </a:t>
            </a:r>
            <a:r>
              <a:rPr lang="ko-KR" altLang="en-US" sz="1600" dirty="0" smtClean="0"/>
              <a:t>정수를 중복이 되지 않게 </a:t>
            </a:r>
            <a:r>
              <a:rPr lang="ko-KR" altLang="en-US" sz="1600" dirty="0" smtClean="0"/>
              <a:t>생성 가능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Collections.shuffle</a:t>
            </a:r>
            <a:r>
              <a:rPr lang="en-US" altLang="ko-KR" sz="1600" dirty="0" smtClean="0"/>
              <a:t>(List&lt;?&gt; list);</a:t>
            </a:r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다음과 같은 </a:t>
            </a:r>
            <a:r>
              <a:rPr lang="en-US" altLang="ko-KR" sz="1600" dirty="0" smtClean="0"/>
              <a:t>List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l</a:t>
            </a:r>
            <a:r>
              <a:rPr lang="ko-KR" altLang="en-US" sz="1600" dirty="0" smtClean="0"/>
              <a:t>이 있을 때</a:t>
            </a:r>
            <a:r>
              <a:rPr lang="en-US" altLang="ko-KR" sz="1600" dirty="0" smtClean="0"/>
              <a:t>,</a:t>
            </a:r>
            <a:endParaRPr lang="en-US" altLang="ko-KR" sz="1600" dirty="0"/>
          </a:p>
          <a:p>
            <a:pPr lvl="1"/>
            <a:r>
              <a:rPr lang="en-US" altLang="ko-KR" sz="1600" dirty="0" err="1" smtClean="0"/>
              <a:t>ArrayList</a:t>
            </a:r>
            <a:r>
              <a:rPr lang="en-US" altLang="ko-KR" sz="1600" dirty="0" smtClean="0"/>
              <a:t>&lt;Integer&gt; l = { 1, 2, 3, 4, 5 }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err="1" smtClean="0"/>
              <a:t>Collections.shuffle</a:t>
            </a:r>
            <a:r>
              <a:rPr lang="en-US" altLang="ko-KR" sz="1600" dirty="0" smtClean="0"/>
              <a:t>(l)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실행 시</a:t>
            </a:r>
            <a:r>
              <a:rPr lang="en-US" altLang="ko-KR" sz="1600" dirty="0" smtClean="0"/>
              <a:t>, l</a:t>
            </a:r>
            <a:r>
              <a:rPr lang="ko-KR" altLang="en-US" sz="1600" dirty="0" smtClean="0"/>
              <a:t>은 다음과 같이 변할 수 있음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 smtClean="0"/>
              <a:t>l = { 3, 5, 1, 4, 2 }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실행 결과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26" y="4792831"/>
            <a:ext cx="3457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(4/5)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473" y="1083642"/>
            <a:ext cx="10847841" cy="584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ko-KR" altLang="en-US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각 자료구조에서 </a:t>
            </a:r>
            <a:r>
              <a:rPr lang="en-US" altLang="ko-KR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까지의 정수를 모두 </a:t>
            </a:r>
            <a:r>
              <a:rPr lang="en-US" altLang="ko-KR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search</a:t>
            </a:r>
            <a:r>
              <a:rPr lang="ko-KR" altLang="en-US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하는 데 걸리는 </a:t>
            </a:r>
            <a:r>
              <a:rPr lang="ko-KR" altLang="en-US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시간과 검색 성공 횟수를 </a:t>
            </a:r>
            <a:r>
              <a:rPr lang="ko-KR" altLang="en-US" sz="19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측정</a:t>
            </a:r>
            <a:endParaRPr lang="ko-KR" altLang="en-US" sz="19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75473" y="1973723"/>
            <a:ext cx="98121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System.currentTimeMillis</a:t>
            </a:r>
            <a:r>
              <a:rPr lang="en-US" altLang="ko-KR" sz="1600" dirty="0" smtClean="0"/>
              <a:t>() </a:t>
            </a:r>
            <a:r>
              <a:rPr lang="ko-KR" altLang="en-US" sz="1600" dirty="0" err="1" smtClean="0"/>
              <a:t>메소드를</a:t>
            </a:r>
            <a:r>
              <a:rPr lang="ko-KR" altLang="en-US" sz="1600" dirty="0" smtClean="0"/>
              <a:t> 사용하여 프로그램의 특정 구간에서의 실행 시간을 얻을 수 있음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다음과 같이 사용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long start = </a:t>
            </a:r>
            <a:r>
              <a:rPr lang="en-US" altLang="ko-KR" sz="1600" dirty="0" err="1" smtClean="0"/>
              <a:t>System.currentTimeMillis</a:t>
            </a:r>
            <a:r>
              <a:rPr lang="en-US" altLang="ko-KR" sz="1600" dirty="0" smtClean="0"/>
              <a:t>();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// </a:t>
            </a:r>
            <a:r>
              <a:rPr lang="ko-KR" altLang="en-US" sz="1600" dirty="0" smtClean="0"/>
              <a:t>측정하고자 하는 코드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long end = </a:t>
            </a:r>
            <a:r>
              <a:rPr lang="en-US" altLang="ko-KR" sz="1600" dirty="0" err="1" smtClean="0"/>
              <a:t>System.currentTimeMillis</a:t>
            </a:r>
            <a:r>
              <a:rPr lang="en-US" altLang="ko-KR" sz="1600" dirty="0" smtClean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실행 결과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92" y="4035827"/>
            <a:ext cx="2639523" cy="137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1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90285" y="205937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실습 과제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(5/5)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5473" y="1037957"/>
            <a:ext cx="8073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의 크기를 변경해가며 실험한 결과를 비교 분석하여 보고서에 작성 </a:t>
            </a:r>
            <a:endParaRPr lang="ko-KR" altLang="en-US" sz="20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6016" y="1391900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75473" y="1745843"/>
            <a:ext cx="9627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n=10</a:t>
            </a:r>
            <a:r>
              <a:rPr lang="ko-KR" altLang="en-US" sz="1600" dirty="0" smtClean="0"/>
              <a:t>만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만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만으로 </a:t>
            </a:r>
            <a:r>
              <a:rPr lang="ko-KR" altLang="en-US" sz="1600" dirty="0" smtClean="0"/>
              <a:t>변경해가며 각 자료 구조에 대한 검색 </a:t>
            </a:r>
            <a:r>
              <a:rPr lang="ko-KR" altLang="en-US" sz="1600" dirty="0" smtClean="0"/>
              <a:t>시간과 검색 성공 횟수를 </a:t>
            </a:r>
            <a:r>
              <a:rPr lang="ko-KR" altLang="en-US" sz="1600" dirty="0" smtClean="0"/>
              <a:t>계산하고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비교 분석하여 보고서에 작성할 것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8700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4029" y="810191"/>
            <a:ext cx="10481557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문제에 대한 소스 코드</a:t>
            </a:r>
            <a:endParaRPr lang="en-US" altLang="ko-KR" b="1" dirty="0"/>
          </a:p>
          <a:p>
            <a:pPr fontAlgn="base"/>
            <a:endParaRPr lang="en-US" altLang="ko-KR" b="1" dirty="0"/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QuadraticHashTable.java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BinarySearchTree.java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AVLTree.java</a:t>
            </a:r>
          </a:p>
          <a:p>
            <a:pPr marL="742950" lvl="1" indent="-285750" fontAlgn="base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SearchTest.java </a:t>
            </a:r>
            <a:r>
              <a:rPr lang="en-US" altLang="ko-KR" dirty="0"/>
              <a:t>(class – main()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 fontAlgn="base"/>
            <a:endParaRPr lang="en-US" altLang="ko-KR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ko-KR" altLang="en-US" b="1" dirty="0"/>
              <a:t>보고서</a:t>
            </a:r>
            <a:endParaRPr lang="en-US" altLang="ko-KR" b="1" dirty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pPr fontAlgn="base"/>
            <a:r>
              <a:rPr lang="en-US" altLang="ko-KR" b="1" dirty="0"/>
              <a:t>     </a:t>
            </a:r>
            <a:r>
              <a:rPr lang="en-US" altLang="ko-KR" b="1" dirty="0" smtClean="0"/>
              <a:t> -   </a:t>
            </a:r>
            <a:r>
              <a:rPr lang="ko-KR" altLang="en-US" dirty="0"/>
              <a:t>해당 과제에 대한 구현 설명 및 결과 작성 </a:t>
            </a:r>
            <a:r>
              <a:rPr lang="en-US" altLang="ko-KR" dirty="0"/>
              <a:t>(</a:t>
            </a:r>
            <a:r>
              <a:rPr lang="ko-KR" altLang="en-US" dirty="0"/>
              <a:t>사이버 캠퍼스 자료실 양식 참고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 smtClean="0"/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9</a:t>
            </a:r>
            <a:r>
              <a:rPr lang="ko-KR" altLang="en-US" b="1" dirty="0" smtClean="0"/>
              <a:t>주차 실습 점수 배점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미확정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b="1" dirty="0" smtClean="0">
                <a:solidFill>
                  <a:schemeClr val="accent5"/>
                </a:solidFill>
              </a:rPr>
              <a:t>총 </a:t>
            </a:r>
            <a:r>
              <a:rPr lang="en-US" altLang="ko-KR" b="1" dirty="0" smtClean="0">
                <a:solidFill>
                  <a:schemeClr val="accent5"/>
                </a:solidFill>
              </a:rPr>
              <a:t>10</a:t>
            </a:r>
            <a:r>
              <a:rPr lang="ko-KR" altLang="en-US" b="1" dirty="0" smtClean="0">
                <a:solidFill>
                  <a:schemeClr val="accent5"/>
                </a:solidFill>
              </a:rPr>
              <a:t>점</a:t>
            </a:r>
            <a:endParaRPr lang="en-US" altLang="ko-KR" b="1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 smtClean="0"/>
              <a:t>-   </a:t>
            </a:r>
            <a:r>
              <a:rPr lang="ko-KR" altLang="en-US" dirty="0" smtClean="0"/>
              <a:t>각 자료구조에 대한 구현 및 검색 구현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fontAlgn="base">
              <a:lnSpc>
                <a:spcPct val="150000"/>
              </a:lnSpc>
            </a:pPr>
            <a:r>
              <a:rPr lang="en-US" altLang="ko-KR" b="1" dirty="0" smtClean="0"/>
              <a:t>      </a:t>
            </a:r>
            <a:r>
              <a:rPr lang="en-US" altLang="ko-KR" dirty="0"/>
              <a:t>-   </a:t>
            </a:r>
            <a:r>
              <a:rPr lang="ko-KR" altLang="en-US" dirty="0" smtClean="0"/>
              <a:t>검색 성능 비교에 대한 보고서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점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0" y="775042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1858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/>
            <a:r>
              <a:rPr lang="ko-KR" altLang="en-US" sz="2800" dirty="0" smtClean="0">
                <a:latin typeface="+mn-ea"/>
              </a:rPr>
              <a:t>제출 해야할 파일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29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08050"/>
            <a:ext cx="12192000" cy="0"/>
          </a:xfrm>
          <a:prstGeom prst="line">
            <a:avLst/>
          </a:prstGeom>
          <a:ln w="3810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0264" y="191503"/>
            <a:ext cx="928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자바 프로젝트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Export/Import 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방법 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참고</a:t>
            </a:r>
            <a:r>
              <a:rPr lang="en-US" altLang="ko-KR" sz="2800" dirty="0" smtClean="0">
                <a:solidFill>
                  <a:srgbClr val="404040"/>
                </a:solidFill>
                <a:latin typeface="맑은 고딕" panose="020B0503020000020004" pitchFamily="50" charset="-127"/>
              </a:rPr>
              <a:t>)</a:t>
            </a:r>
            <a:endParaRPr lang="ko-KR" altLang="en-US" sz="2800" dirty="0">
              <a:solidFill>
                <a:srgbClr val="40404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01133" y="1094718"/>
            <a:ext cx="1116676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 프로젝트 전체를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프로젝트 오른쪽 버튼 누른 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Export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General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Archive File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Browse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버튼을 클릭하여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 archive file: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이름을 지정 </a:t>
            </a:r>
            <a:endParaRPr lang="en-US" altLang="ko-KR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적당한 디렉토리에 프로젝트이름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/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.zip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4. 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01133" y="4027715"/>
            <a:ext cx="117327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 방법으로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Export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된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내보내진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프로젝트를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eclipse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2000" b="1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Import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가져오기</a:t>
            </a:r>
            <a:r>
              <a:rPr lang="en-US" altLang="ko-KR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하는 방법</a:t>
            </a:r>
            <a:endParaRPr lang="ko-KR" altLang="en-US" sz="20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Eclipse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에서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File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Import - General - Existing Projects into Workspace -Next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Select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archive file: - Browse -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압축파일 </a:t>
            </a:r>
            <a:r>
              <a:rPr lang="ko-KR" altLang="en-US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선택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가령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DS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분반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주차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학번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이름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zip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Finish</a:t>
            </a:r>
            <a:endParaRPr lang="en-US" altLang="ko-KR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75511" y="3806526"/>
            <a:ext cx="10692087" cy="1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6613" y="1317924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6613" y="4216399"/>
            <a:ext cx="159457" cy="159457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10317</TotalTime>
  <Words>676</Words>
  <Application>Microsoft Office PowerPoint</Application>
  <PresentationFormat>와이드스크린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맑은 고딕</vt:lpstr>
      <vt:lpstr>맑은 고딕</vt:lpstr>
      <vt:lpstr>바탕</vt:lpstr>
      <vt:lpstr>Arial</vt:lpstr>
      <vt:lpstr>Wingdings</vt:lpstr>
      <vt:lpstr>Office 테마</vt:lpstr>
      <vt:lpstr>2018년 2학기 자료구조 및 설계 #09 : BST, AVL Tree, Hashing의 검색 성능 비교 2018. 11. 12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2018년 1학기 자료구조 및 실습 #01 : Array(배열)  2018. 03. 13</dc:title>
  <dc:creator>Semok Choi</dc:creator>
  <cp:lastModifiedBy>Choi Semok</cp:lastModifiedBy>
  <cp:revision>170</cp:revision>
  <cp:lastPrinted>2018-11-05T00:58:22Z</cp:lastPrinted>
  <dcterms:created xsi:type="dcterms:W3CDTF">2018-03-11T12:41:56Z</dcterms:created>
  <dcterms:modified xsi:type="dcterms:W3CDTF">2018-11-11T12:34:42Z</dcterms:modified>
</cp:coreProperties>
</file>