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2"/>
  </p:handoutMasterIdLst>
  <p:sldIdLst>
    <p:sldId id="256" r:id="rId2"/>
    <p:sldId id="268" r:id="rId3"/>
    <p:sldId id="257" r:id="rId4"/>
    <p:sldId id="258" r:id="rId5"/>
    <p:sldId id="259" r:id="rId6"/>
    <p:sldId id="260" r:id="rId7"/>
    <p:sldId id="262" r:id="rId8"/>
    <p:sldId id="264" r:id="rId9"/>
    <p:sldId id="265" r:id="rId10"/>
    <p:sldId id="263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E1ABA-4A17-485A-B81C-947D41695E3D}" type="datetimeFigureOut">
              <a:rPr lang="ko-KR" altLang="en-US" smtClean="0"/>
              <a:t>2018-03-12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51A086-C5BD-4EF7-A095-2E9E5706A5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9479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3F84-F7DE-4D3C-83FC-7DCA91495895}" type="datetimeFigureOut">
              <a:rPr lang="ko-KR" altLang="en-US" smtClean="0"/>
              <a:t>2018-03-12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6A6A-DA88-4618-9F27-74EE776E8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213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3F84-F7DE-4D3C-83FC-7DCA91495895}" type="datetimeFigureOut">
              <a:rPr lang="ko-KR" altLang="en-US" smtClean="0"/>
              <a:t>2018-03-12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6A6A-DA88-4618-9F27-74EE776E8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5380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3F84-F7DE-4D3C-83FC-7DCA91495895}" type="datetimeFigureOut">
              <a:rPr lang="ko-KR" altLang="en-US" smtClean="0"/>
              <a:t>2018-03-12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6A6A-DA88-4618-9F27-74EE776E8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54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3F84-F7DE-4D3C-83FC-7DCA91495895}" type="datetimeFigureOut">
              <a:rPr lang="ko-KR" altLang="en-US" smtClean="0"/>
              <a:t>2018-03-12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6A6A-DA88-4618-9F27-74EE776E8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690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3F84-F7DE-4D3C-83FC-7DCA91495895}" type="datetimeFigureOut">
              <a:rPr lang="ko-KR" altLang="en-US" smtClean="0"/>
              <a:t>2018-03-12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6A6A-DA88-4618-9F27-74EE776E8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574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3F84-F7DE-4D3C-83FC-7DCA91495895}" type="datetimeFigureOut">
              <a:rPr lang="ko-KR" altLang="en-US" smtClean="0"/>
              <a:t>2018-03-12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6A6A-DA88-4618-9F27-74EE776E8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889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3F84-F7DE-4D3C-83FC-7DCA91495895}" type="datetimeFigureOut">
              <a:rPr lang="ko-KR" altLang="en-US" smtClean="0"/>
              <a:t>2018-03-12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6A6A-DA88-4618-9F27-74EE776E8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703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3F84-F7DE-4D3C-83FC-7DCA91495895}" type="datetimeFigureOut">
              <a:rPr lang="ko-KR" altLang="en-US" smtClean="0"/>
              <a:t>2018-03-12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6A6A-DA88-4618-9F27-74EE776E8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9172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3F84-F7DE-4D3C-83FC-7DCA91495895}" type="datetimeFigureOut">
              <a:rPr lang="ko-KR" altLang="en-US" smtClean="0"/>
              <a:t>2018-03-12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6A6A-DA88-4618-9F27-74EE776E8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487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3F84-F7DE-4D3C-83FC-7DCA91495895}" type="datetimeFigureOut">
              <a:rPr lang="ko-KR" altLang="en-US" smtClean="0"/>
              <a:t>2018-03-12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6A6A-DA88-4618-9F27-74EE776E8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182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3F84-F7DE-4D3C-83FC-7DCA91495895}" type="datetimeFigureOut">
              <a:rPr lang="ko-KR" altLang="en-US" smtClean="0"/>
              <a:t>2018-03-12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6A6A-DA88-4618-9F27-74EE776E8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725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A3F84-F7DE-4D3C-83FC-7DCA91495895}" type="datetimeFigureOut">
              <a:rPr lang="ko-KR" altLang="en-US" smtClean="0"/>
              <a:t>2018-03-12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D6A6A-DA88-4618-9F27-74EE776E8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67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40625" y="1363287"/>
            <a:ext cx="9382298" cy="406492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 smtClean="0"/>
              <a:t>2018</a:t>
            </a:r>
            <a:r>
              <a:rPr lang="ko-KR" altLang="en-US" sz="2800" dirty="0" smtClean="0"/>
              <a:t>년 </a:t>
            </a:r>
            <a:r>
              <a:rPr lang="en-US" altLang="ko-KR" sz="2800" dirty="0" smtClean="0"/>
              <a:t>1</a:t>
            </a:r>
            <a:r>
              <a:rPr lang="ko-KR" altLang="en-US" sz="2800" dirty="0" smtClean="0"/>
              <a:t>학기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ko-KR" altLang="en-US" sz="4800" dirty="0" smtClean="0"/>
              <a:t>자료구조 및 실습</a:t>
            </a:r>
            <a:r>
              <a:rPr lang="en-US" altLang="ko-KR" sz="4800" dirty="0" smtClean="0"/>
              <a:t/>
            </a:r>
            <a:br>
              <a:rPr lang="en-US" altLang="ko-KR" sz="4800" dirty="0" smtClean="0"/>
            </a:br>
            <a:r>
              <a:rPr lang="en-US" altLang="ko-KR" sz="2800" dirty="0" smtClean="0"/>
              <a:t>#01 : Array(</a:t>
            </a:r>
            <a:r>
              <a:rPr lang="ko-KR" altLang="en-US" sz="2800" dirty="0" smtClean="0"/>
              <a:t>배열</a:t>
            </a:r>
            <a:r>
              <a:rPr lang="en-US" altLang="ko-KR" sz="2800" dirty="0" smtClean="0"/>
              <a:t>)</a:t>
            </a:r>
            <a:br>
              <a:rPr lang="en-US" altLang="ko-KR" sz="2800" dirty="0" smtClean="0"/>
            </a:br>
            <a:r>
              <a:rPr lang="en-US" altLang="ko-KR" sz="2800" dirty="0"/>
              <a:t/>
            </a:r>
            <a:br>
              <a:rPr lang="en-US" altLang="ko-KR" sz="2800" dirty="0"/>
            </a:br>
            <a:r>
              <a:rPr lang="en-US" altLang="ko-KR" sz="2800" dirty="0" smtClean="0"/>
              <a:t>2018. 03. 13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48509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65347" y="205937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실습 과제 </a:t>
            </a:r>
            <a:r>
              <a:rPr lang="en-US" altLang="ko-KR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(8/8)</a:t>
            </a:r>
            <a:endParaRPr lang="ko-KR" altLang="en-US" sz="2800" dirty="0">
              <a:solidFill>
                <a:srgbClr val="40404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055688" y="1495718"/>
            <a:ext cx="159457" cy="159457"/>
          </a:xfrm>
          <a:prstGeom prst="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215144" y="1344613"/>
            <a:ext cx="673615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제출 기한</a:t>
            </a:r>
            <a:endParaRPr lang="en-US" altLang="ko-KR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2018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19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23:59:00 (100%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기준 채점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342900" indent="-342900">
              <a:buFontTx/>
              <a:buChar char="-"/>
            </a:pP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2018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26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23:59:00 (70%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기준 채점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342900" indent="-342900">
              <a:buFontTx/>
              <a:buChar char="-"/>
            </a:pP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2018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04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23:59:00 (40%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기준 채점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1055688" y="4311979"/>
            <a:ext cx="159457" cy="159457"/>
          </a:xfrm>
          <a:prstGeom prst="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273334" y="4160874"/>
            <a:ext cx="6736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과제 </a:t>
            </a:r>
            <a:r>
              <a:rPr lang="en-US" altLang="ko-KR" sz="2400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Copy 0</a:t>
            </a:r>
            <a:r>
              <a:rPr lang="ko-KR" altLang="en-US" sz="2400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점 처리</a:t>
            </a:r>
            <a:endParaRPr lang="en-US" altLang="ko-KR" sz="2400" u="sng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55688" y="4924749"/>
            <a:ext cx="159457" cy="159457"/>
          </a:xfrm>
          <a:prstGeom prst="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273333" y="4770859"/>
            <a:ext cx="67361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궁금한 점은 메일로 문의</a:t>
            </a:r>
            <a:endParaRPr lang="en-US" altLang="ko-KR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00100" lvl="1" indent="-342900">
              <a:buFontTx/>
              <a:buChar char="-"/>
            </a:pP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조교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jh_shin@cnu.ac.kr</a:t>
            </a:r>
            <a:endParaRPr lang="en-US" altLang="ko-KR" sz="2000" u="sng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055688" y="3086441"/>
            <a:ext cx="159457" cy="159457"/>
          </a:xfrm>
          <a:prstGeom prst="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215144" y="2935336"/>
            <a:ext cx="78493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</a:t>
            </a:r>
            <a:r>
              <a:rPr lang="ko-KR" alt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폴더명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보고서 파일명 통일할 것</a:t>
            </a:r>
            <a:endParaRPr lang="en-US" altLang="ko-KR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00100" lvl="1" indent="-342900">
              <a:buFontTx/>
              <a:buChar char="-"/>
            </a:pP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DS03_</a:t>
            </a:r>
            <a:r>
              <a:rPr lang="ko-KR" alt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과제번호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학번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이름</a:t>
            </a:r>
            <a:endParaRPr lang="en-US" altLang="ko-KR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00100" lvl="1" indent="-342900">
              <a:buFontTx/>
              <a:buChar char="-"/>
            </a:pP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ex) DS03_00_201800000_</a:t>
            </a:r>
            <a:r>
              <a:rPr lang="ko-KR" alt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신준한</a:t>
            </a:r>
            <a:endParaRPr lang="en-US" altLang="ko-KR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382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 flipH="1">
            <a:off x="8639176" y="4654031"/>
            <a:ext cx="1924049" cy="0"/>
          </a:xfrm>
          <a:prstGeom prst="line">
            <a:avLst/>
          </a:prstGeom>
          <a:ln w="38100">
            <a:solidFill>
              <a:srgbClr val="BF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838132" y="4801043"/>
            <a:ext cx="3524250" cy="55200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ko-KR" altLang="en-US" sz="2400" dirty="0" smtClean="0">
                <a:ea typeface="맑은 고딕" panose="020B0503020000020004" pitchFamily="50" charset="-127"/>
              </a:rPr>
              <a:t>실습 과제 </a:t>
            </a:r>
            <a:r>
              <a:rPr lang="en-US" altLang="ko-KR" sz="2400" dirty="0" smtClean="0">
                <a:ea typeface="맑은 고딕" panose="020B0503020000020004" pitchFamily="50" charset="-127"/>
              </a:rPr>
              <a:t>#01</a:t>
            </a:r>
          </a:p>
        </p:txBody>
      </p:sp>
    </p:spTree>
    <p:extLst>
      <p:ext uri="{BB962C8B-B14F-4D97-AF65-F5344CB8AC3E}">
        <p14:creationId xmlns:p14="http://schemas.microsoft.com/office/powerpoint/2010/main" val="3372022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65347" y="205937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실습 과제 </a:t>
            </a:r>
            <a:r>
              <a:rPr lang="en-US" altLang="ko-KR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(1/8)</a:t>
            </a:r>
            <a:endParaRPr lang="ko-KR" altLang="en-US" sz="2800" dirty="0">
              <a:solidFill>
                <a:srgbClr val="40404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55688" y="1491500"/>
            <a:ext cx="159457" cy="159457"/>
          </a:xfrm>
          <a:prstGeom prst="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215144" y="1371173"/>
            <a:ext cx="106361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000" dirty="0" smtClean="0">
                <a:solidFill>
                  <a:srgbClr val="404040"/>
                </a:solidFill>
              </a:rPr>
              <a:t>교재 </a:t>
            </a:r>
            <a:r>
              <a:rPr lang="ko-KR" altLang="en-US" sz="2000" dirty="0" err="1" smtClean="0">
                <a:solidFill>
                  <a:srgbClr val="404040"/>
                </a:solidFill>
              </a:rPr>
              <a:t>리스팅</a:t>
            </a:r>
            <a:r>
              <a:rPr lang="ko-KR" altLang="en-US" sz="2000" dirty="0" smtClean="0">
                <a:solidFill>
                  <a:srgbClr val="404040"/>
                </a:solidFill>
              </a:rPr>
              <a:t> </a:t>
            </a:r>
            <a:r>
              <a:rPr lang="en-US" altLang="ko-KR" sz="2000" dirty="0" smtClean="0">
                <a:solidFill>
                  <a:srgbClr val="404040"/>
                </a:solidFill>
              </a:rPr>
              <a:t>3.8</a:t>
            </a:r>
            <a:r>
              <a:rPr lang="ko-KR" altLang="en-US" sz="2000" dirty="0" smtClean="0">
                <a:solidFill>
                  <a:srgbClr val="404040"/>
                </a:solidFill>
              </a:rPr>
              <a:t>을 참고하여 아래의 </a:t>
            </a:r>
            <a:r>
              <a:rPr lang="ko-KR" altLang="en-US" sz="2000" dirty="0" err="1" smtClean="0">
                <a:solidFill>
                  <a:srgbClr val="404040"/>
                </a:solidFill>
              </a:rPr>
              <a:t>메소드를</a:t>
            </a:r>
            <a:r>
              <a:rPr lang="ko-KR" altLang="en-US" sz="2000" dirty="0" smtClean="0">
                <a:solidFill>
                  <a:srgbClr val="404040"/>
                </a:solidFill>
              </a:rPr>
              <a:t> 가지는 </a:t>
            </a:r>
            <a:r>
              <a:rPr lang="en-US" altLang="ko-KR" sz="2000" dirty="0" err="1" smtClean="0">
                <a:solidFill>
                  <a:srgbClr val="404040"/>
                </a:solidFill>
              </a:rPr>
              <a:t>IntArrays</a:t>
            </a:r>
            <a:r>
              <a:rPr lang="en-US" altLang="ko-KR" sz="2000" dirty="0" smtClean="0">
                <a:solidFill>
                  <a:srgbClr val="404040"/>
                </a:solidFill>
              </a:rPr>
              <a:t> </a:t>
            </a:r>
            <a:r>
              <a:rPr lang="ko-KR" altLang="en-US" sz="2000" dirty="0" smtClean="0">
                <a:solidFill>
                  <a:srgbClr val="404040"/>
                </a:solidFill>
              </a:rPr>
              <a:t>클래스를 작성하라</a:t>
            </a:r>
            <a:r>
              <a:rPr lang="en-US" altLang="ko-KR" sz="2000" dirty="0" smtClean="0">
                <a:solidFill>
                  <a:srgbClr val="404040"/>
                </a:solidFill>
              </a:rPr>
              <a:t>.</a:t>
            </a:r>
            <a:endParaRPr lang="ko-KR" altLang="en-US" sz="2000" dirty="0">
              <a:solidFill>
                <a:srgbClr val="40404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55688" y="2473602"/>
            <a:ext cx="159457" cy="159457"/>
          </a:xfrm>
          <a:prstGeom prst="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15144" y="2353275"/>
            <a:ext cx="10636196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000" dirty="0" smtClean="0">
                <a:solidFill>
                  <a:srgbClr val="404040"/>
                </a:solidFill>
              </a:rPr>
              <a:t>아래의 </a:t>
            </a:r>
            <a:r>
              <a:rPr lang="ko-KR" altLang="en-US" sz="2000" dirty="0" err="1" smtClean="0">
                <a:solidFill>
                  <a:srgbClr val="404040"/>
                </a:solidFill>
              </a:rPr>
              <a:t>메소드들을</a:t>
            </a:r>
            <a:r>
              <a:rPr lang="ko-KR" altLang="en-US" sz="2000" dirty="0" smtClean="0">
                <a:solidFill>
                  <a:srgbClr val="404040"/>
                </a:solidFill>
              </a:rPr>
              <a:t> 작성하고 테스트 하시오</a:t>
            </a:r>
            <a:r>
              <a:rPr lang="en-US" altLang="ko-KR" sz="2000" dirty="0" smtClean="0">
                <a:solidFill>
                  <a:srgbClr val="404040"/>
                </a:solidFill>
              </a:rPr>
              <a:t>.</a:t>
            </a:r>
          </a:p>
          <a:p>
            <a:pPr marL="342900" indent="-342900" fontAlgn="base">
              <a:buFont typeface="맑은 고딕" panose="020B0503020000020004" pitchFamily="50" charset="-127"/>
              <a:buChar char="–"/>
            </a:pPr>
            <a:endParaRPr lang="en-US" altLang="ko-KR" sz="2000" b="1" dirty="0">
              <a:solidFill>
                <a:srgbClr val="404040"/>
              </a:solidFill>
            </a:endParaRPr>
          </a:p>
          <a:p>
            <a:pPr marL="342900" indent="-342900" fontAlgn="base">
              <a:buFont typeface="맑은 고딕" panose="020B0503020000020004" pitchFamily="50" charset="-127"/>
              <a:buChar char="–"/>
            </a:pPr>
            <a:r>
              <a:rPr lang="ko-KR" altLang="en-US" sz="2000" b="1" dirty="0" err="1" smtClean="0">
                <a:solidFill>
                  <a:srgbClr val="404040"/>
                </a:solidFill>
              </a:rPr>
              <a:t>생성자</a:t>
            </a:r>
            <a:r>
              <a:rPr lang="ko-KR" altLang="en-US" sz="2000" b="1" dirty="0" smtClean="0">
                <a:solidFill>
                  <a:srgbClr val="404040"/>
                </a:solidFill>
              </a:rPr>
              <a:t> </a:t>
            </a:r>
            <a:r>
              <a:rPr lang="en-US" altLang="ko-KR" sz="2000" b="1" dirty="0" err="1" smtClean="0">
                <a:solidFill>
                  <a:srgbClr val="404040"/>
                </a:solidFill>
              </a:rPr>
              <a:t>IntArrays</a:t>
            </a:r>
            <a:r>
              <a:rPr lang="en-US" altLang="ko-KR" sz="2000" b="1" dirty="0" smtClean="0">
                <a:solidFill>
                  <a:srgbClr val="404040"/>
                </a:solidFill>
              </a:rPr>
              <a:t>(n) </a:t>
            </a:r>
            <a:r>
              <a:rPr lang="en-US" altLang="ko-KR" sz="2000" dirty="0" smtClean="0">
                <a:solidFill>
                  <a:srgbClr val="404040"/>
                </a:solidFill>
              </a:rPr>
              <a:t>: </a:t>
            </a:r>
            <a:r>
              <a:rPr lang="ko-KR" altLang="en-US" sz="2000" dirty="0" smtClean="0">
                <a:solidFill>
                  <a:srgbClr val="404040"/>
                </a:solidFill>
              </a:rPr>
              <a:t>크기가 </a:t>
            </a:r>
            <a:r>
              <a:rPr lang="en-US" altLang="ko-KR" sz="2000" dirty="0" smtClean="0">
                <a:solidFill>
                  <a:srgbClr val="404040"/>
                </a:solidFill>
              </a:rPr>
              <a:t>n</a:t>
            </a:r>
            <a:r>
              <a:rPr lang="ko-KR" altLang="en-US" sz="2000" dirty="0" smtClean="0">
                <a:solidFill>
                  <a:srgbClr val="404040"/>
                </a:solidFill>
              </a:rPr>
              <a:t>인 정수 배열을 생성하고 </a:t>
            </a:r>
            <a:r>
              <a:rPr lang="en-US" altLang="ko-KR" sz="2000" dirty="0" smtClean="0">
                <a:solidFill>
                  <a:srgbClr val="404040"/>
                </a:solidFill>
              </a:rPr>
              <a:t>n/2</a:t>
            </a:r>
            <a:r>
              <a:rPr lang="ko-KR" altLang="en-US" sz="2000" dirty="0" smtClean="0">
                <a:solidFill>
                  <a:srgbClr val="404040"/>
                </a:solidFill>
              </a:rPr>
              <a:t>개의 원소를 </a:t>
            </a:r>
            <a:r>
              <a:rPr lang="ko-KR" altLang="en-US" sz="2000" dirty="0" err="1" smtClean="0">
                <a:solidFill>
                  <a:srgbClr val="404040"/>
                </a:solidFill>
              </a:rPr>
              <a:t>랜덤한</a:t>
            </a:r>
            <a:r>
              <a:rPr lang="ko-KR" altLang="en-US" sz="2000" dirty="0" smtClean="0">
                <a:solidFill>
                  <a:srgbClr val="404040"/>
                </a:solidFill>
              </a:rPr>
              <a:t> 값으로 초기화</a:t>
            </a:r>
            <a:endParaRPr lang="en-US" altLang="ko-KR" sz="2000" dirty="0" smtClean="0">
              <a:solidFill>
                <a:srgbClr val="404040"/>
              </a:solidFill>
            </a:endParaRPr>
          </a:p>
          <a:p>
            <a:pPr fontAlgn="base"/>
            <a:endParaRPr lang="en-US" altLang="ko-KR" sz="2000" dirty="0">
              <a:solidFill>
                <a:srgbClr val="404040"/>
              </a:solidFill>
            </a:endParaRPr>
          </a:p>
          <a:p>
            <a:pPr marL="342900" indent="-342900" fontAlgn="base">
              <a:buFont typeface="맑은 고딕" panose="020B0503020000020004" pitchFamily="50" charset="-127"/>
              <a:buChar char="–"/>
            </a:pPr>
            <a:r>
              <a:rPr lang="en-US" altLang="ko-KR" sz="2000" b="1" dirty="0" smtClean="0">
                <a:solidFill>
                  <a:srgbClr val="404040"/>
                </a:solidFill>
              </a:rPr>
              <a:t>add(x) </a:t>
            </a:r>
            <a:r>
              <a:rPr lang="en-US" altLang="ko-KR" sz="2000" dirty="0" smtClean="0">
                <a:solidFill>
                  <a:srgbClr val="404040"/>
                </a:solidFill>
              </a:rPr>
              <a:t>: </a:t>
            </a:r>
            <a:r>
              <a:rPr lang="ko-KR" altLang="en-US" dirty="0"/>
              <a:t>배열의 마지막 원소 다음 인덱스 위치에 </a:t>
            </a:r>
            <a:r>
              <a:rPr lang="en-US" altLang="ko-KR" dirty="0"/>
              <a:t>x</a:t>
            </a:r>
            <a:r>
              <a:rPr lang="ko-KR" altLang="en-US" dirty="0"/>
              <a:t>를 삽입한다</a:t>
            </a:r>
            <a:r>
              <a:rPr lang="en-US" altLang="ko-KR" dirty="0"/>
              <a:t>. </a:t>
            </a:r>
            <a:r>
              <a:rPr lang="ko-KR" altLang="en-US" dirty="0"/>
              <a:t>이미 배열이 가득 차 있으면 크기가 </a:t>
            </a:r>
            <a:r>
              <a:rPr lang="en-US" altLang="ko-KR" dirty="0"/>
              <a:t>2</a:t>
            </a:r>
            <a:r>
              <a:rPr lang="ko-KR" altLang="en-US" dirty="0"/>
              <a:t>배인 배열을 생성해서 복사한 후 삽입한다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342900" indent="-342900" fontAlgn="base">
              <a:buFont typeface="맑은 고딕" panose="020B0503020000020004" pitchFamily="50" charset="-127"/>
              <a:buChar char="–"/>
            </a:pPr>
            <a:endParaRPr lang="en-US" altLang="ko-KR" sz="2000" dirty="0" smtClean="0">
              <a:solidFill>
                <a:srgbClr val="404040"/>
              </a:solidFill>
            </a:endParaRPr>
          </a:p>
          <a:p>
            <a:pPr marL="342900" indent="-342900" fontAlgn="base">
              <a:buFont typeface="맑은 고딕" panose="020B0503020000020004" pitchFamily="50" charset="-127"/>
              <a:buChar char="–"/>
            </a:pPr>
            <a:r>
              <a:rPr lang="en-US" altLang="ko-KR" sz="2000" b="1" dirty="0" smtClean="0">
                <a:solidFill>
                  <a:srgbClr val="404040"/>
                </a:solidFill>
              </a:rPr>
              <a:t>remove(x)</a:t>
            </a:r>
            <a:r>
              <a:rPr lang="en-US" altLang="ko-KR" sz="2000" dirty="0" smtClean="0">
                <a:solidFill>
                  <a:srgbClr val="404040"/>
                </a:solidFill>
              </a:rPr>
              <a:t> : </a:t>
            </a:r>
            <a:r>
              <a:rPr lang="en-US" altLang="ko-KR" dirty="0"/>
              <a:t>x</a:t>
            </a:r>
            <a:r>
              <a:rPr lang="ko-KR" altLang="en-US" dirty="0"/>
              <a:t>가 배열 내의 원소이면 삭제하고 빈칸을 다음 원소들을 이동시켜 채운다</a:t>
            </a:r>
            <a:r>
              <a:rPr lang="en-US" altLang="ko-KR" dirty="0"/>
              <a:t>. </a:t>
            </a:r>
            <a:endParaRPr lang="ko-KR" altLang="en-US" dirty="0"/>
          </a:p>
          <a:p>
            <a:pPr marL="342900" indent="-342900" fontAlgn="base">
              <a:buFont typeface="맑은 고딕" panose="020B0503020000020004" pitchFamily="50" charset="-127"/>
              <a:buChar char="–"/>
            </a:pPr>
            <a:endParaRPr lang="en-US" altLang="ko-KR" sz="2000" dirty="0" smtClean="0">
              <a:solidFill>
                <a:srgbClr val="404040"/>
              </a:solidFill>
            </a:endParaRPr>
          </a:p>
          <a:p>
            <a:pPr marL="342900" indent="-342900" fontAlgn="base">
              <a:buFont typeface="맑은 고딕" panose="020B0503020000020004" pitchFamily="50" charset="-127"/>
              <a:buChar char="–"/>
            </a:pPr>
            <a:r>
              <a:rPr lang="en-US" altLang="ko-KR" sz="2000" b="1" dirty="0" smtClean="0">
                <a:solidFill>
                  <a:srgbClr val="404040"/>
                </a:solidFill>
              </a:rPr>
              <a:t>print() </a:t>
            </a:r>
            <a:r>
              <a:rPr lang="en-US" altLang="ko-KR" sz="2000" dirty="0" smtClean="0">
                <a:solidFill>
                  <a:srgbClr val="404040"/>
                </a:solidFill>
              </a:rPr>
              <a:t>: </a:t>
            </a:r>
            <a:r>
              <a:rPr lang="ko-KR" altLang="en-US" sz="2000" dirty="0" smtClean="0">
                <a:solidFill>
                  <a:srgbClr val="404040"/>
                </a:solidFill>
              </a:rPr>
              <a:t>배열의 원소를 프린트</a:t>
            </a:r>
            <a:endParaRPr lang="en-US" altLang="ko-KR" sz="2000" dirty="0">
              <a:solidFill>
                <a:srgbClr val="404040"/>
              </a:solidFill>
            </a:endParaRPr>
          </a:p>
          <a:p>
            <a:pPr fontAlgn="base"/>
            <a:endParaRPr lang="ko-KR" altLang="en-US" sz="2000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866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5347" y="205937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실습 과제 </a:t>
            </a:r>
            <a:r>
              <a:rPr lang="en-US" altLang="ko-KR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(2/8)</a:t>
            </a:r>
            <a:endParaRPr lang="ko-KR" altLang="en-US" sz="2800" dirty="0">
              <a:solidFill>
                <a:srgbClr val="404040"/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055688" y="1491500"/>
            <a:ext cx="159457" cy="159457"/>
          </a:xfrm>
          <a:prstGeom prst="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215144" y="1371173"/>
            <a:ext cx="1063619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000" b="1" dirty="0" err="1" smtClean="0">
                <a:solidFill>
                  <a:srgbClr val="404040"/>
                </a:solidFill>
              </a:rPr>
              <a:t>생성자</a:t>
            </a:r>
            <a:r>
              <a:rPr lang="ko-KR" altLang="en-US" sz="2000" b="1" dirty="0" smtClean="0">
                <a:solidFill>
                  <a:srgbClr val="404040"/>
                </a:solidFill>
              </a:rPr>
              <a:t> </a:t>
            </a:r>
            <a:r>
              <a:rPr lang="en-US" altLang="ko-KR" sz="2000" b="1" dirty="0" err="1" smtClean="0">
                <a:solidFill>
                  <a:srgbClr val="404040"/>
                </a:solidFill>
              </a:rPr>
              <a:t>IntArrays</a:t>
            </a:r>
            <a:r>
              <a:rPr lang="en-US" altLang="ko-KR" sz="2000" b="1" dirty="0" smtClean="0">
                <a:solidFill>
                  <a:srgbClr val="404040"/>
                </a:solidFill>
              </a:rPr>
              <a:t>(n)</a:t>
            </a:r>
          </a:p>
          <a:p>
            <a:pPr fontAlgn="base"/>
            <a:endParaRPr lang="en-US" altLang="ko-KR" sz="2000" dirty="0">
              <a:solidFill>
                <a:srgbClr val="404040"/>
              </a:solidFill>
            </a:endParaRPr>
          </a:p>
          <a:p>
            <a:pPr marL="457200" indent="-457200" fontAlgn="base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 smtClean="0">
                <a:solidFill>
                  <a:srgbClr val="404040"/>
                </a:solidFill>
              </a:rPr>
              <a:t>길이 </a:t>
            </a:r>
            <a:r>
              <a:rPr lang="en-US" altLang="ko-KR" sz="2000" dirty="0" smtClean="0">
                <a:solidFill>
                  <a:srgbClr val="404040"/>
                </a:solidFill>
              </a:rPr>
              <a:t>n</a:t>
            </a:r>
            <a:r>
              <a:rPr lang="ko-KR" altLang="en-US" sz="2000" dirty="0" smtClean="0">
                <a:solidFill>
                  <a:srgbClr val="404040"/>
                </a:solidFill>
              </a:rPr>
              <a:t>인 배열을 생성한다</a:t>
            </a:r>
            <a:r>
              <a:rPr lang="en-US" altLang="ko-KR" sz="2000" dirty="0" smtClean="0">
                <a:solidFill>
                  <a:srgbClr val="404040"/>
                </a:solidFill>
              </a:rPr>
              <a:t>.</a:t>
            </a:r>
          </a:p>
          <a:p>
            <a:pPr marL="457200" indent="-457200" fontAlgn="base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smtClean="0">
                <a:solidFill>
                  <a:srgbClr val="404040"/>
                </a:solidFill>
              </a:rPr>
              <a:t>n/2</a:t>
            </a:r>
            <a:r>
              <a:rPr lang="ko-KR" altLang="en-US" sz="2000" dirty="0" smtClean="0">
                <a:solidFill>
                  <a:srgbClr val="404040"/>
                </a:solidFill>
              </a:rPr>
              <a:t>개의 원소를 </a:t>
            </a:r>
            <a:r>
              <a:rPr lang="ko-KR" altLang="en-US" sz="2000" dirty="0" err="1" smtClean="0">
                <a:solidFill>
                  <a:srgbClr val="404040"/>
                </a:solidFill>
              </a:rPr>
              <a:t>랜덤한</a:t>
            </a:r>
            <a:r>
              <a:rPr lang="ko-KR" altLang="en-US" sz="2000" dirty="0" smtClean="0">
                <a:solidFill>
                  <a:srgbClr val="404040"/>
                </a:solidFill>
              </a:rPr>
              <a:t> 값으로 초기화 한다</a:t>
            </a:r>
            <a:r>
              <a:rPr lang="en-US" altLang="ko-KR" sz="2000" dirty="0" smtClean="0">
                <a:solidFill>
                  <a:srgbClr val="404040"/>
                </a:solidFill>
              </a:rPr>
              <a:t>(Random </a:t>
            </a:r>
            <a:r>
              <a:rPr lang="ko-KR" altLang="en-US" sz="2000" dirty="0" smtClean="0">
                <a:solidFill>
                  <a:srgbClr val="404040"/>
                </a:solidFill>
              </a:rPr>
              <a:t>클래스 사용</a:t>
            </a:r>
            <a:r>
              <a:rPr lang="en-US" altLang="ko-KR" sz="2000" dirty="0" smtClean="0">
                <a:solidFill>
                  <a:srgbClr val="404040"/>
                </a:solidFill>
              </a:rPr>
              <a:t>)</a:t>
            </a:r>
            <a:endParaRPr lang="ko-KR" altLang="en-US" sz="2000" dirty="0">
              <a:solidFill>
                <a:srgbClr val="40404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55688" y="3279973"/>
            <a:ext cx="159457" cy="159457"/>
          </a:xfrm>
          <a:prstGeom prst="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15144" y="3139342"/>
            <a:ext cx="1063619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000" b="1" dirty="0" smtClean="0">
                <a:solidFill>
                  <a:srgbClr val="404040"/>
                </a:solidFill>
              </a:rPr>
              <a:t>print()</a:t>
            </a:r>
          </a:p>
          <a:p>
            <a:pPr fontAlgn="base"/>
            <a:endParaRPr lang="en-US" altLang="ko-KR" sz="2000" dirty="0" smtClean="0">
              <a:solidFill>
                <a:srgbClr val="404040"/>
              </a:solidFill>
            </a:endParaRPr>
          </a:p>
          <a:p>
            <a:pPr marL="457200" indent="-457200" fontAlgn="base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 smtClean="0">
                <a:solidFill>
                  <a:srgbClr val="404040"/>
                </a:solidFill>
              </a:rPr>
              <a:t>현재 배열의 원소를 출력한다</a:t>
            </a:r>
            <a:r>
              <a:rPr lang="en-US" altLang="ko-KR" sz="2000" dirty="0" smtClean="0">
                <a:solidFill>
                  <a:srgbClr val="404040"/>
                </a:solidFill>
              </a:rPr>
              <a:t>.</a:t>
            </a:r>
            <a:endParaRPr lang="ko-KR" altLang="en-US" sz="2000" dirty="0">
              <a:solidFill>
                <a:srgbClr val="40404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095" y="4656770"/>
            <a:ext cx="4031069" cy="87950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46643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5347" y="205937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실습 과제 </a:t>
            </a:r>
            <a:r>
              <a:rPr lang="en-US" altLang="ko-KR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(3/8)</a:t>
            </a:r>
            <a:endParaRPr lang="ko-KR" altLang="en-US" sz="2800" dirty="0">
              <a:solidFill>
                <a:srgbClr val="404040"/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055688" y="1491500"/>
            <a:ext cx="159457" cy="159457"/>
          </a:xfrm>
          <a:prstGeom prst="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215144" y="1371173"/>
            <a:ext cx="10636196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000" b="1" dirty="0" smtClean="0">
                <a:solidFill>
                  <a:srgbClr val="404040"/>
                </a:solidFill>
              </a:rPr>
              <a:t>add(x)</a:t>
            </a:r>
          </a:p>
          <a:p>
            <a:pPr fontAlgn="base"/>
            <a:endParaRPr lang="en-US" altLang="ko-KR" sz="2000" dirty="0" smtClean="0">
              <a:solidFill>
                <a:srgbClr val="404040"/>
              </a:solidFill>
            </a:endParaRPr>
          </a:p>
          <a:p>
            <a:pPr marL="457200" indent="-457200" fontAlgn="base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 smtClean="0">
                <a:solidFill>
                  <a:srgbClr val="404040"/>
                </a:solidFill>
              </a:rPr>
              <a:t>배열의 마지막 원소 다음 인덱스 위치에 </a:t>
            </a:r>
            <a:r>
              <a:rPr lang="en-US" altLang="ko-KR" sz="2000" dirty="0" smtClean="0">
                <a:solidFill>
                  <a:srgbClr val="404040"/>
                </a:solidFill>
              </a:rPr>
              <a:t>x</a:t>
            </a:r>
            <a:r>
              <a:rPr lang="ko-KR" altLang="en-US" sz="2000" dirty="0" smtClean="0">
                <a:solidFill>
                  <a:srgbClr val="404040"/>
                </a:solidFill>
              </a:rPr>
              <a:t>를 삽입한다</a:t>
            </a:r>
            <a:r>
              <a:rPr lang="en-US" altLang="ko-KR" sz="2000" dirty="0" smtClean="0">
                <a:solidFill>
                  <a:srgbClr val="404040"/>
                </a:solidFill>
              </a:rPr>
              <a:t>.</a:t>
            </a:r>
          </a:p>
          <a:p>
            <a:pPr marL="457200" indent="-457200" fontAlgn="base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 smtClean="0">
                <a:solidFill>
                  <a:srgbClr val="404040"/>
                </a:solidFill>
              </a:rPr>
              <a:t>배열이 이미 가득 차 있는 경우</a:t>
            </a:r>
            <a:r>
              <a:rPr lang="en-US" altLang="ko-KR" sz="2000" dirty="0" smtClean="0">
                <a:solidFill>
                  <a:srgbClr val="404040"/>
                </a:solidFill>
              </a:rPr>
              <a:t>, </a:t>
            </a:r>
            <a:br>
              <a:rPr lang="en-US" altLang="ko-KR" sz="2000" dirty="0" smtClean="0">
                <a:solidFill>
                  <a:srgbClr val="404040"/>
                </a:solidFill>
              </a:rPr>
            </a:br>
            <a:r>
              <a:rPr lang="ko-KR" altLang="en-US" sz="2000" dirty="0" smtClean="0">
                <a:solidFill>
                  <a:srgbClr val="404040"/>
                </a:solidFill>
              </a:rPr>
              <a:t>크기가 </a:t>
            </a:r>
            <a:r>
              <a:rPr lang="en-US" altLang="ko-KR" sz="2000" dirty="0" smtClean="0">
                <a:solidFill>
                  <a:srgbClr val="404040"/>
                </a:solidFill>
              </a:rPr>
              <a:t>2</a:t>
            </a:r>
            <a:r>
              <a:rPr lang="ko-KR" altLang="en-US" sz="2000" dirty="0" smtClean="0">
                <a:solidFill>
                  <a:srgbClr val="404040"/>
                </a:solidFill>
              </a:rPr>
              <a:t>배인 배열을 생성하여 복사한 후 삽입한다</a:t>
            </a:r>
            <a:r>
              <a:rPr lang="en-US" altLang="ko-KR" sz="2000" dirty="0" smtClean="0">
                <a:solidFill>
                  <a:srgbClr val="404040"/>
                </a:solidFill>
              </a:rPr>
              <a:t>. (</a:t>
            </a:r>
            <a:r>
              <a:rPr lang="en-US" altLang="ko-KR" sz="2000" dirty="0" err="1" smtClean="0">
                <a:solidFill>
                  <a:srgbClr val="404040"/>
                </a:solidFill>
              </a:rPr>
              <a:t>System.arraycopy</a:t>
            </a:r>
            <a:r>
              <a:rPr lang="en-US" altLang="ko-KR" sz="2000" dirty="0">
                <a:solidFill>
                  <a:srgbClr val="404040"/>
                </a:solidFill>
              </a:rPr>
              <a:t> </a:t>
            </a:r>
            <a:r>
              <a:rPr lang="ko-KR" altLang="en-US" sz="2000" dirty="0" smtClean="0">
                <a:solidFill>
                  <a:srgbClr val="404040"/>
                </a:solidFill>
              </a:rPr>
              <a:t>사용</a:t>
            </a:r>
            <a:r>
              <a:rPr lang="en-US" altLang="ko-KR" sz="2000" dirty="0" smtClean="0">
                <a:solidFill>
                  <a:srgbClr val="404040"/>
                </a:solidFill>
              </a:rPr>
              <a:t>)</a:t>
            </a:r>
            <a:endParaRPr lang="ko-KR" altLang="en-US" sz="2000" dirty="0">
              <a:solidFill>
                <a:srgbClr val="40404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237" y="4303257"/>
            <a:ext cx="3730622" cy="129136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69" name="그룹 68"/>
          <p:cNvGrpSpPr/>
          <p:nvPr/>
        </p:nvGrpSpPr>
        <p:grpSpPr>
          <a:xfrm>
            <a:off x="6033469" y="3619993"/>
            <a:ext cx="4407909" cy="2557541"/>
            <a:chOff x="6033469" y="3619993"/>
            <a:chExt cx="4407909" cy="2557541"/>
          </a:xfrm>
        </p:grpSpPr>
        <p:grpSp>
          <p:nvGrpSpPr>
            <p:cNvPr id="64" name="그룹 63"/>
            <p:cNvGrpSpPr/>
            <p:nvPr/>
          </p:nvGrpSpPr>
          <p:grpSpPr>
            <a:xfrm>
              <a:off x="6033469" y="3619993"/>
              <a:ext cx="4206718" cy="2555653"/>
              <a:chOff x="6033469" y="3619993"/>
              <a:chExt cx="4206718" cy="2555653"/>
            </a:xfrm>
          </p:grpSpPr>
          <p:sp>
            <p:nvSpPr>
              <p:cNvPr id="11" name="직사각형 10"/>
              <p:cNvSpPr/>
              <p:nvPr/>
            </p:nvSpPr>
            <p:spPr>
              <a:xfrm>
                <a:off x="6033469" y="4186040"/>
                <a:ext cx="3317903" cy="615461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6115193" y="4309104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4</a:t>
                </a:r>
                <a:endParaRPr lang="ko-KR" altLang="en-US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6578897" y="4309104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5</a:t>
                </a:r>
                <a:endParaRPr lang="ko-KR" altLang="en-US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7042601" y="4314965"/>
                <a:ext cx="2491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6</a:t>
                </a:r>
                <a:endParaRPr lang="ko-KR" altLang="en-US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7506305" y="4309104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6</a:t>
                </a:r>
                <a:endParaRPr lang="ko-KR" altLang="en-US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7989544" y="4309104"/>
                <a:ext cx="3113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6</a:t>
                </a:r>
                <a:endParaRPr lang="ko-KR" altLang="en-US" dirty="0"/>
              </a:p>
            </p:txBody>
          </p:sp>
          <p:cxnSp>
            <p:nvCxnSpPr>
              <p:cNvPr id="17" name="직선 연결선 16"/>
              <p:cNvCxnSpPr/>
              <p:nvPr/>
            </p:nvCxnSpPr>
            <p:spPr>
              <a:xfrm>
                <a:off x="6479249" y="4186040"/>
                <a:ext cx="0" cy="61546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연결선 17"/>
              <p:cNvCxnSpPr/>
              <p:nvPr/>
            </p:nvCxnSpPr>
            <p:spPr>
              <a:xfrm>
                <a:off x="6939380" y="4186040"/>
                <a:ext cx="0" cy="61546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>
                <a:off x="7422957" y="4186040"/>
                <a:ext cx="0" cy="61546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>
                <a:off x="7897741" y="4186040"/>
                <a:ext cx="0" cy="61546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9443174" y="4309104"/>
                <a:ext cx="7970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err="1" smtClean="0"/>
                  <a:t>int</a:t>
                </a:r>
                <a:r>
                  <a:rPr lang="en-US" altLang="ko-KR" dirty="0" smtClean="0"/>
                  <a:t>[] a</a:t>
                </a:r>
                <a:endParaRPr lang="ko-KR" altLang="en-US" dirty="0"/>
              </a:p>
            </p:txBody>
          </p:sp>
          <p:cxnSp>
            <p:nvCxnSpPr>
              <p:cNvPr id="22" name="직선 연결선 21"/>
              <p:cNvCxnSpPr/>
              <p:nvPr/>
            </p:nvCxnSpPr>
            <p:spPr>
              <a:xfrm>
                <a:off x="8375019" y="4186040"/>
                <a:ext cx="0" cy="61546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>
                <a:off x="8858618" y="4186040"/>
                <a:ext cx="0" cy="61546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아래쪽 화살표 24"/>
              <p:cNvSpPr/>
              <p:nvPr/>
            </p:nvSpPr>
            <p:spPr>
              <a:xfrm>
                <a:off x="8500062" y="3633756"/>
                <a:ext cx="267855" cy="316020"/>
              </a:xfrm>
              <a:prstGeom prst="downArrow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8761383" y="3619993"/>
                <a:ext cx="1213794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500" dirty="0" smtClean="0"/>
                  <a:t>다음 인덱스</a:t>
                </a:r>
                <a:endParaRPr lang="ko-KR" altLang="en-US" sz="1500" dirty="0"/>
              </a:p>
            </p:txBody>
          </p:sp>
          <p:grpSp>
            <p:nvGrpSpPr>
              <p:cNvPr id="42" name="그룹 41"/>
              <p:cNvGrpSpPr/>
              <p:nvPr/>
            </p:nvGrpSpPr>
            <p:grpSpPr>
              <a:xfrm>
                <a:off x="6033469" y="5560185"/>
                <a:ext cx="4206718" cy="615461"/>
                <a:chOff x="5484351" y="5301320"/>
                <a:chExt cx="4206718" cy="615461"/>
              </a:xfrm>
            </p:grpSpPr>
            <p:sp>
              <p:nvSpPr>
                <p:cNvPr id="27" name="직사각형 26"/>
                <p:cNvSpPr/>
                <p:nvPr/>
              </p:nvSpPr>
              <p:spPr>
                <a:xfrm>
                  <a:off x="5484351" y="5301320"/>
                  <a:ext cx="3317903" cy="615461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5566075" y="5424384"/>
                  <a:ext cx="3113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 smtClean="0"/>
                    <a:t>4</a:t>
                  </a:r>
                  <a:endParaRPr lang="ko-KR" altLang="en-US" dirty="0"/>
                </a:p>
              </p:txBody>
            </p:sp>
            <p:sp>
              <p:nvSpPr>
                <p:cNvPr id="29" name="TextBox 28"/>
                <p:cNvSpPr txBox="1"/>
                <p:nvPr/>
              </p:nvSpPr>
              <p:spPr>
                <a:xfrm>
                  <a:off x="6029779" y="5424384"/>
                  <a:ext cx="3113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 smtClean="0"/>
                    <a:t>5</a:t>
                  </a:r>
                  <a:endParaRPr lang="ko-KR" altLang="en-US" dirty="0"/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6493483" y="5430245"/>
                  <a:ext cx="24911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 smtClean="0"/>
                    <a:t>6</a:t>
                  </a:r>
                  <a:endParaRPr lang="ko-KR" altLang="en-US" dirty="0"/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6957187" y="5424384"/>
                  <a:ext cx="3113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 smtClean="0"/>
                    <a:t>6</a:t>
                  </a:r>
                  <a:endParaRPr lang="ko-KR" altLang="en-US" dirty="0"/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7440426" y="5424384"/>
                  <a:ext cx="3113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 smtClean="0"/>
                    <a:t>6</a:t>
                  </a:r>
                  <a:endParaRPr lang="ko-KR" altLang="en-US" dirty="0"/>
                </a:p>
              </p:txBody>
            </p:sp>
            <p:cxnSp>
              <p:nvCxnSpPr>
                <p:cNvPr id="33" name="직선 연결선 32"/>
                <p:cNvCxnSpPr/>
                <p:nvPr/>
              </p:nvCxnSpPr>
              <p:spPr>
                <a:xfrm>
                  <a:off x="5930131" y="5301320"/>
                  <a:ext cx="0" cy="61546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직선 연결선 33"/>
                <p:cNvCxnSpPr/>
                <p:nvPr/>
              </p:nvCxnSpPr>
              <p:spPr>
                <a:xfrm>
                  <a:off x="6390262" y="5301320"/>
                  <a:ext cx="0" cy="61546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직선 연결선 34"/>
                <p:cNvCxnSpPr/>
                <p:nvPr/>
              </p:nvCxnSpPr>
              <p:spPr>
                <a:xfrm>
                  <a:off x="6873839" y="5301320"/>
                  <a:ext cx="0" cy="61546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직선 연결선 35"/>
                <p:cNvCxnSpPr/>
                <p:nvPr/>
              </p:nvCxnSpPr>
              <p:spPr>
                <a:xfrm>
                  <a:off x="7348623" y="5301320"/>
                  <a:ext cx="0" cy="61546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" name="TextBox 36"/>
                <p:cNvSpPr txBox="1"/>
                <p:nvPr/>
              </p:nvSpPr>
              <p:spPr>
                <a:xfrm>
                  <a:off x="8894056" y="5424384"/>
                  <a:ext cx="7970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 err="1" smtClean="0"/>
                    <a:t>int</a:t>
                  </a:r>
                  <a:r>
                    <a:rPr lang="en-US" altLang="ko-KR" dirty="0" smtClean="0"/>
                    <a:t>[] a</a:t>
                  </a:r>
                  <a:endParaRPr lang="ko-KR" altLang="en-US" dirty="0"/>
                </a:p>
              </p:txBody>
            </p:sp>
            <p:cxnSp>
              <p:nvCxnSpPr>
                <p:cNvPr id="38" name="직선 연결선 37"/>
                <p:cNvCxnSpPr/>
                <p:nvPr/>
              </p:nvCxnSpPr>
              <p:spPr>
                <a:xfrm>
                  <a:off x="7825901" y="5301320"/>
                  <a:ext cx="0" cy="61546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>
                <a:xfrm>
                  <a:off x="8309500" y="5301320"/>
                  <a:ext cx="0" cy="61546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" name="TextBox 39"/>
                <p:cNvSpPr txBox="1"/>
                <p:nvPr/>
              </p:nvSpPr>
              <p:spPr>
                <a:xfrm>
                  <a:off x="7906394" y="5433076"/>
                  <a:ext cx="3113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/>
                    <a:t>1</a:t>
                  </a:r>
                  <a:endParaRPr lang="ko-KR" altLang="en-US" dirty="0"/>
                </a:p>
              </p:txBody>
            </p:sp>
          </p:grpSp>
          <p:sp>
            <p:nvSpPr>
              <p:cNvPr id="43" name="아래쪽 화살표 42"/>
              <p:cNvSpPr/>
              <p:nvPr/>
            </p:nvSpPr>
            <p:spPr>
              <a:xfrm>
                <a:off x="7530969" y="4948942"/>
                <a:ext cx="267855" cy="316020"/>
              </a:xfrm>
              <a:prstGeom prst="down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7848615" y="4933257"/>
                <a:ext cx="766557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500" dirty="0" smtClean="0"/>
                  <a:t>Add(1)</a:t>
                </a:r>
                <a:endParaRPr lang="ko-KR" altLang="en-US" sz="1500" dirty="0"/>
              </a:p>
            </p:txBody>
          </p:sp>
          <p:grpSp>
            <p:nvGrpSpPr>
              <p:cNvPr id="54" name="그룹 53"/>
              <p:cNvGrpSpPr/>
              <p:nvPr/>
            </p:nvGrpSpPr>
            <p:grpSpPr>
              <a:xfrm>
                <a:off x="6143246" y="3921937"/>
                <a:ext cx="3108885" cy="251460"/>
                <a:chOff x="6143246" y="3921937"/>
                <a:chExt cx="3108885" cy="251460"/>
              </a:xfrm>
            </p:grpSpPr>
            <p:sp>
              <p:nvSpPr>
                <p:cNvPr id="46" name="TextBox 45"/>
                <p:cNvSpPr txBox="1"/>
                <p:nvPr/>
              </p:nvSpPr>
              <p:spPr>
                <a:xfrm>
                  <a:off x="6143246" y="3927176"/>
                  <a:ext cx="25519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dirty="0" smtClean="0"/>
                    <a:t>0</a:t>
                  </a:r>
                  <a:endParaRPr lang="ko-KR" altLang="en-US" sz="1000" dirty="0"/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6606950" y="3927175"/>
                  <a:ext cx="25519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dirty="0" smtClean="0"/>
                    <a:t>1</a:t>
                  </a:r>
                  <a:endParaRPr lang="ko-KR" altLang="en-US" sz="1000" dirty="0"/>
                </a:p>
              </p:txBody>
            </p:sp>
            <p:sp>
              <p:nvSpPr>
                <p:cNvPr id="49" name="TextBox 48"/>
                <p:cNvSpPr txBox="1"/>
                <p:nvPr/>
              </p:nvSpPr>
              <p:spPr>
                <a:xfrm>
                  <a:off x="7070654" y="3924724"/>
                  <a:ext cx="25519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dirty="0" smtClean="0"/>
                    <a:t>2</a:t>
                  </a:r>
                  <a:endParaRPr lang="ko-KR" altLang="en-US" sz="1000" dirty="0"/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7534137" y="3924678"/>
                  <a:ext cx="25519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dirty="0" smtClean="0"/>
                    <a:t>3</a:t>
                  </a:r>
                  <a:endParaRPr lang="ko-KR" altLang="en-US" sz="1000" dirty="0"/>
                </a:p>
              </p:txBody>
            </p:sp>
            <p:sp>
              <p:nvSpPr>
                <p:cNvPr id="51" name="TextBox 50"/>
                <p:cNvSpPr txBox="1"/>
                <p:nvPr/>
              </p:nvSpPr>
              <p:spPr>
                <a:xfrm>
                  <a:off x="8017597" y="3921937"/>
                  <a:ext cx="25519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dirty="0" smtClean="0"/>
                    <a:t>4</a:t>
                  </a:r>
                  <a:endParaRPr lang="ko-KR" altLang="en-US" sz="1000" dirty="0"/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>
                  <a:off x="8513473" y="3921937"/>
                  <a:ext cx="25519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dirty="0" smtClean="0"/>
                    <a:t>5</a:t>
                  </a:r>
                  <a:endParaRPr lang="ko-KR" altLang="en-US" sz="1000" dirty="0"/>
                </a:p>
              </p:txBody>
            </p:sp>
            <p:sp>
              <p:nvSpPr>
                <p:cNvPr id="53" name="TextBox 52"/>
                <p:cNvSpPr txBox="1"/>
                <p:nvPr/>
              </p:nvSpPr>
              <p:spPr>
                <a:xfrm>
                  <a:off x="8996933" y="3921937"/>
                  <a:ext cx="25519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dirty="0" smtClean="0"/>
                    <a:t>6</a:t>
                  </a:r>
                  <a:endParaRPr lang="ko-KR" altLang="en-US" sz="1000" dirty="0"/>
                </a:p>
              </p:txBody>
            </p:sp>
          </p:grpSp>
          <p:grpSp>
            <p:nvGrpSpPr>
              <p:cNvPr id="56" name="그룹 55"/>
              <p:cNvGrpSpPr/>
              <p:nvPr/>
            </p:nvGrpSpPr>
            <p:grpSpPr>
              <a:xfrm>
                <a:off x="6118699" y="5293040"/>
                <a:ext cx="3108885" cy="251460"/>
                <a:chOff x="6143246" y="3921937"/>
                <a:chExt cx="3108885" cy="251460"/>
              </a:xfrm>
            </p:grpSpPr>
            <p:sp>
              <p:nvSpPr>
                <p:cNvPr id="57" name="TextBox 56"/>
                <p:cNvSpPr txBox="1"/>
                <p:nvPr/>
              </p:nvSpPr>
              <p:spPr>
                <a:xfrm>
                  <a:off x="6143246" y="3927176"/>
                  <a:ext cx="25519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dirty="0" smtClean="0"/>
                    <a:t>0</a:t>
                  </a:r>
                  <a:endParaRPr lang="ko-KR" altLang="en-US" sz="1000" dirty="0"/>
                </a:p>
              </p:txBody>
            </p:sp>
            <p:sp>
              <p:nvSpPr>
                <p:cNvPr id="58" name="TextBox 57"/>
                <p:cNvSpPr txBox="1"/>
                <p:nvPr/>
              </p:nvSpPr>
              <p:spPr>
                <a:xfrm>
                  <a:off x="6606950" y="3927175"/>
                  <a:ext cx="25519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dirty="0" smtClean="0"/>
                    <a:t>1</a:t>
                  </a:r>
                  <a:endParaRPr lang="ko-KR" altLang="en-US" sz="1000" dirty="0"/>
                </a:p>
              </p:txBody>
            </p:sp>
            <p:sp>
              <p:nvSpPr>
                <p:cNvPr id="59" name="TextBox 58"/>
                <p:cNvSpPr txBox="1"/>
                <p:nvPr/>
              </p:nvSpPr>
              <p:spPr>
                <a:xfrm>
                  <a:off x="7070654" y="3924724"/>
                  <a:ext cx="25519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dirty="0" smtClean="0"/>
                    <a:t>2</a:t>
                  </a:r>
                  <a:endParaRPr lang="ko-KR" altLang="en-US" sz="1000" dirty="0"/>
                </a:p>
              </p:txBody>
            </p:sp>
            <p:sp>
              <p:nvSpPr>
                <p:cNvPr id="60" name="TextBox 59"/>
                <p:cNvSpPr txBox="1"/>
                <p:nvPr/>
              </p:nvSpPr>
              <p:spPr>
                <a:xfrm>
                  <a:off x="7534137" y="3924678"/>
                  <a:ext cx="25519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dirty="0" smtClean="0"/>
                    <a:t>3</a:t>
                  </a:r>
                  <a:endParaRPr lang="ko-KR" altLang="en-US" sz="1000" dirty="0"/>
                </a:p>
              </p:txBody>
            </p:sp>
            <p:sp>
              <p:nvSpPr>
                <p:cNvPr id="61" name="TextBox 60"/>
                <p:cNvSpPr txBox="1"/>
                <p:nvPr/>
              </p:nvSpPr>
              <p:spPr>
                <a:xfrm>
                  <a:off x="8017597" y="3921937"/>
                  <a:ext cx="25519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dirty="0" smtClean="0"/>
                    <a:t>4</a:t>
                  </a:r>
                  <a:endParaRPr lang="ko-KR" altLang="en-US" sz="1000" dirty="0"/>
                </a:p>
              </p:txBody>
            </p:sp>
            <p:sp>
              <p:nvSpPr>
                <p:cNvPr id="62" name="TextBox 61"/>
                <p:cNvSpPr txBox="1"/>
                <p:nvPr/>
              </p:nvSpPr>
              <p:spPr>
                <a:xfrm>
                  <a:off x="8513473" y="3921937"/>
                  <a:ext cx="25519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dirty="0" smtClean="0"/>
                    <a:t>5</a:t>
                  </a:r>
                  <a:endParaRPr lang="ko-KR" altLang="en-US" sz="1000" dirty="0"/>
                </a:p>
              </p:txBody>
            </p:sp>
            <p:sp>
              <p:nvSpPr>
                <p:cNvPr id="63" name="TextBox 62"/>
                <p:cNvSpPr txBox="1"/>
                <p:nvPr/>
              </p:nvSpPr>
              <p:spPr>
                <a:xfrm>
                  <a:off x="8996933" y="3921937"/>
                  <a:ext cx="25519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dirty="0" smtClean="0"/>
                    <a:t>6</a:t>
                  </a:r>
                  <a:endParaRPr lang="ko-KR" altLang="en-US" sz="1000" dirty="0"/>
                </a:p>
              </p:txBody>
            </p:sp>
          </p:grpSp>
        </p:grpSp>
        <p:sp>
          <p:nvSpPr>
            <p:cNvPr id="65" name="직사각형 64"/>
            <p:cNvSpPr/>
            <p:nvPr/>
          </p:nvSpPr>
          <p:spPr>
            <a:xfrm>
              <a:off x="8392650" y="4209451"/>
              <a:ext cx="469364" cy="580359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아래쪽 화살표 65"/>
            <p:cNvSpPr/>
            <p:nvPr/>
          </p:nvSpPr>
          <p:spPr>
            <a:xfrm>
              <a:off x="8966263" y="4994300"/>
              <a:ext cx="267855" cy="316020"/>
            </a:xfrm>
            <a:prstGeom prst="downArrow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9227584" y="4980537"/>
              <a:ext cx="121379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500" dirty="0" smtClean="0"/>
                <a:t>다음 인덱스</a:t>
              </a:r>
              <a:endParaRPr lang="ko-KR" altLang="en-US" sz="1500" dirty="0"/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8870313" y="5597175"/>
              <a:ext cx="469364" cy="580359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51859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5347" y="205937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실습 과제 </a:t>
            </a:r>
            <a:r>
              <a:rPr lang="en-US" altLang="ko-KR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(4/8)</a:t>
            </a:r>
            <a:endParaRPr lang="ko-KR" altLang="en-US" sz="2800" dirty="0">
              <a:solidFill>
                <a:srgbClr val="404040"/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055688" y="1491500"/>
            <a:ext cx="159457" cy="159457"/>
          </a:xfrm>
          <a:prstGeom prst="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215144" y="1371173"/>
            <a:ext cx="10636196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000" b="1" dirty="0" smtClean="0">
                <a:solidFill>
                  <a:srgbClr val="404040"/>
                </a:solidFill>
              </a:rPr>
              <a:t>remove(x)</a:t>
            </a:r>
          </a:p>
          <a:p>
            <a:pPr fontAlgn="base"/>
            <a:endParaRPr lang="en-US" altLang="ko-KR" sz="2000" dirty="0">
              <a:solidFill>
                <a:srgbClr val="404040"/>
              </a:solidFill>
            </a:endParaRPr>
          </a:p>
          <a:p>
            <a:pPr marL="457200" indent="-457200" fontAlgn="base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 smtClean="0">
                <a:solidFill>
                  <a:srgbClr val="404040"/>
                </a:solidFill>
              </a:rPr>
              <a:t>배열에서 원소 </a:t>
            </a:r>
            <a:r>
              <a:rPr lang="en-US" altLang="ko-KR" sz="2000" dirty="0" smtClean="0">
                <a:solidFill>
                  <a:srgbClr val="404040"/>
                </a:solidFill>
              </a:rPr>
              <a:t>x</a:t>
            </a:r>
            <a:r>
              <a:rPr lang="ko-KR" altLang="en-US" sz="2000" dirty="0" smtClean="0">
                <a:solidFill>
                  <a:srgbClr val="404040"/>
                </a:solidFill>
              </a:rPr>
              <a:t>가 있는지 찾는다</a:t>
            </a:r>
            <a:r>
              <a:rPr lang="en-US" altLang="ko-KR" sz="2000" dirty="0" smtClean="0">
                <a:solidFill>
                  <a:srgbClr val="404040"/>
                </a:solidFill>
              </a:rPr>
              <a:t>.</a:t>
            </a:r>
            <a:endParaRPr lang="en-US" altLang="ko-KR" sz="2000" b="1" dirty="0" smtClean="0">
              <a:solidFill>
                <a:srgbClr val="404040"/>
              </a:solidFill>
            </a:endParaRPr>
          </a:p>
          <a:p>
            <a:pPr marL="457200" indent="-457200" fontAlgn="base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 smtClean="0">
                <a:solidFill>
                  <a:srgbClr val="404040"/>
                </a:solidFill>
              </a:rPr>
              <a:t>원소 </a:t>
            </a:r>
            <a:r>
              <a:rPr lang="en-US" altLang="ko-KR" sz="2000" dirty="0" smtClean="0">
                <a:solidFill>
                  <a:srgbClr val="404040"/>
                </a:solidFill>
              </a:rPr>
              <a:t>x</a:t>
            </a:r>
            <a:r>
              <a:rPr lang="ko-KR" altLang="en-US" sz="2000" dirty="0" smtClean="0">
                <a:solidFill>
                  <a:srgbClr val="404040"/>
                </a:solidFill>
              </a:rPr>
              <a:t>가 존재할 경우</a:t>
            </a:r>
            <a:r>
              <a:rPr lang="en-US" altLang="ko-KR" sz="2000" dirty="0" smtClean="0">
                <a:solidFill>
                  <a:srgbClr val="404040"/>
                </a:solidFill>
              </a:rPr>
              <a:t>, </a:t>
            </a:r>
            <a:r>
              <a:rPr lang="ko-KR" altLang="en-US" sz="2000" dirty="0" smtClean="0">
                <a:solidFill>
                  <a:srgbClr val="404040"/>
                </a:solidFill>
              </a:rPr>
              <a:t>해당 원소를 삭제한다</a:t>
            </a:r>
            <a:r>
              <a:rPr lang="en-US" altLang="ko-KR" sz="2000" dirty="0" smtClean="0">
                <a:solidFill>
                  <a:srgbClr val="404040"/>
                </a:solidFill>
              </a:rPr>
              <a:t>.</a:t>
            </a:r>
          </a:p>
          <a:p>
            <a:pPr marL="457200" indent="-457200" fontAlgn="base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 smtClean="0">
                <a:solidFill>
                  <a:srgbClr val="404040"/>
                </a:solidFill>
              </a:rPr>
              <a:t>해당 원소를 삭제하고 남은 빈칸은 다음 원소들을 이동시켜 채운다</a:t>
            </a:r>
            <a:r>
              <a:rPr lang="en-US" altLang="ko-KR" sz="2000" dirty="0" smtClean="0">
                <a:solidFill>
                  <a:srgbClr val="404040"/>
                </a:solidFill>
              </a:rPr>
              <a:t>.</a:t>
            </a:r>
            <a:endParaRPr lang="ko-KR" altLang="en-US" sz="2000" dirty="0">
              <a:solidFill>
                <a:srgbClr val="40404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876" y="4256959"/>
            <a:ext cx="3510962" cy="141144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96" name="그룹 95"/>
          <p:cNvGrpSpPr/>
          <p:nvPr/>
        </p:nvGrpSpPr>
        <p:grpSpPr>
          <a:xfrm>
            <a:off x="6096000" y="3723854"/>
            <a:ext cx="4721040" cy="2504841"/>
            <a:chOff x="6096000" y="3723854"/>
            <a:chExt cx="4721040" cy="2504841"/>
          </a:xfrm>
        </p:grpSpPr>
        <p:grpSp>
          <p:nvGrpSpPr>
            <p:cNvPr id="94" name="그룹 93"/>
            <p:cNvGrpSpPr/>
            <p:nvPr/>
          </p:nvGrpSpPr>
          <p:grpSpPr>
            <a:xfrm>
              <a:off x="6096000" y="3723854"/>
              <a:ext cx="4721040" cy="2504841"/>
              <a:chOff x="6096000" y="3723854"/>
              <a:chExt cx="4721040" cy="2504841"/>
            </a:xfrm>
          </p:grpSpPr>
          <p:sp>
            <p:nvSpPr>
              <p:cNvPr id="40" name="아래쪽 화살표 39"/>
              <p:cNvSpPr/>
              <p:nvPr/>
            </p:nvSpPr>
            <p:spPr>
              <a:xfrm>
                <a:off x="8551060" y="3737617"/>
                <a:ext cx="267855" cy="316020"/>
              </a:xfrm>
              <a:prstGeom prst="downArrow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8812381" y="3723854"/>
                <a:ext cx="1213794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500" dirty="0" smtClean="0"/>
                  <a:t>삭제할 원소</a:t>
                </a:r>
                <a:endParaRPr lang="ko-KR" altLang="en-US" sz="1500" dirty="0"/>
              </a:p>
            </p:txBody>
          </p:sp>
          <p:sp>
            <p:nvSpPr>
              <p:cNvPr id="11" name="아래쪽 화살표 10"/>
              <p:cNvSpPr/>
              <p:nvPr/>
            </p:nvSpPr>
            <p:spPr>
              <a:xfrm>
                <a:off x="7593500" y="5047308"/>
                <a:ext cx="267855" cy="316020"/>
              </a:xfrm>
              <a:prstGeom prst="down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7911146" y="5031623"/>
                <a:ext cx="1102546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500" dirty="0" smtClean="0"/>
                  <a:t>Remove(1)</a:t>
                </a:r>
                <a:endParaRPr lang="ko-KR" altLang="en-US" sz="1500" dirty="0"/>
              </a:p>
            </p:txBody>
          </p:sp>
          <p:grpSp>
            <p:nvGrpSpPr>
              <p:cNvPr id="54" name="그룹 53"/>
              <p:cNvGrpSpPr/>
              <p:nvPr/>
            </p:nvGrpSpPr>
            <p:grpSpPr>
              <a:xfrm>
                <a:off x="6096000" y="4277788"/>
                <a:ext cx="4721040" cy="622079"/>
                <a:chOff x="5844569" y="4012921"/>
                <a:chExt cx="4721040" cy="622079"/>
              </a:xfrm>
            </p:grpSpPr>
            <p:sp>
              <p:nvSpPr>
                <p:cNvPr id="27" name="직사각형 26"/>
                <p:cNvSpPr/>
                <p:nvPr/>
              </p:nvSpPr>
              <p:spPr>
                <a:xfrm>
                  <a:off x="5844569" y="4019539"/>
                  <a:ext cx="3825904" cy="615461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5926293" y="4142603"/>
                  <a:ext cx="3113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 smtClean="0"/>
                    <a:t>9</a:t>
                  </a:r>
                  <a:endParaRPr lang="ko-KR" altLang="en-US" dirty="0"/>
                </a:p>
              </p:txBody>
            </p:sp>
            <p:sp>
              <p:nvSpPr>
                <p:cNvPr id="29" name="TextBox 28"/>
                <p:cNvSpPr txBox="1"/>
                <p:nvPr/>
              </p:nvSpPr>
              <p:spPr>
                <a:xfrm>
                  <a:off x="6389997" y="4142603"/>
                  <a:ext cx="3113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 smtClean="0"/>
                    <a:t>2</a:t>
                  </a:r>
                  <a:endParaRPr lang="ko-KR" altLang="en-US" dirty="0"/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6853701" y="4148464"/>
                  <a:ext cx="24911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 smtClean="0"/>
                    <a:t>2</a:t>
                  </a:r>
                  <a:endParaRPr lang="ko-KR" altLang="en-US" dirty="0"/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7317405" y="4142603"/>
                  <a:ext cx="3113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 smtClean="0"/>
                    <a:t>4</a:t>
                  </a:r>
                  <a:endParaRPr lang="ko-KR" altLang="en-US" dirty="0"/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7731858" y="4142603"/>
                  <a:ext cx="45004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 smtClean="0"/>
                    <a:t>10</a:t>
                  </a:r>
                  <a:endParaRPr lang="ko-KR" altLang="en-US" dirty="0"/>
                </a:p>
              </p:txBody>
            </p:sp>
            <p:cxnSp>
              <p:nvCxnSpPr>
                <p:cNvPr id="33" name="직선 연결선 32"/>
                <p:cNvCxnSpPr/>
                <p:nvPr/>
              </p:nvCxnSpPr>
              <p:spPr>
                <a:xfrm>
                  <a:off x="6290349" y="4019539"/>
                  <a:ext cx="0" cy="61546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직선 연결선 33"/>
                <p:cNvCxnSpPr/>
                <p:nvPr/>
              </p:nvCxnSpPr>
              <p:spPr>
                <a:xfrm>
                  <a:off x="6750480" y="4019539"/>
                  <a:ext cx="0" cy="61546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직선 연결선 34"/>
                <p:cNvCxnSpPr/>
                <p:nvPr/>
              </p:nvCxnSpPr>
              <p:spPr>
                <a:xfrm>
                  <a:off x="7234057" y="4019539"/>
                  <a:ext cx="0" cy="61546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직선 연결선 35"/>
                <p:cNvCxnSpPr/>
                <p:nvPr/>
              </p:nvCxnSpPr>
              <p:spPr>
                <a:xfrm>
                  <a:off x="7708841" y="4019539"/>
                  <a:ext cx="0" cy="61546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" name="TextBox 36"/>
                <p:cNvSpPr txBox="1"/>
                <p:nvPr/>
              </p:nvSpPr>
              <p:spPr>
                <a:xfrm>
                  <a:off x="9768596" y="4133957"/>
                  <a:ext cx="7970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 err="1" smtClean="0"/>
                    <a:t>int</a:t>
                  </a:r>
                  <a:r>
                    <a:rPr lang="en-US" altLang="ko-KR" dirty="0" smtClean="0"/>
                    <a:t>[] a</a:t>
                  </a:r>
                  <a:endParaRPr lang="ko-KR" altLang="en-US" dirty="0"/>
                </a:p>
              </p:txBody>
            </p:sp>
            <p:cxnSp>
              <p:nvCxnSpPr>
                <p:cNvPr id="38" name="직선 연결선 37"/>
                <p:cNvCxnSpPr/>
                <p:nvPr/>
              </p:nvCxnSpPr>
              <p:spPr>
                <a:xfrm>
                  <a:off x="8186119" y="4019539"/>
                  <a:ext cx="0" cy="61546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>
                <a:xfrm>
                  <a:off x="8669718" y="4019539"/>
                  <a:ext cx="0" cy="61546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" name="TextBox 48"/>
                <p:cNvSpPr txBox="1"/>
                <p:nvPr/>
              </p:nvSpPr>
              <p:spPr>
                <a:xfrm>
                  <a:off x="8767842" y="4135985"/>
                  <a:ext cx="3113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 smtClean="0"/>
                    <a:t>3</a:t>
                  </a:r>
                  <a:endParaRPr lang="ko-KR" altLang="en-US" dirty="0"/>
                </a:p>
              </p:txBody>
            </p:sp>
            <p:cxnSp>
              <p:nvCxnSpPr>
                <p:cNvPr id="50" name="직선 연결선 49"/>
                <p:cNvCxnSpPr/>
                <p:nvPr/>
              </p:nvCxnSpPr>
              <p:spPr>
                <a:xfrm>
                  <a:off x="9153317" y="4012921"/>
                  <a:ext cx="0" cy="61546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" name="TextBox 50"/>
                <p:cNvSpPr txBox="1"/>
                <p:nvPr/>
              </p:nvSpPr>
              <p:spPr>
                <a:xfrm>
                  <a:off x="9242626" y="4135985"/>
                  <a:ext cx="3113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 smtClean="0"/>
                    <a:t>7</a:t>
                  </a:r>
                  <a:endParaRPr lang="ko-KR" altLang="en-US" dirty="0"/>
                </a:p>
              </p:txBody>
            </p:sp>
            <p:sp>
              <p:nvSpPr>
                <p:cNvPr id="53" name="TextBox 52"/>
                <p:cNvSpPr txBox="1"/>
                <p:nvPr/>
              </p:nvSpPr>
              <p:spPr>
                <a:xfrm>
                  <a:off x="8284243" y="4149656"/>
                  <a:ext cx="3113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 smtClean="0"/>
                    <a:t>1</a:t>
                  </a:r>
                  <a:endParaRPr lang="ko-KR" altLang="en-US" dirty="0"/>
                </a:p>
              </p:txBody>
            </p:sp>
          </p:grpSp>
          <p:grpSp>
            <p:nvGrpSpPr>
              <p:cNvPr id="55" name="그룹 54"/>
              <p:cNvGrpSpPr/>
              <p:nvPr/>
            </p:nvGrpSpPr>
            <p:grpSpPr>
              <a:xfrm>
                <a:off x="6096000" y="5606616"/>
                <a:ext cx="4721040" cy="622079"/>
                <a:chOff x="5844569" y="4012921"/>
                <a:chExt cx="4721040" cy="622079"/>
              </a:xfrm>
            </p:grpSpPr>
            <p:sp>
              <p:nvSpPr>
                <p:cNvPr id="56" name="직사각형 55"/>
                <p:cNvSpPr/>
                <p:nvPr/>
              </p:nvSpPr>
              <p:spPr>
                <a:xfrm>
                  <a:off x="5844569" y="4019539"/>
                  <a:ext cx="3825904" cy="615461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7" name="TextBox 56"/>
                <p:cNvSpPr txBox="1"/>
                <p:nvPr/>
              </p:nvSpPr>
              <p:spPr>
                <a:xfrm>
                  <a:off x="5926293" y="4142603"/>
                  <a:ext cx="3113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 smtClean="0"/>
                    <a:t>9</a:t>
                  </a:r>
                  <a:endParaRPr lang="ko-KR" altLang="en-US" dirty="0"/>
                </a:p>
              </p:txBody>
            </p:sp>
            <p:sp>
              <p:nvSpPr>
                <p:cNvPr id="58" name="TextBox 57"/>
                <p:cNvSpPr txBox="1"/>
                <p:nvPr/>
              </p:nvSpPr>
              <p:spPr>
                <a:xfrm>
                  <a:off x="6389997" y="4142603"/>
                  <a:ext cx="3113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 smtClean="0"/>
                    <a:t>2</a:t>
                  </a:r>
                  <a:endParaRPr lang="ko-KR" altLang="en-US" dirty="0"/>
                </a:p>
              </p:txBody>
            </p:sp>
            <p:sp>
              <p:nvSpPr>
                <p:cNvPr id="59" name="TextBox 58"/>
                <p:cNvSpPr txBox="1"/>
                <p:nvPr/>
              </p:nvSpPr>
              <p:spPr>
                <a:xfrm>
                  <a:off x="6853701" y="4148464"/>
                  <a:ext cx="24911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 smtClean="0"/>
                    <a:t>2</a:t>
                  </a:r>
                  <a:endParaRPr lang="ko-KR" altLang="en-US" dirty="0"/>
                </a:p>
              </p:txBody>
            </p:sp>
            <p:sp>
              <p:nvSpPr>
                <p:cNvPr id="60" name="TextBox 59"/>
                <p:cNvSpPr txBox="1"/>
                <p:nvPr/>
              </p:nvSpPr>
              <p:spPr>
                <a:xfrm>
                  <a:off x="7317405" y="4142603"/>
                  <a:ext cx="3113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 smtClean="0"/>
                    <a:t>4</a:t>
                  </a:r>
                  <a:endParaRPr lang="ko-KR" altLang="en-US" dirty="0"/>
                </a:p>
              </p:txBody>
            </p:sp>
            <p:sp>
              <p:nvSpPr>
                <p:cNvPr id="61" name="TextBox 60"/>
                <p:cNvSpPr txBox="1"/>
                <p:nvPr/>
              </p:nvSpPr>
              <p:spPr>
                <a:xfrm>
                  <a:off x="7731858" y="4142603"/>
                  <a:ext cx="45004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 smtClean="0"/>
                    <a:t>10</a:t>
                  </a:r>
                  <a:endParaRPr lang="ko-KR" altLang="en-US" dirty="0"/>
                </a:p>
              </p:txBody>
            </p:sp>
            <p:cxnSp>
              <p:nvCxnSpPr>
                <p:cNvPr id="62" name="직선 연결선 61"/>
                <p:cNvCxnSpPr/>
                <p:nvPr/>
              </p:nvCxnSpPr>
              <p:spPr>
                <a:xfrm>
                  <a:off x="6290349" y="4019539"/>
                  <a:ext cx="0" cy="61546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직선 연결선 62"/>
                <p:cNvCxnSpPr/>
                <p:nvPr/>
              </p:nvCxnSpPr>
              <p:spPr>
                <a:xfrm>
                  <a:off x="6750480" y="4019539"/>
                  <a:ext cx="0" cy="61546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직선 연결선 63"/>
                <p:cNvCxnSpPr/>
                <p:nvPr/>
              </p:nvCxnSpPr>
              <p:spPr>
                <a:xfrm>
                  <a:off x="7234057" y="4019539"/>
                  <a:ext cx="0" cy="61546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직선 연결선 64"/>
                <p:cNvCxnSpPr/>
                <p:nvPr/>
              </p:nvCxnSpPr>
              <p:spPr>
                <a:xfrm>
                  <a:off x="7708841" y="4019539"/>
                  <a:ext cx="0" cy="61546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6" name="TextBox 65"/>
                <p:cNvSpPr txBox="1"/>
                <p:nvPr/>
              </p:nvSpPr>
              <p:spPr>
                <a:xfrm>
                  <a:off x="9768596" y="4133957"/>
                  <a:ext cx="7970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 err="1" smtClean="0"/>
                    <a:t>int</a:t>
                  </a:r>
                  <a:r>
                    <a:rPr lang="en-US" altLang="ko-KR" dirty="0" smtClean="0"/>
                    <a:t>[] a</a:t>
                  </a:r>
                  <a:endParaRPr lang="ko-KR" altLang="en-US" dirty="0"/>
                </a:p>
              </p:txBody>
            </p:sp>
            <p:cxnSp>
              <p:nvCxnSpPr>
                <p:cNvPr id="67" name="직선 연결선 66"/>
                <p:cNvCxnSpPr/>
                <p:nvPr/>
              </p:nvCxnSpPr>
              <p:spPr>
                <a:xfrm>
                  <a:off x="8186119" y="4019539"/>
                  <a:ext cx="0" cy="61546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직선 연결선 67"/>
                <p:cNvCxnSpPr/>
                <p:nvPr/>
              </p:nvCxnSpPr>
              <p:spPr>
                <a:xfrm>
                  <a:off x="8669718" y="4019539"/>
                  <a:ext cx="0" cy="61546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9" name="TextBox 68"/>
                <p:cNvSpPr txBox="1"/>
                <p:nvPr/>
              </p:nvSpPr>
              <p:spPr>
                <a:xfrm>
                  <a:off x="8767842" y="4135985"/>
                  <a:ext cx="3113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/>
                    <a:t>7</a:t>
                  </a:r>
                  <a:endParaRPr lang="ko-KR" altLang="en-US" dirty="0"/>
                </a:p>
              </p:txBody>
            </p:sp>
            <p:cxnSp>
              <p:nvCxnSpPr>
                <p:cNvPr id="70" name="직선 연결선 69"/>
                <p:cNvCxnSpPr/>
                <p:nvPr/>
              </p:nvCxnSpPr>
              <p:spPr>
                <a:xfrm>
                  <a:off x="9153317" y="4012921"/>
                  <a:ext cx="0" cy="61546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1" name="TextBox 70"/>
                <p:cNvSpPr txBox="1"/>
                <p:nvPr/>
              </p:nvSpPr>
              <p:spPr>
                <a:xfrm>
                  <a:off x="9242626" y="4135985"/>
                  <a:ext cx="3113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ko-KR" altLang="en-US" dirty="0"/>
                </a:p>
              </p:txBody>
            </p:sp>
            <p:sp>
              <p:nvSpPr>
                <p:cNvPr id="72" name="TextBox 71"/>
                <p:cNvSpPr txBox="1"/>
                <p:nvPr/>
              </p:nvSpPr>
              <p:spPr>
                <a:xfrm>
                  <a:off x="8284243" y="4149656"/>
                  <a:ext cx="3113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 smtClean="0"/>
                    <a:t>3</a:t>
                  </a:r>
                  <a:endParaRPr lang="ko-KR" altLang="en-US" dirty="0"/>
                </a:p>
              </p:txBody>
            </p:sp>
          </p:grpSp>
          <p:grpSp>
            <p:nvGrpSpPr>
              <p:cNvPr id="83" name="그룹 82"/>
              <p:cNvGrpSpPr/>
              <p:nvPr/>
            </p:nvGrpSpPr>
            <p:grpSpPr>
              <a:xfrm>
                <a:off x="6198663" y="4032771"/>
                <a:ext cx="3600936" cy="251460"/>
                <a:chOff x="6198663" y="4032771"/>
                <a:chExt cx="3600936" cy="251460"/>
              </a:xfrm>
            </p:grpSpPr>
            <p:grpSp>
              <p:nvGrpSpPr>
                <p:cNvPr id="74" name="그룹 73"/>
                <p:cNvGrpSpPr/>
                <p:nvPr/>
              </p:nvGrpSpPr>
              <p:grpSpPr>
                <a:xfrm>
                  <a:off x="6198663" y="4032771"/>
                  <a:ext cx="3108885" cy="251460"/>
                  <a:chOff x="6143246" y="3921937"/>
                  <a:chExt cx="3108885" cy="251460"/>
                </a:xfrm>
              </p:grpSpPr>
              <p:sp>
                <p:nvSpPr>
                  <p:cNvPr id="75" name="TextBox 74"/>
                  <p:cNvSpPr txBox="1"/>
                  <p:nvPr/>
                </p:nvSpPr>
                <p:spPr>
                  <a:xfrm>
                    <a:off x="6143246" y="3927176"/>
                    <a:ext cx="25519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000" dirty="0" smtClean="0"/>
                      <a:t>0</a:t>
                    </a:r>
                    <a:endParaRPr lang="ko-KR" altLang="en-US" sz="1000" dirty="0"/>
                  </a:p>
                </p:txBody>
              </p:sp>
              <p:sp>
                <p:nvSpPr>
                  <p:cNvPr id="76" name="TextBox 75"/>
                  <p:cNvSpPr txBox="1"/>
                  <p:nvPr/>
                </p:nvSpPr>
                <p:spPr>
                  <a:xfrm>
                    <a:off x="6606950" y="3927175"/>
                    <a:ext cx="25519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000" dirty="0" smtClean="0"/>
                      <a:t>1</a:t>
                    </a:r>
                    <a:endParaRPr lang="ko-KR" altLang="en-US" sz="1000" dirty="0"/>
                  </a:p>
                </p:txBody>
              </p:sp>
              <p:sp>
                <p:nvSpPr>
                  <p:cNvPr id="77" name="TextBox 76"/>
                  <p:cNvSpPr txBox="1"/>
                  <p:nvPr/>
                </p:nvSpPr>
                <p:spPr>
                  <a:xfrm>
                    <a:off x="7070654" y="3924724"/>
                    <a:ext cx="25519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000" dirty="0" smtClean="0"/>
                      <a:t>2</a:t>
                    </a:r>
                    <a:endParaRPr lang="ko-KR" altLang="en-US" sz="1000" dirty="0"/>
                  </a:p>
                </p:txBody>
              </p:sp>
              <p:sp>
                <p:nvSpPr>
                  <p:cNvPr id="78" name="TextBox 77"/>
                  <p:cNvSpPr txBox="1"/>
                  <p:nvPr/>
                </p:nvSpPr>
                <p:spPr>
                  <a:xfrm>
                    <a:off x="7534137" y="3924678"/>
                    <a:ext cx="25519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000" dirty="0" smtClean="0"/>
                      <a:t>3</a:t>
                    </a:r>
                    <a:endParaRPr lang="ko-KR" altLang="en-US" sz="1000" dirty="0"/>
                  </a:p>
                </p:txBody>
              </p:sp>
              <p:sp>
                <p:nvSpPr>
                  <p:cNvPr id="79" name="TextBox 78"/>
                  <p:cNvSpPr txBox="1"/>
                  <p:nvPr/>
                </p:nvSpPr>
                <p:spPr>
                  <a:xfrm>
                    <a:off x="8017597" y="3921937"/>
                    <a:ext cx="25519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000" dirty="0" smtClean="0"/>
                      <a:t>4</a:t>
                    </a:r>
                    <a:endParaRPr lang="ko-KR" altLang="en-US" sz="1000" dirty="0"/>
                  </a:p>
                </p:txBody>
              </p:sp>
              <p:sp>
                <p:nvSpPr>
                  <p:cNvPr id="80" name="TextBox 79"/>
                  <p:cNvSpPr txBox="1"/>
                  <p:nvPr/>
                </p:nvSpPr>
                <p:spPr>
                  <a:xfrm>
                    <a:off x="8513473" y="3921937"/>
                    <a:ext cx="25519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000" dirty="0" smtClean="0"/>
                      <a:t>5</a:t>
                    </a:r>
                    <a:endParaRPr lang="ko-KR" altLang="en-US" sz="1000" dirty="0"/>
                  </a:p>
                </p:txBody>
              </p:sp>
              <p:sp>
                <p:nvSpPr>
                  <p:cNvPr id="81" name="TextBox 80"/>
                  <p:cNvSpPr txBox="1"/>
                  <p:nvPr/>
                </p:nvSpPr>
                <p:spPr>
                  <a:xfrm>
                    <a:off x="8996933" y="3921937"/>
                    <a:ext cx="25519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000" dirty="0" smtClean="0"/>
                      <a:t>6</a:t>
                    </a:r>
                    <a:endParaRPr lang="ko-KR" altLang="en-US" sz="1000" dirty="0"/>
                  </a:p>
                </p:txBody>
              </p:sp>
            </p:grpSp>
            <p:sp>
              <p:nvSpPr>
                <p:cNvPr id="82" name="TextBox 81"/>
                <p:cNvSpPr txBox="1"/>
                <p:nvPr/>
              </p:nvSpPr>
              <p:spPr>
                <a:xfrm>
                  <a:off x="9544401" y="4036848"/>
                  <a:ext cx="25519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dirty="0" smtClean="0"/>
                    <a:t>7</a:t>
                  </a:r>
                  <a:endParaRPr lang="ko-KR" altLang="en-US" sz="1000" dirty="0"/>
                </a:p>
              </p:txBody>
            </p:sp>
          </p:grpSp>
          <p:grpSp>
            <p:nvGrpSpPr>
              <p:cNvPr id="84" name="그룹 83"/>
              <p:cNvGrpSpPr/>
              <p:nvPr/>
            </p:nvGrpSpPr>
            <p:grpSpPr>
              <a:xfrm>
                <a:off x="6208484" y="5367634"/>
                <a:ext cx="3600936" cy="251460"/>
                <a:chOff x="6198663" y="4032771"/>
                <a:chExt cx="3600936" cy="251460"/>
              </a:xfrm>
            </p:grpSpPr>
            <p:grpSp>
              <p:nvGrpSpPr>
                <p:cNvPr id="85" name="그룹 84"/>
                <p:cNvGrpSpPr/>
                <p:nvPr/>
              </p:nvGrpSpPr>
              <p:grpSpPr>
                <a:xfrm>
                  <a:off x="6198663" y="4032771"/>
                  <a:ext cx="3108885" cy="251460"/>
                  <a:chOff x="6143246" y="3921937"/>
                  <a:chExt cx="3108885" cy="251460"/>
                </a:xfrm>
              </p:grpSpPr>
              <p:sp>
                <p:nvSpPr>
                  <p:cNvPr id="87" name="TextBox 86"/>
                  <p:cNvSpPr txBox="1"/>
                  <p:nvPr/>
                </p:nvSpPr>
                <p:spPr>
                  <a:xfrm>
                    <a:off x="6143246" y="3927176"/>
                    <a:ext cx="25519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000" dirty="0" smtClean="0"/>
                      <a:t>0</a:t>
                    </a:r>
                    <a:endParaRPr lang="ko-KR" altLang="en-US" sz="1000" dirty="0"/>
                  </a:p>
                </p:txBody>
              </p:sp>
              <p:sp>
                <p:nvSpPr>
                  <p:cNvPr id="88" name="TextBox 87"/>
                  <p:cNvSpPr txBox="1"/>
                  <p:nvPr/>
                </p:nvSpPr>
                <p:spPr>
                  <a:xfrm>
                    <a:off x="6606950" y="3927175"/>
                    <a:ext cx="25519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000" dirty="0" smtClean="0"/>
                      <a:t>1</a:t>
                    </a:r>
                    <a:endParaRPr lang="ko-KR" altLang="en-US" sz="1000" dirty="0"/>
                  </a:p>
                </p:txBody>
              </p:sp>
              <p:sp>
                <p:nvSpPr>
                  <p:cNvPr id="89" name="TextBox 88"/>
                  <p:cNvSpPr txBox="1"/>
                  <p:nvPr/>
                </p:nvSpPr>
                <p:spPr>
                  <a:xfrm>
                    <a:off x="7070654" y="3924724"/>
                    <a:ext cx="25519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000" dirty="0" smtClean="0"/>
                      <a:t>2</a:t>
                    </a:r>
                    <a:endParaRPr lang="ko-KR" altLang="en-US" sz="1000" dirty="0"/>
                  </a:p>
                </p:txBody>
              </p:sp>
              <p:sp>
                <p:nvSpPr>
                  <p:cNvPr id="90" name="TextBox 89"/>
                  <p:cNvSpPr txBox="1"/>
                  <p:nvPr/>
                </p:nvSpPr>
                <p:spPr>
                  <a:xfrm>
                    <a:off x="7534137" y="3924678"/>
                    <a:ext cx="25519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000" dirty="0" smtClean="0"/>
                      <a:t>3</a:t>
                    </a:r>
                    <a:endParaRPr lang="ko-KR" altLang="en-US" sz="1000" dirty="0"/>
                  </a:p>
                </p:txBody>
              </p:sp>
              <p:sp>
                <p:nvSpPr>
                  <p:cNvPr id="91" name="TextBox 90"/>
                  <p:cNvSpPr txBox="1"/>
                  <p:nvPr/>
                </p:nvSpPr>
                <p:spPr>
                  <a:xfrm>
                    <a:off x="8017597" y="3921937"/>
                    <a:ext cx="25519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000" dirty="0" smtClean="0"/>
                      <a:t>4</a:t>
                    </a:r>
                    <a:endParaRPr lang="ko-KR" altLang="en-US" sz="1000" dirty="0"/>
                  </a:p>
                </p:txBody>
              </p:sp>
              <p:sp>
                <p:nvSpPr>
                  <p:cNvPr id="92" name="TextBox 91"/>
                  <p:cNvSpPr txBox="1"/>
                  <p:nvPr/>
                </p:nvSpPr>
                <p:spPr>
                  <a:xfrm>
                    <a:off x="8513473" y="3921937"/>
                    <a:ext cx="25519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000" dirty="0" smtClean="0"/>
                      <a:t>5</a:t>
                    </a:r>
                    <a:endParaRPr lang="ko-KR" altLang="en-US" sz="1000" dirty="0"/>
                  </a:p>
                </p:txBody>
              </p:sp>
              <p:sp>
                <p:nvSpPr>
                  <p:cNvPr id="93" name="TextBox 92"/>
                  <p:cNvSpPr txBox="1"/>
                  <p:nvPr/>
                </p:nvSpPr>
                <p:spPr>
                  <a:xfrm>
                    <a:off x="8996933" y="3921937"/>
                    <a:ext cx="25519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000" dirty="0" smtClean="0"/>
                      <a:t>6</a:t>
                    </a:r>
                    <a:endParaRPr lang="ko-KR" altLang="en-US" sz="1000" dirty="0"/>
                  </a:p>
                </p:txBody>
              </p:sp>
            </p:grpSp>
            <p:sp>
              <p:nvSpPr>
                <p:cNvPr id="86" name="TextBox 85"/>
                <p:cNvSpPr txBox="1"/>
                <p:nvPr/>
              </p:nvSpPr>
              <p:spPr>
                <a:xfrm>
                  <a:off x="9544401" y="4036848"/>
                  <a:ext cx="25519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dirty="0" smtClean="0"/>
                    <a:t>7</a:t>
                  </a:r>
                  <a:endParaRPr lang="ko-KR" altLang="en-US" sz="1000" dirty="0"/>
                </a:p>
              </p:txBody>
            </p:sp>
          </p:grpSp>
        </p:grpSp>
        <p:sp>
          <p:nvSpPr>
            <p:cNvPr id="95" name="직사각형 94"/>
            <p:cNvSpPr/>
            <p:nvPr/>
          </p:nvSpPr>
          <p:spPr>
            <a:xfrm>
              <a:off x="8449269" y="4312889"/>
              <a:ext cx="469364" cy="580359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28365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5347" y="205937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실습 과제 </a:t>
            </a:r>
            <a:r>
              <a:rPr lang="en-US" altLang="ko-KR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(5/8)</a:t>
            </a:r>
            <a:endParaRPr lang="ko-KR" altLang="en-US" sz="2800" dirty="0">
              <a:solidFill>
                <a:srgbClr val="404040"/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055688" y="1491500"/>
            <a:ext cx="159457" cy="159457"/>
          </a:xfrm>
          <a:prstGeom prst="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215144" y="1371173"/>
            <a:ext cx="10636196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000" b="1" dirty="0" smtClean="0">
                <a:solidFill>
                  <a:srgbClr val="404040"/>
                </a:solidFill>
              </a:rPr>
              <a:t>테스트 클래스를 작성하여 테스트</a:t>
            </a:r>
            <a:endParaRPr lang="en-US" altLang="ko-KR" sz="2000" b="1" dirty="0" smtClean="0">
              <a:solidFill>
                <a:srgbClr val="404040"/>
              </a:solidFill>
            </a:endParaRPr>
          </a:p>
          <a:p>
            <a:pPr fontAlgn="base"/>
            <a:endParaRPr lang="en-US" altLang="ko-KR" sz="2000" dirty="0" smtClean="0">
              <a:solidFill>
                <a:srgbClr val="404040"/>
              </a:solidFill>
            </a:endParaRPr>
          </a:p>
          <a:p>
            <a:pPr marL="457200" indent="-457200" fontAlgn="base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smtClean="0">
                <a:solidFill>
                  <a:srgbClr val="404040"/>
                </a:solidFill>
              </a:rPr>
              <a:t>n = 10</a:t>
            </a:r>
            <a:r>
              <a:rPr lang="ko-KR" altLang="en-US" sz="2000" dirty="0" smtClean="0">
                <a:solidFill>
                  <a:srgbClr val="404040"/>
                </a:solidFill>
              </a:rPr>
              <a:t>인 </a:t>
            </a:r>
            <a:r>
              <a:rPr lang="en-US" altLang="ko-KR" sz="2000" dirty="0" err="1" smtClean="0">
                <a:solidFill>
                  <a:srgbClr val="404040"/>
                </a:solidFill>
              </a:rPr>
              <a:t>IntArrays</a:t>
            </a:r>
            <a:r>
              <a:rPr lang="en-US" altLang="ko-KR" sz="2000" dirty="0" smtClean="0">
                <a:solidFill>
                  <a:srgbClr val="404040"/>
                </a:solidFill>
              </a:rPr>
              <a:t> </a:t>
            </a:r>
            <a:r>
              <a:rPr lang="ko-KR" altLang="en-US" sz="2000" dirty="0" smtClean="0">
                <a:solidFill>
                  <a:srgbClr val="404040"/>
                </a:solidFill>
              </a:rPr>
              <a:t>클래스를 생성한 후 배열의 원소를 프린트</a:t>
            </a:r>
            <a:endParaRPr lang="en-US" altLang="ko-KR" sz="2000" dirty="0">
              <a:solidFill>
                <a:srgbClr val="404040"/>
              </a:solidFill>
            </a:endParaRPr>
          </a:p>
          <a:p>
            <a:pPr marL="457200" indent="-457200" fontAlgn="base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smtClean="0">
                <a:solidFill>
                  <a:srgbClr val="404040"/>
                </a:solidFill>
              </a:rPr>
              <a:t>1, 2, 3, 4, 5, 6, 7</a:t>
            </a:r>
            <a:r>
              <a:rPr lang="ko-KR" altLang="en-US" sz="2000" dirty="0" smtClean="0">
                <a:solidFill>
                  <a:srgbClr val="404040"/>
                </a:solidFill>
              </a:rPr>
              <a:t>을 차례대로 삽입한 후 배열의 크기와 배열 원소들을 프린트</a:t>
            </a:r>
            <a:r>
              <a:rPr lang="en-US" altLang="ko-KR" sz="2000" dirty="0" smtClean="0">
                <a:solidFill>
                  <a:srgbClr val="404040"/>
                </a:solidFill>
              </a:rPr>
              <a:t/>
            </a:r>
            <a:br>
              <a:rPr lang="en-US" altLang="ko-KR" sz="2000" dirty="0" smtClean="0">
                <a:solidFill>
                  <a:srgbClr val="404040"/>
                </a:solidFill>
              </a:rPr>
            </a:br>
            <a:r>
              <a:rPr lang="en-US" altLang="ko-KR" sz="2000" dirty="0" smtClean="0">
                <a:solidFill>
                  <a:srgbClr val="404040"/>
                </a:solidFill>
              </a:rPr>
              <a:t>add(x) </a:t>
            </a:r>
            <a:r>
              <a:rPr lang="ko-KR" altLang="en-US" sz="2000" dirty="0" smtClean="0">
                <a:solidFill>
                  <a:srgbClr val="404040"/>
                </a:solidFill>
              </a:rPr>
              <a:t>이용</a:t>
            </a:r>
            <a:endParaRPr lang="en-US" altLang="ko-KR" sz="2000" dirty="0" smtClean="0">
              <a:solidFill>
                <a:srgbClr val="404040"/>
              </a:solidFill>
            </a:endParaRPr>
          </a:p>
          <a:p>
            <a:pPr marL="457200" indent="-457200" fontAlgn="base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smtClean="0">
                <a:solidFill>
                  <a:srgbClr val="404040"/>
                </a:solidFill>
              </a:rPr>
              <a:t>1, 3, 7</a:t>
            </a:r>
            <a:r>
              <a:rPr lang="ko-KR" altLang="en-US" sz="2000" dirty="0" smtClean="0">
                <a:solidFill>
                  <a:srgbClr val="404040"/>
                </a:solidFill>
              </a:rPr>
              <a:t>을 차례대로 삭제한 후 배열의 크기와 배열 원소들을 프린트</a:t>
            </a:r>
            <a:r>
              <a:rPr lang="en-US" altLang="ko-KR" sz="2000" dirty="0" smtClean="0">
                <a:solidFill>
                  <a:srgbClr val="404040"/>
                </a:solidFill>
              </a:rPr>
              <a:t/>
            </a:r>
            <a:br>
              <a:rPr lang="en-US" altLang="ko-KR" sz="2000" dirty="0" smtClean="0">
                <a:solidFill>
                  <a:srgbClr val="404040"/>
                </a:solidFill>
              </a:rPr>
            </a:br>
            <a:r>
              <a:rPr lang="en-US" altLang="ko-KR" sz="2000" dirty="0" smtClean="0">
                <a:solidFill>
                  <a:srgbClr val="404040"/>
                </a:solidFill>
              </a:rPr>
              <a:t>remove(x) </a:t>
            </a:r>
            <a:r>
              <a:rPr lang="ko-KR" altLang="en-US" sz="2000" dirty="0" smtClean="0">
                <a:solidFill>
                  <a:srgbClr val="404040"/>
                </a:solidFill>
              </a:rPr>
              <a:t>이용</a:t>
            </a:r>
            <a:endParaRPr lang="ko-KR" altLang="en-US" sz="2000" dirty="0">
              <a:solidFill>
                <a:srgbClr val="40404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55687" y="4811375"/>
            <a:ext cx="159457" cy="159457"/>
          </a:xfrm>
          <a:prstGeom prst="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215144" y="4562048"/>
            <a:ext cx="10636196" cy="956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2000" dirty="0"/>
              <a:t>add( )</a:t>
            </a:r>
            <a:r>
              <a:rPr lang="ko-KR" altLang="en-US" sz="2000" dirty="0"/>
              <a:t>와 </a:t>
            </a:r>
            <a:r>
              <a:rPr lang="en-US" altLang="ko-KR" sz="2000" dirty="0"/>
              <a:t>remove()</a:t>
            </a:r>
            <a:r>
              <a:rPr lang="ko-KR" altLang="en-US" sz="2000" dirty="0"/>
              <a:t>의 시간 복잡도를 분석하여 보고서에 작성하시오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pPr fontAlgn="base">
              <a:lnSpc>
                <a:spcPct val="150000"/>
              </a:lnSpc>
            </a:pPr>
            <a:r>
              <a:rPr lang="en-US" altLang="ko-KR" sz="2000" dirty="0" smtClean="0"/>
              <a:t>(</a:t>
            </a:r>
            <a:r>
              <a:rPr lang="en-US" altLang="ko-KR" sz="2000" dirty="0"/>
              <a:t>big theta, big omega, big oh </a:t>
            </a:r>
            <a:r>
              <a:rPr lang="ko-KR" altLang="en-US" sz="2000" dirty="0"/>
              <a:t>등의 기호로 분석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99480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399780" y="1201153"/>
            <a:ext cx="159457" cy="159457"/>
          </a:xfrm>
          <a:prstGeom prst="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479508" y="1050048"/>
            <a:ext cx="48795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난수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생성 클래스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83114" y="269772"/>
            <a:ext cx="58447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404040"/>
                </a:solidFill>
                <a:latin typeface="맑은 고딕" panose="020B0503020000020004" pitchFamily="50" charset="-127"/>
              </a:rPr>
              <a:t>과제 </a:t>
            </a:r>
            <a:r>
              <a:rPr lang="ko-KR" altLang="en-US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참고 </a:t>
            </a:r>
            <a:r>
              <a:rPr lang="en-US" altLang="ko-KR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– </a:t>
            </a:r>
            <a:r>
              <a:rPr lang="ko-KR" altLang="en-US" sz="2800" dirty="0" err="1" smtClean="0">
                <a:solidFill>
                  <a:srgbClr val="404040"/>
                </a:solidFill>
                <a:latin typeface="맑은 고딕" panose="020B0503020000020004" pitchFamily="50" charset="-127"/>
              </a:rPr>
              <a:t>난수</a:t>
            </a:r>
            <a:r>
              <a:rPr lang="ko-KR" altLang="en-US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 생</a:t>
            </a:r>
            <a:r>
              <a:rPr lang="ko-KR" altLang="en-US" sz="2800" dirty="0">
                <a:solidFill>
                  <a:srgbClr val="404040"/>
                </a:solidFill>
                <a:latin typeface="맑은 고딕" panose="020B0503020000020004" pitchFamily="50" charset="-127"/>
              </a:rPr>
              <a:t>성</a:t>
            </a:r>
          </a:p>
        </p:txBody>
      </p:sp>
      <p:sp>
        <p:nvSpPr>
          <p:cNvPr id="7" name="타원 6"/>
          <p:cNvSpPr/>
          <p:nvPr/>
        </p:nvSpPr>
        <p:spPr>
          <a:xfrm>
            <a:off x="1055688" y="1741562"/>
            <a:ext cx="111096" cy="111096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166784" y="1575802"/>
            <a:ext cx="1086011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Random</a:t>
            </a:r>
          </a:p>
          <a:p>
            <a:pPr marL="342900" indent="-342900">
              <a:buFontTx/>
              <a:buChar char="-"/>
            </a:pPr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java.util.Random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정의되어 있음</a:t>
            </a:r>
            <a:endParaRPr lang="en-US" altLang="ko-K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nextInt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num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: 0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~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num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– 1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범위에 있는 </a:t>
            </a:r>
            <a:r>
              <a:rPr lang="ko-KR" alt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난수를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반환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num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전달되지 않을 경우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가능한 모든 </a:t>
            </a:r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음수 포함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범위의 </a:t>
            </a:r>
            <a:r>
              <a:rPr lang="ko-KR" alt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난수를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반환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2900" indent="-342900">
              <a:buFontTx/>
              <a:buChar char="-"/>
            </a:pPr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nextFloat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: 0.0 ~ 1.0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사이의 </a:t>
            </a:r>
            <a:r>
              <a:rPr lang="ko-KR" alt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난수를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반환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1" name="타원 10"/>
          <p:cNvSpPr/>
          <p:nvPr/>
        </p:nvSpPr>
        <p:spPr>
          <a:xfrm>
            <a:off x="1055688" y="3537363"/>
            <a:ext cx="111096" cy="111096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166784" y="3381128"/>
            <a:ext cx="103298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ex)</a:t>
            </a:r>
          </a:p>
          <a:p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Random </a:t>
            </a:r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rng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new Random();</a:t>
            </a:r>
          </a:p>
          <a:p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rng.nextInt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(10); // 0 ~ 9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사이의 임의 </a:t>
            </a:r>
            <a:r>
              <a:rPr lang="ko-KR" alt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난수를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반환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9682" y="250435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실습 과제 </a:t>
            </a:r>
            <a:r>
              <a:rPr lang="en-US" altLang="ko-KR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(6/8)</a:t>
            </a:r>
            <a:endParaRPr lang="ko-KR" altLang="en-US" sz="2800" dirty="0">
              <a:solidFill>
                <a:srgbClr val="404040"/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6554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399780" y="1201153"/>
            <a:ext cx="159457" cy="159457"/>
          </a:xfrm>
          <a:prstGeom prst="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59237" y="1050048"/>
            <a:ext cx="48795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배열 복사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91483" y="218464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404040"/>
                </a:solidFill>
                <a:latin typeface="맑은 고딕" panose="020B0503020000020004" pitchFamily="50" charset="-127"/>
              </a:rPr>
              <a:t>과제 </a:t>
            </a:r>
            <a:r>
              <a:rPr lang="ko-KR" altLang="en-US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참고 </a:t>
            </a:r>
            <a:r>
              <a:rPr lang="en-US" altLang="ko-KR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– </a:t>
            </a:r>
            <a:r>
              <a:rPr lang="ko-KR" altLang="en-US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배열 복사</a:t>
            </a:r>
            <a:endParaRPr lang="ko-KR" altLang="en-US" sz="2800" dirty="0">
              <a:solidFill>
                <a:srgbClr val="40404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1055688" y="1741562"/>
            <a:ext cx="111096" cy="111096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166784" y="1575802"/>
            <a:ext cx="1086011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System.arraycopy</a:t>
            </a:r>
            <a:endParaRPr lang="en-US" altLang="ko-KR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dirty="0" err="1">
                <a:solidFill>
                  <a:schemeClr val="bg2">
                    <a:lumMod val="25000"/>
                  </a:schemeClr>
                </a:solidFill>
              </a:rPr>
              <a:t>System.arraycopy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altLang="ko-KR" dirty="0" err="1">
                <a:solidFill>
                  <a:schemeClr val="bg2">
                    <a:lumMod val="25000"/>
                  </a:schemeClr>
                </a:solidFill>
              </a:rPr>
              <a:t>src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altLang="ko-KR" dirty="0" err="1">
                <a:solidFill>
                  <a:schemeClr val="bg2">
                    <a:lumMod val="25000"/>
                  </a:schemeClr>
                </a:solidFill>
              </a:rPr>
              <a:t>srcPos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altLang="ko-KR" dirty="0" err="1">
                <a:solidFill>
                  <a:schemeClr val="bg2">
                    <a:lumMod val="25000"/>
                  </a:schemeClr>
                </a:solidFill>
              </a:rPr>
              <a:t>dest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altLang="ko-KR" dirty="0" err="1">
                <a:solidFill>
                  <a:schemeClr val="bg2">
                    <a:lumMod val="25000"/>
                  </a:schemeClr>
                </a:solidFill>
              </a:rPr>
              <a:t>destPos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, length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</a:p>
          <a:p>
            <a:pPr marL="342900" indent="-342900">
              <a:buFontTx/>
              <a:buChar char="-"/>
            </a:pPr>
            <a:r>
              <a:rPr lang="en-US" altLang="ko-KR" dirty="0" err="1" smtClean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src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복사할 배열</a:t>
            </a:r>
            <a:endParaRPr lang="en-US" altLang="ko-KR" dirty="0" smtClean="0">
              <a:solidFill>
                <a:schemeClr val="bg2">
                  <a:lumMod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dirty="0" err="1" smtClean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srcPos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복사할 자료의 시작 지점</a:t>
            </a:r>
            <a:endParaRPr lang="en-US" altLang="ko-KR" dirty="0" smtClean="0">
              <a:solidFill>
                <a:schemeClr val="bg2">
                  <a:lumMod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dirty="0" err="1" smtClean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dest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dirty="0" err="1" smtClean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붙여넣을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배열</a:t>
            </a:r>
            <a:endParaRPr lang="en-US" altLang="ko-KR" dirty="0" smtClean="0">
              <a:solidFill>
                <a:schemeClr val="bg2">
                  <a:lumMod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dirty="0" err="1" smtClean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destPos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dirty="0" err="1" smtClean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붙여넣을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위치의 시작 지점</a:t>
            </a:r>
            <a:endParaRPr lang="en-US" altLang="ko-KR" dirty="0" smtClean="0">
              <a:solidFill>
                <a:schemeClr val="bg2">
                  <a:lumMod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length : 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데이터를 복사할 길이</a:t>
            </a:r>
            <a:endParaRPr lang="en-US" altLang="ko-KR" dirty="0" smtClean="0">
              <a:solidFill>
                <a:schemeClr val="bg2">
                  <a:lumMod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55688" y="3929309"/>
            <a:ext cx="111096" cy="111096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166784" y="3789073"/>
            <a:ext cx="103298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ex)</a:t>
            </a:r>
          </a:p>
          <a:p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[] a = {1, 2, 3, 4, 5};</a:t>
            </a:r>
          </a:p>
          <a:p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[] b = new </a:t>
            </a:r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[5];</a:t>
            </a:r>
          </a:p>
          <a:p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System.arraycopy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(a, 0, b, 0, 3);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2334752" y="5571882"/>
            <a:ext cx="2332554" cy="996514"/>
            <a:chOff x="1832729" y="5384796"/>
            <a:chExt cx="2332554" cy="996514"/>
          </a:xfrm>
        </p:grpSpPr>
        <p:grpSp>
          <p:nvGrpSpPr>
            <p:cNvPr id="9" name="그룹 8"/>
            <p:cNvGrpSpPr/>
            <p:nvPr/>
          </p:nvGrpSpPr>
          <p:grpSpPr>
            <a:xfrm>
              <a:off x="1832729" y="5384796"/>
              <a:ext cx="2332554" cy="615461"/>
              <a:chOff x="1166784" y="5340835"/>
              <a:chExt cx="2332554" cy="615461"/>
            </a:xfrm>
          </p:grpSpPr>
          <p:sp>
            <p:nvSpPr>
              <p:cNvPr id="3" name="직사각형 2"/>
              <p:cNvSpPr/>
              <p:nvPr/>
            </p:nvSpPr>
            <p:spPr>
              <a:xfrm>
                <a:off x="1166784" y="5340835"/>
                <a:ext cx="2332554" cy="615461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1248507" y="5463899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1</a:t>
                </a:r>
                <a:endParaRPr lang="ko-KR" altLang="en-US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712211" y="5463899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2</a:t>
                </a:r>
                <a:endParaRPr lang="ko-KR" altLang="en-US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2175915" y="5469760"/>
                <a:ext cx="2491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3</a:t>
                </a:r>
                <a:endParaRPr lang="ko-KR" altLang="en-US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2639619" y="5463899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4</a:t>
                </a:r>
                <a:endParaRPr lang="ko-KR" altLang="en-US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3122858" y="5463899"/>
                <a:ext cx="3113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5</a:t>
                </a:r>
                <a:endParaRPr lang="ko-KR" altLang="en-US" dirty="0"/>
              </a:p>
            </p:txBody>
          </p:sp>
          <p:cxnSp>
            <p:nvCxnSpPr>
              <p:cNvPr id="6" name="직선 연결선 5"/>
              <p:cNvCxnSpPr/>
              <p:nvPr/>
            </p:nvCxnSpPr>
            <p:spPr>
              <a:xfrm>
                <a:off x="1612563" y="5340835"/>
                <a:ext cx="0" cy="61546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>
                <a:off x="2072694" y="5340835"/>
                <a:ext cx="0" cy="61546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>
                <a:off x="2556271" y="5340835"/>
                <a:ext cx="0" cy="61546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/>
              <p:nvPr/>
            </p:nvCxnSpPr>
            <p:spPr>
              <a:xfrm>
                <a:off x="3031055" y="5340835"/>
                <a:ext cx="0" cy="61546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TextBox 23"/>
            <p:cNvSpPr txBox="1"/>
            <p:nvPr/>
          </p:nvSpPr>
          <p:spPr>
            <a:xfrm>
              <a:off x="2600499" y="6011978"/>
              <a:ext cx="7970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/>
                <a:t>int</a:t>
              </a:r>
              <a:r>
                <a:rPr lang="en-US" altLang="ko-KR" dirty="0" smtClean="0"/>
                <a:t>[] a</a:t>
              </a:r>
              <a:endParaRPr lang="ko-KR" altLang="en-US" dirty="0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6833752" y="5566020"/>
            <a:ext cx="2332554" cy="996515"/>
            <a:chOff x="6486791" y="5384795"/>
            <a:chExt cx="2332554" cy="996515"/>
          </a:xfrm>
        </p:grpSpPr>
        <p:grpSp>
          <p:nvGrpSpPr>
            <p:cNvPr id="26" name="그룹 25"/>
            <p:cNvGrpSpPr/>
            <p:nvPr/>
          </p:nvGrpSpPr>
          <p:grpSpPr>
            <a:xfrm>
              <a:off x="6486791" y="5384795"/>
              <a:ext cx="2332554" cy="615461"/>
              <a:chOff x="1166784" y="5340835"/>
              <a:chExt cx="2332554" cy="615461"/>
            </a:xfrm>
          </p:grpSpPr>
          <p:sp>
            <p:nvSpPr>
              <p:cNvPr id="27" name="직사각형 26"/>
              <p:cNvSpPr/>
              <p:nvPr/>
            </p:nvSpPr>
            <p:spPr>
              <a:xfrm>
                <a:off x="1166784" y="5340835"/>
                <a:ext cx="2332554" cy="615461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1248507" y="5463899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1</a:t>
                </a:r>
                <a:endParaRPr lang="ko-KR" altLang="en-US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1712211" y="5463899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2</a:t>
                </a:r>
                <a:endParaRPr lang="ko-KR" altLang="en-US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2175915" y="5469760"/>
                <a:ext cx="2491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3</a:t>
                </a:r>
                <a:endParaRPr lang="ko-KR" altLang="en-US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2639619" y="5463899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0</a:t>
                </a:r>
                <a:endParaRPr lang="ko-KR" altLang="en-US" dirty="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3122858" y="5463899"/>
                <a:ext cx="3113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0</a:t>
                </a:r>
                <a:endParaRPr lang="ko-KR" altLang="en-US" dirty="0"/>
              </a:p>
            </p:txBody>
          </p:sp>
          <p:cxnSp>
            <p:nvCxnSpPr>
              <p:cNvPr id="33" name="직선 연결선 32"/>
              <p:cNvCxnSpPr/>
              <p:nvPr/>
            </p:nvCxnSpPr>
            <p:spPr>
              <a:xfrm>
                <a:off x="1612563" y="5340835"/>
                <a:ext cx="0" cy="61546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>
              <a:xfrm>
                <a:off x="2072694" y="5340835"/>
                <a:ext cx="0" cy="61546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>
              <a:xfrm>
                <a:off x="2556271" y="5340835"/>
                <a:ext cx="0" cy="61546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>
              <a:xfrm>
                <a:off x="3031055" y="5340835"/>
                <a:ext cx="0" cy="61546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TextBox 36"/>
            <p:cNvSpPr txBox="1"/>
            <p:nvPr/>
          </p:nvSpPr>
          <p:spPr>
            <a:xfrm>
              <a:off x="7254561" y="6011978"/>
              <a:ext cx="8146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/>
                <a:t>int</a:t>
              </a:r>
              <a:r>
                <a:rPr lang="en-US" altLang="ko-KR" dirty="0" smtClean="0"/>
                <a:t>[] b</a:t>
              </a:r>
              <a:endParaRPr lang="ko-KR" altLang="en-US" dirty="0"/>
            </a:p>
          </p:txBody>
        </p:sp>
      </p:grpSp>
      <p:sp>
        <p:nvSpPr>
          <p:cNvPr id="39" name="직사각형 38"/>
          <p:cNvSpPr/>
          <p:nvPr/>
        </p:nvSpPr>
        <p:spPr>
          <a:xfrm>
            <a:off x="2264071" y="5530052"/>
            <a:ext cx="1525250" cy="71041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U자형 화살표 41"/>
          <p:cNvSpPr/>
          <p:nvPr/>
        </p:nvSpPr>
        <p:spPr>
          <a:xfrm>
            <a:off x="3501028" y="5112512"/>
            <a:ext cx="4100494" cy="419458"/>
          </a:xfrm>
          <a:prstGeom prst="uturnArrow">
            <a:avLst>
              <a:gd name="adj1" fmla="val 35686"/>
              <a:gd name="adj2" fmla="val 25000"/>
              <a:gd name="adj3" fmla="val 27137"/>
              <a:gd name="adj4" fmla="val 43750"/>
              <a:gd name="adj5" fmla="val 10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768576" y="5530052"/>
            <a:ext cx="1525250" cy="71041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193056" y="191901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실습 과제 </a:t>
            </a:r>
            <a:r>
              <a:rPr lang="en-US" altLang="ko-KR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(7/8)</a:t>
            </a:r>
            <a:endParaRPr lang="ko-KR" altLang="en-US" sz="2800" dirty="0">
              <a:solidFill>
                <a:srgbClr val="404040"/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6136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594</Words>
  <Application>Microsoft Office PowerPoint</Application>
  <PresentationFormat>와이드스크린</PresentationFormat>
  <Paragraphs>152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2018년 1학기 자료구조 및 실습 #01 : Array(배열)  2018. 03. 13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2018년 1학기 자료구조 및 실습 #01 : Array(배열)  2018. 03. 13</dc:title>
  <dc:creator>Semok Choi</dc:creator>
  <cp:lastModifiedBy>Windows 사용자</cp:lastModifiedBy>
  <cp:revision>15</cp:revision>
  <cp:lastPrinted>2018-03-12T00:58:28Z</cp:lastPrinted>
  <dcterms:created xsi:type="dcterms:W3CDTF">2018-03-11T12:41:56Z</dcterms:created>
  <dcterms:modified xsi:type="dcterms:W3CDTF">2018-03-12T09:50:24Z</dcterms:modified>
</cp:coreProperties>
</file>