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256" r:id="rId2"/>
    <p:sldId id="278" r:id="rId3"/>
    <p:sldId id="283" r:id="rId4"/>
    <p:sldId id="284" r:id="rId5"/>
    <p:sldId id="294" r:id="rId6"/>
    <p:sldId id="291" r:id="rId7"/>
    <p:sldId id="296" r:id="rId8"/>
    <p:sldId id="295" r:id="rId9"/>
    <p:sldId id="298" r:id="rId10"/>
    <p:sldId id="293" r:id="rId11"/>
    <p:sldId id="297" r:id="rId12"/>
    <p:sldId id="299" r:id="rId13"/>
    <p:sldId id="272" r:id="rId14"/>
    <p:sldId id="270" r:id="rId15"/>
    <p:sldId id="271" r:id="rId16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008080"/>
    <a:srgbClr val="00666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37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60" cy="498055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60" cy="498055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E5EE1ABA-4A17-485A-B81C-947D41695E3D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60" cy="498054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60" cy="498054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3751A086-C5BD-4EF7-A095-2E9E5706A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947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213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380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54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69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57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88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70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17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48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182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72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A3F84-F7DE-4D3C-83FC-7DCA91495895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6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40625" y="1363287"/>
            <a:ext cx="9382298" cy="40649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/>
              <a:t>2018</a:t>
            </a:r>
            <a:r>
              <a:rPr lang="ko-KR" altLang="en-US" sz="2800" dirty="0" smtClean="0"/>
              <a:t>년 </a:t>
            </a:r>
            <a:r>
              <a:rPr lang="en-US" altLang="ko-KR" sz="2800" dirty="0" smtClean="0"/>
              <a:t>1</a:t>
            </a:r>
            <a:r>
              <a:rPr lang="ko-KR" altLang="en-US" sz="2800" dirty="0" smtClean="0"/>
              <a:t>학기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4800" dirty="0" smtClean="0"/>
              <a:t>자료구조 및 실습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en-US" altLang="ko-KR" sz="2800" b="1" dirty="0" smtClean="0"/>
              <a:t>#10 : </a:t>
            </a:r>
            <a:r>
              <a:rPr lang="en-US" altLang="ko-KR" sz="2800" b="1" dirty="0" err="1" smtClean="0"/>
              <a:t>BinaryTree</a:t>
            </a:r>
            <a:r>
              <a:rPr lang="en-US" altLang="ko-KR" sz="2800" b="1" dirty="0" smtClean="0"/>
              <a:t>(</a:t>
            </a:r>
            <a:r>
              <a:rPr lang="ko-KR" altLang="en-US" sz="2800" b="1" dirty="0" err="1" smtClean="0"/>
              <a:t>이진트리</a:t>
            </a:r>
            <a:r>
              <a:rPr lang="en-US" altLang="ko-KR" sz="2800" b="1" dirty="0" smtClean="0"/>
              <a:t>)</a:t>
            </a:r>
            <a:br>
              <a:rPr lang="en-US" altLang="ko-KR" sz="2800" b="1" dirty="0" smtClean="0"/>
            </a:b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2018. 05. 15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4850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맑은 고딕" panose="020B0503020000020004" pitchFamily="50" charset="-127"/>
              </a:rPr>
              <a:t>실습 과제 </a:t>
            </a:r>
            <a:r>
              <a:rPr lang="en-US" altLang="ko-KR" sz="2800" b="1" dirty="0" smtClean="0">
                <a:latin typeface="맑은 고딕" panose="020B0503020000020004" pitchFamily="50" charset="-127"/>
              </a:rPr>
              <a:t>(5/7)</a:t>
            </a:r>
            <a:endParaRPr lang="ko-KR" altLang="en-US" sz="2800" b="1" dirty="0">
              <a:latin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86450" y="1236631"/>
            <a:ext cx="14437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err="1" smtClean="0"/>
              <a:t>levelOrder</a:t>
            </a:r>
            <a:endParaRPr lang="ko-KR" altLang="en-US" sz="2000" b="1" dirty="0"/>
          </a:p>
        </p:txBody>
      </p:sp>
      <p:sp>
        <p:nvSpPr>
          <p:cNvPr id="140" name="TextBox 139"/>
          <p:cNvSpPr txBox="1"/>
          <p:nvPr/>
        </p:nvSpPr>
        <p:spPr>
          <a:xfrm>
            <a:off x="6940805" y="1352670"/>
            <a:ext cx="500167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레벨 </a:t>
            </a:r>
            <a:r>
              <a:rPr lang="ko-KR" altLang="en-US" b="1" dirty="0">
                <a:solidFill>
                  <a:srgbClr val="404040"/>
                </a:solidFill>
                <a:latin typeface="맑은 고딕" panose="020B0503020000020004" pitchFamily="50" charset="-127"/>
              </a:rPr>
              <a:t>순서 </a:t>
            </a:r>
            <a:r>
              <a:rPr lang="en-US" altLang="ko-KR" b="1" dirty="0">
                <a:solidFill>
                  <a:srgbClr val="404040"/>
                </a:solidFill>
                <a:latin typeface="맑은 고딕" panose="020B0503020000020004" pitchFamily="50" charset="-127"/>
              </a:rPr>
              <a:t>(level order) </a:t>
            </a:r>
            <a:r>
              <a:rPr lang="ko-KR" altLang="en-US" b="1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순회</a:t>
            </a:r>
            <a:endParaRPr lang="en-US" altLang="ko-KR" b="1" dirty="0">
              <a:solidFill>
                <a:srgbClr val="404040"/>
              </a:solidFill>
              <a:latin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600" b="1" dirty="0" smtClean="0"/>
              <a:t>1</a:t>
            </a:r>
            <a:r>
              <a:rPr lang="en-US" altLang="ko-KR" sz="1600" b="1" dirty="0"/>
              <a:t>. </a:t>
            </a:r>
            <a:r>
              <a:rPr lang="ko-KR" altLang="en-US" sz="1600" b="1" dirty="0" smtClean="0"/>
              <a:t>큐를 초기화</a:t>
            </a:r>
            <a:r>
              <a:rPr lang="en-US" altLang="ko-KR" sz="1600" b="1" dirty="0" smtClean="0"/>
              <a:t>.</a:t>
            </a:r>
            <a:endParaRPr lang="en-US" altLang="ko-KR" sz="1600" b="1" dirty="0"/>
          </a:p>
          <a:p>
            <a:pPr lvl="1">
              <a:lnSpc>
                <a:spcPct val="20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 smtClean="0"/>
              <a:t>루트를 큐에 삽입</a:t>
            </a:r>
            <a:r>
              <a:rPr lang="en-US" altLang="ko-KR" sz="1600" b="1" dirty="0" smtClean="0"/>
              <a:t>.</a:t>
            </a:r>
            <a:endParaRPr lang="en-US" altLang="ko-KR" sz="1600" b="1" dirty="0"/>
          </a:p>
          <a:p>
            <a:pPr lvl="1">
              <a:lnSpc>
                <a:spcPct val="200000"/>
              </a:lnSpc>
            </a:pPr>
            <a:r>
              <a:rPr lang="en-US" altLang="ko-KR" sz="1600" b="1" dirty="0"/>
              <a:t>3. </a:t>
            </a:r>
            <a:r>
              <a:rPr lang="ko-KR" altLang="en-US" sz="1600" b="1" dirty="0" smtClean="0"/>
              <a:t>큐가 공백</a:t>
            </a:r>
            <a:r>
              <a:rPr lang="en-US" altLang="ko-KR" sz="1600" b="1" dirty="0" smtClean="0"/>
              <a:t>(null)</a:t>
            </a:r>
            <a:r>
              <a:rPr lang="ko-KR" altLang="en-US" sz="1600" b="1" dirty="0" smtClean="0"/>
              <a:t>이 될 때까지 단계 </a:t>
            </a:r>
            <a:r>
              <a:rPr lang="en-US" altLang="ko-KR" sz="1600" b="1" dirty="0" smtClean="0"/>
              <a:t>4-6</a:t>
            </a:r>
            <a:r>
              <a:rPr lang="ko-KR" altLang="en-US" sz="1600" b="1" dirty="0" smtClean="0"/>
              <a:t>을 반복</a:t>
            </a:r>
            <a:r>
              <a:rPr lang="en-US" altLang="ko-KR" sz="1600" b="1" dirty="0" smtClean="0"/>
              <a:t>.</a:t>
            </a:r>
            <a:endParaRPr lang="en-US" altLang="ko-KR" sz="1600" b="1" dirty="0"/>
          </a:p>
          <a:p>
            <a:pPr lvl="1">
              <a:lnSpc>
                <a:spcPct val="200000"/>
              </a:lnSpc>
            </a:pPr>
            <a:r>
              <a:rPr lang="en-US" altLang="ko-KR" sz="1600" b="1" dirty="0"/>
              <a:t>4. </a:t>
            </a:r>
            <a:r>
              <a:rPr lang="ko-KR" altLang="en-US" sz="1600" b="1" dirty="0" smtClean="0"/>
              <a:t>큐에서 첫번째 노드 </a:t>
            </a:r>
            <a:r>
              <a:rPr lang="en-US" altLang="ko-KR" sz="1600" b="1" dirty="0" smtClean="0"/>
              <a:t>x</a:t>
            </a:r>
            <a:r>
              <a:rPr lang="ko-KR" altLang="en-US" sz="1600" b="1" dirty="0" smtClean="0"/>
              <a:t>를 삭제</a:t>
            </a:r>
            <a:r>
              <a:rPr lang="en-US" altLang="ko-KR" sz="1600" b="1" dirty="0" smtClean="0"/>
              <a:t>.</a:t>
            </a:r>
            <a:endParaRPr lang="en-US" altLang="ko-KR" sz="1600" b="1" dirty="0"/>
          </a:p>
          <a:p>
            <a:pPr lvl="1">
              <a:lnSpc>
                <a:spcPct val="200000"/>
              </a:lnSpc>
            </a:pPr>
            <a:r>
              <a:rPr lang="en-US" altLang="ko-KR" sz="1600" b="1" dirty="0"/>
              <a:t>5. x</a:t>
            </a:r>
            <a:r>
              <a:rPr lang="ko-KR" altLang="en-US" sz="1600" b="1" dirty="0" smtClean="0"/>
              <a:t>를 방문</a:t>
            </a:r>
            <a:r>
              <a:rPr lang="en-US" altLang="ko-KR" sz="1600" b="1" dirty="0" smtClean="0"/>
              <a:t>.</a:t>
            </a:r>
            <a:endParaRPr lang="en-US" altLang="ko-KR" sz="1600" b="1" dirty="0"/>
          </a:p>
          <a:p>
            <a:pPr lvl="1">
              <a:lnSpc>
                <a:spcPct val="200000"/>
              </a:lnSpc>
            </a:pPr>
            <a:r>
              <a:rPr lang="en-US" altLang="ko-KR" sz="1600" b="1" dirty="0"/>
              <a:t>6. </a:t>
            </a:r>
            <a:r>
              <a:rPr lang="en-US" altLang="ko-KR" sz="1600" b="1" dirty="0" smtClean="0"/>
              <a:t>x</a:t>
            </a:r>
            <a:r>
              <a:rPr lang="ko-KR" altLang="en-US" sz="1600" b="1" dirty="0" smtClean="0"/>
              <a:t>의 모든 자식들을 순서대로</a:t>
            </a:r>
            <a:r>
              <a:rPr lang="en-US" altLang="ko-KR" sz="1600" b="1" dirty="0"/>
              <a:t> </a:t>
            </a:r>
            <a:r>
              <a:rPr lang="ko-KR" altLang="en-US" sz="1600" b="1" dirty="0" smtClean="0"/>
              <a:t>큐에 삽입</a:t>
            </a:r>
            <a:r>
              <a:rPr lang="en-US" altLang="ko-KR" sz="1600" b="1" dirty="0"/>
              <a:t>.</a:t>
            </a:r>
            <a:endParaRPr lang="en-US" altLang="ko-KR" sz="1600" b="1" dirty="0" smtClean="0"/>
          </a:p>
        </p:txBody>
      </p:sp>
      <p:sp>
        <p:nvSpPr>
          <p:cNvPr id="148" name="TextBox 147"/>
          <p:cNvSpPr txBox="1"/>
          <p:nvPr/>
        </p:nvSpPr>
        <p:spPr>
          <a:xfrm>
            <a:off x="202008" y="5385907"/>
            <a:ext cx="708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altLang="ko-KR" b="1" dirty="0" smtClean="0">
                <a:solidFill>
                  <a:srgbClr val="404040"/>
                </a:solidFill>
              </a:rPr>
              <a:t>- </a:t>
            </a:r>
            <a:r>
              <a:rPr lang="ko-KR" altLang="en-US" b="1" dirty="0" smtClean="0">
                <a:solidFill>
                  <a:srgbClr val="404040"/>
                </a:solidFill>
              </a:rPr>
              <a:t>레벨 순서</a:t>
            </a:r>
            <a:r>
              <a:rPr lang="en-US" altLang="ko-KR" b="1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b="1" dirty="0">
                <a:solidFill>
                  <a:srgbClr val="404040"/>
                </a:solidFill>
                <a:latin typeface="맑은 고딕" panose="020B0503020000020004" pitchFamily="50" charset="-127"/>
              </a:rPr>
              <a:t>level order)</a:t>
            </a:r>
            <a:r>
              <a:rPr lang="ko-KR" altLang="en-US" b="1" dirty="0" smtClean="0">
                <a:solidFill>
                  <a:srgbClr val="404040"/>
                </a:solidFill>
              </a:rPr>
              <a:t> 순회 </a:t>
            </a:r>
            <a:r>
              <a:rPr lang="en-US" altLang="ko-KR" b="1" dirty="0" smtClean="0">
                <a:solidFill>
                  <a:srgbClr val="404040"/>
                </a:solidFill>
              </a:rPr>
              <a:t>-</a:t>
            </a:r>
            <a:r>
              <a:rPr lang="ko-KR" altLang="en-US" b="1" dirty="0" smtClean="0">
                <a:solidFill>
                  <a:srgbClr val="404040"/>
                </a:solidFill>
              </a:rPr>
              <a:t> </a:t>
            </a:r>
            <a:endParaRPr lang="en-US" altLang="ko-KR" b="1" dirty="0" smtClean="0">
              <a:solidFill>
                <a:srgbClr val="40404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1743" y="5733676"/>
            <a:ext cx="5379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출력 </a:t>
            </a: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0, 1, 2, 3, 4, 5, 6, 7, 8</a:t>
            </a:r>
            <a:endParaRPr lang="pt-BR" altLang="ko-KR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353165" y="2331940"/>
            <a:ext cx="6414136" cy="2746055"/>
            <a:chOff x="353165" y="2331940"/>
            <a:chExt cx="6414136" cy="2746055"/>
          </a:xfrm>
        </p:grpSpPr>
        <p:cxnSp>
          <p:nvCxnSpPr>
            <p:cNvPr id="56" name="직선 화살표 연결선 55"/>
            <p:cNvCxnSpPr>
              <a:stCxn id="22" idx="6"/>
              <a:endCxn id="20" idx="2"/>
            </p:cNvCxnSpPr>
            <p:nvPr/>
          </p:nvCxnSpPr>
          <p:spPr>
            <a:xfrm flipV="1">
              <a:off x="2735707" y="4099135"/>
              <a:ext cx="1774263" cy="6584"/>
            </a:xfrm>
            <a:prstGeom prst="straightConnector1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그룹 132"/>
            <p:cNvGrpSpPr/>
            <p:nvPr/>
          </p:nvGrpSpPr>
          <p:grpSpPr>
            <a:xfrm>
              <a:off x="353165" y="2331940"/>
              <a:ext cx="6414136" cy="2746055"/>
              <a:chOff x="95079" y="2215071"/>
              <a:chExt cx="6414136" cy="2746055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418160" y="2215071"/>
                <a:ext cx="4980167" cy="2746055"/>
                <a:chOff x="421365" y="2996897"/>
                <a:chExt cx="5555275" cy="3047124"/>
              </a:xfrm>
            </p:grpSpPr>
            <p:sp>
              <p:nvSpPr>
                <p:cNvPr id="12" name="타원 11"/>
                <p:cNvSpPr/>
                <p:nvPr/>
              </p:nvSpPr>
              <p:spPr>
                <a:xfrm>
                  <a:off x="1043378" y="4721016"/>
                  <a:ext cx="488262" cy="488262"/>
                </a:xfrm>
                <a:prstGeom prst="ellipse">
                  <a:avLst/>
                </a:prstGeom>
                <a:noFill/>
                <a:ln w="28575">
                  <a:solidFill>
                    <a:srgbClr val="16A08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3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타원 12"/>
                <p:cNvSpPr/>
                <p:nvPr/>
              </p:nvSpPr>
              <p:spPr>
                <a:xfrm>
                  <a:off x="3577028" y="2996897"/>
                  <a:ext cx="488262" cy="488262"/>
                </a:xfrm>
                <a:prstGeom prst="ellipse">
                  <a:avLst/>
                </a:prstGeom>
                <a:noFill/>
                <a:ln w="28575">
                  <a:solidFill>
                    <a:srgbClr val="16A08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0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타원 13"/>
                <p:cNvSpPr/>
                <p:nvPr/>
              </p:nvSpPr>
              <p:spPr>
                <a:xfrm>
                  <a:off x="1665678" y="3889898"/>
                  <a:ext cx="488262" cy="488262"/>
                </a:xfrm>
                <a:prstGeom prst="ellipse">
                  <a:avLst/>
                </a:prstGeom>
                <a:noFill/>
                <a:ln w="28575">
                  <a:solidFill>
                    <a:srgbClr val="16A08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1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타원 14"/>
                <p:cNvSpPr/>
                <p:nvPr/>
              </p:nvSpPr>
              <p:spPr>
                <a:xfrm>
                  <a:off x="5488378" y="3889898"/>
                  <a:ext cx="488262" cy="488262"/>
                </a:xfrm>
                <a:prstGeom prst="ellipse">
                  <a:avLst/>
                </a:prstGeom>
                <a:noFill/>
                <a:ln w="28575">
                  <a:solidFill>
                    <a:srgbClr val="16A08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2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" name="직선 연결선 15"/>
                <p:cNvCxnSpPr>
                  <a:stCxn id="14" idx="0"/>
                  <a:endCxn id="13" idx="3"/>
                </p:cNvCxnSpPr>
                <p:nvPr/>
              </p:nvCxnSpPr>
              <p:spPr>
                <a:xfrm flipV="1">
                  <a:off x="1909809" y="3413655"/>
                  <a:ext cx="1738723" cy="476243"/>
                </a:xfrm>
                <a:prstGeom prst="line">
                  <a:avLst/>
                </a:prstGeom>
                <a:ln w="28575">
                  <a:solidFill>
                    <a:srgbClr val="16A08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/>
                <p:cNvCxnSpPr>
                  <a:stCxn id="15" idx="0"/>
                  <a:endCxn id="13" idx="5"/>
                </p:cNvCxnSpPr>
                <p:nvPr/>
              </p:nvCxnSpPr>
              <p:spPr>
                <a:xfrm flipH="1" flipV="1">
                  <a:off x="3993786" y="3413655"/>
                  <a:ext cx="1738723" cy="476243"/>
                </a:xfrm>
                <a:prstGeom prst="line">
                  <a:avLst/>
                </a:prstGeom>
                <a:ln w="28575">
                  <a:solidFill>
                    <a:srgbClr val="16A08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/>
                <p:cNvCxnSpPr>
                  <a:stCxn id="12" idx="0"/>
                  <a:endCxn id="14" idx="3"/>
                </p:cNvCxnSpPr>
                <p:nvPr/>
              </p:nvCxnSpPr>
              <p:spPr>
                <a:xfrm flipV="1">
                  <a:off x="1287509" y="4306657"/>
                  <a:ext cx="449673" cy="414359"/>
                </a:xfrm>
                <a:prstGeom prst="line">
                  <a:avLst/>
                </a:prstGeom>
                <a:ln w="28575">
                  <a:solidFill>
                    <a:srgbClr val="16A08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/>
                <p:cNvCxnSpPr>
                  <a:stCxn id="22" idx="0"/>
                  <a:endCxn id="14" idx="5"/>
                </p:cNvCxnSpPr>
                <p:nvPr/>
              </p:nvCxnSpPr>
              <p:spPr>
                <a:xfrm flipH="1" flipV="1">
                  <a:off x="2082436" y="4306657"/>
                  <a:ext cx="392086" cy="414359"/>
                </a:xfrm>
                <a:prstGeom prst="line">
                  <a:avLst/>
                </a:prstGeom>
                <a:ln w="28575">
                  <a:solidFill>
                    <a:srgbClr val="16A08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타원 19"/>
                <p:cNvSpPr/>
                <p:nvPr/>
              </p:nvSpPr>
              <p:spPr>
                <a:xfrm>
                  <a:off x="4697806" y="4713711"/>
                  <a:ext cx="488262" cy="488262"/>
                </a:xfrm>
                <a:prstGeom prst="ellipse">
                  <a:avLst/>
                </a:prstGeom>
                <a:noFill/>
                <a:ln w="28575">
                  <a:solidFill>
                    <a:srgbClr val="16A08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5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1" name="직선 연결선 20"/>
                <p:cNvCxnSpPr>
                  <a:stCxn id="20" idx="0"/>
                  <a:endCxn id="15" idx="3"/>
                </p:cNvCxnSpPr>
                <p:nvPr/>
              </p:nvCxnSpPr>
              <p:spPr>
                <a:xfrm flipV="1">
                  <a:off x="4941938" y="4306657"/>
                  <a:ext cx="617944" cy="407054"/>
                </a:xfrm>
                <a:prstGeom prst="line">
                  <a:avLst/>
                </a:prstGeom>
                <a:ln w="28575">
                  <a:solidFill>
                    <a:srgbClr val="16A08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타원 21"/>
                <p:cNvSpPr/>
                <p:nvPr/>
              </p:nvSpPr>
              <p:spPr>
                <a:xfrm>
                  <a:off x="2230390" y="4721016"/>
                  <a:ext cx="488262" cy="488262"/>
                </a:xfrm>
                <a:prstGeom prst="ellipse">
                  <a:avLst/>
                </a:prstGeom>
                <a:noFill/>
                <a:ln w="28575">
                  <a:solidFill>
                    <a:srgbClr val="16A08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4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타원 24"/>
                <p:cNvSpPr/>
                <p:nvPr/>
              </p:nvSpPr>
              <p:spPr>
                <a:xfrm>
                  <a:off x="421365" y="5555758"/>
                  <a:ext cx="488262" cy="488263"/>
                </a:xfrm>
                <a:prstGeom prst="ellipse">
                  <a:avLst/>
                </a:prstGeom>
                <a:noFill/>
                <a:ln w="28575">
                  <a:solidFill>
                    <a:srgbClr val="16A08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7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6" name="직선 연결선 25"/>
                <p:cNvCxnSpPr>
                  <a:stCxn id="25" idx="0"/>
                  <a:endCxn id="12" idx="3"/>
                </p:cNvCxnSpPr>
                <p:nvPr/>
              </p:nvCxnSpPr>
              <p:spPr>
                <a:xfrm flipV="1">
                  <a:off x="665497" y="5137775"/>
                  <a:ext cx="449386" cy="417982"/>
                </a:xfrm>
                <a:prstGeom prst="line">
                  <a:avLst/>
                </a:prstGeom>
                <a:ln w="28575">
                  <a:solidFill>
                    <a:srgbClr val="16A08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연결선 26"/>
                <p:cNvCxnSpPr>
                  <a:stCxn id="28" idx="0"/>
                  <a:endCxn id="12" idx="5"/>
                </p:cNvCxnSpPr>
                <p:nvPr/>
              </p:nvCxnSpPr>
              <p:spPr>
                <a:xfrm flipH="1" flipV="1">
                  <a:off x="1460135" y="5137775"/>
                  <a:ext cx="392372" cy="417982"/>
                </a:xfrm>
                <a:prstGeom prst="line">
                  <a:avLst/>
                </a:prstGeom>
                <a:ln w="28575">
                  <a:solidFill>
                    <a:srgbClr val="16A08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타원 27"/>
                <p:cNvSpPr/>
                <p:nvPr/>
              </p:nvSpPr>
              <p:spPr>
                <a:xfrm>
                  <a:off x="1608376" y="5555757"/>
                  <a:ext cx="488262" cy="488262"/>
                </a:xfrm>
                <a:prstGeom prst="ellipse">
                  <a:avLst/>
                </a:prstGeom>
                <a:noFill/>
                <a:ln w="28575">
                  <a:solidFill>
                    <a:srgbClr val="16A08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8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2" name="그룹 131"/>
              <p:cNvGrpSpPr/>
              <p:nvPr/>
            </p:nvGrpSpPr>
            <p:grpSpPr>
              <a:xfrm>
                <a:off x="95079" y="2433869"/>
                <a:ext cx="6414136" cy="2307247"/>
                <a:chOff x="95079" y="2433869"/>
                <a:chExt cx="6414136" cy="2307247"/>
              </a:xfrm>
            </p:grpSpPr>
            <p:cxnSp>
              <p:nvCxnSpPr>
                <p:cNvPr id="44" name="직선 화살표 연결선 43"/>
                <p:cNvCxnSpPr>
                  <a:endCxn id="13" idx="2"/>
                </p:cNvCxnSpPr>
                <p:nvPr/>
              </p:nvCxnSpPr>
              <p:spPr>
                <a:xfrm>
                  <a:off x="1801182" y="2435081"/>
                  <a:ext cx="1445952" cy="0"/>
                </a:xfrm>
                <a:prstGeom prst="straightConnector1">
                  <a:avLst/>
                </a:prstGeom>
                <a:ln w="19050">
                  <a:solidFill>
                    <a:schemeClr val="accent2">
                      <a:lumMod val="60000"/>
                      <a:lumOff val="40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직선 화살표 연결선 49"/>
                <p:cNvCxnSpPr>
                  <a:stCxn id="14" idx="6"/>
                  <a:endCxn id="15" idx="2"/>
                </p:cNvCxnSpPr>
                <p:nvPr/>
              </p:nvCxnSpPr>
              <p:spPr>
                <a:xfrm>
                  <a:off x="1971371" y="3239850"/>
                  <a:ext cx="2989241" cy="0"/>
                </a:xfrm>
                <a:prstGeom prst="straightConnector1">
                  <a:avLst/>
                </a:prstGeom>
                <a:ln w="19050">
                  <a:solidFill>
                    <a:schemeClr val="accent2">
                      <a:lumMod val="60000"/>
                      <a:lumOff val="40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화살표 연결선 52"/>
                <p:cNvCxnSpPr>
                  <a:stCxn id="12" idx="6"/>
                  <a:endCxn id="22" idx="2"/>
                </p:cNvCxnSpPr>
                <p:nvPr/>
              </p:nvCxnSpPr>
              <p:spPr>
                <a:xfrm>
                  <a:off x="1413494" y="3988851"/>
                  <a:ext cx="626412" cy="0"/>
                </a:xfrm>
                <a:prstGeom prst="straightConnector1">
                  <a:avLst/>
                </a:prstGeom>
                <a:ln w="19050">
                  <a:solidFill>
                    <a:schemeClr val="accent2">
                      <a:lumMod val="60000"/>
                      <a:lumOff val="40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화살표 연결선 58"/>
                <p:cNvCxnSpPr>
                  <a:stCxn id="25" idx="6"/>
                  <a:endCxn id="28" idx="2"/>
                </p:cNvCxnSpPr>
                <p:nvPr/>
              </p:nvCxnSpPr>
              <p:spPr>
                <a:xfrm>
                  <a:off x="855875" y="4741115"/>
                  <a:ext cx="626411" cy="0"/>
                </a:xfrm>
                <a:prstGeom prst="straightConnector1">
                  <a:avLst/>
                </a:prstGeom>
                <a:ln w="19050">
                  <a:solidFill>
                    <a:schemeClr val="accent2">
                      <a:lumMod val="60000"/>
                      <a:lumOff val="40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직선 화살표 연결선 69"/>
                <p:cNvCxnSpPr>
                  <a:stCxn id="20" idx="6"/>
                  <a:endCxn id="71" idx="2"/>
                </p:cNvCxnSpPr>
                <p:nvPr/>
              </p:nvCxnSpPr>
              <p:spPr>
                <a:xfrm flipV="1">
                  <a:off x="4689599" y="3965470"/>
                  <a:ext cx="982309" cy="16796"/>
                </a:xfrm>
                <a:prstGeom prst="straightConnector1">
                  <a:avLst/>
                </a:prstGeom>
                <a:ln w="19050">
                  <a:solidFill>
                    <a:schemeClr val="accent2">
                      <a:lumMod val="60000"/>
                      <a:lumOff val="40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9" name="그룹 108"/>
                <p:cNvGrpSpPr/>
                <p:nvPr/>
              </p:nvGrpSpPr>
              <p:grpSpPr>
                <a:xfrm>
                  <a:off x="1176860" y="2433869"/>
                  <a:ext cx="3420438" cy="818289"/>
                  <a:chOff x="1176860" y="2433869"/>
                  <a:chExt cx="3420438" cy="818289"/>
                </a:xfrm>
              </p:grpSpPr>
              <p:sp>
                <p:nvSpPr>
                  <p:cNvPr id="91" name="원호 90"/>
                  <p:cNvSpPr/>
                  <p:nvPr/>
                </p:nvSpPr>
                <p:spPr>
                  <a:xfrm>
                    <a:off x="4094165" y="2433869"/>
                    <a:ext cx="503133" cy="365164"/>
                  </a:xfrm>
                  <a:prstGeom prst="arc">
                    <a:avLst>
                      <a:gd name="adj1" fmla="val 16705121"/>
                      <a:gd name="adj2" fmla="val 5057370"/>
                    </a:avLst>
                  </a:prstGeom>
                  <a:ln w="19050">
                    <a:solidFill>
                      <a:schemeClr val="accent2">
                        <a:lumMod val="60000"/>
                        <a:lumOff val="40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93" name="직선 연결선 92"/>
                  <p:cNvCxnSpPr>
                    <a:stCxn id="13" idx="6"/>
                    <a:endCxn id="91" idx="0"/>
                  </p:cNvCxnSpPr>
                  <p:nvPr/>
                </p:nvCxnSpPr>
                <p:spPr>
                  <a:xfrm flipV="1">
                    <a:off x="3684849" y="2434913"/>
                    <a:ext cx="687750" cy="168"/>
                  </a:xfrm>
                  <a:prstGeom prst="line">
                    <a:avLst/>
                  </a:prstGeom>
                  <a:ln w="19050">
                    <a:solidFill>
                      <a:schemeClr val="accent2">
                        <a:lumMod val="60000"/>
                        <a:lumOff val="40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직선 연결선 94"/>
                  <p:cNvCxnSpPr>
                    <a:stCxn id="98" idx="2"/>
                    <a:endCxn id="91" idx="2"/>
                  </p:cNvCxnSpPr>
                  <p:nvPr/>
                </p:nvCxnSpPr>
                <p:spPr>
                  <a:xfrm flipV="1">
                    <a:off x="1393140" y="2798554"/>
                    <a:ext cx="2970802" cy="61559"/>
                  </a:xfrm>
                  <a:prstGeom prst="line">
                    <a:avLst/>
                  </a:prstGeom>
                  <a:ln w="19050">
                    <a:solidFill>
                      <a:schemeClr val="accent2">
                        <a:lumMod val="60000"/>
                        <a:lumOff val="40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8" name="원호 97"/>
                  <p:cNvSpPr/>
                  <p:nvPr/>
                </p:nvSpPr>
                <p:spPr>
                  <a:xfrm rot="10800000">
                    <a:off x="1176860" y="2859436"/>
                    <a:ext cx="471696" cy="392722"/>
                  </a:xfrm>
                  <a:prstGeom prst="arc">
                    <a:avLst>
                      <a:gd name="adj1" fmla="val 16705129"/>
                      <a:gd name="adj2" fmla="val 5057370"/>
                    </a:avLst>
                  </a:prstGeom>
                  <a:ln w="19050">
                    <a:solidFill>
                      <a:schemeClr val="accent2">
                        <a:lumMod val="60000"/>
                        <a:lumOff val="40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06" name="직선 화살표 연결선 105"/>
                  <p:cNvCxnSpPr>
                    <a:stCxn id="98" idx="0"/>
                    <a:endCxn id="14" idx="2"/>
                  </p:cNvCxnSpPr>
                  <p:nvPr/>
                </p:nvCxnSpPr>
                <p:spPr>
                  <a:xfrm flipV="1">
                    <a:off x="1383864" y="3239850"/>
                    <a:ext cx="149792" cy="10834"/>
                  </a:xfrm>
                  <a:prstGeom prst="straightConnector1">
                    <a:avLst/>
                  </a:prstGeom>
                  <a:ln w="19050">
                    <a:solidFill>
                      <a:schemeClr val="accent2">
                        <a:lumMod val="60000"/>
                        <a:lumOff val="40000"/>
                      </a:schemeClr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0" name="그룹 109"/>
                <p:cNvGrpSpPr/>
                <p:nvPr/>
              </p:nvGrpSpPr>
              <p:grpSpPr>
                <a:xfrm>
                  <a:off x="629662" y="3225046"/>
                  <a:ext cx="5504010" cy="763803"/>
                  <a:chOff x="-1428973" y="2433869"/>
                  <a:chExt cx="5656955" cy="763803"/>
                </a:xfrm>
              </p:grpSpPr>
              <p:sp>
                <p:nvSpPr>
                  <p:cNvPr id="111" name="원호 110"/>
                  <p:cNvSpPr/>
                  <p:nvPr/>
                </p:nvSpPr>
                <p:spPr>
                  <a:xfrm>
                    <a:off x="3724849" y="2433869"/>
                    <a:ext cx="503133" cy="365164"/>
                  </a:xfrm>
                  <a:prstGeom prst="arc">
                    <a:avLst>
                      <a:gd name="adj1" fmla="val 16705121"/>
                      <a:gd name="adj2" fmla="val 5057370"/>
                    </a:avLst>
                  </a:prstGeom>
                  <a:ln w="19050">
                    <a:solidFill>
                      <a:schemeClr val="accent2">
                        <a:lumMod val="60000"/>
                        <a:lumOff val="40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12" name="직선 연결선 111"/>
                  <p:cNvCxnSpPr>
                    <a:stCxn id="15" idx="6"/>
                    <a:endCxn id="111" idx="0"/>
                  </p:cNvCxnSpPr>
                  <p:nvPr/>
                </p:nvCxnSpPr>
                <p:spPr>
                  <a:xfrm flipV="1">
                    <a:off x="3472203" y="2434972"/>
                    <a:ext cx="531818" cy="13701"/>
                  </a:xfrm>
                  <a:prstGeom prst="line">
                    <a:avLst/>
                  </a:prstGeom>
                  <a:ln w="19050">
                    <a:solidFill>
                      <a:schemeClr val="accent2">
                        <a:lumMod val="60000"/>
                        <a:lumOff val="40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직선 연결선 112"/>
                  <p:cNvCxnSpPr>
                    <a:stCxn id="114" idx="2"/>
                    <a:endCxn id="111" idx="2"/>
                  </p:cNvCxnSpPr>
                  <p:nvPr/>
                </p:nvCxnSpPr>
                <p:spPr>
                  <a:xfrm flipV="1">
                    <a:off x="-1212484" y="2798527"/>
                    <a:ext cx="5207612" cy="11624"/>
                  </a:xfrm>
                  <a:prstGeom prst="line">
                    <a:avLst/>
                  </a:prstGeom>
                  <a:ln w="19050">
                    <a:solidFill>
                      <a:schemeClr val="accent2">
                        <a:lumMod val="60000"/>
                        <a:lumOff val="40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4" name="원호 113"/>
                  <p:cNvSpPr/>
                  <p:nvPr/>
                </p:nvSpPr>
                <p:spPr>
                  <a:xfrm rot="10800000">
                    <a:off x="-1428973" y="2809513"/>
                    <a:ext cx="471696" cy="377988"/>
                  </a:xfrm>
                  <a:prstGeom prst="arc">
                    <a:avLst>
                      <a:gd name="adj1" fmla="val 16705121"/>
                      <a:gd name="adj2" fmla="val 5057370"/>
                    </a:avLst>
                  </a:prstGeom>
                  <a:ln w="19050">
                    <a:solidFill>
                      <a:schemeClr val="accent2">
                        <a:lumMod val="60000"/>
                        <a:lumOff val="40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15" name="직선 화살표 연결선 114"/>
                  <p:cNvCxnSpPr>
                    <a:stCxn id="114" idx="0"/>
                    <a:endCxn id="12" idx="2"/>
                  </p:cNvCxnSpPr>
                  <p:nvPr/>
                </p:nvCxnSpPr>
                <p:spPr>
                  <a:xfrm>
                    <a:off x="-1221662" y="3186112"/>
                    <a:ext cx="148424" cy="11560"/>
                  </a:xfrm>
                  <a:prstGeom prst="straightConnector1">
                    <a:avLst/>
                  </a:prstGeom>
                  <a:ln w="19050">
                    <a:solidFill>
                      <a:schemeClr val="accent2">
                        <a:lumMod val="60000"/>
                        <a:lumOff val="40000"/>
                      </a:schemeClr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4" name="그룹 123"/>
                <p:cNvGrpSpPr/>
                <p:nvPr/>
              </p:nvGrpSpPr>
              <p:grpSpPr>
                <a:xfrm>
                  <a:off x="95079" y="3961790"/>
                  <a:ext cx="6414136" cy="779326"/>
                  <a:chOff x="-2279895" y="2433869"/>
                  <a:chExt cx="6592371" cy="779326"/>
                </a:xfrm>
              </p:grpSpPr>
              <p:sp>
                <p:nvSpPr>
                  <p:cNvPr id="125" name="원호 124"/>
                  <p:cNvSpPr/>
                  <p:nvPr/>
                </p:nvSpPr>
                <p:spPr>
                  <a:xfrm>
                    <a:off x="3809343" y="2433869"/>
                    <a:ext cx="503133" cy="365164"/>
                  </a:xfrm>
                  <a:prstGeom prst="arc">
                    <a:avLst>
                      <a:gd name="adj1" fmla="val 16705121"/>
                      <a:gd name="adj2" fmla="val 5057370"/>
                    </a:avLst>
                  </a:prstGeom>
                  <a:ln w="19050">
                    <a:solidFill>
                      <a:schemeClr val="accent2">
                        <a:lumMod val="60000"/>
                        <a:lumOff val="40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26" name="직선 연결선 125"/>
                  <p:cNvCxnSpPr>
                    <a:stCxn id="71" idx="6"/>
                    <a:endCxn id="125" idx="0"/>
                  </p:cNvCxnSpPr>
                  <p:nvPr/>
                </p:nvCxnSpPr>
                <p:spPr>
                  <a:xfrm flipV="1">
                    <a:off x="3901780" y="2434972"/>
                    <a:ext cx="186735" cy="2577"/>
                  </a:xfrm>
                  <a:prstGeom prst="line">
                    <a:avLst/>
                  </a:prstGeom>
                  <a:ln w="19050">
                    <a:solidFill>
                      <a:schemeClr val="accent2">
                        <a:lumMod val="60000"/>
                        <a:lumOff val="40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직선 연결선 126"/>
                  <p:cNvCxnSpPr>
                    <a:stCxn id="128" idx="2"/>
                  </p:cNvCxnSpPr>
                  <p:nvPr/>
                </p:nvCxnSpPr>
                <p:spPr>
                  <a:xfrm flipV="1">
                    <a:off x="-2063406" y="2808801"/>
                    <a:ext cx="6143028" cy="27043"/>
                  </a:xfrm>
                  <a:prstGeom prst="line">
                    <a:avLst/>
                  </a:prstGeom>
                  <a:ln w="19050">
                    <a:solidFill>
                      <a:schemeClr val="accent2">
                        <a:lumMod val="60000"/>
                        <a:lumOff val="40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8" name="원호 127"/>
                  <p:cNvSpPr/>
                  <p:nvPr/>
                </p:nvSpPr>
                <p:spPr>
                  <a:xfrm rot="10800000">
                    <a:off x="-2279895" y="2835206"/>
                    <a:ext cx="471696" cy="377988"/>
                  </a:xfrm>
                  <a:prstGeom prst="arc">
                    <a:avLst>
                      <a:gd name="adj1" fmla="val 16705121"/>
                      <a:gd name="adj2" fmla="val 5057370"/>
                    </a:avLst>
                  </a:prstGeom>
                  <a:ln w="19050">
                    <a:solidFill>
                      <a:schemeClr val="accent2">
                        <a:lumMod val="60000"/>
                        <a:lumOff val="40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29" name="직선 화살표 연결선 128"/>
                  <p:cNvCxnSpPr>
                    <a:stCxn id="128" idx="0"/>
                    <a:endCxn id="25" idx="2"/>
                  </p:cNvCxnSpPr>
                  <p:nvPr/>
                </p:nvCxnSpPr>
                <p:spPr>
                  <a:xfrm>
                    <a:off x="-2072584" y="3211805"/>
                    <a:ext cx="124748" cy="1390"/>
                  </a:xfrm>
                  <a:prstGeom prst="straightConnector1">
                    <a:avLst/>
                  </a:prstGeom>
                  <a:ln w="19050">
                    <a:solidFill>
                      <a:schemeClr val="accent2">
                        <a:lumMod val="60000"/>
                        <a:lumOff val="40000"/>
                      </a:schemeClr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71" name="타원 70"/>
            <p:cNvSpPr/>
            <p:nvPr/>
          </p:nvSpPr>
          <p:spPr>
            <a:xfrm>
              <a:off x="5929994" y="3862329"/>
              <a:ext cx="437715" cy="440020"/>
            </a:xfrm>
            <a:prstGeom prst="ellipse">
              <a:avLst/>
            </a:prstGeom>
            <a:noFill/>
            <a:ln w="28575">
              <a:solidFill>
                <a:srgbClr val="16A0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7" name="직선 연결선 76"/>
            <p:cNvCxnSpPr>
              <a:stCxn id="71" idx="0"/>
              <a:endCxn id="15" idx="5"/>
            </p:cNvCxnSpPr>
            <p:nvPr/>
          </p:nvCxnSpPr>
          <p:spPr>
            <a:xfrm flipH="1" flipV="1">
              <a:off x="5592311" y="3512290"/>
              <a:ext cx="556541" cy="350039"/>
            </a:xfrm>
            <a:prstGeom prst="line">
              <a:avLst/>
            </a:prstGeom>
            <a:ln w="28575">
              <a:solidFill>
                <a:srgbClr val="16A0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4" name="그림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444" y="6139395"/>
            <a:ext cx="4319051" cy="35621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5870581" y="5611124"/>
            <a:ext cx="4979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완전 이진 트리의 경우 다른 구현 방법이 있음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트리의 노드들이 저장되는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자료형을</a:t>
            </a:r>
            <a:r>
              <a:rPr lang="ko-KR" altLang="en-US" b="1" dirty="0" smtClean="0">
                <a:solidFill>
                  <a:srgbClr val="FF0000"/>
                </a:solidFill>
              </a:rPr>
              <a:t> 참고할 것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30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맑은 고딕" panose="020B0503020000020004" pitchFamily="50" charset="-127"/>
              </a:rPr>
              <a:t>실습 과제 </a:t>
            </a:r>
            <a:r>
              <a:rPr lang="en-US" altLang="ko-KR" sz="2800" b="1" dirty="0" smtClean="0">
                <a:latin typeface="맑은 고딕" panose="020B0503020000020004" pitchFamily="50" charset="-127"/>
              </a:rPr>
              <a:t>(6/7)</a:t>
            </a:r>
            <a:endParaRPr lang="ko-KR" altLang="en-US" sz="2800" b="1" dirty="0">
              <a:latin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86450" y="1236631"/>
            <a:ext cx="12833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err="1" smtClean="0"/>
              <a:t>PreOrder</a:t>
            </a:r>
            <a:endParaRPr lang="ko-KR" altLang="en-US" sz="2000" b="1" dirty="0"/>
          </a:p>
        </p:txBody>
      </p:sp>
      <p:sp>
        <p:nvSpPr>
          <p:cNvPr id="140" name="TextBox 139"/>
          <p:cNvSpPr txBox="1"/>
          <p:nvPr/>
        </p:nvSpPr>
        <p:spPr>
          <a:xfrm>
            <a:off x="6777420" y="2099401"/>
            <a:ext cx="50016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전위</a:t>
            </a:r>
            <a:r>
              <a:rPr lang="en-US" altLang="ko-KR" b="1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(preorder</a:t>
            </a:r>
            <a:r>
              <a:rPr lang="en-US" altLang="ko-KR" b="1" dirty="0">
                <a:solidFill>
                  <a:srgbClr val="404040"/>
                </a:solidFill>
                <a:latin typeface="맑은 고딕" panose="020B0503020000020004" pitchFamily="50" charset="-127"/>
              </a:rPr>
              <a:t>) </a:t>
            </a:r>
            <a:r>
              <a:rPr lang="ko-KR" altLang="en-US" b="1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순회</a:t>
            </a:r>
            <a:endParaRPr lang="en-US" altLang="ko-KR" b="1" dirty="0">
              <a:solidFill>
                <a:srgbClr val="404040"/>
              </a:solidFill>
              <a:latin typeface="맑은 고딕" panose="020B0503020000020004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b="1" dirty="0">
                <a:solidFill>
                  <a:srgbClr val="40404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  1. </a:t>
            </a:r>
            <a:r>
              <a:rPr lang="ko-KR" altLang="en-US" b="1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루트를 방문한다</a:t>
            </a:r>
            <a:r>
              <a:rPr lang="en-US" altLang="ko-KR" b="1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.</a:t>
            </a:r>
            <a:endParaRPr lang="en-US" altLang="ko-KR" sz="1600" dirty="0"/>
          </a:p>
          <a:p>
            <a:pPr fontAlgn="base">
              <a:lnSpc>
                <a:spcPct val="150000"/>
              </a:lnSpc>
            </a:pPr>
            <a:r>
              <a:rPr lang="en-US" altLang="ko-KR" b="1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   2. </a:t>
            </a:r>
            <a:r>
              <a:rPr lang="ko-KR" altLang="en-US" b="1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각 </a:t>
            </a:r>
            <a:r>
              <a:rPr lang="ko-KR" altLang="en-US" b="1" dirty="0" err="1" smtClean="0">
                <a:solidFill>
                  <a:srgbClr val="404040"/>
                </a:solidFill>
                <a:latin typeface="맑은 고딕" panose="020B0503020000020004" pitchFamily="50" charset="-127"/>
              </a:rPr>
              <a:t>서브트리를</a:t>
            </a:r>
            <a:r>
              <a:rPr lang="ko-KR" altLang="en-US" b="1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 순서대로 전위 순회 한다</a:t>
            </a:r>
            <a:r>
              <a:rPr lang="en-US" altLang="ko-KR" b="1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.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202008" y="5385907"/>
            <a:ext cx="708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altLang="ko-KR" b="1" dirty="0" smtClean="0">
                <a:solidFill>
                  <a:srgbClr val="404040"/>
                </a:solidFill>
              </a:rPr>
              <a:t>- </a:t>
            </a:r>
            <a:r>
              <a:rPr lang="ko-KR" altLang="en-US" b="1" dirty="0" smtClean="0">
                <a:solidFill>
                  <a:srgbClr val="404040"/>
                </a:solidFill>
              </a:rPr>
              <a:t>전위</a:t>
            </a:r>
            <a:r>
              <a:rPr lang="en-US" altLang="ko-KR" b="1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(preorder</a:t>
            </a:r>
            <a:r>
              <a:rPr lang="en-US" altLang="ko-KR" b="1" dirty="0">
                <a:solidFill>
                  <a:srgbClr val="404040"/>
                </a:solidFill>
                <a:latin typeface="맑은 고딕" panose="020B0503020000020004" pitchFamily="50" charset="-127"/>
              </a:rPr>
              <a:t>)</a:t>
            </a:r>
            <a:r>
              <a:rPr lang="ko-KR" altLang="en-US" b="1" dirty="0" smtClean="0">
                <a:solidFill>
                  <a:srgbClr val="404040"/>
                </a:solidFill>
              </a:rPr>
              <a:t> 순회 </a:t>
            </a:r>
            <a:r>
              <a:rPr lang="en-US" altLang="ko-KR" b="1" dirty="0" smtClean="0">
                <a:solidFill>
                  <a:srgbClr val="404040"/>
                </a:solidFill>
              </a:rPr>
              <a:t>-</a:t>
            </a:r>
            <a:r>
              <a:rPr lang="ko-KR" altLang="en-US" b="1" dirty="0" smtClean="0">
                <a:solidFill>
                  <a:srgbClr val="404040"/>
                </a:solidFill>
              </a:rPr>
              <a:t> </a:t>
            </a:r>
            <a:endParaRPr lang="en-US" altLang="ko-KR" b="1" dirty="0" smtClean="0">
              <a:solidFill>
                <a:srgbClr val="40404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76246" y="5797005"/>
            <a:ext cx="5379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출력 </a:t>
            </a: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0, 1, 3, 7, 8, 4, 2, 5, 6</a:t>
            </a:r>
            <a:endParaRPr lang="pt-BR" altLang="ko-KR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676246" y="2331940"/>
            <a:ext cx="5691463" cy="2746055"/>
            <a:chOff x="676246" y="2331940"/>
            <a:chExt cx="5691463" cy="2746055"/>
          </a:xfrm>
        </p:grpSpPr>
        <p:grpSp>
          <p:nvGrpSpPr>
            <p:cNvPr id="11" name="그룹 10"/>
            <p:cNvGrpSpPr/>
            <p:nvPr/>
          </p:nvGrpSpPr>
          <p:grpSpPr>
            <a:xfrm>
              <a:off x="676246" y="2331940"/>
              <a:ext cx="4980167" cy="2746055"/>
              <a:chOff x="421365" y="2996897"/>
              <a:chExt cx="5555275" cy="3047124"/>
            </a:xfrm>
          </p:grpSpPr>
          <p:sp>
            <p:nvSpPr>
              <p:cNvPr id="12" name="타원 11"/>
              <p:cNvSpPr/>
              <p:nvPr/>
            </p:nvSpPr>
            <p:spPr>
              <a:xfrm>
                <a:off x="1043378" y="4721016"/>
                <a:ext cx="488262" cy="488262"/>
              </a:xfrm>
              <a:prstGeom prst="ellipse">
                <a:avLst/>
              </a:prstGeom>
              <a:noFill/>
              <a:ln w="28575">
                <a:solidFill>
                  <a:srgbClr val="16A0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3577028" y="2996897"/>
                <a:ext cx="488262" cy="488262"/>
              </a:xfrm>
              <a:prstGeom prst="ellipse">
                <a:avLst/>
              </a:prstGeom>
              <a:noFill/>
              <a:ln w="28575">
                <a:solidFill>
                  <a:srgbClr val="16A0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1665678" y="3889898"/>
                <a:ext cx="488262" cy="488262"/>
              </a:xfrm>
              <a:prstGeom prst="ellipse">
                <a:avLst/>
              </a:prstGeom>
              <a:noFill/>
              <a:ln w="28575">
                <a:solidFill>
                  <a:srgbClr val="16A0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5488378" y="3889898"/>
                <a:ext cx="488262" cy="488262"/>
              </a:xfrm>
              <a:prstGeom prst="ellipse">
                <a:avLst/>
              </a:prstGeom>
              <a:noFill/>
              <a:ln w="28575">
                <a:solidFill>
                  <a:srgbClr val="16A0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직선 연결선 15"/>
              <p:cNvCxnSpPr>
                <a:stCxn id="14" idx="0"/>
                <a:endCxn id="13" idx="3"/>
              </p:cNvCxnSpPr>
              <p:nvPr/>
            </p:nvCxnSpPr>
            <p:spPr>
              <a:xfrm flipV="1">
                <a:off x="1909809" y="3413655"/>
                <a:ext cx="1738723" cy="476243"/>
              </a:xfrm>
              <a:prstGeom prst="line">
                <a:avLst/>
              </a:prstGeom>
              <a:ln w="28575">
                <a:solidFill>
                  <a:srgbClr val="16A0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>
                <a:stCxn id="15" idx="0"/>
                <a:endCxn id="13" idx="5"/>
              </p:cNvCxnSpPr>
              <p:nvPr/>
            </p:nvCxnSpPr>
            <p:spPr>
              <a:xfrm flipH="1" flipV="1">
                <a:off x="3993786" y="3413655"/>
                <a:ext cx="1738723" cy="476243"/>
              </a:xfrm>
              <a:prstGeom prst="line">
                <a:avLst/>
              </a:prstGeom>
              <a:ln w="28575">
                <a:solidFill>
                  <a:srgbClr val="16A0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>
                <a:stCxn id="12" idx="0"/>
                <a:endCxn id="14" idx="3"/>
              </p:cNvCxnSpPr>
              <p:nvPr/>
            </p:nvCxnSpPr>
            <p:spPr>
              <a:xfrm flipV="1">
                <a:off x="1287509" y="4306657"/>
                <a:ext cx="449673" cy="414359"/>
              </a:xfrm>
              <a:prstGeom prst="line">
                <a:avLst/>
              </a:prstGeom>
              <a:ln w="28575">
                <a:solidFill>
                  <a:srgbClr val="16A0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>
                <a:stCxn id="22" idx="0"/>
                <a:endCxn id="14" idx="5"/>
              </p:cNvCxnSpPr>
              <p:nvPr/>
            </p:nvCxnSpPr>
            <p:spPr>
              <a:xfrm flipH="1" flipV="1">
                <a:off x="2082436" y="4306657"/>
                <a:ext cx="392086" cy="414359"/>
              </a:xfrm>
              <a:prstGeom prst="line">
                <a:avLst/>
              </a:prstGeom>
              <a:ln w="28575">
                <a:solidFill>
                  <a:srgbClr val="16A0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타원 19"/>
              <p:cNvSpPr/>
              <p:nvPr/>
            </p:nvSpPr>
            <p:spPr>
              <a:xfrm>
                <a:off x="4697806" y="4713711"/>
                <a:ext cx="488262" cy="488262"/>
              </a:xfrm>
              <a:prstGeom prst="ellipse">
                <a:avLst/>
              </a:prstGeom>
              <a:noFill/>
              <a:ln w="28575">
                <a:solidFill>
                  <a:srgbClr val="16A0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" name="직선 연결선 20"/>
              <p:cNvCxnSpPr>
                <a:stCxn id="20" idx="0"/>
                <a:endCxn id="15" idx="3"/>
              </p:cNvCxnSpPr>
              <p:nvPr/>
            </p:nvCxnSpPr>
            <p:spPr>
              <a:xfrm flipV="1">
                <a:off x="4941938" y="4306657"/>
                <a:ext cx="617944" cy="407054"/>
              </a:xfrm>
              <a:prstGeom prst="line">
                <a:avLst/>
              </a:prstGeom>
              <a:ln w="28575">
                <a:solidFill>
                  <a:srgbClr val="16A0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타원 21"/>
              <p:cNvSpPr/>
              <p:nvPr/>
            </p:nvSpPr>
            <p:spPr>
              <a:xfrm>
                <a:off x="2230390" y="4721016"/>
                <a:ext cx="488262" cy="488262"/>
              </a:xfrm>
              <a:prstGeom prst="ellipse">
                <a:avLst/>
              </a:prstGeom>
              <a:noFill/>
              <a:ln w="28575">
                <a:solidFill>
                  <a:srgbClr val="16A0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4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421365" y="5555758"/>
                <a:ext cx="488262" cy="488263"/>
              </a:xfrm>
              <a:prstGeom prst="ellipse">
                <a:avLst/>
              </a:prstGeom>
              <a:noFill/>
              <a:ln w="28575">
                <a:solidFill>
                  <a:srgbClr val="16A0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7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직선 연결선 25"/>
              <p:cNvCxnSpPr>
                <a:stCxn id="25" idx="0"/>
                <a:endCxn id="12" idx="3"/>
              </p:cNvCxnSpPr>
              <p:nvPr/>
            </p:nvCxnSpPr>
            <p:spPr>
              <a:xfrm flipV="1">
                <a:off x="665497" y="5137775"/>
                <a:ext cx="449386" cy="417982"/>
              </a:xfrm>
              <a:prstGeom prst="line">
                <a:avLst/>
              </a:prstGeom>
              <a:ln w="28575">
                <a:solidFill>
                  <a:srgbClr val="16A0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28" idx="0"/>
                <a:endCxn id="12" idx="5"/>
              </p:cNvCxnSpPr>
              <p:nvPr/>
            </p:nvCxnSpPr>
            <p:spPr>
              <a:xfrm flipH="1" flipV="1">
                <a:off x="1460135" y="5137775"/>
                <a:ext cx="392372" cy="417982"/>
              </a:xfrm>
              <a:prstGeom prst="line">
                <a:avLst/>
              </a:prstGeom>
              <a:ln w="28575">
                <a:solidFill>
                  <a:srgbClr val="16A0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타원 27"/>
              <p:cNvSpPr/>
              <p:nvPr/>
            </p:nvSpPr>
            <p:spPr>
              <a:xfrm>
                <a:off x="1608376" y="5555757"/>
                <a:ext cx="488262" cy="488262"/>
              </a:xfrm>
              <a:prstGeom prst="ellipse">
                <a:avLst/>
              </a:prstGeom>
              <a:noFill/>
              <a:ln w="28575">
                <a:solidFill>
                  <a:srgbClr val="16A0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8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1" name="타원 70"/>
            <p:cNvSpPr/>
            <p:nvPr/>
          </p:nvSpPr>
          <p:spPr>
            <a:xfrm>
              <a:off x="5929994" y="3862329"/>
              <a:ext cx="437715" cy="440020"/>
            </a:xfrm>
            <a:prstGeom prst="ellipse">
              <a:avLst/>
            </a:prstGeom>
            <a:noFill/>
            <a:ln w="28575">
              <a:solidFill>
                <a:srgbClr val="16A0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7" name="직선 연결선 76"/>
            <p:cNvCxnSpPr>
              <a:stCxn id="71" idx="0"/>
              <a:endCxn id="15" idx="5"/>
            </p:cNvCxnSpPr>
            <p:nvPr/>
          </p:nvCxnSpPr>
          <p:spPr>
            <a:xfrm flipH="1" flipV="1">
              <a:off x="5592311" y="3512290"/>
              <a:ext cx="556541" cy="350039"/>
            </a:xfrm>
            <a:prstGeom prst="line">
              <a:avLst/>
            </a:prstGeom>
            <a:ln w="28575">
              <a:solidFill>
                <a:srgbClr val="16A0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015" y="6161552"/>
            <a:ext cx="4267566" cy="41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7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맑은 고딕" panose="020B0503020000020004" pitchFamily="50" charset="-127"/>
              </a:rPr>
              <a:t>실습 과제 </a:t>
            </a:r>
            <a:r>
              <a:rPr lang="en-US" altLang="ko-KR" sz="2800" b="1" dirty="0" smtClean="0">
                <a:latin typeface="맑은 고딕" panose="020B0503020000020004" pitchFamily="50" charset="-127"/>
              </a:rPr>
              <a:t>(7/7)</a:t>
            </a:r>
            <a:endParaRPr lang="ko-KR" altLang="en-US" sz="2800" b="1" dirty="0">
              <a:latin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86450" y="1236631"/>
            <a:ext cx="12833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err="1" smtClean="0"/>
              <a:t>PreOrder</a:t>
            </a:r>
            <a:endParaRPr lang="ko-KR" altLang="en-US" sz="2000" b="1" dirty="0"/>
          </a:p>
        </p:txBody>
      </p:sp>
      <p:grpSp>
        <p:nvGrpSpPr>
          <p:cNvPr id="52" name="그룹 51"/>
          <p:cNvGrpSpPr/>
          <p:nvPr/>
        </p:nvGrpSpPr>
        <p:grpSpPr>
          <a:xfrm>
            <a:off x="676246" y="2331940"/>
            <a:ext cx="5691463" cy="2746055"/>
            <a:chOff x="676246" y="2331940"/>
            <a:chExt cx="5691463" cy="2746055"/>
          </a:xfrm>
        </p:grpSpPr>
        <p:grpSp>
          <p:nvGrpSpPr>
            <p:cNvPr id="11" name="그룹 10"/>
            <p:cNvGrpSpPr/>
            <p:nvPr/>
          </p:nvGrpSpPr>
          <p:grpSpPr>
            <a:xfrm>
              <a:off x="676246" y="2331940"/>
              <a:ext cx="4980167" cy="2746055"/>
              <a:chOff x="421365" y="2996897"/>
              <a:chExt cx="5555275" cy="3047124"/>
            </a:xfrm>
          </p:grpSpPr>
          <p:sp>
            <p:nvSpPr>
              <p:cNvPr id="12" name="타원 11"/>
              <p:cNvSpPr/>
              <p:nvPr/>
            </p:nvSpPr>
            <p:spPr>
              <a:xfrm>
                <a:off x="1043378" y="4721016"/>
                <a:ext cx="488262" cy="488262"/>
              </a:xfrm>
              <a:prstGeom prst="ellipse">
                <a:avLst/>
              </a:prstGeom>
              <a:noFill/>
              <a:ln w="28575">
                <a:solidFill>
                  <a:srgbClr val="16A0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3577028" y="2996897"/>
                <a:ext cx="488262" cy="488262"/>
              </a:xfrm>
              <a:prstGeom prst="ellipse">
                <a:avLst/>
              </a:prstGeom>
              <a:noFill/>
              <a:ln w="28575">
                <a:solidFill>
                  <a:srgbClr val="16A0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1665678" y="3889898"/>
                <a:ext cx="488262" cy="488262"/>
              </a:xfrm>
              <a:prstGeom prst="ellipse">
                <a:avLst/>
              </a:prstGeom>
              <a:noFill/>
              <a:ln w="28575">
                <a:solidFill>
                  <a:srgbClr val="16A0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5488378" y="3889898"/>
                <a:ext cx="488262" cy="488262"/>
              </a:xfrm>
              <a:prstGeom prst="ellipse">
                <a:avLst/>
              </a:prstGeom>
              <a:noFill/>
              <a:ln w="28575">
                <a:solidFill>
                  <a:srgbClr val="16A0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직선 연결선 15"/>
              <p:cNvCxnSpPr>
                <a:stCxn id="14" idx="0"/>
                <a:endCxn id="13" idx="3"/>
              </p:cNvCxnSpPr>
              <p:nvPr/>
            </p:nvCxnSpPr>
            <p:spPr>
              <a:xfrm flipV="1">
                <a:off x="1909809" y="3413655"/>
                <a:ext cx="1738723" cy="476243"/>
              </a:xfrm>
              <a:prstGeom prst="line">
                <a:avLst/>
              </a:prstGeom>
              <a:ln w="28575">
                <a:solidFill>
                  <a:srgbClr val="16A0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>
                <a:stCxn id="15" idx="0"/>
                <a:endCxn id="13" idx="5"/>
              </p:cNvCxnSpPr>
              <p:nvPr/>
            </p:nvCxnSpPr>
            <p:spPr>
              <a:xfrm flipH="1" flipV="1">
                <a:off x="3993786" y="3413655"/>
                <a:ext cx="1738723" cy="476243"/>
              </a:xfrm>
              <a:prstGeom prst="line">
                <a:avLst/>
              </a:prstGeom>
              <a:ln w="28575">
                <a:solidFill>
                  <a:srgbClr val="16A0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>
                <a:stCxn id="12" idx="0"/>
                <a:endCxn id="14" idx="3"/>
              </p:cNvCxnSpPr>
              <p:nvPr/>
            </p:nvCxnSpPr>
            <p:spPr>
              <a:xfrm flipV="1">
                <a:off x="1287509" y="4306657"/>
                <a:ext cx="449673" cy="414359"/>
              </a:xfrm>
              <a:prstGeom prst="line">
                <a:avLst/>
              </a:prstGeom>
              <a:ln w="28575">
                <a:solidFill>
                  <a:srgbClr val="16A0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>
                <a:stCxn id="22" idx="0"/>
                <a:endCxn id="14" idx="5"/>
              </p:cNvCxnSpPr>
              <p:nvPr/>
            </p:nvCxnSpPr>
            <p:spPr>
              <a:xfrm flipH="1" flipV="1">
                <a:off x="2082436" y="4306657"/>
                <a:ext cx="392086" cy="414359"/>
              </a:xfrm>
              <a:prstGeom prst="line">
                <a:avLst/>
              </a:prstGeom>
              <a:ln w="28575">
                <a:solidFill>
                  <a:srgbClr val="16A0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타원 19"/>
              <p:cNvSpPr/>
              <p:nvPr/>
            </p:nvSpPr>
            <p:spPr>
              <a:xfrm>
                <a:off x="4697806" y="4713711"/>
                <a:ext cx="488262" cy="488262"/>
              </a:xfrm>
              <a:prstGeom prst="ellipse">
                <a:avLst/>
              </a:prstGeom>
              <a:noFill/>
              <a:ln w="28575">
                <a:solidFill>
                  <a:srgbClr val="16A0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" name="직선 연결선 20"/>
              <p:cNvCxnSpPr>
                <a:stCxn id="20" idx="0"/>
                <a:endCxn id="15" idx="3"/>
              </p:cNvCxnSpPr>
              <p:nvPr/>
            </p:nvCxnSpPr>
            <p:spPr>
              <a:xfrm flipV="1">
                <a:off x="4941938" y="4306657"/>
                <a:ext cx="617944" cy="407054"/>
              </a:xfrm>
              <a:prstGeom prst="line">
                <a:avLst/>
              </a:prstGeom>
              <a:ln w="28575">
                <a:solidFill>
                  <a:srgbClr val="16A0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타원 21"/>
              <p:cNvSpPr/>
              <p:nvPr/>
            </p:nvSpPr>
            <p:spPr>
              <a:xfrm>
                <a:off x="2230390" y="4721016"/>
                <a:ext cx="488262" cy="488262"/>
              </a:xfrm>
              <a:prstGeom prst="ellipse">
                <a:avLst/>
              </a:prstGeom>
              <a:noFill/>
              <a:ln w="28575">
                <a:solidFill>
                  <a:srgbClr val="16A0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4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421365" y="5555758"/>
                <a:ext cx="488262" cy="488263"/>
              </a:xfrm>
              <a:prstGeom prst="ellipse">
                <a:avLst/>
              </a:prstGeom>
              <a:noFill/>
              <a:ln w="28575">
                <a:solidFill>
                  <a:srgbClr val="16A0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7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직선 연결선 25"/>
              <p:cNvCxnSpPr>
                <a:stCxn id="25" idx="0"/>
                <a:endCxn id="12" idx="3"/>
              </p:cNvCxnSpPr>
              <p:nvPr/>
            </p:nvCxnSpPr>
            <p:spPr>
              <a:xfrm flipV="1">
                <a:off x="665497" y="5137775"/>
                <a:ext cx="449386" cy="417982"/>
              </a:xfrm>
              <a:prstGeom prst="line">
                <a:avLst/>
              </a:prstGeom>
              <a:ln w="28575">
                <a:solidFill>
                  <a:srgbClr val="16A0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28" idx="0"/>
                <a:endCxn id="12" idx="5"/>
              </p:cNvCxnSpPr>
              <p:nvPr/>
            </p:nvCxnSpPr>
            <p:spPr>
              <a:xfrm flipH="1" flipV="1">
                <a:off x="1460135" y="5137775"/>
                <a:ext cx="392372" cy="417982"/>
              </a:xfrm>
              <a:prstGeom prst="line">
                <a:avLst/>
              </a:prstGeom>
              <a:ln w="28575">
                <a:solidFill>
                  <a:srgbClr val="16A0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타원 27"/>
              <p:cNvSpPr/>
              <p:nvPr/>
            </p:nvSpPr>
            <p:spPr>
              <a:xfrm>
                <a:off x="1608376" y="5555757"/>
                <a:ext cx="488262" cy="488262"/>
              </a:xfrm>
              <a:prstGeom prst="ellipse">
                <a:avLst/>
              </a:prstGeom>
              <a:noFill/>
              <a:ln w="28575">
                <a:solidFill>
                  <a:srgbClr val="16A0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8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1" name="타원 70"/>
            <p:cNvSpPr/>
            <p:nvPr/>
          </p:nvSpPr>
          <p:spPr>
            <a:xfrm>
              <a:off x="5929994" y="3862329"/>
              <a:ext cx="437715" cy="440020"/>
            </a:xfrm>
            <a:prstGeom prst="ellipse">
              <a:avLst/>
            </a:prstGeom>
            <a:noFill/>
            <a:ln w="28575">
              <a:solidFill>
                <a:srgbClr val="16A0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7" name="직선 연결선 76"/>
            <p:cNvCxnSpPr>
              <a:stCxn id="71" idx="0"/>
              <a:endCxn id="15" idx="5"/>
            </p:cNvCxnSpPr>
            <p:nvPr/>
          </p:nvCxnSpPr>
          <p:spPr>
            <a:xfrm flipH="1" flipV="1">
              <a:off x="5592311" y="3512290"/>
              <a:ext cx="556541" cy="350039"/>
            </a:xfrm>
            <a:prstGeom prst="line">
              <a:avLst/>
            </a:prstGeom>
            <a:ln w="28575">
              <a:solidFill>
                <a:srgbClr val="16A0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타원 2"/>
          <p:cNvSpPr/>
          <p:nvPr/>
        </p:nvSpPr>
        <p:spPr>
          <a:xfrm>
            <a:off x="3297115" y="2126693"/>
            <a:ext cx="844062" cy="83631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49208" y="2221684"/>
            <a:ext cx="3977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BinaryTree</a:t>
            </a:r>
            <a:r>
              <a:rPr lang="en-US" altLang="ko-KR" dirty="0" smtClean="0"/>
              <a:t> tree = new </a:t>
            </a:r>
            <a:r>
              <a:rPr lang="en-US" altLang="ko-KR" dirty="0" err="1" smtClean="0"/>
              <a:t>BinaryTree</a:t>
            </a:r>
            <a:r>
              <a:rPr lang="en-US" altLang="ko-KR" dirty="0" smtClean="0"/>
              <a:t>(9);</a:t>
            </a:r>
          </a:p>
          <a:p>
            <a:r>
              <a:rPr lang="en-US" altLang="ko-KR" dirty="0" err="1" smtClean="0"/>
              <a:t>tree.Preorder</a:t>
            </a:r>
            <a:r>
              <a:rPr lang="en-US" altLang="ko-KR" dirty="0" smtClean="0"/>
              <a:t>(</a:t>
            </a:r>
            <a:r>
              <a:rPr lang="en-US" altLang="ko-KR" b="1" dirty="0" smtClean="0"/>
              <a:t>0</a:t>
            </a:r>
            <a:r>
              <a:rPr lang="en-US" altLang="ko-KR" dirty="0" smtClean="0"/>
              <a:t>);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6287" y="5605072"/>
            <a:ext cx="1045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전위 순회의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자기 자신을 방문한 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왼쪽 </a:t>
            </a:r>
            <a:r>
              <a:rPr lang="ko-KR" altLang="en-US" dirty="0" err="1" smtClean="0"/>
              <a:t>서브트리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오른쪽 </a:t>
            </a:r>
            <a:r>
              <a:rPr lang="ko-KR" altLang="en-US" dirty="0" err="1" smtClean="0"/>
              <a:t>서브트리</a:t>
            </a:r>
            <a:r>
              <a:rPr lang="ko-KR" altLang="en-US" dirty="0" smtClean="0"/>
              <a:t> 순으로 방문해야 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32" name="오른쪽 화살표 31"/>
          <p:cNvSpPr/>
          <p:nvPr/>
        </p:nvSpPr>
        <p:spPr>
          <a:xfrm>
            <a:off x="712573" y="6076381"/>
            <a:ext cx="365059" cy="315595"/>
          </a:xfrm>
          <a:prstGeom prst="rightArrow">
            <a:avLst/>
          </a:prstGeom>
          <a:noFill/>
          <a:ln w="28575"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33865" y="6049512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재귀 호출</a:t>
            </a:r>
            <a:r>
              <a:rPr lang="ko-KR" altLang="en-US" dirty="0" smtClean="0"/>
              <a:t>을 생각해볼 것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98946" y="2965919"/>
            <a:ext cx="2258554" cy="2194227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416228" y="3049854"/>
            <a:ext cx="2042654" cy="1385924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789960" y="1735056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1. 0</a:t>
            </a:r>
            <a:r>
              <a:rPr lang="ko-KR" altLang="en-US" dirty="0" smtClean="0"/>
              <a:t>번 노드 방문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47411" y="2539922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왼쪽 </a:t>
            </a:r>
            <a:r>
              <a:rPr lang="ko-KR" altLang="en-US" dirty="0" err="1" smtClean="0"/>
              <a:t>서브트리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450689" y="2599973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오른쪽 </a:t>
            </a:r>
            <a:r>
              <a:rPr lang="ko-KR" altLang="en-US" dirty="0" err="1" smtClean="0"/>
              <a:t>서브트리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828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55221" y="1612726"/>
            <a:ext cx="1048155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ko-KR" altLang="en-US" sz="2000" b="1" dirty="0"/>
              <a:t>문제에 대한 소스 코드</a:t>
            </a:r>
            <a:endParaRPr lang="en-US" altLang="ko-KR" sz="2000" b="1" dirty="0"/>
          </a:p>
          <a:p>
            <a:pPr fontAlgn="base"/>
            <a:endParaRPr lang="en-US" altLang="ko-KR" sz="2000" b="1" dirty="0"/>
          </a:p>
          <a:p>
            <a:pPr marL="742950" lvl="1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2000" dirty="0" smtClean="0"/>
              <a:t>BinaryTree.java (class)</a:t>
            </a:r>
          </a:p>
          <a:p>
            <a:pPr marL="742950" lvl="1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2000" dirty="0" smtClean="0"/>
              <a:t>TestBinaryTree.java (class – main() </a:t>
            </a:r>
            <a:r>
              <a:rPr lang="ko-KR" altLang="en-US" sz="2000" dirty="0" smtClean="0"/>
              <a:t>포함</a:t>
            </a:r>
            <a:r>
              <a:rPr lang="en-US" altLang="ko-KR" sz="2000" dirty="0" smtClean="0"/>
              <a:t>)</a:t>
            </a:r>
          </a:p>
          <a:p>
            <a:pPr lvl="1" fontAlgn="base"/>
            <a:endParaRPr lang="en-US" altLang="ko-KR" sz="2000" dirty="0" smtClean="0"/>
          </a:p>
          <a:p>
            <a:pPr lvl="1" fontAlgn="base"/>
            <a:endParaRPr lang="en-US" altLang="ko-KR" sz="2000" dirty="0"/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ko-KR" altLang="en-US" sz="2000" b="1" dirty="0"/>
              <a:t>보고서</a:t>
            </a:r>
            <a:endParaRPr lang="en-US" altLang="ko-KR" sz="2000" b="1" dirty="0"/>
          </a:p>
          <a:p>
            <a:pPr marL="285750" indent="-285750" fontAlgn="base">
              <a:buFont typeface="Wingdings" panose="05000000000000000000" pitchFamily="2" charset="2"/>
              <a:buChar char="§"/>
            </a:pPr>
            <a:endParaRPr lang="en-US" altLang="ko-KR" sz="2000" b="1" dirty="0"/>
          </a:p>
          <a:p>
            <a:pPr fontAlgn="base"/>
            <a:r>
              <a:rPr lang="en-US" altLang="ko-KR" sz="2000" b="1" dirty="0"/>
              <a:t>     </a:t>
            </a:r>
            <a:r>
              <a:rPr lang="en-US" altLang="ko-KR" sz="2000" b="1" dirty="0" smtClean="0"/>
              <a:t> </a:t>
            </a:r>
            <a:r>
              <a:rPr lang="en-US" altLang="ko-KR" sz="2000" dirty="0" smtClean="0"/>
              <a:t>-   </a:t>
            </a:r>
            <a:r>
              <a:rPr lang="ko-KR" altLang="en-US" sz="2000" dirty="0" smtClean="0"/>
              <a:t>해당 과제에 대한 구현 설명 및 결과 작성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사이버 </a:t>
            </a:r>
            <a:r>
              <a:rPr lang="ko-KR" altLang="en-US" sz="2000" dirty="0"/>
              <a:t>캠퍼스 자료실 양식 </a:t>
            </a:r>
            <a:r>
              <a:rPr lang="ko-KR" altLang="en-US" sz="2000" dirty="0" smtClean="0"/>
              <a:t>참고</a:t>
            </a:r>
            <a:r>
              <a:rPr lang="en-US" altLang="ko-KR" sz="2000" dirty="0" smtClean="0"/>
              <a:t>)</a:t>
            </a:r>
            <a:endParaRPr lang="en-US" altLang="ko-KR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185803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/>
            <a:r>
              <a:rPr lang="ko-KR" altLang="en-US" sz="2800" dirty="0" smtClean="0">
                <a:latin typeface="+mn-ea"/>
              </a:rPr>
              <a:t>제출 해야할 파일</a:t>
            </a:r>
            <a:endParaRPr lang="ko-KR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929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71474" y="1079883"/>
            <a:ext cx="110839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맑은 고딕" panose="020B0503020000020004" pitchFamily="50" charset="-127"/>
              </a:rPr>
              <a:t>제출 기한</a:t>
            </a:r>
            <a:endParaRPr lang="en-US" altLang="ko-KR" sz="2000" b="1" dirty="0">
              <a:latin typeface="맑은 고딕" panose="020B0503020000020004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맑은 고딕" panose="020B0503020000020004" pitchFamily="50" charset="-127"/>
              </a:rPr>
              <a:t>1</a:t>
            </a:r>
            <a:r>
              <a:rPr lang="ko-KR" altLang="en-US" sz="2000" dirty="0">
                <a:latin typeface="맑은 고딕" panose="020B0503020000020004" pitchFamily="50" charset="-127"/>
              </a:rPr>
              <a:t>차 </a:t>
            </a:r>
            <a:r>
              <a:rPr lang="en-US" altLang="ko-KR" sz="2000" dirty="0">
                <a:latin typeface="맑은 고딕" panose="020B0503020000020004" pitchFamily="50" charset="-127"/>
              </a:rPr>
              <a:t>: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2018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년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05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월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21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일 </a:t>
            </a:r>
            <a:r>
              <a:rPr lang="en-US" altLang="ko-KR" sz="2000" dirty="0">
                <a:latin typeface="맑은 고딕" panose="020B0503020000020004" pitchFamily="50" charset="-127"/>
              </a:rPr>
              <a:t>23:59 (10</a:t>
            </a:r>
            <a:r>
              <a:rPr lang="ko-KR" altLang="en-US" sz="2000" dirty="0">
                <a:latin typeface="맑은 고딕" panose="020B0503020000020004" pitchFamily="50" charset="-127"/>
              </a:rPr>
              <a:t>점 만점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맑은 고딕" panose="020B0503020000020004" pitchFamily="50" charset="-127"/>
              </a:rPr>
              <a:t>2</a:t>
            </a:r>
            <a:r>
              <a:rPr lang="ko-KR" altLang="en-US" sz="2000" dirty="0">
                <a:latin typeface="맑은 고딕" panose="020B0503020000020004" pitchFamily="50" charset="-127"/>
              </a:rPr>
              <a:t>차 </a:t>
            </a:r>
            <a:r>
              <a:rPr lang="en-US" altLang="ko-KR" sz="2000" dirty="0">
                <a:latin typeface="맑은 고딕" panose="020B0503020000020004" pitchFamily="50" charset="-127"/>
              </a:rPr>
              <a:t>: 2017</a:t>
            </a:r>
            <a:r>
              <a:rPr lang="ko-KR" altLang="en-US" sz="2000" dirty="0">
                <a:latin typeface="맑은 고딕" panose="020B0503020000020004" pitchFamily="50" charset="-127"/>
              </a:rPr>
              <a:t>년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05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월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28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일 </a:t>
            </a:r>
            <a:r>
              <a:rPr lang="en-US" altLang="ko-KR" sz="2000" dirty="0">
                <a:latin typeface="맑은 고딕" panose="020B0503020000020004" pitchFamily="50" charset="-127"/>
              </a:rPr>
              <a:t>23:59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( 7</a:t>
            </a:r>
            <a:r>
              <a:rPr lang="ko-KR" altLang="en-US" sz="2000" dirty="0">
                <a:latin typeface="맑은 고딕" panose="020B0503020000020004" pitchFamily="50" charset="-127"/>
              </a:rPr>
              <a:t>점 만점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맑은 고딕" panose="020B0503020000020004" pitchFamily="50" charset="-127"/>
              </a:rPr>
              <a:t>3</a:t>
            </a:r>
            <a:r>
              <a:rPr lang="ko-KR" altLang="en-US" sz="2000" dirty="0">
                <a:latin typeface="맑은 고딕" panose="020B0503020000020004" pitchFamily="50" charset="-127"/>
              </a:rPr>
              <a:t>차 </a:t>
            </a:r>
            <a:r>
              <a:rPr lang="en-US" altLang="ko-KR" sz="2000" dirty="0">
                <a:latin typeface="맑은 고딕" panose="020B0503020000020004" pitchFamily="50" charset="-127"/>
              </a:rPr>
              <a:t>: 2017</a:t>
            </a:r>
            <a:r>
              <a:rPr lang="ko-KR" altLang="en-US" sz="2000" dirty="0">
                <a:latin typeface="맑은 고딕" panose="020B0503020000020004" pitchFamily="50" charset="-127"/>
              </a:rPr>
              <a:t>년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06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월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04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일 </a:t>
            </a:r>
            <a:r>
              <a:rPr lang="en-US" altLang="ko-KR" sz="2000" dirty="0">
                <a:latin typeface="맑은 고딕" panose="020B0503020000020004" pitchFamily="50" charset="-127"/>
              </a:rPr>
              <a:t>23:59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( 4</a:t>
            </a:r>
            <a:r>
              <a:rPr lang="ko-KR" altLang="en-US" sz="2000" dirty="0">
                <a:latin typeface="맑은 고딕" panose="020B0503020000020004" pitchFamily="50" charset="-127"/>
              </a:rPr>
              <a:t>점 만점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맑은 고딕" panose="020B0503020000020004" pitchFamily="50" charset="-127"/>
              </a:rPr>
              <a:t>이후 제출은 </a:t>
            </a:r>
            <a:r>
              <a:rPr lang="ko-KR" altLang="en-US" sz="2000" b="1" dirty="0" err="1">
                <a:latin typeface="맑은 고딕" panose="020B0503020000020004" pitchFamily="50" charset="-127"/>
              </a:rPr>
              <a:t>미제출</a:t>
            </a:r>
            <a:r>
              <a:rPr lang="ko-KR" altLang="en-US" sz="2000" dirty="0" err="1">
                <a:latin typeface="맑은 고딕" panose="020B0503020000020004" pitchFamily="50" charset="-127"/>
              </a:rPr>
              <a:t>로</a:t>
            </a:r>
            <a:r>
              <a:rPr lang="ko-KR" altLang="en-US" sz="2000" dirty="0">
                <a:latin typeface="맑은 고딕" panose="020B0503020000020004" pitchFamily="50" charset="-127"/>
              </a:rPr>
              <a:t> 간주 </a:t>
            </a:r>
            <a:r>
              <a:rPr lang="en-US" altLang="ko-KR" sz="2000" dirty="0">
                <a:latin typeface="맑은 고딕" panose="020B0503020000020004" pitchFamily="50" charset="-127"/>
              </a:rPr>
              <a:t>(</a:t>
            </a:r>
            <a:r>
              <a:rPr lang="ko-KR" altLang="en-US" sz="2000" dirty="0">
                <a:latin typeface="맑은 고딕" panose="020B0503020000020004" pitchFamily="50" charset="-127"/>
              </a:rPr>
              <a:t>점수 없음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ko-KR" sz="2000" dirty="0">
              <a:latin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맑은 고딕" panose="020B0503020000020004" pitchFamily="50" charset="-127"/>
              </a:rPr>
              <a:t>제출 방법</a:t>
            </a:r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u="sng" dirty="0">
                <a:latin typeface="맑은 고딕" panose="020B0503020000020004" pitchFamily="50" charset="-127"/>
              </a:rPr>
              <a:t>소스 코드</a:t>
            </a:r>
            <a:r>
              <a:rPr lang="ko-KR" altLang="en-US" sz="2000" dirty="0">
                <a:latin typeface="맑은 고딕" panose="020B0503020000020004" pitchFamily="50" charset="-127"/>
              </a:rPr>
              <a:t>와 </a:t>
            </a:r>
            <a:r>
              <a:rPr lang="ko-KR" altLang="en-US" sz="2000" u="sng" dirty="0">
                <a:latin typeface="맑은 고딕" panose="020B0503020000020004" pitchFamily="50" charset="-127"/>
              </a:rPr>
              <a:t>보고서</a:t>
            </a:r>
            <a:r>
              <a:rPr lang="ko-KR" altLang="en-US" sz="2000" dirty="0">
                <a:latin typeface="맑은 고딕" panose="020B0503020000020004" pitchFamily="50" charset="-127"/>
              </a:rPr>
              <a:t>를 폴더에 넣은 후 압축하여 사이버캠퍼스에 제출</a:t>
            </a:r>
            <a:r>
              <a:rPr lang="en-US" altLang="ko-KR" sz="2000" dirty="0">
                <a:latin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맑은 고딕" panose="020B0503020000020004" pitchFamily="50" charset="-127"/>
              </a:rPr>
              <a:t>폴더</a:t>
            </a:r>
            <a:r>
              <a:rPr lang="en-US" altLang="ko-KR" sz="2000" dirty="0">
                <a:latin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</a:rPr>
              <a:t>및</a:t>
            </a:r>
            <a:r>
              <a:rPr lang="en-US" altLang="ko-KR" sz="2000" dirty="0">
                <a:latin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</a:rPr>
              <a:t>파일명 </a:t>
            </a:r>
            <a:r>
              <a:rPr lang="en-US" altLang="ko-KR" sz="2000" dirty="0">
                <a:latin typeface="맑은 고딕" panose="020B0503020000020004" pitchFamily="50" charset="-127"/>
              </a:rPr>
              <a:t>: 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DS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분반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_</a:t>
            </a:r>
            <a:r>
              <a:rPr lang="ko-KR" altLang="en-US" sz="2000" b="1" dirty="0" err="1">
                <a:solidFill>
                  <a:srgbClr val="0070C0"/>
                </a:solidFill>
                <a:latin typeface="+mn-ea"/>
              </a:rPr>
              <a:t>과제번호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_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학번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_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이름</a:t>
            </a:r>
            <a:endParaRPr lang="en-US" altLang="ko-KR" sz="2000" b="1" dirty="0">
              <a:solidFill>
                <a:srgbClr val="0070C0"/>
              </a:solidFill>
              <a:latin typeface="+mn-ea"/>
            </a:endParaRPr>
          </a:p>
          <a:p>
            <a:pPr lvl="1"/>
            <a:endParaRPr lang="en-US" altLang="ko-KR" sz="1200" b="1" dirty="0">
              <a:latin typeface="맑은 고딕" panose="020B0503020000020004" pitchFamily="50" charset="-127"/>
            </a:endParaRPr>
          </a:p>
          <a:p>
            <a:pPr lvl="1"/>
            <a:r>
              <a:rPr lang="en-US" altLang="ko-KR" sz="2000" b="1" dirty="0">
                <a:latin typeface="맑은 고딕" panose="020B0503020000020004" pitchFamily="50" charset="-127"/>
              </a:rPr>
              <a:t>※ </a:t>
            </a:r>
            <a:r>
              <a:rPr lang="ko-KR" altLang="en-US" sz="2000" b="1" dirty="0">
                <a:latin typeface="맑은 고딕" panose="020B0503020000020004" pitchFamily="50" charset="-127"/>
              </a:rPr>
              <a:t>제출 예시</a:t>
            </a:r>
            <a:endParaRPr lang="en-US" altLang="ko-KR" sz="2000" b="1" dirty="0">
              <a:latin typeface="맑은 고딕" panose="020B0503020000020004" pitchFamily="50" charset="-127"/>
            </a:endParaRPr>
          </a:p>
        </p:txBody>
      </p:sp>
      <p:cxnSp>
        <p:nvCxnSpPr>
          <p:cNvPr id="25" name="직선 연결선 24"/>
          <p:cNvCxnSpPr>
            <a:stCxn id="20" idx="3"/>
            <a:endCxn id="12" idx="1"/>
          </p:cNvCxnSpPr>
          <p:nvPr/>
        </p:nvCxnSpPr>
        <p:spPr>
          <a:xfrm flipH="1" flipV="1">
            <a:off x="14080296" y="1424567"/>
            <a:ext cx="3787855" cy="3390862"/>
          </a:xfrm>
          <a:prstGeom prst="line">
            <a:avLst/>
          </a:prstGeom>
          <a:ln w="254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오른쪽 중괄호 10"/>
          <p:cNvSpPr/>
          <p:nvPr/>
        </p:nvSpPr>
        <p:spPr>
          <a:xfrm>
            <a:off x="5512499" y="4546425"/>
            <a:ext cx="435429" cy="2044876"/>
          </a:xfrm>
          <a:prstGeom prst="rightBrac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589740" y="4456248"/>
            <a:ext cx="10885713" cy="2236563"/>
            <a:chOff x="890362" y="4448174"/>
            <a:chExt cx="10885713" cy="2236563"/>
          </a:xfrm>
        </p:grpSpPr>
        <p:sp>
          <p:nvSpPr>
            <p:cNvPr id="7" name="TextBox 6"/>
            <p:cNvSpPr txBox="1"/>
            <p:nvPr/>
          </p:nvSpPr>
          <p:spPr>
            <a:xfrm>
              <a:off x="7833359" y="5989474"/>
              <a:ext cx="3866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mtClean="0">
                  <a:solidFill>
                    <a:srgbClr val="0070C0"/>
                  </a:solidFill>
                </a:rPr>
                <a:t>DS04_09_201800000</a:t>
              </a:r>
              <a:r>
                <a:rPr lang="en-US" altLang="ko-KR" b="1" dirty="0">
                  <a:solidFill>
                    <a:srgbClr val="0070C0"/>
                  </a:solidFill>
                </a:rPr>
                <a:t>_</a:t>
              </a:r>
              <a:r>
                <a:rPr lang="ko-KR" altLang="en-US" b="1" dirty="0" smtClean="0">
                  <a:solidFill>
                    <a:srgbClr val="0070C0"/>
                  </a:solidFill>
                </a:rPr>
                <a:t>홍길동</a:t>
              </a:r>
              <a:r>
                <a:rPr lang="en-US" altLang="ko-KR" b="1" dirty="0" smtClean="0">
                  <a:solidFill>
                    <a:srgbClr val="0070C0"/>
                  </a:solidFill>
                </a:rPr>
                <a:t>.zip</a:t>
              </a:r>
              <a:endParaRPr lang="ko-KR" altLang="en-US" b="1" dirty="0">
                <a:solidFill>
                  <a:srgbClr val="0070C0"/>
                </a:solidFill>
              </a:endParaRPr>
            </a:p>
          </p:txBody>
        </p:sp>
        <p:pic>
          <p:nvPicPr>
            <p:cNvPr id="1026" name="Picture 2" descr="Folderopened 노란색 아이콘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7567" y="5025561"/>
              <a:ext cx="943665" cy="943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jav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0735" y="4680116"/>
              <a:ext cx="499853" cy="499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1998200" y="4694997"/>
              <a:ext cx="2694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SourceCode.java</a:t>
              </a:r>
              <a:endParaRPr lang="ko-KR" altLang="en-US" b="1" dirty="0"/>
            </a:p>
          </p:txBody>
        </p:sp>
        <p:pic>
          <p:nvPicPr>
            <p:cNvPr id="31" name="Picture 4" descr="jav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0735" y="5313529"/>
              <a:ext cx="499853" cy="499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1998200" y="5317306"/>
              <a:ext cx="32200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TestSourceCode.java</a:t>
              </a:r>
              <a:endParaRPr lang="ko-KR" altLang="en-US" b="1" dirty="0"/>
            </a:p>
          </p:txBody>
        </p:sp>
        <p:pic>
          <p:nvPicPr>
            <p:cNvPr id="1030" name="Picture 6" descr="http://lh6.ggpht.com/__OfcCb_cbRK88hT9KxnCsSqGPFZixs4dYu9Aw2HRZt85080S6zTQwGzYXEKFvfKRQ=w30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2452" y="5889792"/>
              <a:ext cx="541423" cy="5414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2000575" y="5850975"/>
              <a:ext cx="37783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DS04_09_201800000</a:t>
              </a:r>
              <a:r>
                <a:rPr lang="en-US" altLang="ko-KR" b="1" dirty="0"/>
                <a:t>_</a:t>
              </a:r>
              <a:r>
                <a:rPr lang="ko-KR" altLang="en-US" b="1" dirty="0"/>
                <a:t>홍길동</a:t>
              </a:r>
              <a:r>
                <a:rPr lang="en-US" altLang="ko-KR" b="1" dirty="0"/>
                <a:t>.</a:t>
              </a:r>
              <a:r>
                <a:rPr lang="en-US" altLang="ko-KR" b="1" dirty="0" err="1"/>
                <a:t>hwp</a:t>
              </a:r>
              <a:endParaRPr lang="en-US" altLang="ko-KR" b="1" dirty="0"/>
            </a:p>
            <a:p>
              <a:r>
                <a:rPr lang="en-US" altLang="ko-KR" dirty="0"/>
                <a:t>(PDF, MS</a:t>
              </a:r>
              <a:r>
                <a:rPr lang="ko-KR" altLang="en-US" dirty="0"/>
                <a:t>워드도 가능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7659850" y="5183413"/>
              <a:ext cx="1737772" cy="72442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455842" y="5373614"/>
              <a:ext cx="1640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압축하여 제출</a:t>
              </a: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890362" y="4448174"/>
              <a:ext cx="10885713" cy="2236563"/>
            </a:xfrm>
            <a:prstGeom prst="roundRect">
              <a:avLst/>
            </a:prstGeom>
            <a:noFill/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186111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/>
            <a:r>
              <a:rPr lang="ko-KR" altLang="en-US" sz="2800" dirty="0">
                <a:latin typeface="+mn-ea"/>
              </a:rPr>
              <a:t>제출 방법 </a:t>
            </a:r>
            <a:r>
              <a:rPr lang="en-US" altLang="ko-KR" sz="2800" dirty="0">
                <a:latin typeface="+mn-ea"/>
              </a:rPr>
              <a:t>&amp; </a:t>
            </a:r>
            <a:r>
              <a:rPr lang="ko-KR" altLang="en-US" sz="2800" dirty="0">
                <a:latin typeface="+mn-ea"/>
              </a:rPr>
              <a:t>주의 사항 </a:t>
            </a:r>
            <a:r>
              <a:rPr lang="en-US" altLang="ko-KR" sz="2800" dirty="0" smtClean="0">
                <a:latin typeface="+mn-ea"/>
              </a:rPr>
              <a:t>(1/2</a:t>
            </a:r>
            <a:r>
              <a:rPr lang="en-US" altLang="ko-KR" sz="2800" dirty="0">
                <a:latin typeface="+mn-ea"/>
              </a:rPr>
              <a:t>)</a:t>
            </a:r>
            <a:endParaRPr lang="ko-KR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854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475" y="989271"/>
            <a:ext cx="10862557" cy="5632311"/>
            <a:chOff x="371475" y="1072399"/>
            <a:chExt cx="10862557" cy="5632311"/>
          </a:xfrm>
        </p:grpSpPr>
        <p:sp>
          <p:nvSpPr>
            <p:cNvPr id="16" name="TextBox 15"/>
            <p:cNvSpPr txBox="1"/>
            <p:nvPr/>
          </p:nvSpPr>
          <p:spPr>
            <a:xfrm>
              <a:off x="371475" y="1072399"/>
              <a:ext cx="10862557" cy="5632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buFont typeface="Arial" panose="020B0604020202020204" pitchFamily="34" charset="0"/>
                <a:buChar char="•"/>
              </a:pPr>
              <a:r>
                <a:rPr lang="en-US" altLang="ko-KR" sz="2000" u="sng" dirty="0">
                  <a:latin typeface="맑은 고딕" panose="020B0503020000020004" pitchFamily="50" charset="-127"/>
                </a:rPr>
                <a:t>Character encoding UTF-8</a:t>
              </a:r>
              <a:r>
                <a:rPr lang="ko-KR" altLang="en-US" sz="2000" u="sng" dirty="0">
                  <a:latin typeface="맑은 고딕" panose="020B0503020000020004" pitchFamily="50" charset="-127"/>
                </a:rPr>
                <a:t>로 설정</a:t>
              </a:r>
              <a:r>
                <a:rPr lang="en-US" altLang="ko-KR" sz="2000" u="sng" dirty="0">
                  <a:latin typeface="맑은 고딕" panose="020B0503020000020004" pitchFamily="50" charset="-127"/>
                </a:rPr>
                <a:t>.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 (encoding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이 다를 경우 소스코드 폰트 깨짐 발생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)</a:t>
              </a:r>
            </a:p>
            <a:p>
              <a:pPr marL="800100" lvl="2" indent="-342900">
                <a:buFont typeface="Wingdings" panose="05000000000000000000" pitchFamily="2" charset="2"/>
                <a:buChar char="ü"/>
              </a:pPr>
              <a:r>
                <a:rPr lang="ko-KR" altLang="en-US" sz="2000" dirty="0">
                  <a:latin typeface="맑은 고딕" panose="020B0503020000020004" pitchFamily="50" charset="-127"/>
                </a:rPr>
                <a:t>프로젝트 폴더 오른쪽 클릭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 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Properties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 Text file encoding  UTF-8</a:t>
              </a: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342900" lvl="1" indent="-342900">
                <a:buFont typeface="Wingdings" panose="05000000000000000000" pitchFamily="2" charset="2"/>
                <a:buChar char="§"/>
              </a:pPr>
              <a:r>
                <a:rPr lang="ko-KR" altLang="en-US" sz="2000" b="1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과제 </a:t>
              </a:r>
              <a:r>
                <a:rPr lang="en-US" altLang="ko-KR" sz="2000" b="1" dirty="0">
                  <a:solidFill>
                    <a:srgbClr val="FF0000"/>
                  </a:solidFill>
                  <a:latin typeface="맑은 고딕" panose="020B0503020000020004" pitchFamily="50" charset="-127"/>
                </a:rPr>
                <a:t>Copy </a:t>
              </a:r>
              <a:r>
                <a:rPr lang="ko-KR" altLang="en-US" sz="2000" b="1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하지 말 것</a:t>
              </a:r>
              <a:r>
                <a:rPr lang="en-US" altLang="ko-KR" sz="2000" b="1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!</a:t>
              </a:r>
            </a:p>
            <a:p>
              <a:pPr marL="0" lvl="1"/>
              <a:r>
                <a:rPr lang="en-US" altLang="ko-KR" sz="2000" b="1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    </a:t>
              </a:r>
              <a:r>
                <a:rPr lang="en-US" altLang="ko-KR" b="1" dirty="0" smtClean="0">
                  <a:latin typeface="+mn-ea"/>
                </a:rPr>
                <a:t>[copy </a:t>
              </a:r>
              <a:r>
                <a:rPr lang="ko-KR" altLang="en-US" b="1" dirty="0" smtClean="0">
                  <a:latin typeface="+mn-ea"/>
                </a:rPr>
                <a:t>적발 시</a:t>
              </a:r>
              <a:r>
                <a:rPr lang="en-US" altLang="ko-KR" b="1" dirty="0" smtClean="0">
                  <a:latin typeface="+mn-ea"/>
                </a:rPr>
                <a:t>]</a:t>
              </a:r>
              <a:endParaRPr lang="en-US" altLang="ko-KR" b="1" dirty="0">
                <a:latin typeface="+mn-ea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>
                  <a:latin typeface="맑은 고딕" panose="020B0503020000020004" pitchFamily="50" charset="-127"/>
                </a:rPr>
                <a:t>1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회 적발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 </a:t>
              </a:r>
              <a:r>
                <a:rPr lang="ko-KR" altLang="en-US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해당 과제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0</a:t>
              </a:r>
              <a:r>
                <a:rPr lang="ko-KR" altLang="en-US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점 처리</a:t>
              </a:r>
              <a:endParaRPr lang="en-US" altLang="ko-KR" sz="2000" dirty="0">
                <a:latin typeface="맑은 고딕" panose="020B0503020000020004" pitchFamily="50" charset="-127"/>
                <a:sym typeface="Wingdings" panose="05000000000000000000" pitchFamily="2" charset="2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2</a:t>
              </a:r>
              <a:r>
                <a:rPr lang="ko-KR" altLang="en-US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회 이상 적발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 F</a:t>
              </a:r>
              <a:r>
                <a:rPr lang="ko-KR" altLang="en-US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학점 </a:t>
              </a:r>
              <a:r>
                <a:rPr lang="ko-KR" altLang="en-US" sz="2000" dirty="0" smtClean="0">
                  <a:latin typeface="맑은 고딕" panose="020B0503020000020004" pitchFamily="50" charset="-127"/>
                  <a:sym typeface="Wingdings" panose="05000000000000000000" pitchFamily="2" charset="2"/>
                </a:rPr>
                <a:t>처리</a:t>
              </a:r>
              <a:endParaRPr lang="en-US" altLang="ko-KR" sz="2000" dirty="0">
                <a:latin typeface="맑은 고딕" panose="020B0503020000020004" pitchFamily="50" charset="-127"/>
                <a:sym typeface="Wingdings" panose="05000000000000000000" pitchFamily="2" charset="2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342900" lvl="1" indent="-342900"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atin typeface="맑은 고딕" panose="020B0503020000020004" pitchFamily="50" charset="-127"/>
                </a:rPr>
                <a:t>과제 관련 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문의 </a:t>
              </a: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 smtClean="0">
                  <a:latin typeface="맑은 고딕" panose="020B0503020000020004" pitchFamily="50" charset="-127"/>
                </a:rPr>
                <a:t>03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반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(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화요일 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10:00 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실습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)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–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 </a:t>
              </a:r>
              <a:r>
                <a:rPr lang="ko-KR" altLang="en-US" sz="2000" dirty="0" err="1" smtClean="0">
                  <a:latin typeface="맑은 고딕" panose="020B0503020000020004" pitchFamily="50" charset="-127"/>
                </a:rPr>
                <a:t>신준한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(jh_shin@cnu.ac.kr)</a:t>
              </a: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 smtClean="0">
                  <a:latin typeface="맑은 고딕" panose="020B0503020000020004" pitchFamily="50" charset="-127"/>
                </a:rPr>
                <a:t>04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반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(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화요일 </a:t>
              </a:r>
              <a:r>
                <a:rPr lang="en-US" altLang="ko-KR" sz="2000" smtClean="0">
                  <a:latin typeface="맑은 고딕" panose="020B0503020000020004" pitchFamily="50" charset="-127"/>
                </a:rPr>
                <a:t>16:00 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실습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)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– </a:t>
              </a:r>
              <a:r>
                <a:rPr lang="ko-KR" altLang="en-US" sz="2000" dirty="0" err="1" smtClean="0">
                  <a:latin typeface="맑은 고딕" panose="020B0503020000020004" pitchFamily="50" charset="-127"/>
                </a:rPr>
                <a:t>최세목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(semok95@daum.net)</a:t>
              </a:r>
              <a:endParaRPr lang="en-US" altLang="ko-KR" sz="2000" dirty="0">
                <a:latin typeface="맑은 고딕" panose="020B0503020000020004" pitchFamily="50" charset="-127"/>
              </a:endParaRPr>
            </a:p>
          </p:txBody>
        </p:sp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17694" y="1905710"/>
              <a:ext cx="1091542" cy="1936153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19412" y="1905710"/>
              <a:ext cx="3394529" cy="2336937"/>
            </a:xfrm>
            <a:prstGeom prst="rect">
              <a:avLst/>
            </a:prstGeom>
          </p:spPr>
        </p:pic>
        <p:sp>
          <p:nvSpPr>
            <p:cNvPr id="47" name="직사각형 46"/>
            <p:cNvSpPr/>
            <p:nvPr/>
          </p:nvSpPr>
          <p:spPr>
            <a:xfrm>
              <a:off x="1509779" y="3714706"/>
              <a:ext cx="1123950" cy="131621"/>
            </a:xfrm>
            <a:prstGeom prst="rect">
              <a:avLst/>
            </a:prstGeom>
            <a:noFill/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>
              <a:stCxn id="47" idx="3"/>
            </p:cNvCxnSpPr>
            <p:nvPr/>
          </p:nvCxnSpPr>
          <p:spPr>
            <a:xfrm flipV="1">
              <a:off x="2633729" y="2996676"/>
              <a:ext cx="3104379" cy="783841"/>
            </a:xfrm>
            <a:prstGeom prst="line">
              <a:avLst/>
            </a:prstGeom>
            <a:ln w="25400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직사각형 49"/>
            <p:cNvSpPr/>
            <p:nvPr/>
          </p:nvSpPr>
          <p:spPr>
            <a:xfrm>
              <a:off x="5738108" y="2679219"/>
              <a:ext cx="1419065" cy="668165"/>
            </a:xfrm>
            <a:prstGeom prst="rect">
              <a:avLst/>
            </a:prstGeom>
            <a:noFill/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연결선 8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0" y="185803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/>
            <a:r>
              <a:rPr lang="ko-KR" altLang="en-US" sz="2800" dirty="0">
                <a:latin typeface="+mn-ea"/>
              </a:rPr>
              <a:t>제출 방법 </a:t>
            </a:r>
            <a:r>
              <a:rPr lang="en-US" altLang="ko-KR" sz="2800" dirty="0">
                <a:latin typeface="+mn-ea"/>
              </a:rPr>
              <a:t>&amp; </a:t>
            </a:r>
            <a:r>
              <a:rPr lang="ko-KR" altLang="en-US" sz="2800" dirty="0">
                <a:latin typeface="+mn-ea"/>
              </a:rPr>
              <a:t>주의 사항 </a:t>
            </a:r>
            <a:r>
              <a:rPr lang="en-US" altLang="ko-KR" sz="2800" dirty="0" smtClean="0">
                <a:latin typeface="+mn-ea"/>
              </a:rPr>
              <a:t>(2/2</a:t>
            </a:r>
            <a:r>
              <a:rPr lang="en-US" altLang="ko-KR" sz="2800" dirty="0">
                <a:latin typeface="+mn-ea"/>
              </a:rPr>
              <a:t>)</a:t>
            </a:r>
            <a:endParaRPr lang="ko-KR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350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맑은 고딕" panose="020B0503020000020004" pitchFamily="50" charset="-127"/>
              </a:rPr>
              <a:t>실습 개요 </a:t>
            </a:r>
            <a:endParaRPr lang="ko-KR" altLang="en-US" sz="2800" b="1" dirty="0"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42254" y="1048177"/>
            <a:ext cx="8598131" cy="607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ko-KR" altLang="en-US" sz="2000" b="1" dirty="0" smtClean="0"/>
              <a:t>이진 트리</a:t>
            </a:r>
            <a:r>
              <a:rPr lang="en-US" altLang="ko-KR" sz="2000" b="1" dirty="0" smtClean="0"/>
              <a:t>(</a:t>
            </a:r>
            <a:r>
              <a:rPr lang="en-US" altLang="ko-KR" sz="2000" b="1" dirty="0" err="1" smtClean="0"/>
              <a:t>BinaryTree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의 구현</a:t>
            </a:r>
            <a:endParaRPr lang="ko-KR" altLang="en-US" sz="1600" b="1" kern="0" dirty="0">
              <a:latin typeface="바탕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93982" y="2796806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42254" y="2492941"/>
            <a:ext cx="8598131" cy="607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ko-KR" altLang="en-US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실습문제</a:t>
            </a:r>
            <a:endParaRPr lang="ko-KR" altLang="en-US" sz="1600" b="1" kern="0" dirty="0" smtClean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693982" y="3846275"/>
            <a:ext cx="10692087" cy="1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042254" y="1743992"/>
            <a:ext cx="8598131" cy="607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ko-KR" altLang="en-US" sz="2000" b="1" dirty="0" smtClean="0"/>
              <a:t>이진 트리의 레벨순서순회</a:t>
            </a:r>
            <a:r>
              <a:rPr lang="en-US" altLang="ko-KR" sz="2000" b="1" dirty="0" smtClean="0"/>
              <a:t>(Level Order)</a:t>
            </a:r>
            <a:r>
              <a:rPr lang="ko-KR" altLang="en-US" sz="2000" b="1" dirty="0" smtClean="0"/>
              <a:t>와 전위 순회</a:t>
            </a:r>
            <a:r>
              <a:rPr lang="en-US" altLang="ko-KR" sz="2000" b="1" dirty="0" smtClean="0"/>
              <a:t>(</a:t>
            </a:r>
            <a:r>
              <a:rPr lang="en-US" altLang="ko-KR" sz="2000" b="1" dirty="0" err="1" smtClean="0"/>
              <a:t>PreOrder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 구현</a:t>
            </a:r>
            <a:endParaRPr lang="ko-KR" altLang="en-US" sz="1600" b="1" kern="0" dirty="0">
              <a:latin typeface="바탕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93983" y="2076369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86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59109" y="1560223"/>
            <a:ext cx="104441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404040"/>
                </a:solidFill>
              </a:rPr>
              <a:t>서브 트리를 두 개 가지는 순서 트리</a:t>
            </a:r>
            <a:r>
              <a:rPr lang="en-US" altLang="ko-KR" sz="2000" dirty="0" smtClean="0">
                <a:solidFill>
                  <a:srgbClr val="404040"/>
                </a:solidFill>
              </a:rPr>
              <a:t>(Ordered Tree)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404040"/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404040"/>
                </a:solidFill>
              </a:rPr>
              <a:t>두 서브 트리는 </a:t>
            </a:r>
            <a:r>
              <a:rPr lang="en-US" altLang="ko-KR" sz="2000" dirty="0" smtClean="0">
                <a:solidFill>
                  <a:srgbClr val="404040"/>
                </a:solidFill>
              </a:rPr>
              <a:t>‘</a:t>
            </a:r>
            <a:r>
              <a:rPr lang="ko-KR" altLang="en-US" sz="2000" dirty="0" smtClean="0">
                <a:solidFill>
                  <a:srgbClr val="404040"/>
                </a:solidFill>
              </a:rPr>
              <a:t>왼쪽</a:t>
            </a:r>
            <a:r>
              <a:rPr lang="en-US" altLang="ko-KR" sz="2000" dirty="0" smtClean="0">
                <a:solidFill>
                  <a:srgbClr val="404040"/>
                </a:solidFill>
              </a:rPr>
              <a:t> </a:t>
            </a:r>
            <a:r>
              <a:rPr lang="ko-KR" altLang="en-US" sz="2000" dirty="0" err="1" smtClean="0">
                <a:solidFill>
                  <a:srgbClr val="404040"/>
                </a:solidFill>
              </a:rPr>
              <a:t>서브트리</a:t>
            </a:r>
            <a:r>
              <a:rPr lang="en-US" altLang="ko-KR" sz="2000" dirty="0" smtClean="0">
                <a:solidFill>
                  <a:srgbClr val="404040"/>
                </a:solidFill>
              </a:rPr>
              <a:t>(left subtree)’</a:t>
            </a:r>
            <a:r>
              <a:rPr lang="ko-KR" altLang="en-US" sz="2000" dirty="0" smtClean="0">
                <a:solidFill>
                  <a:srgbClr val="404040"/>
                </a:solidFill>
              </a:rPr>
              <a:t>와 </a:t>
            </a:r>
            <a:r>
              <a:rPr lang="en-US" altLang="ko-KR" sz="2000" dirty="0" smtClean="0">
                <a:solidFill>
                  <a:srgbClr val="404040"/>
                </a:solidFill>
              </a:rPr>
              <a:t>‘</a:t>
            </a:r>
            <a:r>
              <a:rPr lang="ko-KR" altLang="en-US" sz="2000" dirty="0" smtClean="0">
                <a:solidFill>
                  <a:srgbClr val="404040"/>
                </a:solidFill>
              </a:rPr>
              <a:t>오른쪽 </a:t>
            </a:r>
            <a:r>
              <a:rPr lang="ko-KR" altLang="en-US" sz="2000" dirty="0" err="1" smtClean="0">
                <a:solidFill>
                  <a:srgbClr val="404040"/>
                </a:solidFill>
              </a:rPr>
              <a:t>서브트리</a:t>
            </a:r>
            <a:r>
              <a:rPr lang="en-US" altLang="ko-KR" sz="2000" dirty="0" smtClean="0">
                <a:solidFill>
                  <a:srgbClr val="404040"/>
                </a:solidFill>
              </a:rPr>
              <a:t>(right subtree)’</a:t>
            </a:r>
            <a:r>
              <a:rPr lang="ko-KR" altLang="en-US" sz="2000" dirty="0" smtClean="0">
                <a:solidFill>
                  <a:srgbClr val="404040"/>
                </a:solidFill>
              </a:rPr>
              <a:t>로 구분</a:t>
            </a:r>
            <a:endParaRPr lang="en-US" altLang="ko-KR" sz="2000" dirty="0" smtClean="0">
              <a:solidFill>
                <a:srgbClr val="404040"/>
              </a:solidFill>
            </a:endParaRPr>
          </a:p>
          <a:p>
            <a:pPr fontAlgn="base"/>
            <a:endParaRPr lang="en-US" altLang="ko-KR" sz="2000" dirty="0">
              <a:solidFill>
                <a:srgbClr val="404040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5809682" y="3572804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0404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468614" y="4282147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0404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194470" y="4282147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04040"/>
              </a:solidFill>
            </a:endParaRPr>
          </a:p>
        </p:txBody>
      </p:sp>
      <p:cxnSp>
        <p:nvCxnSpPr>
          <p:cNvPr id="4" name="직선 연결선 3"/>
          <p:cNvCxnSpPr>
            <a:stCxn id="8" idx="0"/>
            <a:endCxn id="2" idx="3"/>
          </p:cNvCxnSpPr>
          <p:nvPr/>
        </p:nvCxnSpPr>
        <p:spPr>
          <a:xfrm flipV="1">
            <a:off x="4712745" y="3989562"/>
            <a:ext cx="1168441" cy="292585"/>
          </a:xfrm>
          <a:prstGeom prst="line">
            <a:avLst/>
          </a:prstGeom>
          <a:ln w="28575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11" idx="0"/>
            <a:endCxn id="2" idx="5"/>
          </p:cNvCxnSpPr>
          <p:nvPr/>
        </p:nvCxnSpPr>
        <p:spPr>
          <a:xfrm flipH="1" flipV="1">
            <a:off x="6226440" y="3989562"/>
            <a:ext cx="1212161" cy="292585"/>
          </a:xfrm>
          <a:prstGeom prst="line">
            <a:avLst/>
          </a:prstGeom>
          <a:ln w="28575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이진 트리</a:t>
            </a:r>
            <a:r>
              <a:rPr lang="en-US" altLang="ko-KR" sz="2800" b="1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(Binary Tree)</a:t>
            </a:r>
            <a:endParaRPr lang="ko-KR" altLang="en-US" sz="2800" b="1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583522" y="5217062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04040"/>
              </a:solidFill>
            </a:endParaRPr>
          </a:p>
        </p:txBody>
      </p:sp>
      <p:cxnSp>
        <p:nvCxnSpPr>
          <p:cNvPr id="50" name="직선 연결선 49"/>
          <p:cNvCxnSpPr>
            <a:stCxn id="48" idx="7"/>
            <a:endCxn id="8" idx="3"/>
          </p:cNvCxnSpPr>
          <p:nvPr/>
        </p:nvCxnSpPr>
        <p:spPr>
          <a:xfrm flipV="1">
            <a:off x="4000280" y="4698905"/>
            <a:ext cx="539838" cy="589661"/>
          </a:xfrm>
          <a:prstGeom prst="line">
            <a:avLst/>
          </a:prstGeom>
          <a:ln w="28575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/>
          <p:cNvSpPr/>
          <p:nvPr/>
        </p:nvSpPr>
        <p:spPr>
          <a:xfrm>
            <a:off x="6311721" y="5217062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04040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8049619" y="5217062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04040"/>
              </a:solidFill>
            </a:endParaRPr>
          </a:p>
        </p:txBody>
      </p:sp>
      <p:cxnSp>
        <p:nvCxnSpPr>
          <p:cNvPr id="55" name="직선 연결선 54"/>
          <p:cNvCxnSpPr>
            <a:stCxn id="11" idx="5"/>
            <a:endCxn id="54" idx="1"/>
          </p:cNvCxnSpPr>
          <p:nvPr/>
        </p:nvCxnSpPr>
        <p:spPr>
          <a:xfrm>
            <a:off x="7611228" y="4698905"/>
            <a:ext cx="509895" cy="589661"/>
          </a:xfrm>
          <a:prstGeom prst="line">
            <a:avLst/>
          </a:prstGeom>
          <a:ln w="28575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11" idx="3"/>
            <a:endCxn id="53" idx="7"/>
          </p:cNvCxnSpPr>
          <p:nvPr/>
        </p:nvCxnSpPr>
        <p:spPr>
          <a:xfrm flipH="1">
            <a:off x="6728479" y="4698905"/>
            <a:ext cx="537495" cy="589661"/>
          </a:xfrm>
          <a:prstGeom prst="line">
            <a:avLst/>
          </a:prstGeom>
          <a:ln w="28575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46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97459" y="1426824"/>
                <a:ext cx="10444153" cy="1637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fontAlgn="base">
                  <a:buFont typeface="Arial" panose="020B0604020202020204" pitchFamily="34" charset="0"/>
                  <a:buChar char="•"/>
                </a:pPr>
                <a:r>
                  <a:rPr lang="ko-KR" altLang="en-US" sz="2000" dirty="0" smtClean="0">
                    <a:solidFill>
                      <a:srgbClr val="404040"/>
                    </a:solidFill>
                  </a:rPr>
                  <a:t>최하위 레벨의 노드 중</a:t>
                </a:r>
                <a:r>
                  <a:rPr lang="en-US" altLang="ko-KR" sz="2000" dirty="0" smtClean="0">
                    <a:solidFill>
                      <a:srgbClr val="404040"/>
                    </a:solidFill>
                  </a:rPr>
                  <a:t>, </a:t>
                </a:r>
                <a:r>
                  <a:rPr lang="ko-KR" altLang="en-US" sz="2000" dirty="0" smtClean="0">
                    <a:solidFill>
                      <a:srgbClr val="404040"/>
                    </a:solidFill>
                  </a:rPr>
                  <a:t>오른쪽 몇 개의 노드가 없거나</a:t>
                </a:r>
                <a:r>
                  <a:rPr lang="en-US" altLang="ko-KR" sz="2000" dirty="0" smtClean="0">
                    <a:solidFill>
                      <a:srgbClr val="404040"/>
                    </a:solidFill>
                  </a:rPr>
                  <a:t>, </a:t>
                </a:r>
                <a:r>
                  <a:rPr lang="ko-KR" altLang="en-US" sz="2000" dirty="0" smtClean="0">
                    <a:solidFill>
                      <a:srgbClr val="404040"/>
                    </a:solidFill>
                  </a:rPr>
                  <a:t>포화 트리인 이진 트리</a:t>
                </a:r>
                <a:endParaRPr lang="en-US" altLang="ko-KR" sz="2000" dirty="0" smtClean="0">
                  <a:solidFill>
                    <a:srgbClr val="404040"/>
                  </a:solidFill>
                </a:endParaRPr>
              </a:p>
              <a:p>
                <a:pPr marL="285750" indent="-285750" fontAlgn="base">
                  <a:buFont typeface="Arial" panose="020B0604020202020204" pitchFamily="34" charset="0"/>
                  <a:buChar char="•"/>
                </a:pPr>
                <a:endParaRPr lang="en-US" altLang="ko-KR" sz="2000" dirty="0" smtClean="0">
                  <a:solidFill>
                    <a:srgbClr val="404040"/>
                  </a:solidFill>
                </a:endParaRPr>
              </a:p>
              <a:p>
                <a:pPr marL="285750" indent="-285750" fontAlgn="base">
                  <a:buFont typeface="Arial" panose="020B0604020202020204" pitchFamily="34" charset="0"/>
                  <a:buChar char="•"/>
                </a:pPr>
                <a:r>
                  <a:rPr lang="ko-KR" altLang="en-US" sz="2000" dirty="0" smtClean="0">
                    <a:solidFill>
                      <a:srgbClr val="404040"/>
                    </a:solidFill>
                  </a:rPr>
                  <a:t>높이가 </a:t>
                </a:r>
                <a:r>
                  <a:rPr lang="en-US" altLang="ko-KR" sz="2000" dirty="0" smtClean="0">
                    <a:solidFill>
                      <a:srgbClr val="404040"/>
                    </a:solidFill>
                  </a:rPr>
                  <a:t>h</a:t>
                </a:r>
                <a:r>
                  <a:rPr lang="ko-KR" altLang="en-US" sz="2000" dirty="0" smtClean="0">
                    <a:solidFill>
                      <a:srgbClr val="404040"/>
                    </a:solidFill>
                  </a:rPr>
                  <a:t>일 때</a:t>
                </a:r>
                <a:r>
                  <a:rPr lang="en-US" altLang="ko-KR" sz="2000" dirty="0" smtClean="0">
                    <a:solidFill>
                      <a:srgbClr val="404040"/>
                    </a:solidFill>
                  </a:rPr>
                  <a:t>, </a:t>
                </a:r>
                <a:r>
                  <a:rPr lang="ko-KR" altLang="en-US" sz="2000" dirty="0" smtClean="0">
                    <a:solidFill>
                      <a:srgbClr val="404040"/>
                    </a:solidFill>
                  </a:rPr>
                  <a:t>완전 이진 트리의 크기에 대한 범위는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altLang="ko-KR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ko-KR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ko-KR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ko-KR" alt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임</m:t>
                    </m:r>
                  </m:oMath>
                </a14:m>
                <a:endParaRPr lang="en-US" altLang="ko-KR" sz="2000" dirty="0" smtClean="0">
                  <a:solidFill>
                    <a:srgbClr val="404040"/>
                  </a:solidFill>
                </a:endParaRPr>
              </a:p>
              <a:p>
                <a:pPr marL="285750" indent="-285750" fontAlgn="base"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404040"/>
                  </a:solidFill>
                </a:endParaRPr>
              </a:p>
              <a:p>
                <a:pPr marL="285750" indent="-285750" fontAlgn="base">
                  <a:buFont typeface="Arial" panose="020B0604020202020204" pitchFamily="34" charset="0"/>
                  <a:buChar char="•"/>
                </a:pPr>
                <a:r>
                  <a:rPr lang="ko-KR" altLang="en-US" sz="2000" dirty="0" smtClean="0">
                    <a:solidFill>
                      <a:srgbClr val="404040"/>
                    </a:solidFill>
                  </a:rPr>
                  <a:t>완전 이진 트리의 높이는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⌊"/>
                        <m:endChr m:val="⌋"/>
                        <m:ctrlPr>
                          <a:rPr lang="en-US" altLang="ko-KR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ko-KR" altLang="en-US" sz="2000" dirty="0" smtClean="0">
                    <a:solidFill>
                      <a:srgbClr val="404040"/>
                    </a:solidFill>
                  </a:rPr>
                  <a:t> </a:t>
                </a:r>
                <a:r>
                  <a:rPr lang="ko-KR" altLang="en-US" sz="2000" dirty="0">
                    <a:solidFill>
                      <a:srgbClr val="404040"/>
                    </a:solidFill>
                  </a:rPr>
                  <a:t>임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459" y="1426824"/>
                <a:ext cx="10444153" cy="1637051"/>
              </a:xfrm>
              <a:prstGeom prst="rect">
                <a:avLst/>
              </a:prstGeom>
              <a:blipFill>
                <a:blip r:embed="rId2"/>
                <a:stretch>
                  <a:fillRect l="-525" t="-1859" b="-55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직선 연결선 36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완전 이진 트리</a:t>
            </a:r>
            <a:endParaRPr lang="ko-KR" altLang="en-US" sz="2800" b="1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822" y="3582648"/>
            <a:ext cx="911542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64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97459" y="1426824"/>
            <a:ext cx="104441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404040"/>
                </a:solidFill>
              </a:rPr>
              <a:t>완전 이진 트리는 아래의 규칙을 사용하여 배열로 구현할 수 있음</a:t>
            </a:r>
            <a:endParaRPr lang="en-US" altLang="ko-KR" sz="2000" dirty="0">
              <a:solidFill>
                <a:srgbClr val="404040"/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rgbClr val="404040"/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404040"/>
                </a:solidFill>
              </a:rPr>
              <a:t>노드 </a:t>
            </a:r>
            <a:r>
              <a:rPr lang="en-US" altLang="ko-KR" sz="2000" dirty="0" err="1" smtClean="0">
                <a:solidFill>
                  <a:srgbClr val="404040"/>
                </a:solidFill>
              </a:rPr>
              <a:t>i</a:t>
            </a:r>
            <a:r>
              <a:rPr lang="ko-KR" altLang="en-US" sz="2000" dirty="0" smtClean="0">
                <a:solidFill>
                  <a:srgbClr val="404040"/>
                </a:solidFill>
              </a:rPr>
              <a:t>의 부모의 인덱스는 </a:t>
            </a:r>
            <a:r>
              <a:rPr lang="en-US" altLang="ko-KR" sz="2000" dirty="0" smtClean="0">
                <a:solidFill>
                  <a:srgbClr val="404040"/>
                </a:solidFill>
              </a:rPr>
              <a:t>(i-1)/2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404040"/>
                </a:solidFill>
              </a:rPr>
              <a:t>노드 </a:t>
            </a:r>
            <a:r>
              <a:rPr lang="en-US" altLang="ko-KR" sz="2000" dirty="0" err="1" smtClean="0">
                <a:solidFill>
                  <a:srgbClr val="404040"/>
                </a:solidFill>
              </a:rPr>
              <a:t>i</a:t>
            </a:r>
            <a:r>
              <a:rPr lang="ko-KR" altLang="en-US" sz="2000" dirty="0" smtClean="0">
                <a:solidFill>
                  <a:srgbClr val="404040"/>
                </a:solidFill>
              </a:rPr>
              <a:t>의 자식의 인덱스는 각각 </a:t>
            </a:r>
            <a:r>
              <a:rPr lang="en-US" altLang="ko-KR" sz="2000" dirty="0" smtClean="0">
                <a:solidFill>
                  <a:srgbClr val="404040"/>
                </a:solidFill>
              </a:rPr>
              <a:t>2i+1, 2i+2</a:t>
            </a:r>
            <a:endParaRPr lang="ko-KR" altLang="en-US" sz="2000" dirty="0">
              <a:solidFill>
                <a:srgbClr val="404040"/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완전 이진 트리</a:t>
            </a:r>
            <a:endParaRPr lang="ko-KR" altLang="en-US" sz="2800" b="1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865845" y="5131820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2601082" y="3269036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488145" y="4072695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739671" y="4072695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>
            <a:stCxn id="8" idx="0"/>
            <a:endCxn id="7" idx="3"/>
          </p:cNvCxnSpPr>
          <p:nvPr/>
        </p:nvCxnSpPr>
        <p:spPr>
          <a:xfrm flipV="1">
            <a:off x="1732276" y="3685794"/>
            <a:ext cx="940310" cy="386901"/>
          </a:xfrm>
          <a:prstGeom prst="line">
            <a:avLst/>
          </a:prstGeom>
          <a:ln w="28575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9" idx="0"/>
            <a:endCxn id="7" idx="5"/>
          </p:cNvCxnSpPr>
          <p:nvPr/>
        </p:nvCxnSpPr>
        <p:spPr>
          <a:xfrm flipH="1" flipV="1">
            <a:off x="3017840" y="3685794"/>
            <a:ext cx="965962" cy="386901"/>
          </a:xfrm>
          <a:prstGeom prst="line">
            <a:avLst/>
          </a:prstGeom>
          <a:ln w="28575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6" idx="0"/>
            <a:endCxn id="8" idx="3"/>
          </p:cNvCxnSpPr>
          <p:nvPr/>
        </p:nvCxnSpPr>
        <p:spPr>
          <a:xfrm flipV="1">
            <a:off x="1109976" y="4489453"/>
            <a:ext cx="449673" cy="642367"/>
          </a:xfrm>
          <a:prstGeom prst="line">
            <a:avLst/>
          </a:prstGeom>
          <a:ln w="28575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16" idx="0"/>
            <a:endCxn id="8" idx="5"/>
          </p:cNvCxnSpPr>
          <p:nvPr/>
        </p:nvCxnSpPr>
        <p:spPr>
          <a:xfrm flipH="1" flipV="1">
            <a:off x="1904903" y="4489453"/>
            <a:ext cx="392085" cy="642367"/>
          </a:xfrm>
          <a:prstGeom prst="line">
            <a:avLst/>
          </a:prstGeom>
          <a:ln w="28575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4426424" y="5131820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>
            <a:stCxn id="14" idx="0"/>
            <a:endCxn id="9" idx="5"/>
          </p:cNvCxnSpPr>
          <p:nvPr/>
        </p:nvCxnSpPr>
        <p:spPr>
          <a:xfrm flipH="1" flipV="1">
            <a:off x="4156429" y="4489453"/>
            <a:ext cx="514126" cy="642367"/>
          </a:xfrm>
          <a:prstGeom prst="line">
            <a:avLst/>
          </a:prstGeom>
          <a:ln w="28575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2052857" y="5131820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916717" y="5131820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>
            <a:stCxn id="18" idx="0"/>
            <a:endCxn id="9" idx="3"/>
          </p:cNvCxnSpPr>
          <p:nvPr/>
        </p:nvCxnSpPr>
        <p:spPr>
          <a:xfrm flipV="1">
            <a:off x="3160848" y="4489453"/>
            <a:ext cx="650327" cy="642367"/>
          </a:xfrm>
          <a:prstGeom prst="line">
            <a:avLst/>
          </a:prstGeom>
          <a:ln w="28575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오른쪽 화살표 31"/>
          <p:cNvSpPr/>
          <p:nvPr/>
        </p:nvSpPr>
        <p:spPr>
          <a:xfrm>
            <a:off x="5253858" y="4090280"/>
            <a:ext cx="879231" cy="631190"/>
          </a:xfrm>
          <a:prstGeom prst="rightArrow">
            <a:avLst/>
          </a:prstGeom>
          <a:noFill/>
          <a:ln w="28575"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/>
          <p:cNvGrpSpPr/>
          <p:nvPr/>
        </p:nvGrpSpPr>
        <p:grpSpPr>
          <a:xfrm>
            <a:off x="6576647" y="4112260"/>
            <a:ext cx="3464168" cy="587229"/>
            <a:chOff x="6462347" y="4107864"/>
            <a:chExt cx="3464168" cy="587229"/>
          </a:xfrm>
        </p:grpSpPr>
        <p:sp>
          <p:nvSpPr>
            <p:cNvPr id="33" name="직사각형 32"/>
            <p:cNvSpPr/>
            <p:nvPr/>
          </p:nvSpPr>
          <p:spPr>
            <a:xfrm>
              <a:off x="6462347" y="4116657"/>
              <a:ext cx="3464168" cy="57843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547916" y="4221209"/>
              <a:ext cx="336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067150" y="4221209"/>
              <a:ext cx="322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524841" y="4221209"/>
              <a:ext cx="336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C</a:t>
              </a:r>
              <a:endParaRPr lang="ko-KR" alt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027457" y="4221209"/>
              <a:ext cx="349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D</a:t>
              </a:r>
              <a:endParaRPr lang="ko-KR" alt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527623" y="4221209"/>
              <a:ext cx="303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E</a:t>
              </a:r>
              <a:endParaRPr lang="ko-KR" alt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032303" y="4221209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F</a:t>
              </a:r>
              <a:endParaRPr lang="ko-KR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509051" y="4221209"/>
              <a:ext cx="346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G</a:t>
              </a:r>
              <a:endParaRPr lang="ko-KR" altLang="en-US" dirty="0"/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6970438" y="4116657"/>
              <a:ext cx="0" cy="5784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7474531" y="4116657"/>
              <a:ext cx="0" cy="5784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7952246" y="4116657"/>
              <a:ext cx="0" cy="5784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8438754" y="4116657"/>
              <a:ext cx="0" cy="5784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8916470" y="4116657"/>
              <a:ext cx="0" cy="5784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9433100" y="4107864"/>
              <a:ext cx="0" cy="5872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5957666" y="4826022"/>
            <a:ext cx="471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A(index: 0)</a:t>
            </a:r>
            <a:r>
              <a:rPr lang="ko-KR" altLang="en-US" dirty="0" smtClean="0"/>
              <a:t>의 자식은 </a:t>
            </a:r>
            <a:r>
              <a:rPr lang="en-US" altLang="ko-KR" dirty="0" smtClean="0"/>
              <a:t>B(index: 1), C(index: 2)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992834" y="5220778"/>
            <a:ext cx="344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E(index: 4)</a:t>
            </a:r>
            <a:r>
              <a:rPr lang="ko-KR" altLang="en-US" dirty="0" smtClean="0"/>
              <a:t>의 부모는 </a:t>
            </a:r>
            <a:r>
              <a:rPr lang="en-US" altLang="ko-KR" dirty="0" smtClean="0"/>
              <a:t>B(index: 1)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675040" y="3782492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193472" y="3782492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159491" y="3782492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641923" y="3782492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148205" y="3782492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623351" y="3782492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675904" y="3782492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59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맑은 고딕" panose="020B0503020000020004" pitchFamily="50" charset="-127"/>
              </a:rPr>
              <a:t>실습 과제 </a:t>
            </a:r>
            <a:r>
              <a:rPr lang="en-US" altLang="ko-KR" sz="2800" b="1" dirty="0" smtClean="0">
                <a:latin typeface="맑은 고딕" panose="020B0503020000020004" pitchFamily="50" charset="-127"/>
              </a:rPr>
              <a:t>(1/7)</a:t>
            </a:r>
            <a:endParaRPr lang="ko-KR" altLang="en-US" sz="2800" b="1" dirty="0"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42332" y="1107492"/>
            <a:ext cx="11078491" cy="609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dirty="0"/>
              <a:t>강의 슬라이드의 </a:t>
            </a:r>
            <a:r>
              <a:rPr lang="en-US" altLang="ko-KR" sz="2000" dirty="0" err="1" smtClean="0"/>
              <a:t>OrderedTree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클래스 </a:t>
            </a:r>
            <a:r>
              <a:rPr lang="ko-KR" altLang="en-US" sz="2000" dirty="0"/>
              <a:t>코드를 </a:t>
            </a:r>
            <a:r>
              <a:rPr lang="ko-KR" altLang="en-US" sz="2000" dirty="0" smtClean="0"/>
              <a:t>수정하여 완전 이진 트리 구현 코드를 작성하시오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74176" y="1424516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19339" y="1771424"/>
            <a:ext cx="58289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배열을 이용하여 트리를 저장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레벨 순서</a:t>
            </a:r>
            <a:r>
              <a:rPr lang="en-US" altLang="ko-KR" dirty="0" smtClean="0"/>
              <a:t>(level order) </a:t>
            </a:r>
            <a:r>
              <a:rPr lang="ko-KR" altLang="en-US" dirty="0" smtClean="0"/>
              <a:t>순회를 구현한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추가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전위</a:t>
            </a:r>
            <a:r>
              <a:rPr lang="en-US" altLang="ko-KR" dirty="0" smtClean="0"/>
              <a:t>(preorder)</a:t>
            </a:r>
            <a:r>
              <a:rPr lang="ko-KR" altLang="en-US" dirty="0" smtClean="0"/>
              <a:t> 순회를 구현한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추가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39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맑은 고딕" panose="020B0503020000020004" pitchFamily="50" charset="-127"/>
              </a:rPr>
              <a:t>실습 과제 </a:t>
            </a:r>
            <a:r>
              <a:rPr lang="en-US" altLang="ko-KR" sz="2800" b="1" dirty="0" smtClean="0">
                <a:latin typeface="맑은 고딕" panose="020B0503020000020004" pitchFamily="50" charset="-127"/>
              </a:rPr>
              <a:t>(2/7)</a:t>
            </a:r>
            <a:endParaRPr lang="ko-KR" altLang="en-US" sz="2800" b="1" dirty="0"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42332" y="1107492"/>
            <a:ext cx="11078491" cy="609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dirty="0" smtClean="0"/>
              <a:t>public class </a:t>
            </a:r>
            <a:r>
              <a:rPr lang="en-US" altLang="ko-KR" sz="2000" dirty="0" err="1" smtClean="0"/>
              <a:t>BinaryTree</a:t>
            </a:r>
            <a:endParaRPr lang="en-US" altLang="ko-KR" sz="20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474176" y="1424516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01754" y="2251128"/>
            <a:ext cx="37513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 smtClean="0"/>
              <a:t>private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[] tree; 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private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size; //</a:t>
            </a:r>
            <a:r>
              <a:rPr lang="ko-KR" altLang="en-US" sz="1600" dirty="0" smtClean="0"/>
              <a:t>트리의 크기 저장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필요한 필드가 있을 경우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추가</a:t>
            </a:r>
            <a:endParaRPr lang="en-US" altLang="ko-KR" sz="16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037493" y="1881796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Field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01754" y="3615850"/>
            <a:ext cx="107279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 err="1" smtClean="0"/>
              <a:t>생성자</a:t>
            </a:r>
            <a:r>
              <a:rPr lang="en-US" altLang="ko-KR" sz="1600" dirty="0" smtClean="0"/>
              <a:t>1(a, seed); // tree</a:t>
            </a:r>
            <a:r>
              <a:rPr lang="ko-KR" altLang="en-US" sz="1600" dirty="0" smtClean="0"/>
              <a:t>에 크기 </a:t>
            </a:r>
            <a:r>
              <a:rPr lang="en-US" altLang="ko-KR" sz="1600" dirty="0" smtClean="0"/>
              <a:t>a</a:t>
            </a:r>
            <a:r>
              <a:rPr lang="ko-KR" altLang="en-US" sz="1600" dirty="0" smtClean="0"/>
              <a:t>만큼의 배열을 생성한 후</a:t>
            </a:r>
            <a:r>
              <a:rPr lang="en-US" altLang="ko-KR" sz="1600" dirty="0" smtClean="0"/>
              <a:t>, seed</a:t>
            </a:r>
            <a:r>
              <a:rPr lang="ko-KR" altLang="en-US" sz="1600" dirty="0" smtClean="0"/>
              <a:t>를 설정하여 </a:t>
            </a:r>
            <a:r>
              <a:rPr lang="en-US" altLang="ko-KR" sz="1600" dirty="0" smtClean="0"/>
              <a:t>random</a:t>
            </a:r>
            <a:r>
              <a:rPr lang="ko-KR" altLang="en-US" sz="1600" dirty="0" smtClean="0"/>
              <a:t>한 값으로 </a:t>
            </a:r>
            <a:r>
              <a:rPr lang="en-US" altLang="ko-KR" sz="1600" dirty="0" smtClean="0"/>
              <a:t>a</a:t>
            </a:r>
            <a:r>
              <a:rPr lang="ko-KR" altLang="en-US" sz="1600" dirty="0" smtClean="0"/>
              <a:t>개의 노드 생성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err="1" smtClean="0"/>
              <a:t>생성자</a:t>
            </a:r>
            <a:r>
              <a:rPr lang="en-US" altLang="ko-KR" sz="1600" dirty="0" smtClean="0"/>
              <a:t>2(a);	 // tree</a:t>
            </a:r>
            <a:r>
              <a:rPr lang="ko-KR" altLang="en-US" sz="1600" dirty="0" smtClean="0"/>
              <a:t>에 크기 </a:t>
            </a:r>
            <a:r>
              <a:rPr lang="en-US" altLang="ko-KR" sz="1600" dirty="0" smtClean="0"/>
              <a:t>a</a:t>
            </a:r>
            <a:r>
              <a:rPr lang="ko-KR" altLang="en-US" sz="1600" dirty="0" smtClean="0"/>
              <a:t>만큼의 배열을 생성한 후</a:t>
            </a:r>
            <a:r>
              <a:rPr lang="en-US" altLang="ko-KR" sz="1600" dirty="0" smtClean="0"/>
              <a:t>, 0</a:t>
            </a:r>
            <a:r>
              <a:rPr lang="ko-KR" altLang="en-US" sz="1600" dirty="0" smtClean="0"/>
              <a:t>부터 </a:t>
            </a:r>
            <a:r>
              <a:rPr lang="en-US" altLang="ko-KR" sz="1600" dirty="0" smtClean="0"/>
              <a:t>a-1</a:t>
            </a:r>
            <a:r>
              <a:rPr lang="ko-KR" altLang="en-US" sz="1600" dirty="0" smtClean="0"/>
              <a:t>개의 </a:t>
            </a:r>
            <a:r>
              <a:rPr lang="ko-KR" altLang="en-US" sz="1600" dirty="0" err="1" smtClean="0"/>
              <a:t>정수값으로</a:t>
            </a:r>
            <a:r>
              <a:rPr lang="ko-KR" altLang="en-US" sz="1600" dirty="0" smtClean="0"/>
              <a:t> 채우기</a:t>
            </a:r>
            <a:endParaRPr lang="en-US" altLang="ko-KR" sz="1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037493" y="3246518"/>
            <a:ext cx="1477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Constructor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66015" y="4734350"/>
            <a:ext cx="8027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levelorder</a:t>
            </a:r>
            <a:r>
              <a:rPr lang="en-US" altLang="ko-KR" sz="1600" dirty="0" smtClean="0"/>
              <a:t>()	// level order </a:t>
            </a:r>
            <a:r>
              <a:rPr lang="ko-KR" altLang="en-US" sz="1600" dirty="0" smtClean="0"/>
              <a:t>순회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preorder(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)	// preorder </a:t>
            </a:r>
            <a:r>
              <a:rPr lang="ko-KR" altLang="en-US" sz="1600" dirty="0" smtClean="0"/>
              <a:t>순회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인덱스 </a:t>
            </a:r>
            <a:r>
              <a:rPr lang="en-US" altLang="ko-KR" sz="1600" dirty="0" err="1" smtClean="0"/>
              <a:t>i</a:t>
            </a:r>
            <a:r>
              <a:rPr lang="ko-KR" altLang="en-US" sz="1600" dirty="0" err="1" smtClean="0"/>
              <a:t>를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root</a:t>
            </a:r>
            <a:r>
              <a:rPr lang="ko-KR" altLang="en-US" sz="1600" dirty="0" smtClean="0"/>
              <a:t>로 하는 서브트리에서 수행할 것</a:t>
            </a:r>
            <a:endParaRPr lang="en-US" altLang="ko-KR" sz="16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101754" y="4365018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method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7253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맑은 고딕" panose="020B0503020000020004" pitchFamily="50" charset="-127"/>
              </a:rPr>
              <a:t>실습 과제 </a:t>
            </a:r>
            <a:r>
              <a:rPr lang="en-US" altLang="ko-KR" sz="2800" b="1" dirty="0" smtClean="0">
                <a:latin typeface="맑은 고딕" panose="020B0503020000020004" pitchFamily="50" charset="-127"/>
              </a:rPr>
              <a:t>(3/7)</a:t>
            </a:r>
            <a:endParaRPr lang="ko-KR" altLang="en-US" sz="2800" b="1" dirty="0"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42332" y="1107492"/>
            <a:ext cx="11078491" cy="609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dirty="0" smtClean="0"/>
              <a:t>테스트</a:t>
            </a:r>
            <a:endParaRPr lang="en-US" altLang="ko-KR" sz="20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474176" y="1424516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01754" y="2251128"/>
            <a:ext cx="6207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levelorder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메소드를</a:t>
            </a:r>
            <a:r>
              <a:rPr lang="ko-KR" altLang="en-US" sz="1600" dirty="0" smtClean="0"/>
              <a:t> 사용하여 트리의 노드들을 순회 후 프린트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preorder </a:t>
            </a:r>
            <a:r>
              <a:rPr lang="ko-KR" altLang="en-US" sz="1600" dirty="0" err="1" smtClean="0"/>
              <a:t>메소드를</a:t>
            </a:r>
            <a:r>
              <a:rPr lang="ko-KR" altLang="en-US" sz="1600" dirty="0" smtClean="0"/>
              <a:t> 사용하여 트리의 노드들을 순회 후 프린트</a:t>
            </a:r>
            <a:endParaRPr lang="en-US" altLang="ko-KR" sz="16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037493" y="1881796"/>
            <a:ext cx="5343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테스트 클래스에서 </a:t>
            </a:r>
            <a:r>
              <a:rPr lang="ko-KR" altLang="en-US" b="1" dirty="0" err="1" smtClean="0"/>
              <a:t>생성자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를 사용하여 객체 생성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101754" y="3574567"/>
            <a:ext cx="6207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levelorder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메소드를</a:t>
            </a:r>
            <a:r>
              <a:rPr lang="ko-KR" altLang="en-US" sz="1600" dirty="0" smtClean="0"/>
              <a:t> 사용하여 트리의 노드들을 순회 후 프린트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preorder </a:t>
            </a:r>
            <a:r>
              <a:rPr lang="ko-KR" altLang="en-US" sz="1600" dirty="0" err="1" smtClean="0"/>
              <a:t>메소드를</a:t>
            </a:r>
            <a:r>
              <a:rPr lang="ko-KR" altLang="en-US" sz="1600" dirty="0" smtClean="0"/>
              <a:t> 사용하여 트리의 노드들을 순회 후 프린트</a:t>
            </a:r>
            <a:endParaRPr lang="en-US" altLang="ko-KR" sz="16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037493" y="3205235"/>
            <a:ext cx="5343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테스트 클래스에서 </a:t>
            </a:r>
            <a:r>
              <a:rPr lang="ko-KR" altLang="en-US" b="1" dirty="0" err="1" smtClean="0"/>
              <a:t>생성자</a:t>
            </a:r>
            <a:r>
              <a:rPr lang="en-US" altLang="ko-KR" b="1" dirty="0" smtClean="0"/>
              <a:t>1</a:t>
            </a:r>
            <a:r>
              <a:rPr lang="ko-KR" altLang="en-US" b="1" dirty="0"/>
              <a:t>을</a:t>
            </a:r>
            <a:r>
              <a:rPr lang="ko-KR" altLang="en-US" b="1" dirty="0" smtClean="0"/>
              <a:t> 사용하여 객체 생성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299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맑은 고딕" panose="020B0503020000020004" pitchFamily="50" charset="-127"/>
              </a:rPr>
              <a:t>실습 과제 </a:t>
            </a:r>
            <a:r>
              <a:rPr lang="en-US" altLang="ko-KR" sz="2800" b="1" dirty="0" smtClean="0">
                <a:latin typeface="맑은 고딕" panose="020B0503020000020004" pitchFamily="50" charset="-127"/>
              </a:rPr>
              <a:t>(4/7)</a:t>
            </a:r>
            <a:endParaRPr lang="ko-KR" altLang="en-US" sz="2800" b="1" dirty="0"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42332" y="1107492"/>
            <a:ext cx="11078491" cy="609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dirty="0" smtClean="0"/>
              <a:t>지난 주 과제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OrderedTree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와의 차이점</a:t>
            </a:r>
            <a:endParaRPr lang="en-US" altLang="ko-KR" sz="20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474176" y="1424516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42332" y="1881799"/>
            <a:ext cx="6365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OrderedTree</a:t>
            </a:r>
            <a:r>
              <a:rPr lang="ko-KR" altLang="en-US" b="1" dirty="0" smtClean="0"/>
              <a:t>의 경우</a:t>
            </a:r>
            <a:r>
              <a:rPr lang="en-US" altLang="ko-KR" b="1" dirty="0" smtClean="0"/>
              <a:t>, Child Node</a:t>
            </a:r>
            <a:r>
              <a:rPr lang="ko-KR" altLang="en-US" b="1" dirty="0" smtClean="0"/>
              <a:t>들을 </a:t>
            </a:r>
            <a:r>
              <a:rPr lang="en-US" altLang="ko-KR" b="1" dirty="0" err="1" smtClean="0"/>
              <a:t>LinkedList</a:t>
            </a:r>
            <a:r>
              <a:rPr lang="ko-KR" altLang="en-US" b="1" dirty="0" smtClean="0"/>
              <a:t>에 저장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b="1" dirty="0" smtClean="0">
                <a:sym typeface="Wingdings" panose="05000000000000000000" pitchFamily="2" charset="2"/>
              </a:rPr>
              <a:t>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완전 이진 트리의 경우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배열을 사용하여 구현할 수 있다</a:t>
            </a:r>
            <a:r>
              <a:rPr lang="en-US" altLang="ko-KR" b="1" dirty="0" smtClean="0"/>
              <a:t>!</a:t>
            </a:r>
            <a:endParaRPr lang="en-US" altLang="ko-KR" b="1" dirty="0"/>
          </a:p>
        </p:txBody>
      </p:sp>
      <p:sp>
        <p:nvSpPr>
          <p:cNvPr id="10" name="타원 9"/>
          <p:cNvSpPr/>
          <p:nvPr/>
        </p:nvSpPr>
        <p:spPr>
          <a:xfrm>
            <a:off x="1037493" y="4964766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772730" y="3101982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659793" y="3905641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911319" y="3905641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/>
          <p:cNvCxnSpPr>
            <a:stCxn id="14" idx="0"/>
            <a:endCxn id="11" idx="3"/>
          </p:cNvCxnSpPr>
          <p:nvPr/>
        </p:nvCxnSpPr>
        <p:spPr>
          <a:xfrm flipV="1">
            <a:off x="1903924" y="3518740"/>
            <a:ext cx="940310" cy="386901"/>
          </a:xfrm>
          <a:prstGeom prst="line">
            <a:avLst/>
          </a:prstGeom>
          <a:ln w="28575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5" idx="0"/>
            <a:endCxn id="11" idx="5"/>
          </p:cNvCxnSpPr>
          <p:nvPr/>
        </p:nvCxnSpPr>
        <p:spPr>
          <a:xfrm flipH="1" flipV="1">
            <a:off x="3189488" y="3518740"/>
            <a:ext cx="965962" cy="386901"/>
          </a:xfrm>
          <a:prstGeom prst="line">
            <a:avLst/>
          </a:prstGeom>
          <a:ln w="28575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0" idx="0"/>
            <a:endCxn id="14" idx="3"/>
          </p:cNvCxnSpPr>
          <p:nvPr/>
        </p:nvCxnSpPr>
        <p:spPr>
          <a:xfrm flipV="1">
            <a:off x="1281624" y="4322399"/>
            <a:ext cx="449673" cy="642367"/>
          </a:xfrm>
          <a:prstGeom prst="line">
            <a:avLst/>
          </a:prstGeom>
          <a:ln w="28575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22" idx="0"/>
            <a:endCxn id="14" idx="5"/>
          </p:cNvCxnSpPr>
          <p:nvPr/>
        </p:nvCxnSpPr>
        <p:spPr>
          <a:xfrm flipH="1" flipV="1">
            <a:off x="2076551" y="4322399"/>
            <a:ext cx="392085" cy="642367"/>
          </a:xfrm>
          <a:prstGeom prst="line">
            <a:avLst/>
          </a:prstGeom>
          <a:ln w="28575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4598072" y="4964766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/>
          <p:cNvCxnSpPr>
            <a:stCxn id="20" idx="0"/>
            <a:endCxn id="15" idx="5"/>
          </p:cNvCxnSpPr>
          <p:nvPr/>
        </p:nvCxnSpPr>
        <p:spPr>
          <a:xfrm flipH="1" flipV="1">
            <a:off x="4328077" y="4322399"/>
            <a:ext cx="514126" cy="642367"/>
          </a:xfrm>
          <a:prstGeom prst="line">
            <a:avLst/>
          </a:prstGeom>
          <a:ln w="28575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2224505" y="4964766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088365" y="4964766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>
            <a:stCxn id="23" idx="0"/>
            <a:endCxn id="15" idx="3"/>
          </p:cNvCxnSpPr>
          <p:nvPr/>
        </p:nvCxnSpPr>
        <p:spPr>
          <a:xfrm flipV="1">
            <a:off x="3332496" y="4322399"/>
            <a:ext cx="650327" cy="642367"/>
          </a:xfrm>
          <a:prstGeom prst="line">
            <a:avLst/>
          </a:prstGeom>
          <a:ln w="28575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오른쪽 화살표 24"/>
          <p:cNvSpPr/>
          <p:nvPr/>
        </p:nvSpPr>
        <p:spPr>
          <a:xfrm>
            <a:off x="5283614" y="3905641"/>
            <a:ext cx="879231" cy="631190"/>
          </a:xfrm>
          <a:prstGeom prst="rightArrow">
            <a:avLst/>
          </a:prstGeom>
          <a:noFill/>
          <a:ln w="28575"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6604256" y="3927621"/>
            <a:ext cx="3464168" cy="587229"/>
            <a:chOff x="6462347" y="4107864"/>
            <a:chExt cx="3464168" cy="587229"/>
          </a:xfrm>
        </p:grpSpPr>
        <p:sp>
          <p:nvSpPr>
            <p:cNvPr id="27" name="직사각형 26"/>
            <p:cNvSpPr/>
            <p:nvPr/>
          </p:nvSpPr>
          <p:spPr>
            <a:xfrm>
              <a:off x="6462347" y="4116657"/>
              <a:ext cx="3464168" cy="57843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547916" y="4221209"/>
              <a:ext cx="336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067150" y="4221209"/>
              <a:ext cx="322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524841" y="4221209"/>
              <a:ext cx="336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27457" y="4221209"/>
              <a:ext cx="349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527623" y="4221209"/>
              <a:ext cx="303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5</a:t>
              </a:r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032303" y="4221209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6</a:t>
              </a:r>
              <a:endParaRPr lang="ko-KR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509051" y="4221209"/>
              <a:ext cx="346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7</a:t>
              </a:r>
              <a:endParaRPr lang="ko-KR" altLang="en-US" dirty="0"/>
            </a:p>
          </p:txBody>
        </p:sp>
        <p:cxnSp>
          <p:nvCxnSpPr>
            <p:cNvPr id="35" name="직선 연결선 34"/>
            <p:cNvCxnSpPr/>
            <p:nvPr/>
          </p:nvCxnSpPr>
          <p:spPr>
            <a:xfrm>
              <a:off x="6970438" y="4116657"/>
              <a:ext cx="0" cy="5784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7474531" y="4116657"/>
              <a:ext cx="0" cy="5784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7952246" y="4116657"/>
              <a:ext cx="0" cy="5784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8438754" y="4116657"/>
              <a:ext cx="0" cy="5784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8916470" y="4116657"/>
              <a:ext cx="0" cy="5784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9433100" y="4107864"/>
              <a:ext cx="0" cy="5872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7068781" y="4595434"/>
            <a:ext cx="2535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Field </a:t>
            </a:r>
            <a:r>
              <a:rPr lang="ko-KR" altLang="en-US" b="1" dirty="0" smtClean="0"/>
              <a:t>영역의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[] tree</a:t>
            </a:r>
            <a:endParaRPr lang="ko-KR" altLang="en-US" b="1" dirty="0"/>
          </a:p>
        </p:txBody>
      </p:sp>
      <p:sp>
        <p:nvSpPr>
          <p:cNvPr id="42" name="직사각형 41"/>
          <p:cNvSpPr/>
          <p:nvPr/>
        </p:nvSpPr>
        <p:spPr>
          <a:xfrm>
            <a:off x="6701416" y="364182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219848" y="364182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185867" y="364182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668299" y="364182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174581" y="364182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649727" y="364182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702280" y="364182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46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1619</TotalTime>
  <Words>863</Words>
  <Application>Microsoft Office PowerPoint</Application>
  <PresentationFormat>와이드스크린</PresentationFormat>
  <Paragraphs>200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맑은 고딕</vt:lpstr>
      <vt:lpstr>바탕</vt:lpstr>
      <vt:lpstr>함초롬돋움</vt:lpstr>
      <vt:lpstr>Arial</vt:lpstr>
      <vt:lpstr>Cambria Math</vt:lpstr>
      <vt:lpstr>Wingdings</vt:lpstr>
      <vt:lpstr>Office 테마</vt:lpstr>
      <vt:lpstr>2018년 1학기 자료구조 및 실습 #10 : BinaryTree(이진트리)  2018. 05. 15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2018년 1학기 자료구조 및 실습 #01 : Array(배열)  2018. 03. 13</dc:title>
  <dc:creator>Semok Choi</dc:creator>
  <cp:lastModifiedBy>Windows 사용자</cp:lastModifiedBy>
  <cp:revision>144</cp:revision>
  <cp:lastPrinted>2018-05-04T04:40:04Z</cp:lastPrinted>
  <dcterms:created xsi:type="dcterms:W3CDTF">2018-03-11T12:41:56Z</dcterms:created>
  <dcterms:modified xsi:type="dcterms:W3CDTF">2018-05-15T00:46:04Z</dcterms:modified>
</cp:coreProperties>
</file>