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56" r:id="rId2"/>
    <p:sldId id="278" r:id="rId3"/>
    <p:sldId id="283" r:id="rId4"/>
    <p:sldId id="302" r:id="rId5"/>
    <p:sldId id="307" r:id="rId6"/>
    <p:sldId id="291" r:id="rId7"/>
    <p:sldId id="296" r:id="rId8"/>
    <p:sldId id="309" r:id="rId9"/>
    <p:sldId id="300" r:id="rId10"/>
    <p:sldId id="308" r:id="rId11"/>
    <p:sldId id="306" r:id="rId12"/>
    <p:sldId id="295" r:id="rId13"/>
    <p:sldId id="310" r:id="rId14"/>
    <p:sldId id="311" r:id="rId15"/>
    <p:sldId id="272" r:id="rId16"/>
    <p:sldId id="270" r:id="rId17"/>
    <p:sldId id="271" r:id="rId1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9999"/>
    <a:srgbClr val="00808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8055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60" cy="498055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E5EE1ABA-4A17-485A-B81C-947D41695E3D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60" cy="498054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60" cy="498054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3751A086-C5BD-4EF7-A095-2E9E5706A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94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1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38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9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7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8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0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7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48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8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3F84-F7DE-4D3C-83FC-7DCA91495895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0625" y="1363287"/>
            <a:ext cx="9382298" cy="40649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2018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학기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4800" dirty="0" smtClean="0"/>
              <a:t>자료구조 및 실습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2800" b="1" dirty="0" smtClean="0"/>
              <a:t>#11 : </a:t>
            </a:r>
            <a:r>
              <a:rPr lang="en-US" altLang="ko-KR" sz="2800" b="1" dirty="0" err="1" smtClean="0"/>
              <a:t>BinarySearchTree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이진탐색트리</a:t>
            </a:r>
            <a:r>
              <a:rPr lang="en-US" altLang="ko-KR" sz="2800" b="1" dirty="0" smtClean="0"/>
              <a:t>)</a:t>
            </a:r>
            <a:br>
              <a:rPr lang="en-US" altLang="ko-KR" sz="2800" b="1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2018. 05. 29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85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</a:rPr>
              <a:t>실습 과제 </a:t>
            </a:r>
            <a:r>
              <a:rPr lang="en-US" altLang="ko-KR" sz="2800" b="1" dirty="0" smtClean="0">
                <a:latin typeface="맑은 고딕" panose="020B0503020000020004" pitchFamily="50" charset="-127"/>
              </a:rPr>
              <a:t>(</a:t>
            </a:r>
            <a:r>
              <a:rPr lang="en-US" altLang="ko-KR" sz="2800" b="1" dirty="0" smtClean="0">
                <a:latin typeface="맑은 고딕" panose="020B0503020000020004" pitchFamily="50" charset="-127"/>
              </a:rPr>
              <a:t>5/9)</a:t>
            </a:r>
            <a:endParaRPr lang="ko-KR" altLang="en-US" sz="2800" b="1" dirty="0"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42332" y="1107492"/>
            <a:ext cx="110784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dirty="0" err="1" smtClean="0"/>
              <a:t>boolean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iter_insert</a:t>
            </a:r>
            <a:r>
              <a:rPr lang="en-US" altLang="ko-KR" sz="2000" b="1" dirty="0" smtClean="0"/>
              <a:t>(key)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4176" y="1424516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16054" y="2246244"/>
            <a:ext cx="10869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w</a:t>
            </a:r>
            <a:r>
              <a:rPr lang="en-US" altLang="ko-KR" sz="1600" dirty="0" smtClean="0"/>
              <a:t>hile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과 같은 </a:t>
            </a:r>
            <a:r>
              <a:rPr lang="en-US" altLang="ko-KR" sz="1600" dirty="0" smtClean="0"/>
              <a:t>iteration</a:t>
            </a:r>
            <a:r>
              <a:rPr lang="ko-KR" altLang="en-US" sz="1600" dirty="0" smtClean="0"/>
              <a:t>을 사용하여 </a:t>
            </a:r>
            <a:r>
              <a:rPr lang="en-US" altLang="ko-KR" sz="1600" dirty="0" smtClean="0"/>
              <a:t>BST</a:t>
            </a:r>
            <a:r>
              <a:rPr lang="ko-KR" altLang="en-US" sz="1600" dirty="0" smtClean="0"/>
              <a:t>에 노드를 삽입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노드가 정상적으로 삽입되었을 경우</a:t>
            </a:r>
            <a:r>
              <a:rPr lang="en-US" altLang="ko-KR" sz="1600" dirty="0" smtClean="0"/>
              <a:t>, True</a:t>
            </a:r>
            <a:r>
              <a:rPr lang="ko-KR" altLang="en-US" sz="1600" dirty="0" smtClean="0"/>
              <a:t>를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반환하고 중복된 값이 들어가거나 삽입에 실패했을 경우</a:t>
            </a:r>
            <a:r>
              <a:rPr lang="en-US" altLang="ko-KR" sz="1600" dirty="0" smtClean="0"/>
              <a:t>, False</a:t>
            </a:r>
            <a:r>
              <a:rPr lang="ko-KR" altLang="en-US" sz="1600" dirty="0" smtClean="0"/>
              <a:t>를 반환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연산 </a:t>
            </a:r>
            <a:r>
              <a:rPr lang="ko-KR" altLang="en-US" sz="1600" dirty="0"/>
              <a:t>수행 과정에서 </a:t>
            </a:r>
            <a:r>
              <a:rPr lang="en-US" altLang="ko-KR" sz="1600" dirty="0"/>
              <a:t>size</a:t>
            </a:r>
            <a:r>
              <a:rPr lang="ko-KR" altLang="en-US" sz="1600" dirty="0"/>
              <a:t>가 변경되는 서브트리에서는 </a:t>
            </a:r>
            <a:r>
              <a:rPr lang="en-US" altLang="ko-KR" sz="1600" b="1" u="sng" dirty="0"/>
              <a:t>size</a:t>
            </a:r>
            <a:r>
              <a:rPr lang="ko-KR" altLang="en-US" sz="1600" b="1" u="sng" dirty="0"/>
              <a:t>를 업데이트</a:t>
            </a:r>
            <a:r>
              <a:rPr lang="ko-KR" altLang="en-US" sz="1600" dirty="0"/>
              <a:t>해야 한다</a:t>
            </a:r>
            <a:r>
              <a:rPr lang="en-US" altLang="ko-KR" sz="1600" dirty="0" smtClean="0"/>
              <a:t>. </a:t>
            </a:r>
            <a:r>
              <a:rPr lang="en-US" altLang="ko-KR" sz="1600" dirty="0" smtClean="0">
                <a:sym typeface="Wingdings" panose="05000000000000000000" pitchFamily="2" charset="2"/>
              </a:rPr>
              <a:t></a:t>
            </a:r>
            <a:r>
              <a:rPr lang="en-US" altLang="ko-KR" sz="1600" dirty="0" smtClean="0"/>
              <a:t> Stack</a:t>
            </a:r>
            <a:r>
              <a:rPr lang="ko-KR" altLang="en-US" sz="1600" dirty="0" smtClean="0"/>
              <a:t>을 사용하는 방법이 있음</a:t>
            </a:r>
            <a:endParaRPr lang="ko-KR" altLang="en-US" sz="16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037493" y="1881796"/>
            <a:ext cx="788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BST</a:t>
            </a:r>
            <a:r>
              <a:rPr lang="ko-KR" altLang="en-US" b="1" dirty="0" smtClean="0"/>
              <a:t>에 </a:t>
            </a:r>
            <a:r>
              <a:rPr lang="en-US" altLang="ko-KR" b="1" dirty="0" smtClean="0"/>
              <a:t>key</a:t>
            </a:r>
            <a:r>
              <a:rPr lang="ko-KR" altLang="en-US" b="1" dirty="0" smtClean="0"/>
              <a:t>를 값으로 하는 노드를 반복적 방식으로 추가하고 결과를 반환</a:t>
            </a:r>
            <a:endParaRPr lang="ko-KR" altLang="en-US" b="1" dirty="0"/>
          </a:p>
        </p:txBody>
      </p:sp>
      <p:sp>
        <p:nvSpPr>
          <p:cNvPr id="47" name="타원 46"/>
          <p:cNvSpPr/>
          <p:nvPr/>
        </p:nvSpPr>
        <p:spPr>
          <a:xfrm>
            <a:off x="964789" y="3850213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59481" y="4738290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581043" y="4698976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직선 연결선 50"/>
          <p:cNvCxnSpPr>
            <a:stCxn id="48" idx="0"/>
            <a:endCxn id="47" idx="3"/>
          </p:cNvCxnSpPr>
          <p:nvPr/>
        </p:nvCxnSpPr>
        <p:spPr>
          <a:xfrm flipV="1">
            <a:off x="603612" y="4266971"/>
            <a:ext cx="432681" cy="471319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50" idx="0"/>
            <a:endCxn id="47" idx="5"/>
          </p:cNvCxnSpPr>
          <p:nvPr/>
        </p:nvCxnSpPr>
        <p:spPr>
          <a:xfrm flipH="1" flipV="1">
            <a:off x="1381547" y="4266971"/>
            <a:ext cx="443627" cy="432005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56" idx="0"/>
            <a:endCxn id="48" idx="5"/>
          </p:cNvCxnSpPr>
          <p:nvPr/>
        </p:nvCxnSpPr>
        <p:spPr>
          <a:xfrm flipH="1" flipV="1">
            <a:off x="776239" y="5155048"/>
            <a:ext cx="297071" cy="527984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2163666" y="5683032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5" name="직선 연결선 54"/>
          <p:cNvCxnSpPr>
            <a:stCxn id="54" idx="0"/>
            <a:endCxn id="50" idx="5"/>
          </p:cNvCxnSpPr>
          <p:nvPr/>
        </p:nvCxnSpPr>
        <p:spPr>
          <a:xfrm flipH="1" flipV="1">
            <a:off x="1997801" y="5115734"/>
            <a:ext cx="409996" cy="567298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829179" y="5683032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06204" y="475844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188827" y="57502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47216" y="3425285"/>
            <a:ext cx="157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insert(9)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grpSp>
        <p:nvGrpSpPr>
          <p:cNvPr id="60" name="그룹 59"/>
          <p:cNvGrpSpPr/>
          <p:nvPr/>
        </p:nvGrpSpPr>
        <p:grpSpPr>
          <a:xfrm>
            <a:off x="8494282" y="3821639"/>
            <a:ext cx="3426541" cy="2351046"/>
            <a:chOff x="7205785" y="3606082"/>
            <a:chExt cx="3426541" cy="2351046"/>
          </a:xfrm>
        </p:grpSpPr>
        <p:sp>
          <p:nvSpPr>
            <p:cNvPr id="61" name="타원 60"/>
            <p:cNvSpPr/>
            <p:nvPr/>
          </p:nvSpPr>
          <p:spPr>
            <a:xfrm>
              <a:off x="8318722" y="3606082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7205785" y="4409741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9457311" y="4409741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직선 연결선 63"/>
            <p:cNvCxnSpPr>
              <a:stCxn id="62" idx="0"/>
              <a:endCxn id="61" idx="3"/>
            </p:cNvCxnSpPr>
            <p:nvPr/>
          </p:nvCxnSpPr>
          <p:spPr>
            <a:xfrm flipV="1">
              <a:off x="7449916" y="4022840"/>
              <a:ext cx="940310" cy="386901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63" idx="0"/>
              <a:endCxn id="61" idx="5"/>
            </p:cNvCxnSpPr>
            <p:nvPr/>
          </p:nvCxnSpPr>
          <p:spPr>
            <a:xfrm flipH="1" flipV="1">
              <a:off x="8735480" y="4022840"/>
              <a:ext cx="965962" cy="386901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69" idx="0"/>
              <a:endCxn id="62" idx="5"/>
            </p:cNvCxnSpPr>
            <p:nvPr/>
          </p:nvCxnSpPr>
          <p:spPr>
            <a:xfrm flipH="1" flipV="1">
              <a:off x="7622543" y="4826499"/>
              <a:ext cx="392085" cy="642367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>
              <a:off x="10144064" y="5468866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직선 연결선 67"/>
            <p:cNvCxnSpPr>
              <a:stCxn id="67" idx="0"/>
              <a:endCxn id="63" idx="5"/>
            </p:cNvCxnSpPr>
            <p:nvPr/>
          </p:nvCxnSpPr>
          <p:spPr>
            <a:xfrm flipH="1" flipV="1">
              <a:off x="9874069" y="4826499"/>
              <a:ext cx="514126" cy="642367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/>
            <p:cNvSpPr/>
            <p:nvPr/>
          </p:nvSpPr>
          <p:spPr>
            <a:xfrm>
              <a:off x="7770497" y="5468866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482472" y="446920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169225" y="553606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13</a:t>
              </a:r>
              <a:endParaRPr lang="ko-KR" altLang="en-US" dirty="0"/>
            </a:p>
          </p:txBody>
        </p:sp>
        <p:sp>
          <p:nvSpPr>
            <p:cNvPr id="72" name="타원 71"/>
            <p:cNvSpPr/>
            <p:nvPr/>
          </p:nvSpPr>
          <p:spPr>
            <a:xfrm>
              <a:off x="8967572" y="5468866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062809" y="553606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cxnSp>
          <p:nvCxnSpPr>
            <p:cNvPr id="74" name="직선 연결선 73"/>
            <p:cNvCxnSpPr>
              <a:stCxn id="72" idx="0"/>
              <a:endCxn id="63" idx="3"/>
            </p:cNvCxnSpPr>
            <p:nvPr/>
          </p:nvCxnSpPr>
          <p:spPr>
            <a:xfrm flipV="1">
              <a:off x="9211703" y="4826499"/>
              <a:ext cx="317112" cy="642367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직사각형 74"/>
          <p:cNvSpPr/>
          <p:nvPr/>
        </p:nvSpPr>
        <p:spPr>
          <a:xfrm>
            <a:off x="1462065" y="4541095"/>
            <a:ext cx="1337492" cy="172861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369459" y="6324403"/>
            <a:ext cx="2193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Key 9 &gt; 5</a:t>
            </a:r>
            <a:r>
              <a:rPr lang="ko-KR" altLang="en-US" sz="1200" dirty="0" smtClean="0"/>
              <a:t>이므로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err="1"/>
              <a:t>c</a:t>
            </a:r>
            <a:r>
              <a:rPr lang="en-US" altLang="ko-KR" sz="1200" dirty="0" err="1" smtClean="0"/>
              <a:t>Node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cNode.right</a:t>
            </a:r>
            <a:r>
              <a:rPr lang="ko-KR" altLang="en-US" sz="1200" dirty="0" smtClean="0"/>
              <a:t>로 설정</a:t>
            </a:r>
            <a:endParaRPr lang="en-US" altLang="ko-KR" sz="1200" dirty="0" smtClean="0"/>
          </a:p>
        </p:txBody>
      </p:sp>
      <p:sp>
        <p:nvSpPr>
          <p:cNvPr id="77" name="오른쪽 화살표 76"/>
          <p:cNvSpPr/>
          <p:nvPr/>
        </p:nvSpPr>
        <p:spPr>
          <a:xfrm>
            <a:off x="3226106" y="4724942"/>
            <a:ext cx="702670" cy="566890"/>
          </a:xfrm>
          <a:prstGeom prst="rightArrow">
            <a:avLst/>
          </a:prstGeom>
          <a:noFill/>
          <a:ln w="28575"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5151120" y="3849394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247208" y="4737471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6140915" y="4724942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직선 연결선 80"/>
          <p:cNvCxnSpPr>
            <a:stCxn id="79" idx="0"/>
            <a:endCxn id="78" idx="3"/>
          </p:cNvCxnSpPr>
          <p:nvPr/>
        </p:nvCxnSpPr>
        <p:spPr>
          <a:xfrm flipV="1">
            <a:off x="4491339" y="4266152"/>
            <a:ext cx="731285" cy="471319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80" idx="0"/>
            <a:endCxn id="78" idx="5"/>
          </p:cNvCxnSpPr>
          <p:nvPr/>
        </p:nvCxnSpPr>
        <p:spPr>
          <a:xfrm flipH="1" flipV="1">
            <a:off x="5567878" y="4266152"/>
            <a:ext cx="817168" cy="458790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86" idx="0"/>
            <a:endCxn id="79" idx="5"/>
          </p:cNvCxnSpPr>
          <p:nvPr/>
        </p:nvCxnSpPr>
        <p:spPr>
          <a:xfrm flipH="1" flipV="1">
            <a:off x="4663966" y="5154229"/>
            <a:ext cx="364244" cy="508196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6644035" y="5661694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5" name="직선 연결선 84"/>
          <p:cNvCxnSpPr>
            <a:stCxn id="84" idx="0"/>
            <a:endCxn id="80" idx="5"/>
          </p:cNvCxnSpPr>
          <p:nvPr/>
        </p:nvCxnSpPr>
        <p:spPr>
          <a:xfrm flipH="1" flipV="1">
            <a:off x="6557673" y="5141700"/>
            <a:ext cx="330493" cy="519994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4784079" y="5662425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166076" y="478440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673107" y="57397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cxnSp>
        <p:nvCxnSpPr>
          <p:cNvPr id="89" name="직선 화살표 연결선 88"/>
          <p:cNvCxnSpPr>
            <a:stCxn id="80" idx="3"/>
          </p:cNvCxnSpPr>
          <p:nvPr/>
        </p:nvCxnSpPr>
        <p:spPr>
          <a:xfrm flipH="1">
            <a:off x="5974121" y="5141700"/>
            <a:ext cx="238298" cy="520725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5674888" y="5661694"/>
            <a:ext cx="488262" cy="488262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567878" y="6236607"/>
            <a:ext cx="2844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Key 9 &lt; 10</a:t>
            </a:r>
            <a:r>
              <a:rPr lang="ko-KR" altLang="en-US" sz="1200" dirty="0" smtClean="0"/>
              <a:t>이므로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err="1" smtClean="0"/>
              <a:t>cNode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cNode.left</a:t>
            </a:r>
            <a:r>
              <a:rPr lang="ko-KR" altLang="en-US" sz="1200" dirty="0" smtClean="0"/>
              <a:t>로 설정</a:t>
            </a:r>
            <a:endParaRPr lang="en-US" altLang="ko-KR" sz="1200" dirty="0" smtClean="0"/>
          </a:p>
          <a:p>
            <a:r>
              <a:rPr lang="en-US" altLang="ko-KR" sz="1200" dirty="0" err="1" smtClean="0"/>
              <a:t>cNode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null</a:t>
            </a:r>
            <a:r>
              <a:rPr lang="ko-KR" altLang="en-US" sz="1200" dirty="0" smtClean="0"/>
              <a:t>일 경우</a:t>
            </a:r>
            <a:r>
              <a:rPr lang="en-US" altLang="ko-KR" sz="1200" dirty="0" smtClean="0"/>
              <a:t>, BST</a:t>
            </a:r>
            <a:r>
              <a:rPr lang="ko-KR" altLang="en-US" sz="1200" dirty="0" smtClean="0"/>
              <a:t>를 하나 생성</a:t>
            </a:r>
            <a:endParaRPr lang="en-US" altLang="ko-KR" sz="1200" dirty="0" smtClean="0"/>
          </a:p>
        </p:txBody>
      </p:sp>
      <p:sp>
        <p:nvSpPr>
          <p:cNvPr id="92" name="직사각형 91"/>
          <p:cNvSpPr/>
          <p:nvPr/>
        </p:nvSpPr>
        <p:spPr>
          <a:xfrm>
            <a:off x="5604384" y="4613564"/>
            <a:ext cx="1614712" cy="161059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오른쪽 화살표 92"/>
          <p:cNvSpPr/>
          <p:nvPr/>
        </p:nvSpPr>
        <p:spPr>
          <a:xfrm>
            <a:off x="7542855" y="4724942"/>
            <a:ext cx="702670" cy="566890"/>
          </a:xfrm>
          <a:prstGeom prst="rightArrow">
            <a:avLst/>
          </a:prstGeom>
          <a:noFill/>
          <a:ln w="28575"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10137471" y="6188143"/>
            <a:ext cx="2092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left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9</a:t>
            </a:r>
            <a:r>
              <a:rPr lang="ko-KR" altLang="en-US" sz="1200" dirty="0" smtClean="0"/>
              <a:t>가 삽입되었고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결과로 </a:t>
            </a:r>
            <a:r>
              <a:rPr lang="en-US" altLang="ko-KR" sz="1200" dirty="0" smtClean="0"/>
              <a:t>true</a:t>
            </a:r>
            <a:r>
              <a:rPr lang="ko-KR" altLang="en-US" sz="1200" dirty="0" smtClean="0"/>
              <a:t>을 반환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1401119" y="3893254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(size : 5)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10489" y="479416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(2)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43326" y="573973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(1)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009915" y="474422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(2)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761599" y="573973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(1)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604434" y="3885953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(size : 5)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94511" y="477534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(2)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389556" y="572476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(1)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575059" y="476131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(2)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269009" y="571510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(1)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042266" y="3872264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(size : 6)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1193445" y="464901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(3)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882087" y="575022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(1)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952847" y="465147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(2)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654714" y="574305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(1)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1043268" y="574330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(1)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96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</a:rPr>
              <a:t>실습 과제 </a:t>
            </a:r>
            <a:r>
              <a:rPr lang="en-US" altLang="ko-KR" sz="2800" b="1" dirty="0" smtClean="0">
                <a:latin typeface="맑은 고딕" panose="020B0503020000020004" pitchFamily="50" charset="-127"/>
              </a:rPr>
              <a:t>(</a:t>
            </a:r>
            <a:r>
              <a:rPr lang="en-US" altLang="ko-KR" sz="2800" b="1" dirty="0" smtClean="0">
                <a:latin typeface="맑은 고딕" panose="020B0503020000020004" pitchFamily="50" charset="-127"/>
              </a:rPr>
              <a:t>6/9)</a:t>
            </a:r>
            <a:endParaRPr lang="ko-KR" altLang="en-US" sz="2800" b="1" dirty="0">
              <a:latin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86450" y="1236631"/>
            <a:ext cx="1868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void </a:t>
            </a:r>
            <a:r>
              <a:rPr lang="en-US" altLang="ko-KR" sz="2000" b="1" dirty="0" err="1" smtClean="0"/>
              <a:t>inorder</a:t>
            </a:r>
            <a:r>
              <a:rPr lang="en-US" altLang="ko-KR" sz="2000" b="1" dirty="0" smtClean="0"/>
              <a:t>()</a:t>
            </a:r>
            <a:endParaRPr lang="ko-KR" altLang="en-US" sz="2000" b="1" dirty="0"/>
          </a:p>
        </p:txBody>
      </p:sp>
      <p:grpSp>
        <p:nvGrpSpPr>
          <p:cNvPr id="52" name="그룹 51"/>
          <p:cNvGrpSpPr/>
          <p:nvPr/>
        </p:nvGrpSpPr>
        <p:grpSpPr>
          <a:xfrm>
            <a:off x="673784" y="2974641"/>
            <a:ext cx="5691463" cy="2746055"/>
            <a:chOff x="676246" y="2331940"/>
            <a:chExt cx="5691463" cy="2746055"/>
          </a:xfrm>
        </p:grpSpPr>
        <p:grpSp>
          <p:nvGrpSpPr>
            <p:cNvPr id="11" name="그룹 10"/>
            <p:cNvGrpSpPr/>
            <p:nvPr/>
          </p:nvGrpSpPr>
          <p:grpSpPr>
            <a:xfrm>
              <a:off x="676246" y="2331940"/>
              <a:ext cx="4980167" cy="2746055"/>
              <a:chOff x="421365" y="2996897"/>
              <a:chExt cx="5555275" cy="3047124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1043378" y="4721016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3577028" y="2996897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665678" y="3889898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5488378" y="3889898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4" idx="0"/>
                <a:endCxn id="13" idx="3"/>
              </p:cNvCxnSpPr>
              <p:nvPr/>
            </p:nvCxnSpPr>
            <p:spPr>
              <a:xfrm flipV="1">
                <a:off x="1909809" y="3413655"/>
                <a:ext cx="1738723" cy="476243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5" idx="0"/>
                <a:endCxn id="13" idx="5"/>
              </p:cNvCxnSpPr>
              <p:nvPr/>
            </p:nvCxnSpPr>
            <p:spPr>
              <a:xfrm flipH="1" flipV="1">
                <a:off x="3993786" y="3413655"/>
                <a:ext cx="1738723" cy="476243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>
                <a:stCxn id="12" idx="0"/>
                <a:endCxn id="14" idx="3"/>
              </p:cNvCxnSpPr>
              <p:nvPr/>
            </p:nvCxnSpPr>
            <p:spPr>
              <a:xfrm flipV="1">
                <a:off x="1287509" y="4306657"/>
                <a:ext cx="449673" cy="414359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22" idx="0"/>
                <a:endCxn id="14" idx="5"/>
              </p:cNvCxnSpPr>
              <p:nvPr/>
            </p:nvCxnSpPr>
            <p:spPr>
              <a:xfrm flipH="1" flipV="1">
                <a:off x="2082436" y="4306657"/>
                <a:ext cx="392086" cy="414359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타원 19"/>
              <p:cNvSpPr/>
              <p:nvPr/>
            </p:nvSpPr>
            <p:spPr>
              <a:xfrm>
                <a:off x="4697806" y="4713711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20" idx="0"/>
                <a:endCxn id="15" idx="3"/>
              </p:cNvCxnSpPr>
              <p:nvPr/>
            </p:nvCxnSpPr>
            <p:spPr>
              <a:xfrm flipV="1">
                <a:off x="4941938" y="4306657"/>
                <a:ext cx="617944" cy="407054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타원 21"/>
              <p:cNvSpPr/>
              <p:nvPr/>
            </p:nvSpPr>
            <p:spPr>
              <a:xfrm>
                <a:off x="2230390" y="4721016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421365" y="5555758"/>
                <a:ext cx="488262" cy="488263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7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직선 연결선 25"/>
              <p:cNvCxnSpPr>
                <a:stCxn id="25" idx="0"/>
                <a:endCxn id="12" idx="3"/>
              </p:cNvCxnSpPr>
              <p:nvPr/>
            </p:nvCxnSpPr>
            <p:spPr>
              <a:xfrm flipV="1">
                <a:off x="665497" y="5137775"/>
                <a:ext cx="449386" cy="417982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8" idx="0"/>
                <a:endCxn id="12" idx="5"/>
              </p:cNvCxnSpPr>
              <p:nvPr/>
            </p:nvCxnSpPr>
            <p:spPr>
              <a:xfrm flipH="1" flipV="1">
                <a:off x="1460135" y="5137775"/>
                <a:ext cx="392372" cy="417982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타원 27"/>
              <p:cNvSpPr/>
              <p:nvPr/>
            </p:nvSpPr>
            <p:spPr>
              <a:xfrm>
                <a:off x="1608376" y="5555757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8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타원 70"/>
            <p:cNvSpPr/>
            <p:nvPr/>
          </p:nvSpPr>
          <p:spPr>
            <a:xfrm>
              <a:off x="5929994" y="3862329"/>
              <a:ext cx="437715" cy="440020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직선 연결선 76"/>
            <p:cNvCxnSpPr>
              <a:stCxn id="71" idx="0"/>
              <a:endCxn id="15" idx="5"/>
            </p:cNvCxnSpPr>
            <p:nvPr/>
          </p:nvCxnSpPr>
          <p:spPr>
            <a:xfrm flipH="1" flipV="1">
              <a:off x="5592311" y="3512290"/>
              <a:ext cx="556541" cy="350039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타원 2"/>
          <p:cNvSpPr/>
          <p:nvPr/>
        </p:nvSpPr>
        <p:spPr>
          <a:xfrm>
            <a:off x="3294653" y="2769394"/>
            <a:ext cx="844062" cy="83631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46746" y="2864385"/>
            <a:ext cx="3977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BinaryTree</a:t>
            </a:r>
            <a:r>
              <a:rPr lang="en-US" altLang="ko-KR" dirty="0" smtClean="0"/>
              <a:t> tree = new </a:t>
            </a:r>
            <a:r>
              <a:rPr lang="en-US" altLang="ko-KR" dirty="0" err="1" smtClean="0"/>
              <a:t>BinaryTree</a:t>
            </a:r>
            <a:r>
              <a:rPr lang="en-US" altLang="ko-KR" dirty="0" smtClean="0"/>
              <a:t>(9);</a:t>
            </a:r>
          </a:p>
          <a:p>
            <a:r>
              <a:rPr lang="en-US" altLang="ko-KR" dirty="0" err="1" smtClean="0"/>
              <a:t>tree.inorder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0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0538" y="5904824"/>
            <a:ext cx="865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중위 순회의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왼쪽 서브 트리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자기 자신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오른쪽 서브 트리 순으로 방문</a:t>
            </a:r>
            <a:endParaRPr lang="en-US" altLang="ko-KR" dirty="0"/>
          </a:p>
        </p:txBody>
      </p:sp>
      <p:sp>
        <p:nvSpPr>
          <p:cNvPr id="32" name="오른쪽 화살표 31"/>
          <p:cNvSpPr/>
          <p:nvPr/>
        </p:nvSpPr>
        <p:spPr>
          <a:xfrm>
            <a:off x="656824" y="6376133"/>
            <a:ext cx="365059" cy="315595"/>
          </a:xfrm>
          <a:prstGeom prst="rightArrow">
            <a:avLst/>
          </a:prstGeom>
          <a:noFill/>
          <a:ln w="28575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78116" y="6349264"/>
            <a:ext cx="5278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</a:t>
            </a:r>
            <a:r>
              <a:rPr lang="ko-KR" altLang="en-US" b="1" dirty="0" smtClean="0"/>
              <a:t>주차 과제의 </a:t>
            </a:r>
            <a:r>
              <a:rPr lang="en-US" altLang="ko-KR" b="1" dirty="0" smtClean="0"/>
              <a:t>preorder</a:t>
            </a:r>
            <a:r>
              <a:rPr lang="ko-KR" altLang="en-US" dirty="0" smtClean="0"/>
              <a:t>와 비슷한 방식으로 구현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96484" y="3608620"/>
            <a:ext cx="2258554" cy="2194227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413766" y="3692555"/>
            <a:ext cx="2042654" cy="1385924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787498" y="2377757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2. 0</a:t>
            </a:r>
            <a:r>
              <a:rPr lang="ko-KR" altLang="en-US" dirty="0" smtClean="0"/>
              <a:t>번 노드 방문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44949" y="3182623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왼쪽 </a:t>
            </a:r>
            <a:r>
              <a:rPr lang="ko-KR" altLang="en-US" dirty="0" err="1" smtClean="0"/>
              <a:t>서브트리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448227" y="3242674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오른쪽 </a:t>
            </a:r>
            <a:r>
              <a:rPr lang="ko-KR" altLang="en-US" dirty="0" err="1" smtClean="0"/>
              <a:t>서브트리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21883" y="1832368"/>
            <a:ext cx="99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BST</a:t>
            </a:r>
            <a:r>
              <a:rPr lang="ko-KR" altLang="en-US" b="1" dirty="0" smtClean="0"/>
              <a:t>를 중위 순회 하고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각 노드에서 </a:t>
            </a:r>
            <a:r>
              <a:rPr lang="en-US" altLang="ko-KR" b="1" dirty="0" smtClean="0"/>
              <a:t>key</a:t>
            </a:r>
            <a:r>
              <a:rPr lang="ko-KR" altLang="en-US" b="1" dirty="0" smtClean="0"/>
              <a:t>와 그 노드를 루트로 하는 서브 트리의 크기를 프린트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2766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</a:rPr>
              <a:t>실습 과제 </a:t>
            </a:r>
            <a:r>
              <a:rPr lang="en-US" altLang="ko-KR" sz="2800" b="1" dirty="0" smtClean="0">
                <a:latin typeface="맑은 고딕" panose="020B0503020000020004" pitchFamily="50" charset="-127"/>
              </a:rPr>
              <a:t>(</a:t>
            </a:r>
            <a:r>
              <a:rPr lang="en-US" altLang="ko-KR" sz="2800" b="1" dirty="0" smtClean="0">
                <a:latin typeface="맑은 고딕" panose="020B0503020000020004" pitchFamily="50" charset="-127"/>
              </a:rPr>
              <a:t>7/9)</a:t>
            </a:r>
            <a:endParaRPr lang="ko-KR" altLang="en-US" sz="2800" b="1" dirty="0"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42332" y="1107492"/>
            <a:ext cx="1086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dirty="0" err="1" smtClean="0"/>
              <a:t>TestBST</a:t>
            </a:r>
            <a:endParaRPr lang="en-US" altLang="ko-KR" sz="20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74176" y="1424516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10559" y="2068249"/>
            <a:ext cx="569739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recu_insert</a:t>
            </a:r>
            <a:r>
              <a:rPr lang="en-US" altLang="ko-KR" sz="1600" dirty="0" smtClean="0"/>
              <a:t>( )</a:t>
            </a:r>
            <a:r>
              <a:rPr lang="ko-KR" altLang="en-US" sz="1600" dirty="0" smtClean="0"/>
              <a:t>를 호출하여 </a:t>
            </a:r>
            <a:r>
              <a:rPr lang="en-US" altLang="ko-KR" sz="1600" dirty="0" smtClean="0"/>
              <a:t>5 10 1 3 7</a:t>
            </a:r>
            <a:r>
              <a:rPr lang="ko-KR" altLang="en-US" sz="1600" dirty="0" smtClean="0"/>
              <a:t>을 순서대로 삽입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중위 순회 결과 프린트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Iter_insert</a:t>
            </a:r>
            <a:r>
              <a:rPr lang="en-US" altLang="ko-KR" sz="1600" dirty="0" smtClean="0"/>
              <a:t>( )</a:t>
            </a:r>
            <a:r>
              <a:rPr lang="ko-KR" altLang="en-US" sz="1600" dirty="0" smtClean="0"/>
              <a:t>를 호출하여 </a:t>
            </a:r>
            <a:r>
              <a:rPr lang="en-US" altLang="ko-KR" sz="1600" dirty="0" smtClean="0"/>
              <a:t>13 11 15 12</a:t>
            </a:r>
            <a:r>
              <a:rPr lang="ko-KR" altLang="en-US" sz="1600" dirty="0" smtClean="0"/>
              <a:t>를 순서대로 삽입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중위 순회 결과 프린트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하나의 트리에 두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사용하여 데이터를 삽입할 것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BST a = new BST();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a.recu_insert</a:t>
            </a:r>
            <a:r>
              <a:rPr lang="en-US" altLang="ko-KR" sz="1600" dirty="0" smtClean="0"/>
              <a:t>(5);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…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a.iter_insert</a:t>
            </a:r>
            <a:r>
              <a:rPr lang="en-US" altLang="ko-KR" sz="1600" dirty="0" smtClean="0"/>
              <a:t>(13);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6298" y="1698917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테스트 클래스를 이용하여 다음을 수행</a:t>
            </a:r>
            <a:endParaRPr lang="ko-KR" altLang="en-US" b="1" dirty="0"/>
          </a:p>
        </p:txBody>
      </p:sp>
      <p:grpSp>
        <p:nvGrpSpPr>
          <p:cNvPr id="111" name="그룹 110"/>
          <p:cNvGrpSpPr/>
          <p:nvPr/>
        </p:nvGrpSpPr>
        <p:grpSpPr>
          <a:xfrm>
            <a:off x="9299153" y="1099639"/>
            <a:ext cx="1448928" cy="488262"/>
            <a:chOff x="9318867" y="1184247"/>
            <a:chExt cx="1448928" cy="488262"/>
          </a:xfrm>
        </p:grpSpPr>
        <p:sp>
          <p:nvSpPr>
            <p:cNvPr id="9" name="타원 8"/>
            <p:cNvSpPr/>
            <p:nvPr/>
          </p:nvSpPr>
          <p:spPr>
            <a:xfrm>
              <a:off x="9318867" y="1184247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5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810482" y="1245602"/>
              <a:ext cx="957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(size : </a:t>
              </a:r>
              <a:r>
                <a:rPr lang="en-US" altLang="ko-KR" sz="1600" dirty="0" smtClean="0"/>
                <a:t>1)</a:t>
              </a:r>
              <a:endParaRPr lang="ko-KR" altLang="en-US" sz="1600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9295023" y="1900076"/>
            <a:ext cx="1445575" cy="1170411"/>
            <a:chOff x="9364634" y="2251128"/>
            <a:chExt cx="1445575" cy="1170411"/>
          </a:xfrm>
        </p:grpSpPr>
        <p:grpSp>
          <p:nvGrpSpPr>
            <p:cNvPr id="45" name="그룹 44"/>
            <p:cNvGrpSpPr/>
            <p:nvPr/>
          </p:nvGrpSpPr>
          <p:grpSpPr>
            <a:xfrm>
              <a:off x="9364634" y="2251128"/>
              <a:ext cx="1009916" cy="1170411"/>
              <a:chOff x="8318722" y="3606082"/>
              <a:chExt cx="1009916" cy="1170411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8318722" y="3606082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8822851" y="4288231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직선 연결선 49"/>
              <p:cNvCxnSpPr>
                <a:stCxn id="48" idx="0"/>
                <a:endCxn id="46" idx="5"/>
              </p:cNvCxnSpPr>
              <p:nvPr/>
            </p:nvCxnSpPr>
            <p:spPr>
              <a:xfrm flipH="1" flipV="1">
                <a:off x="8735480" y="4022840"/>
                <a:ext cx="331502" cy="265391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8845657" y="4364327"/>
                <a:ext cx="4829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/>
                  <a:t>10</a:t>
                </a:r>
                <a:endParaRPr lang="ko-KR" altLang="en-US" sz="1600" dirty="0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9852896" y="2310593"/>
              <a:ext cx="957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(size : </a:t>
              </a:r>
              <a:r>
                <a:rPr lang="en-US" altLang="ko-KR" sz="1600" dirty="0"/>
                <a:t>2</a:t>
              </a:r>
              <a:r>
                <a:rPr lang="en-US" altLang="ko-KR" sz="1600" dirty="0" smtClean="0"/>
                <a:t>)</a:t>
              </a:r>
              <a:endParaRPr lang="ko-KR" altLang="en-US" sz="16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379643" y="2992742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(1)</a:t>
              </a:r>
              <a:endParaRPr lang="ko-KR" altLang="en-US" sz="1600" dirty="0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7490486" y="1161768"/>
            <a:ext cx="1577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>
                <a:solidFill>
                  <a:srgbClr val="0070C0"/>
                </a:solidFill>
              </a:rPr>
              <a:t>a.recu_insert</a:t>
            </a:r>
            <a:r>
              <a:rPr lang="en-US" altLang="ko-KR" sz="1600" dirty="0">
                <a:solidFill>
                  <a:srgbClr val="0070C0"/>
                </a:solidFill>
              </a:rPr>
              <a:t>(5)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491805" y="1951661"/>
            <a:ext cx="16918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 smtClean="0">
                <a:solidFill>
                  <a:srgbClr val="0070C0"/>
                </a:solidFill>
              </a:rPr>
              <a:t>a.recu_insert</a:t>
            </a:r>
            <a:r>
              <a:rPr lang="en-US" altLang="ko-KR" sz="1600" dirty="0" smtClean="0">
                <a:solidFill>
                  <a:srgbClr val="0070C0"/>
                </a:solidFill>
              </a:rPr>
              <a:t>(10)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8832145" y="3314280"/>
            <a:ext cx="1883994" cy="1203705"/>
            <a:chOff x="8972396" y="3774622"/>
            <a:chExt cx="1883994" cy="1203705"/>
          </a:xfrm>
        </p:grpSpPr>
        <p:grpSp>
          <p:nvGrpSpPr>
            <p:cNvPr id="67" name="그룹 66"/>
            <p:cNvGrpSpPr/>
            <p:nvPr/>
          </p:nvGrpSpPr>
          <p:grpSpPr>
            <a:xfrm>
              <a:off x="8972396" y="3774622"/>
              <a:ext cx="1453428" cy="1203705"/>
              <a:chOff x="7841818" y="3606082"/>
              <a:chExt cx="1453428" cy="1203705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8318722" y="3606082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7841818" y="4321525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8806984" y="4321525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1" name="직선 연결선 70"/>
              <p:cNvCxnSpPr>
                <a:stCxn id="69" idx="0"/>
                <a:endCxn id="68" idx="3"/>
              </p:cNvCxnSpPr>
              <p:nvPr/>
            </p:nvCxnSpPr>
            <p:spPr>
              <a:xfrm flipV="1">
                <a:off x="8085949" y="4022840"/>
                <a:ext cx="304277" cy="298685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>
                <a:stCxn id="70" idx="0"/>
                <a:endCxn id="68" idx="5"/>
              </p:cNvCxnSpPr>
              <p:nvPr/>
            </p:nvCxnSpPr>
            <p:spPr>
              <a:xfrm flipH="1" flipV="1">
                <a:off x="8735480" y="4022840"/>
                <a:ext cx="315635" cy="298685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8844896" y="4396379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10</a:t>
                </a:r>
                <a:endParaRPr lang="ko-KR" altLang="en-US" sz="1600" dirty="0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9899077" y="3824555"/>
              <a:ext cx="957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(size : </a:t>
              </a:r>
              <a:r>
                <a:rPr lang="en-US" altLang="ko-KR" sz="1600" dirty="0"/>
                <a:t>3</a:t>
              </a:r>
              <a:r>
                <a:rPr lang="en-US" altLang="ko-KR" sz="1600" dirty="0" smtClean="0"/>
                <a:t>)</a:t>
              </a:r>
              <a:endParaRPr lang="ko-KR" altLang="en-US" sz="16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0402036" y="4581050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(1)</a:t>
              </a:r>
              <a:endParaRPr lang="ko-KR" altLang="en-US" sz="16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400528" y="4549530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(1)</a:t>
              </a:r>
              <a:endParaRPr lang="ko-KR" altLang="en-US" sz="1600" dirty="0"/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7548712" y="3345800"/>
            <a:ext cx="1577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 smtClean="0">
                <a:solidFill>
                  <a:srgbClr val="0070C0"/>
                </a:solidFill>
              </a:rPr>
              <a:t>a.recu_insert</a:t>
            </a:r>
            <a:r>
              <a:rPr lang="en-US" altLang="ko-KR" sz="1600" dirty="0" smtClean="0">
                <a:solidFill>
                  <a:srgbClr val="0070C0"/>
                </a:solidFill>
              </a:rPr>
              <a:t>(1)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8852307" y="4894819"/>
            <a:ext cx="1890008" cy="1853861"/>
            <a:chOff x="9021263" y="4908282"/>
            <a:chExt cx="1890008" cy="1853861"/>
          </a:xfrm>
        </p:grpSpPr>
        <p:grpSp>
          <p:nvGrpSpPr>
            <p:cNvPr id="29" name="그룹 28"/>
            <p:cNvGrpSpPr/>
            <p:nvPr/>
          </p:nvGrpSpPr>
          <p:grpSpPr>
            <a:xfrm>
              <a:off x="9021263" y="4908282"/>
              <a:ext cx="1435654" cy="1853861"/>
              <a:chOff x="7859592" y="3606082"/>
              <a:chExt cx="1435654" cy="1853861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8318722" y="3606082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7859592" y="4311237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8806984" y="4311237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직선 연결선 32"/>
              <p:cNvCxnSpPr>
                <a:stCxn id="31" idx="0"/>
                <a:endCxn id="30" idx="3"/>
              </p:cNvCxnSpPr>
              <p:nvPr/>
            </p:nvCxnSpPr>
            <p:spPr>
              <a:xfrm flipV="1">
                <a:off x="8103723" y="4022840"/>
                <a:ext cx="286503" cy="288397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>
                <a:stCxn id="32" idx="0"/>
                <a:endCxn id="30" idx="5"/>
              </p:cNvCxnSpPr>
              <p:nvPr/>
            </p:nvCxnSpPr>
            <p:spPr>
              <a:xfrm flipH="1" flipV="1">
                <a:off x="8735480" y="4022840"/>
                <a:ext cx="315635" cy="288397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8" idx="0"/>
                <a:endCxn id="31" idx="5"/>
              </p:cNvCxnSpPr>
              <p:nvPr/>
            </p:nvCxnSpPr>
            <p:spPr>
              <a:xfrm flipH="1" flipV="1">
                <a:off x="8276350" y="4727995"/>
                <a:ext cx="272555" cy="243686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타원 37"/>
              <p:cNvSpPr/>
              <p:nvPr/>
            </p:nvSpPr>
            <p:spPr>
              <a:xfrm>
                <a:off x="8304774" y="4971681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844969" y="4389441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10</a:t>
                </a:r>
                <a:endParaRPr lang="ko-KR" altLang="en-US" sz="1600" dirty="0"/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9953958" y="4935146"/>
              <a:ext cx="957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(size : </a:t>
              </a:r>
              <a:r>
                <a:rPr lang="en-US" altLang="ko-KR" sz="1600" dirty="0" smtClean="0"/>
                <a:t>4</a:t>
              </a:r>
              <a:r>
                <a:rPr lang="en-US" altLang="ko-KR" sz="1600" dirty="0" smtClean="0"/>
                <a:t>)</a:t>
              </a:r>
              <a:endParaRPr lang="ko-KR" altLang="en-US" sz="16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456917" y="5691641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(1)</a:t>
              </a:r>
              <a:endParaRPr lang="ko-KR" altLang="en-US" sz="16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455409" y="5660121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(2)</a:t>
              </a:r>
              <a:endParaRPr lang="ko-KR" altLang="en-US" sz="16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938923" y="6374903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(1)</a:t>
              </a:r>
              <a:endParaRPr lang="ko-KR" altLang="en-US" sz="1600" dirty="0"/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7588146" y="4864577"/>
            <a:ext cx="1577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 smtClean="0">
                <a:solidFill>
                  <a:srgbClr val="0070C0"/>
                </a:solidFill>
              </a:rPr>
              <a:t>a.recu_insert</a:t>
            </a:r>
            <a:r>
              <a:rPr lang="en-US" altLang="ko-KR" sz="1600" dirty="0" smtClean="0">
                <a:solidFill>
                  <a:srgbClr val="0070C0"/>
                </a:solidFill>
              </a:rPr>
              <a:t>(3)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32" name="아래쪽 화살표 131"/>
          <p:cNvSpPr/>
          <p:nvPr/>
        </p:nvSpPr>
        <p:spPr>
          <a:xfrm>
            <a:off x="9480393" y="1684798"/>
            <a:ext cx="161236" cy="164393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아래쪽 화살표 132"/>
          <p:cNvSpPr/>
          <p:nvPr/>
        </p:nvSpPr>
        <p:spPr>
          <a:xfrm>
            <a:off x="9480393" y="3010289"/>
            <a:ext cx="161236" cy="164393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아래쪽 화살표 133"/>
          <p:cNvSpPr/>
          <p:nvPr/>
        </p:nvSpPr>
        <p:spPr>
          <a:xfrm>
            <a:off x="9480393" y="4631459"/>
            <a:ext cx="161236" cy="164393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7" name="그룹 146"/>
          <p:cNvGrpSpPr/>
          <p:nvPr/>
        </p:nvGrpSpPr>
        <p:grpSpPr>
          <a:xfrm>
            <a:off x="4423228" y="4728284"/>
            <a:ext cx="2603541" cy="1971710"/>
            <a:chOff x="4429242" y="4681593"/>
            <a:chExt cx="2603541" cy="1971710"/>
          </a:xfrm>
        </p:grpSpPr>
        <p:grpSp>
          <p:nvGrpSpPr>
            <p:cNvPr id="89" name="그룹 88"/>
            <p:cNvGrpSpPr/>
            <p:nvPr/>
          </p:nvGrpSpPr>
          <p:grpSpPr>
            <a:xfrm>
              <a:off x="4429242" y="4681593"/>
              <a:ext cx="2233761" cy="1971710"/>
              <a:chOff x="7469650" y="3606082"/>
              <a:chExt cx="2233761" cy="1971710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8318722" y="3606082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7469650" y="4304800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9215149" y="4307484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3" name="직선 연결선 92"/>
              <p:cNvCxnSpPr>
                <a:stCxn id="91" idx="0"/>
                <a:endCxn id="90" idx="3"/>
              </p:cNvCxnSpPr>
              <p:nvPr/>
            </p:nvCxnSpPr>
            <p:spPr>
              <a:xfrm flipV="1">
                <a:off x="7713781" y="4022840"/>
                <a:ext cx="676445" cy="281960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stCxn id="92" idx="0"/>
                <a:endCxn id="90" idx="5"/>
              </p:cNvCxnSpPr>
              <p:nvPr/>
            </p:nvCxnSpPr>
            <p:spPr>
              <a:xfrm flipH="1" flipV="1">
                <a:off x="8735480" y="4022840"/>
                <a:ext cx="723800" cy="284644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>
                <a:stCxn id="98" idx="0"/>
                <a:endCxn id="91" idx="5"/>
              </p:cNvCxnSpPr>
              <p:nvPr/>
            </p:nvCxnSpPr>
            <p:spPr>
              <a:xfrm flipH="1" flipV="1">
                <a:off x="7886408" y="4721558"/>
                <a:ext cx="305375" cy="367972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타원 97"/>
              <p:cNvSpPr/>
              <p:nvPr/>
            </p:nvSpPr>
            <p:spPr>
              <a:xfrm>
                <a:off x="7947652" y="5089530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9246506" y="4391361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10</a:t>
                </a:r>
                <a:endParaRPr lang="ko-KR" altLang="en-US" sz="1600" dirty="0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8754746" y="5074141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848201" y="514899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7</a:t>
                </a:r>
                <a:endParaRPr lang="ko-KR" altLang="en-US" sz="1600" dirty="0"/>
              </a:p>
            </p:txBody>
          </p:sp>
          <p:cxnSp>
            <p:nvCxnSpPr>
              <p:cNvPr id="103" name="직선 연결선 102"/>
              <p:cNvCxnSpPr>
                <a:stCxn id="101" idx="0"/>
                <a:endCxn id="92" idx="3"/>
              </p:cNvCxnSpPr>
              <p:nvPr/>
            </p:nvCxnSpPr>
            <p:spPr>
              <a:xfrm flipV="1">
                <a:off x="8998877" y="4724242"/>
                <a:ext cx="287776" cy="349899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TextBox 138"/>
            <p:cNvSpPr txBox="1"/>
            <p:nvPr/>
          </p:nvSpPr>
          <p:spPr>
            <a:xfrm>
              <a:off x="5775400" y="4725456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(size : </a:t>
              </a:r>
              <a:r>
                <a:rPr lang="en-US" altLang="ko-KR" sz="1400" dirty="0"/>
                <a:t>5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639727" y="5455775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(2)</a:t>
              </a:r>
              <a:endParaRPr lang="ko-KR" altLang="en-US" sz="14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868332" y="5443806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(2)</a:t>
              </a:r>
              <a:endParaRPr lang="ko-KR" altLang="en-US" sz="14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135668" y="6214587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(1)</a:t>
              </a:r>
              <a:endParaRPr lang="ko-KR" altLang="en-US" sz="14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19531" y="6224506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(1)</a:t>
              </a:r>
              <a:endParaRPr lang="ko-KR" altLang="en-US" sz="1400" dirty="0"/>
            </a:p>
          </p:txBody>
        </p:sp>
      </p:grpSp>
      <p:sp>
        <p:nvSpPr>
          <p:cNvPr id="148" name="아래쪽 화살표 147"/>
          <p:cNvSpPr/>
          <p:nvPr/>
        </p:nvSpPr>
        <p:spPr>
          <a:xfrm rot="5400000">
            <a:off x="7727097" y="5728136"/>
            <a:ext cx="190267" cy="183989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3694304" y="4772147"/>
            <a:ext cx="1577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 smtClean="0">
                <a:solidFill>
                  <a:srgbClr val="0070C0"/>
                </a:solidFill>
              </a:rPr>
              <a:t>a.recu_insert</a:t>
            </a:r>
            <a:r>
              <a:rPr lang="en-US" altLang="ko-KR" sz="1600" dirty="0" smtClean="0">
                <a:solidFill>
                  <a:srgbClr val="0070C0"/>
                </a:solidFill>
              </a:rPr>
              <a:t>(7)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9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</a:rPr>
              <a:t>실습 과제 </a:t>
            </a:r>
            <a:r>
              <a:rPr lang="en-US" altLang="ko-KR" sz="2800" b="1" dirty="0" smtClean="0">
                <a:latin typeface="맑은 고딕" panose="020B0503020000020004" pitchFamily="50" charset="-127"/>
              </a:rPr>
              <a:t>(</a:t>
            </a:r>
            <a:r>
              <a:rPr lang="en-US" altLang="ko-KR" sz="2800" b="1" dirty="0">
                <a:latin typeface="맑은 고딕" panose="020B0503020000020004" pitchFamily="50" charset="-127"/>
              </a:rPr>
              <a:t>8</a:t>
            </a:r>
            <a:r>
              <a:rPr lang="en-US" altLang="ko-KR" sz="2800" b="1" dirty="0" smtClean="0">
                <a:latin typeface="맑은 고딕" panose="020B0503020000020004" pitchFamily="50" charset="-127"/>
              </a:rPr>
              <a:t>/9)</a:t>
            </a:r>
            <a:endParaRPr lang="ko-KR" altLang="en-US" sz="2800" b="1" dirty="0"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4176" y="1424516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-23787" y="3648351"/>
            <a:ext cx="15983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 smtClean="0">
                <a:solidFill>
                  <a:srgbClr val="0070C0"/>
                </a:solidFill>
              </a:rPr>
              <a:t>a.lter_insert</a:t>
            </a:r>
            <a:r>
              <a:rPr lang="en-US" altLang="ko-KR" sz="1600" dirty="0" smtClean="0">
                <a:solidFill>
                  <a:srgbClr val="0070C0"/>
                </a:solidFill>
              </a:rPr>
              <a:t>(13)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842332" y="3648351"/>
            <a:ext cx="3027055" cy="1971710"/>
            <a:chOff x="633633" y="3631004"/>
            <a:chExt cx="3027055" cy="1971710"/>
          </a:xfrm>
        </p:grpSpPr>
        <p:grpSp>
          <p:nvGrpSpPr>
            <p:cNvPr id="29" name="그룹 28"/>
            <p:cNvGrpSpPr/>
            <p:nvPr/>
          </p:nvGrpSpPr>
          <p:grpSpPr>
            <a:xfrm>
              <a:off x="633633" y="3631004"/>
              <a:ext cx="2603541" cy="1971710"/>
              <a:chOff x="4429242" y="4681593"/>
              <a:chExt cx="2603541" cy="1971710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4429242" y="4681593"/>
                <a:ext cx="2233761" cy="1971710"/>
                <a:chOff x="7469650" y="3606082"/>
                <a:chExt cx="2233761" cy="1971710"/>
              </a:xfrm>
            </p:grpSpPr>
            <p:sp>
              <p:nvSpPr>
                <p:cNvPr id="36" name="타원 35"/>
                <p:cNvSpPr/>
                <p:nvPr/>
              </p:nvSpPr>
              <p:spPr>
                <a:xfrm>
                  <a:off x="8318722" y="3606082"/>
                  <a:ext cx="488262" cy="488262"/>
                </a:xfrm>
                <a:prstGeom prst="ellipse">
                  <a:avLst/>
                </a:prstGeom>
                <a:noFill/>
                <a:ln w="28575">
                  <a:solidFill>
                    <a:srgbClr val="16A08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</a:rPr>
                    <a:t>5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타원 36"/>
                <p:cNvSpPr/>
                <p:nvPr/>
              </p:nvSpPr>
              <p:spPr>
                <a:xfrm>
                  <a:off x="7469650" y="4304800"/>
                  <a:ext cx="488262" cy="488262"/>
                </a:xfrm>
                <a:prstGeom prst="ellipse">
                  <a:avLst/>
                </a:prstGeom>
                <a:noFill/>
                <a:ln w="28575">
                  <a:solidFill>
                    <a:srgbClr val="16A08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타원 37"/>
                <p:cNvSpPr/>
                <p:nvPr/>
              </p:nvSpPr>
              <p:spPr>
                <a:xfrm>
                  <a:off x="9215149" y="4307484"/>
                  <a:ext cx="488262" cy="488262"/>
                </a:xfrm>
                <a:prstGeom prst="ellipse">
                  <a:avLst/>
                </a:prstGeom>
                <a:noFill/>
                <a:ln w="28575">
                  <a:solidFill>
                    <a:srgbClr val="16A08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직선 연결선 38"/>
                <p:cNvCxnSpPr>
                  <a:stCxn id="37" idx="0"/>
                  <a:endCxn id="36" idx="3"/>
                </p:cNvCxnSpPr>
                <p:nvPr/>
              </p:nvCxnSpPr>
              <p:spPr>
                <a:xfrm flipV="1">
                  <a:off x="7713781" y="4022840"/>
                  <a:ext cx="676445" cy="281960"/>
                </a:xfrm>
                <a:prstGeom prst="line">
                  <a:avLst/>
                </a:prstGeom>
                <a:ln w="28575">
                  <a:solidFill>
                    <a:srgbClr val="16A08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>
                  <a:stCxn id="38" idx="0"/>
                  <a:endCxn id="36" idx="5"/>
                </p:cNvCxnSpPr>
                <p:nvPr/>
              </p:nvCxnSpPr>
              <p:spPr>
                <a:xfrm flipH="1" flipV="1">
                  <a:off x="8735480" y="4022840"/>
                  <a:ext cx="723800" cy="284644"/>
                </a:xfrm>
                <a:prstGeom prst="line">
                  <a:avLst/>
                </a:prstGeom>
                <a:ln w="28575">
                  <a:solidFill>
                    <a:srgbClr val="16A08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>
                  <a:stCxn id="42" idx="0"/>
                  <a:endCxn id="37" idx="5"/>
                </p:cNvCxnSpPr>
                <p:nvPr/>
              </p:nvCxnSpPr>
              <p:spPr>
                <a:xfrm flipH="1" flipV="1">
                  <a:off x="7886408" y="4721558"/>
                  <a:ext cx="305375" cy="367972"/>
                </a:xfrm>
                <a:prstGeom prst="line">
                  <a:avLst/>
                </a:prstGeom>
                <a:ln w="28575">
                  <a:solidFill>
                    <a:srgbClr val="16A08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타원 41"/>
                <p:cNvSpPr/>
                <p:nvPr/>
              </p:nvSpPr>
              <p:spPr>
                <a:xfrm>
                  <a:off x="7947652" y="5089530"/>
                  <a:ext cx="488262" cy="488262"/>
                </a:xfrm>
                <a:prstGeom prst="ellipse">
                  <a:avLst/>
                </a:prstGeom>
                <a:noFill/>
                <a:ln w="28575">
                  <a:solidFill>
                    <a:srgbClr val="16A08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9249541" y="4391361"/>
                  <a:ext cx="4122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/>
                    <a:t>10</a:t>
                  </a:r>
                  <a:endParaRPr lang="ko-KR" altLang="en-US" sz="1600" dirty="0"/>
                </a:p>
              </p:txBody>
            </p:sp>
            <p:sp>
              <p:nvSpPr>
                <p:cNvPr id="44" name="타원 43"/>
                <p:cNvSpPr/>
                <p:nvPr/>
              </p:nvSpPr>
              <p:spPr>
                <a:xfrm>
                  <a:off x="8754746" y="5074141"/>
                  <a:ext cx="488262" cy="488262"/>
                </a:xfrm>
                <a:prstGeom prst="ellipse">
                  <a:avLst/>
                </a:prstGeom>
                <a:noFill/>
                <a:ln w="28575">
                  <a:solidFill>
                    <a:srgbClr val="16A08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8864824" y="5148995"/>
                  <a:ext cx="29848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/>
                    <a:t>7</a:t>
                  </a:r>
                  <a:endParaRPr lang="ko-KR" altLang="en-US" sz="1600" dirty="0"/>
                </a:p>
              </p:txBody>
            </p:sp>
            <p:cxnSp>
              <p:nvCxnSpPr>
                <p:cNvPr id="46" name="직선 연결선 45"/>
                <p:cNvCxnSpPr>
                  <a:stCxn id="44" idx="0"/>
                  <a:endCxn id="38" idx="3"/>
                </p:cNvCxnSpPr>
                <p:nvPr/>
              </p:nvCxnSpPr>
              <p:spPr>
                <a:xfrm flipV="1">
                  <a:off x="8998877" y="4724242"/>
                  <a:ext cx="287776" cy="349899"/>
                </a:xfrm>
                <a:prstGeom prst="line">
                  <a:avLst/>
                </a:prstGeom>
                <a:ln w="28575">
                  <a:solidFill>
                    <a:srgbClr val="16A08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5775400" y="4725456"/>
                <a:ext cx="861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(size : </a:t>
                </a:r>
                <a:r>
                  <a:rPr lang="en-US" altLang="ko-KR" sz="1400" dirty="0" smtClean="0"/>
                  <a:t>6</a:t>
                </a:r>
                <a:r>
                  <a:rPr lang="en-US" altLang="ko-KR" sz="1400" dirty="0" smtClean="0"/>
                  <a:t>)</a:t>
                </a:r>
                <a:endParaRPr lang="ko-KR" altLang="en-US" sz="14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639727" y="5455775"/>
                <a:ext cx="3930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(3)</a:t>
                </a:r>
                <a:endParaRPr lang="ko-KR" altLang="en-US" sz="14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868332" y="5443806"/>
                <a:ext cx="3930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(2)</a:t>
                </a:r>
                <a:endParaRPr lang="ko-KR" altLang="en-US" sz="14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135668" y="6214587"/>
                <a:ext cx="3930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(1)</a:t>
                </a:r>
                <a:endParaRPr lang="ko-KR" altLang="en-US" sz="14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19531" y="6224506"/>
                <a:ext cx="3930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(1)</a:t>
                </a:r>
                <a:endParaRPr lang="ko-KR" altLang="en-US" sz="1400" dirty="0"/>
              </a:p>
            </p:txBody>
          </p:sp>
        </p:grpSp>
        <p:sp>
          <p:nvSpPr>
            <p:cNvPr id="49" name="타원 48"/>
            <p:cNvSpPr/>
            <p:nvPr/>
          </p:nvSpPr>
          <p:spPr>
            <a:xfrm>
              <a:off x="2835901" y="5076897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77511" y="5163998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13</a:t>
              </a:r>
              <a:endParaRPr lang="ko-KR" altLang="en-US" sz="1600" dirty="0"/>
            </a:p>
          </p:txBody>
        </p:sp>
        <p:cxnSp>
          <p:nvCxnSpPr>
            <p:cNvPr id="51" name="직선 연결선 50"/>
            <p:cNvCxnSpPr>
              <a:stCxn id="49" idx="0"/>
              <a:endCxn id="38" idx="5"/>
            </p:cNvCxnSpPr>
            <p:nvPr/>
          </p:nvCxnSpPr>
          <p:spPr>
            <a:xfrm flipH="1" flipV="1">
              <a:off x="2795890" y="4749164"/>
              <a:ext cx="284142" cy="327733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267632" y="5164612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(1)</a:t>
              </a:r>
              <a:endParaRPr lang="ko-KR" altLang="en-US" sz="1400" dirty="0"/>
            </a:p>
          </p:txBody>
        </p:sp>
      </p:grpSp>
      <p:sp>
        <p:nvSpPr>
          <p:cNvPr id="56" name="아래쪽 화살표 55"/>
          <p:cNvSpPr/>
          <p:nvPr/>
        </p:nvSpPr>
        <p:spPr>
          <a:xfrm rot="16200000">
            <a:off x="3765807" y="4491447"/>
            <a:ext cx="207161" cy="199504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3493201" y="3692295"/>
            <a:ext cx="15983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 smtClean="0">
                <a:solidFill>
                  <a:srgbClr val="0070C0"/>
                </a:solidFill>
              </a:rPr>
              <a:t>a.lter_insert</a:t>
            </a:r>
            <a:r>
              <a:rPr lang="en-US" altLang="ko-KR" sz="1600" dirty="0" smtClean="0">
                <a:solidFill>
                  <a:srgbClr val="0070C0"/>
                </a:solidFill>
              </a:rPr>
              <a:t>(11)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4193149" y="3684324"/>
            <a:ext cx="3027055" cy="2787705"/>
            <a:chOff x="4193149" y="3684324"/>
            <a:chExt cx="3027055" cy="2787705"/>
          </a:xfrm>
        </p:grpSpPr>
        <p:grpSp>
          <p:nvGrpSpPr>
            <p:cNvPr id="57" name="그룹 56"/>
            <p:cNvGrpSpPr/>
            <p:nvPr/>
          </p:nvGrpSpPr>
          <p:grpSpPr>
            <a:xfrm>
              <a:off x="4193149" y="3684324"/>
              <a:ext cx="3027055" cy="2716449"/>
              <a:chOff x="633633" y="3631004"/>
              <a:chExt cx="3027055" cy="2716449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633633" y="3631004"/>
                <a:ext cx="2603541" cy="1971710"/>
                <a:chOff x="4429242" y="4681593"/>
                <a:chExt cx="2603541" cy="1971710"/>
              </a:xfrm>
            </p:grpSpPr>
            <p:grpSp>
              <p:nvGrpSpPr>
                <p:cNvPr id="63" name="그룹 62"/>
                <p:cNvGrpSpPr/>
                <p:nvPr/>
              </p:nvGrpSpPr>
              <p:grpSpPr>
                <a:xfrm>
                  <a:off x="4429242" y="4681593"/>
                  <a:ext cx="2233761" cy="1971710"/>
                  <a:chOff x="7469650" y="3606082"/>
                  <a:chExt cx="2233761" cy="1971710"/>
                </a:xfrm>
              </p:grpSpPr>
              <p:sp>
                <p:nvSpPr>
                  <p:cNvPr id="69" name="타원 68"/>
                  <p:cNvSpPr/>
                  <p:nvPr/>
                </p:nvSpPr>
                <p:spPr>
                  <a:xfrm>
                    <a:off x="8318722" y="3606082"/>
                    <a:ext cx="488262" cy="488262"/>
                  </a:xfrm>
                  <a:prstGeom prst="ellipse">
                    <a:avLst/>
                  </a:prstGeom>
                  <a:noFill/>
                  <a:ln w="28575">
                    <a:solidFill>
                      <a:srgbClr val="16A08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ko-KR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타원 69"/>
                  <p:cNvSpPr/>
                  <p:nvPr/>
                </p:nvSpPr>
                <p:spPr>
                  <a:xfrm>
                    <a:off x="7469650" y="4304800"/>
                    <a:ext cx="488262" cy="488262"/>
                  </a:xfrm>
                  <a:prstGeom prst="ellipse">
                    <a:avLst/>
                  </a:prstGeom>
                  <a:noFill/>
                  <a:ln w="28575">
                    <a:solidFill>
                      <a:srgbClr val="16A08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ko-KR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" name="타원 70"/>
                  <p:cNvSpPr/>
                  <p:nvPr/>
                </p:nvSpPr>
                <p:spPr>
                  <a:xfrm>
                    <a:off x="9215149" y="4307484"/>
                    <a:ext cx="488262" cy="488262"/>
                  </a:xfrm>
                  <a:prstGeom prst="ellipse">
                    <a:avLst/>
                  </a:prstGeom>
                  <a:noFill/>
                  <a:ln w="28575">
                    <a:solidFill>
                      <a:srgbClr val="16A08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2" name="직선 연결선 71"/>
                  <p:cNvCxnSpPr>
                    <a:stCxn id="70" idx="0"/>
                    <a:endCxn id="69" idx="3"/>
                  </p:cNvCxnSpPr>
                  <p:nvPr/>
                </p:nvCxnSpPr>
                <p:spPr>
                  <a:xfrm flipV="1">
                    <a:off x="7713781" y="4022840"/>
                    <a:ext cx="676445" cy="281960"/>
                  </a:xfrm>
                  <a:prstGeom prst="line">
                    <a:avLst/>
                  </a:prstGeom>
                  <a:ln w="28575">
                    <a:solidFill>
                      <a:srgbClr val="16A08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직선 연결선 72"/>
                  <p:cNvCxnSpPr>
                    <a:stCxn id="71" idx="0"/>
                    <a:endCxn id="69" idx="5"/>
                  </p:cNvCxnSpPr>
                  <p:nvPr/>
                </p:nvCxnSpPr>
                <p:spPr>
                  <a:xfrm flipH="1" flipV="1">
                    <a:off x="8735480" y="4022840"/>
                    <a:ext cx="723800" cy="284644"/>
                  </a:xfrm>
                  <a:prstGeom prst="line">
                    <a:avLst/>
                  </a:prstGeom>
                  <a:ln w="28575">
                    <a:solidFill>
                      <a:srgbClr val="16A08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직선 연결선 73"/>
                  <p:cNvCxnSpPr>
                    <a:stCxn id="75" idx="0"/>
                    <a:endCxn id="70" idx="5"/>
                  </p:cNvCxnSpPr>
                  <p:nvPr/>
                </p:nvCxnSpPr>
                <p:spPr>
                  <a:xfrm flipH="1" flipV="1">
                    <a:off x="7886408" y="4721558"/>
                    <a:ext cx="305375" cy="367972"/>
                  </a:xfrm>
                  <a:prstGeom prst="line">
                    <a:avLst/>
                  </a:prstGeom>
                  <a:ln w="28575">
                    <a:solidFill>
                      <a:srgbClr val="16A08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" name="타원 74"/>
                  <p:cNvSpPr/>
                  <p:nvPr/>
                </p:nvSpPr>
                <p:spPr>
                  <a:xfrm>
                    <a:off x="7947652" y="5089530"/>
                    <a:ext cx="488262" cy="488262"/>
                  </a:xfrm>
                  <a:prstGeom prst="ellipse">
                    <a:avLst/>
                  </a:prstGeom>
                  <a:noFill/>
                  <a:ln w="28575">
                    <a:solidFill>
                      <a:srgbClr val="16A08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dirty="0" smtClean="0">
                        <a:solidFill>
                          <a:schemeClr val="tx1"/>
                        </a:solidFill>
                      </a:rPr>
                      <a:t>3</a:t>
                    </a:r>
                    <a:endParaRPr lang="ko-KR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9249541" y="4391361"/>
                    <a:ext cx="41229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/>
                      <a:t>10</a:t>
                    </a:r>
                    <a:endParaRPr lang="ko-KR" altLang="en-US" sz="1600" dirty="0"/>
                  </a:p>
                </p:txBody>
              </p:sp>
              <p:sp>
                <p:nvSpPr>
                  <p:cNvPr id="77" name="타원 76"/>
                  <p:cNvSpPr/>
                  <p:nvPr/>
                </p:nvSpPr>
                <p:spPr>
                  <a:xfrm>
                    <a:off x="8754746" y="5074141"/>
                    <a:ext cx="488262" cy="488262"/>
                  </a:xfrm>
                  <a:prstGeom prst="ellipse">
                    <a:avLst/>
                  </a:prstGeom>
                  <a:noFill/>
                  <a:ln w="28575">
                    <a:solidFill>
                      <a:srgbClr val="16A08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8864824" y="5148995"/>
                    <a:ext cx="29848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/>
                      <a:t>7</a:t>
                    </a:r>
                    <a:endParaRPr lang="ko-KR" altLang="en-US" sz="1600" dirty="0"/>
                  </a:p>
                </p:txBody>
              </p:sp>
              <p:cxnSp>
                <p:nvCxnSpPr>
                  <p:cNvPr id="79" name="직선 연결선 78"/>
                  <p:cNvCxnSpPr>
                    <a:stCxn id="77" idx="0"/>
                    <a:endCxn id="71" idx="3"/>
                  </p:cNvCxnSpPr>
                  <p:nvPr/>
                </p:nvCxnSpPr>
                <p:spPr>
                  <a:xfrm flipV="1">
                    <a:off x="8998877" y="4724242"/>
                    <a:ext cx="287776" cy="349899"/>
                  </a:xfrm>
                  <a:prstGeom prst="line">
                    <a:avLst/>
                  </a:prstGeom>
                  <a:ln w="28575">
                    <a:solidFill>
                      <a:srgbClr val="16A08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4" name="TextBox 63"/>
                <p:cNvSpPr txBox="1"/>
                <p:nvPr/>
              </p:nvSpPr>
              <p:spPr>
                <a:xfrm>
                  <a:off x="5775400" y="4725456"/>
                  <a:ext cx="86113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(size : </a:t>
                  </a:r>
                  <a:r>
                    <a:rPr lang="en-US" altLang="ko-KR" sz="1400" dirty="0"/>
                    <a:t>7</a:t>
                  </a:r>
                  <a:r>
                    <a:rPr lang="en-US" altLang="ko-KR" sz="1400" dirty="0" smtClean="0"/>
                    <a:t>)</a:t>
                  </a:r>
                  <a:endParaRPr lang="ko-KR" altLang="en-US" sz="1400" dirty="0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6639727" y="5455775"/>
                  <a:ext cx="3930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(4)</a:t>
                  </a:r>
                  <a:endParaRPr lang="ko-KR" altLang="en-US" sz="1400" dirty="0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4868332" y="5443806"/>
                  <a:ext cx="3930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(2)</a:t>
                  </a:r>
                  <a:endParaRPr lang="ko-KR" altLang="en-US" sz="1400" dirty="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6135668" y="6214587"/>
                  <a:ext cx="3930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(1)</a:t>
                  </a:r>
                  <a:endParaRPr lang="ko-KR" altLang="en-US" sz="1400" dirty="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5319531" y="6224506"/>
                  <a:ext cx="3930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(1)</a:t>
                  </a:r>
                  <a:endParaRPr lang="ko-KR" altLang="en-US" sz="1400" dirty="0"/>
                </a:p>
              </p:txBody>
            </p:sp>
          </p:grpSp>
          <p:sp>
            <p:nvSpPr>
              <p:cNvPr id="59" name="타원 58"/>
              <p:cNvSpPr/>
              <p:nvPr/>
            </p:nvSpPr>
            <p:spPr>
              <a:xfrm>
                <a:off x="2835901" y="5076897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877511" y="5163998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13</a:t>
                </a:r>
                <a:endParaRPr lang="ko-KR" altLang="en-US" sz="1600" dirty="0"/>
              </a:p>
            </p:txBody>
          </p:sp>
          <p:cxnSp>
            <p:nvCxnSpPr>
              <p:cNvPr id="61" name="직선 연결선 60"/>
              <p:cNvCxnSpPr>
                <a:stCxn id="59" idx="0"/>
                <a:endCxn id="71" idx="5"/>
              </p:cNvCxnSpPr>
              <p:nvPr/>
            </p:nvCxnSpPr>
            <p:spPr>
              <a:xfrm flipH="1" flipV="1">
                <a:off x="2795890" y="4749164"/>
                <a:ext cx="284142" cy="327733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3267632" y="5164612"/>
                <a:ext cx="3930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(2)</a:t>
                </a:r>
                <a:endParaRPr lang="ko-KR" altLang="en-US" sz="14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536484" y="6008899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11</a:t>
                </a:r>
                <a:endParaRPr lang="ko-KR" altLang="en-US" sz="1600" dirty="0"/>
              </a:p>
            </p:txBody>
          </p:sp>
        </p:grpSp>
        <p:sp>
          <p:nvSpPr>
            <p:cNvPr id="81" name="타원 80"/>
            <p:cNvSpPr/>
            <p:nvPr/>
          </p:nvSpPr>
          <p:spPr>
            <a:xfrm>
              <a:off x="6046708" y="5983767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직선 연결선 81"/>
            <p:cNvCxnSpPr>
              <a:stCxn id="81" idx="0"/>
              <a:endCxn id="59" idx="3"/>
            </p:cNvCxnSpPr>
            <p:nvPr/>
          </p:nvCxnSpPr>
          <p:spPr>
            <a:xfrm flipV="1">
              <a:off x="6290839" y="5546975"/>
              <a:ext cx="176082" cy="436792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6478439" y="6071482"/>
            <a:ext cx="39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(1)</a:t>
            </a:r>
            <a:endParaRPr lang="ko-KR" altLang="en-US" sz="1400" dirty="0"/>
          </a:p>
        </p:txBody>
      </p:sp>
      <p:sp>
        <p:nvSpPr>
          <p:cNvPr id="87" name="아래쪽 화살표 86"/>
          <p:cNvSpPr/>
          <p:nvPr/>
        </p:nvSpPr>
        <p:spPr>
          <a:xfrm rot="16200000">
            <a:off x="7103325" y="4536540"/>
            <a:ext cx="207161" cy="199504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7367902" y="4301878"/>
            <a:ext cx="412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accent2"/>
                </a:solidFill>
              </a:rPr>
              <a:t>…</a:t>
            </a:r>
            <a:endParaRPr lang="ko-KR" altLang="en-US" sz="2400" dirty="0">
              <a:solidFill>
                <a:schemeClr val="accent2"/>
              </a:solidFill>
            </a:endParaRPr>
          </a:p>
        </p:txBody>
      </p:sp>
      <p:sp>
        <p:nvSpPr>
          <p:cNvPr id="116" name="아래쪽 화살표 115"/>
          <p:cNvSpPr/>
          <p:nvPr/>
        </p:nvSpPr>
        <p:spPr>
          <a:xfrm rot="16200000">
            <a:off x="7824448" y="4536541"/>
            <a:ext cx="207161" cy="199504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9" name="그룹 118"/>
          <p:cNvGrpSpPr/>
          <p:nvPr/>
        </p:nvGrpSpPr>
        <p:grpSpPr>
          <a:xfrm>
            <a:off x="8186029" y="3064653"/>
            <a:ext cx="3514793" cy="3494387"/>
            <a:chOff x="8186029" y="3064653"/>
            <a:chExt cx="3514793" cy="3494387"/>
          </a:xfrm>
        </p:grpSpPr>
        <p:grpSp>
          <p:nvGrpSpPr>
            <p:cNvPr id="88" name="그룹 87"/>
            <p:cNvGrpSpPr/>
            <p:nvPr/>
          </p:nvGrpSpPr>
          <p:grpSpPr>
            <a:xfrm>
              <a:off x="8186029" y="3064653"/>
              <a:ext cx="3163514" cy="3494387"/>
              <a:chOff x="4193149" y="3684324"/>
              <a:chExt cx="3163514" cy="3494387"/>
            </a:xfrm>
          </p:grpSpPr>
          <p:grpSp>
            <p:nvGrpSpPr>
              <p:cNvPr id="89" name="그룹 88"/>
              <p:cNvGrpSpPr/>
              <p:nvPr/>
            </p:nvGrpSpPr>
            <p:grpSpPr>
              <a:xfrm>
                <a:off x="4193149" y="3684324"/>
                <a:ext cx="3124688" cy="3419595"/>
                <a:chOff x="633633" y="3631004"/>
                <a:chExt cx="3124688" cy="3419595"/>
              </a:xfrm>
            </p:grpSpPr>
            <p:grpSp>
              <p:nvGrpSpPr>
                <p:cNvPr id="92" name="그룹 91"/>
                <p:cNvGrpSpPr/>
                <p:nvPr/>
              </p:nvGrpSpPr>
              <p:grpSpPr>
                <a:xfrm>
                  <a:off x="633633" y="3631004"/>
                  <a:ext cx="2603541" cy="1971710"/>
                  <a:chOff x="4429242" y="4681593"/>
                  <a:chExt cx="2603541" cy="1971710"/>
                </a:xfrm>
              </p:grpSpPr>
              <p:grpSp>
                <p:nvGrpSpPr>
                  <p:cNvPr id="98" name="그룹 97"/>
                  <p:cNvGrpSpPr/>
                  <p:nvPr/>
                </p:nvGrpSpPr>
                <p:grpSpPr>
                  <a:xfrm>
                    <a:off x="4429242" y="4681593"/>
                    <a:ext cx="2233761" cy="1971710"/>
                    <a:chOff x="7469650" y="3606082"/>
                    <a:chExt cx="2233761" cy="1971710"/>
                  </a:xfrm>
                </p:grpSpPr>
                <p:sp>
                  <p:nvSpPr>
                    <p:cNvPr id="104" name="타원 103"/>
                    <p:cNvSpPr/>
                    <p:nvPr/>
                  </p:nvSpPr>
                  <p:spPr>
                    <a:xfrm>
                      <a:off x="8318722" y="3606082"/>
                      <a:ext cx="488262" cy="4882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5" name="타원 104"/>
                    <p:cNvSpPr/>
                    <p:nvPr/>
                  </p:nvSpPr>
                  <p:spPr>
                    <a:xfrm>
                      <a:off x="7469650" y="4304800"/>
                      <a:ext cx="488262" cy="4882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6" name="타원 105"/>
                    <p:cNvSpPr/>
                    <p:nvPr/>
                  </p:nvSpPr>
                  <p:spPr>
                    <a:xfrm>
                      <a:off x="9215149" y="4307484"/>
                      <a:ext cx="488262" cy="4882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07" name="직선 연결선 106"/>
                    <p:cNvCxnSpPr>
                      <a:stCxn id="105" idx="0"/>
                      <a:endCxn id="104" idx="3"/>
                    </p:cNvCxnSpPr>
                    <p:nvPr/>
                  </p:nvCxnSpPr>
                  <p:spPr>
                    <a:xfrm flipV="1">
                      <a:off x="7713781" y="4022840"/>
                      <a:ext cx="676445" cy="281960"/>
                    </a:xfrm>
                    <a:prstGeom prst="line">
                      <a:avLst/>
                    </a:prstGeom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직선 연결선 107"/>
                    <p:cNvCxnSpPr>
                      <a:stCxn id="106" idx="0"/>
                      <a:endCxn id="104" idx="5"/>
                    </p:cNvCxnSpPr>
                    <p:nvPr/>
                  </p:nvCxnSpPr>
                  <p:spPr>
                    <a:xfrm flipH="1" flipV="1">
                      <a:off x="8735480" y="4022840"/>
                      <a:ext cx="723800" cy="284644"/>
                    </a:xfrm>
                    <a:prstGeom prst="line">
                      <a:avLst/>
                    </a:prstGeom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직선 연결선 108"/>
                    <p:cNvCxnSpPr>
                      <a:stCxn id="110" idx="0"/>
                      <a:endCxn id="105" idx="5"/>
                    </p:cNvCxnSpPr>
                    <p:nvPr/>
                  </p:nvCxnSpPr>
                  <p:spPr>
                    <a:xfrm flipH="1" flipV="1">
                      <a:off x="7886408" y="4721558"/>
                      <a:ext cx="305375" cy="367972"/>
                    </a:xfrm>
                    <a:prstGeom prst="line">
                      <a:avLst/>
                    </a:prstGeom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0" name="타원 109"/>
                    <p:cNvSpPr/>
                    <p:nvPr/>
                  </p:nvSpPr>
                  <p:spPr>
                    <a:xfrm>
                      <a:off x="7947652" y="5089530"/>
                      <a:ext cx="488262" cy="4882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1" name="TextBox 110"/>
                    <p:cNvSpPr txBox="1"/>
                    <p:nvPr/>
                  </p:nvSpPr>
                  <p:spPr>
                    <a:xfrm>
                      <a:off x="9249541" y="4391361"/>
                      <a:ext cx="41229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p:txBody>
                </p:sp>
                <p:sp>
                  <p:nvSpPr>
                    <p:cNvPr id="112" name="타원 111"/>
                    <p:cNvSpPr/>
                    <p:nvPr/>
                  </p:nvSpPr>
                  <p:spPr>
                    <a:xfrm>
                      <a:off x="8754746" y="5074141"/>
                      <a:ext cx="488262" cy="4882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3" name="TextBox 112"/>
                    <p:cNvSpPr txBox="1"/>
                    <p:nvPr/>
                  </p:nvSpPr>
                  <p:spPr>
                    <a:xfrm>
                      <a:off x="8864824" y="5148995"/>
                      <a:ext cx="29848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p:txBody>
                </p:sp>
                <p:cxnSp>
                  <p:nvCxnSpPr>
                    <p:cNvPr id="114" name="직선 연결선 113"/>
                    <p:cNvCxnSpPr>
                      <a:stCxn id="112" idx="0"/>
                      <a:endCxn id="106" idx="3"/>
                    </p:cNvCxnSpPr>
                    <p:nvPr/>
                  </p:nvCxnSpPr>
                  <p:spPr>
                    <a:xfrm flipV="1">
                      <a:off x="8998877" y="4724242"/>
                      <a:ext cx="287776" cy="349899"/>
                    </a:xfrm>
                    <a:prstGeom prst="line">
                      <a:avLst/>
                    </a:prstGeom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5775400" y="4725456"/>
                    <a:ext cx="86113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 smtClean="0"/>
                      <a:t>(size : </a:t>
                    </a:r>
                    <a:r>
                      <a:rPr lang="en-US" altLang="ko-KR" sz="1400" dirty="0" smtClean="0"/>
                      <a:t>9</a:t>
                    </a:r>
                    <a:r>
                      <a:rPr lang="en-US" altLang="ko-KR" sz="1400" dirty="0" smtClean="0"/>
                      <a:t>)</a:t>
                    </a:r>
                    <a:endParaRPr lang="ko-KR" altLang="en-US" sz="1400" dirty="0"/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6639727" y="5455775"/>
                    <a:ext cx="39305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 smtClean="0"/>
                      <a:t>(6)</a:t>
                    </a:r>
                    <a:endParaRPr lang="ko-KR" altLang="en-US" sz="1400" dirty="0"/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4868332" y="5443806"/>
                    <a:ext cx="39305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 smtClean="0"/>
                      <a:t>(2)</a:t>
                    </a:r>
                    <a:endParaRPr lang="ko-KR" altLang="en-US" sz="1400" dirty="0"/>
                  </a:p>
                </p:txBody>
              </p:sp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6135668" y="6214587"/>
                    <a:ext cx="39305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 smtClean="0"/>
                      <a:t>(1)</a:t>
                    </a:r>
                    <a:endParaRPr lang="ko-KR" altLang="en-US" sz="1400" dirty="0"/>
                  </a:p>
                </p:txBody>
              </p: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5319531" y="6224506"/>
                    <a:ext cx="39305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 smtClean="0"/>
                      <a:t>(1)</a:t>
                    </a:r>
                    <a:endParaRPr lang="ko-KR" altLang="en-US" sz="1400" dirty="0"/>
                  </a:p>
                </p:txBody>
              </p:sp>
            </p:grpSp>
            <p:sp>
              <p:nvSpPr>
                <p:cNvPr id="93" name="타원 92"/>
                <p:cNvSpPr/>
                <p:nvPr/>
              </p:nvSpPr>
              <p:spPr>
                <a:xfrm>
                  <a:off x="2835901" y="5076897"/>
                  <a:ext cx="488262" cy="488262"/>
                </a:xfrm>
                <a:prstGeom prst="ellipse">
                  <a:avLst/>
                </a:prstGeom>
                <a:noFill/>
                <a:ln w="28575">
                  <a:solidFill>
                    <a:srgbClr val="16A08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2877511" y="5163998"/>
                  <a:ext cx="4122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/>
                    <a:t>13</a:t>
                  </a:r>
                  <a:endParaRPr lang="ko-KR" altLang="en-US" sz="1600" dirty="0"/>
                </a:p>
              </p:txBody>
            </p:sp>
            <p:cxnSp>
              <p:nvCxnSpPr>
                <p:cNvPr id="95" name="직선 연결선 94"/>
                <p:cNvCxnSpPr>
                  <a:stCxn id="93" idx="0"/>
                  <a:endCxn id="106" idx="5"/>
                </p:cNvCxnSpPr>
                <p:nvPr/>
              </p:nvCxnSpPr>
              <p:spPr>
                <a:xfrm flipH="1" flipV="1">
                  <a:off x="2795890" y="4749164"/>
                  <a:ext cx="284142" cy="327733"/>
                </a:xfrm>
                <a:prstGeom prst="line">
                  <a:avLst/>
                </a:prstGeom>
                <a:ln w="28575">
                  <a:solidFill>
                    <a:srgbClr val="16A08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TextBox 95"/>
                <p:cNvSpPr txBox="1"/>
                <p:nvPr/>
              </p:nvSpPr>
              <p:spPr>
                <a:xfrm>
                  <a:off x="3267632" y="5164612"/>
                  <a:ext cx="3930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(4)</a:t>
                  </a:r>
                  <a:endParaRPr lang="ko-KR" altLang="en-US" sz="1400" dirty="0"/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2506812" y="5892765"/>
                  <a:ext cx="4122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/>
                    <a:t>11</a:t>
                  </a:r>
                  <a:endParaRPr lang="ko-KR" altLang="en-US" sz="1600" dirty="0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3346029" y="5916973"/>
                  <a:ext cx="4122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/>
                    <a:t>15</a:t>
                  </a:r>
                  <a:endParaRPr lang="ko-KR" altLang="en-US" sz="1600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2965627" y="6712045"/>
                  <a:ext cx="4122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/>
                    <a:t>12</a:t>
                  </a:r>
                  <a:endParaRPr lang="ko-KR" altLang="en-US" sz="1600" dirty="0"/>
                </a:p>
              </p:txBody>
            </p:sp>
          </p:grpSp>
          <p:sp>
            <p:nvSpPr>
              <p:cNvPr id="90" name="타원 89"/>
              <p:cNvSpPr/>
              <p:nvPr/>
            </p:nvSpPr>
            <p:spPr>
              <a:xfrm>
                <a:off x="6020030" y="5874581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1" name="직선 연결선 90"/>
              <p:cNvCxnSpPr>
                <a:stCxn id="90" idx="0"/>
                <a:endCxn id="93" idx="3"/>
              </p:cNvCxnSpPr>
              <p:nvPr/>
            </p:nvCxnSpPr>
            <p:spPr>
              <a:xfrm flipV="1">
                <a:off x="6264161" y="5546975"/>
                <a:ext cx="202760" cy="327606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타원 119"/>
              <p:cNvSpPr/>
              <p:nvPr/>
            </p:nvSpPr>
            <p:spPr>
              <a:xfrm>
                <a:off x="6466921" y="6690449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1" name="직선 연결선 120"/>
              <p:cNvCxnSpPr>
                <a:stCxn id="120" idx="0"/>
                <a:endCxn id="90" idx="5"/>
              </p:cNvCxnSpPr>
              <p:nvPr/>
            </p:nvCxnSpPr>
            <p:spPr>
              <a:xfrm flipH="1" flipV="1">
                <a:off x="6436788" y="6291339"/>
                <a:ext cx="274264" cy="399110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타원 122"/>
              <p:cNvSpPr/>
              <p:nvPr/>
            </p:nvSpPr>
            <p:spPr>
              <a:xfrm>
                <a:off x="6868401" y="5881418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4" name="직선 연결선 123"/>
              <p:cNvCxnSpPr>
                <a:stCxn id="123" idx="0"/>
                <a:endCxn id="93" idx="5"/>
              </p:cNvCxnSpPr>
              <p:nvPr/>
            </p:nvCxnSpPr>
            <p:spPr>
              <a:xfrm flipH="1" flipV="1">
                <a:off x="6812175" y="5546975"/>
                <a:ext cx="300357" cy="334443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TextBox 117"/>
            <p:cNvSpPr txBox="1"/>
            <p:nvPr/>
          </p:nvSpPr>
          <p:spPr>
            <a:xfrm>
              <a:off x="10449143" y="5340318"/>
              <a:ext cx="39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(2)</a:t>
              </a:r>
              <a:endParaRPr lang="ko-KR" altLang="en-US" sz="14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0914710" y="6161020"/>
              <a:ext cx="39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(1)</a:t>
              </a:r>
              <a:endParaRPr lang="ko-KR" altLang="en-US" sz="14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1307766" y="5351989"/>
              <a:ext cx="39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(1)</a:t>
              </a:r>
              <a:endParaRPr lang="ko-KR" altLang="en-US" sz="1400" dirty="0"/>
            </a:p>
          </p:txBody>
        </p:sp>
      </p:grpSp>
      <p:sp>
        <p:nvSpPr>
          <p:cNvPr id="131" name="직사각형 130"/>
          <p:cNvSpPr/>
          <p:nvPr/>
        </p:nvSpPr>
        <p:spPr>
          <a:xfrm>
            <a:off x="7309776" y="3064653"/>
            <a:ext cx="15983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 smtClean="0">
                <a:solidFill>
                  <a:srgbClr val="0070C0"/>
                </a:solidFill>
              </a:rPr>
              <a:t>a.lter_insert</a:t>
            </a:r>
            <a:r>
              <a:rPr lang="en-US" altLang="ko-KR" sz="1600" dirty="0" smtClean="0">
                <a:solidFill>
                  <a:srgbClr val="0070C0"/>
                </a:solidFill>
              </a:rPr>
              <a:t>(15)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842332" y="1107492"/>
            <a:ext cx="1086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dirty="0" err="1" smtClean="0"/>
              <a:t>TestBST</a:t>
            </a:r>
            <a:endParaRPr lang="en-US" altLang="ko-KR" sz="20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910559" y="2068249"/>
            <a:ext cx="54616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recu_insert</a:t>
            </a:r>
            <a:r>
              <a:rPr lang="en-US" altLang="ko-KR" sz="1600" dirty="0" smtClean="0"/>
              <a:t>( )</a:t>
            </a:r>
            <a:r>
              <a:rPr lang="ko-KR" altLang="en-US" sz="1600" dirty="0" smtClean="0"/>
              <a:t>를 호출하여 </a:t>
            </a:r>
            <a:r>
              <a:rPr lang="en-US" altLang="ko-KR" sz="1600" dirty="0" smtClean="0"/>
              <a:t>5 10 1 3 7</a:t>
            </a:r>
            <a:r>
              <a:rPr lang="ko-KR" altLang="en-US" sz="1600" dirty="0" smtClean="0"/>
              <a:t>을 순서대로 삽입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중위 순회 결과 프린트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Iter_insert</a:t>
            </a:r>
            <a:r>
              <a:rPr lang="en-US" altLang="ko-KR" sz="1600" dirty="0" smtClean="0"/>
              <a:t>( )</a:t>
            </a:r>
            <a:r>
              <a:rPr lang="ko-KR" altLang="en-US" sz="1600" dirty="0" smtClean="0"/>
              <a:t>를 호출하여 </a:t>
            </a:r>
            <a:r>
              <a:rPr lang="en-US" altLang="ko-KR" sz="1600" dirty="0" smtClean="0"/>
              <a:t>13 11 15 12</a:t>
            </a:r>
            <a:r>
              <a:rPr lang="ko-KR" altLang="en-US" sz="1600" dirty="0" smtClean="0"/>
              <a:t>를 순서대로 삽입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중위 순회 결과 </a:t>
            </a:r>
            <a:r>
              <a:rPr lang="ko-KR" altLang="en-US" sz="1600" dirty="0" smtClean="0"/>
              <a:t>프린트</a:t>
            </a:r>
            <a:endParaRPr lang="en-US" altLang="ko-KR" sz="1600" dirty="0" smtClean="0"/>
          </a:p>
        </p:txBody>
      </p:sp>
      <p:sp>
        <p:nvSpPr>
          <p:cNvPr id="135" name="TextBox 134"/>
          <p:cNvSpPr txBox="1"/>
          <p:nvPr/>
        </p:nvSpPr>
        <p:spPr>
          <a:xfrm>
            <a:off x="846298" y="1698917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테스트 클래스를 이용하여 다음을 수행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5846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</a:rPr>
              <a:t>실습 과제 </a:t>
            </a:r>
            <a:r>
              <a:rPr lang="en-US" altLang="ko-KR" sz="2800" b="1" dirty="0" smtClean="0">
                <a:latin typeface="맑은 고딕" panose="020B0503020000020004" pitchFamily="50" charset="-127"/>
              </a:rPr>
              <a:t>(9/9)</a:t>
            </a:r>
            <a:endParaRPr lang="ko-KR" altLang="en-US" sz="2800" b="1" dirty="0"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4176" y="1424516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9" name="그룹 118"/>
          <p:cNvGrpSpPr/>
          <p:nvPr/>
        </p:nvGrpSpPr>
        <p:grpSpPr>
          <a:xfrm>
            <a:off x="8589455" y="1095804"/>
            <a:ext cx="3514793" cy="3494387"/>
            <a:chOff x="8186029" y="3064653"/>
            <a:chExt cx="3514793" cy="3494387"/>
          </a:xfrm>
        </p:grpSpPr>
        <p:grpSp>
          <p:nvGrpSpPr>
            <p:cNvPr id="88" name="그룹 87"/>
            <p:cNvGrpSpPr/>
            <p:nvPr/>
          </p:nvGrpSpPr>
          <p:grpSpPr>
            <a:xfrm>
              <a:off x="8186029" y="3064653"/>
              <a:ext cx="3163514" cy="3494387"/>
              <a:chOff x="4193149" y="3684324"/>
              <a:chExt cx="3163514" cy="3494387"/>
            </a:xfrm>
          </p:grpSpPr>
          <p:grpSp>
            <p:nvGrpSpPr>
              <p:cNvPr id="89" name="그룹 88"/>
              <p:cNvGrpSpPr/>
              <p:nvPr/>
            </p:nvGrpSpPr>
            <p:grpSpPr>
              <a:xfrm>
                <a:off x="4193149" y="3684324"/>
                <a:ext cx="3124688" cy="3419595"/>
                <a:chOff x="633633" y="3631004"/>
                <a:chExt cx="3124688" cy="3419595"/>
              </a:xfrm>
            </p:grpSpPr>
            <p:grpSp>
              <p:nvGrpSpPr>
                <p:cNvPr id="92" name="그룹 91"/>
                <p:cNvGrpSpPr/>
                <p:nvPr/>
              </p:nvGrpSpPr>
              <p:grpSpPr>
                <a:xfrm>
                  <a:off x="633633" y="3631004"/>
                  <a:ext cx="2603541" cy="1971710"/>
                  <a:chOff x="4429242" y="4681593"/>
                  <a:chExt cx="2603541" cy="1971710"/>
                </a:xfrm>
              </p:grpSpPr>
              <p:grpSp>
                <p:nvGrpSpPr>
                  <p:cNvPr id="98" name="그룹 97"/>
                  <p:cNvGrpSpPr/>
                  <p:nvPr/>
                </p:nvGrpSpPr>
                <p:grpSpPr>
                  <a:xfrm>
                    <a:off x="4429242" y="4681593"/>
                    <a:ext cx="2233761" cy="1971710"/>
                    <a:chOff x="7469650" y="3606082"/>
                    <a:chExt cx="2233761" cy="1971710"/>
                  </a:xfrm>
                </p:grpSpPr>
                <p:sp>
                  <p:nvSpPr>
                    <p:cNvPr id="104" name="타원 103"/>
                    <p:cNvSpPr/>
                    <p:nvPr/>
                  </p:nvSpPr>
                  <p:spPr>
                    <a:xfrm>
                      <a:off x="8318722" y="3606082"/>
                      <a:ext cx="488262" cy="4882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5" name="타원 104"/>
                    <p:cNvSpPr/>
                    <p:nvPr/>
                  </p:nvSpPr>
                  <p:spPr>
                    <a:xfrm>
                      <a:off x="7469650" y="4304800"/>
                      <a:ext cx="488262" cy="4882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6" name="타원 105"/>
                    <p:cNvSpPr/>
                    <p:nvPr/>
                  </p:nvSpPr>
                  <p:spPr>
                    <a:xfrm>
                      <a:off x="9215149" y="4307484"/>
                      <a:ext cx="488262" cy="4882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07" name="직선 연결선 106"/>
                    <p:cNvCxnSpPr>
                      <a:stCxn id="105" idx="0"/>
                      <a:endCxn id="104" idx="3"/>
                    </p:cNvCxnSpPr>
                    <p:nvPr/>
                  </p:nvCxnSpPr>
                  <p:spPr>
                    <a:xfrm flipV="1">
                      <a:off x="7713781" y="4022840"/>
                      <a:ext cx="676445" cy="281960"/>
                    </a:xfrm>
                    <a:prstGeom prst="line">
                      <a:avLst/>
                    </a:prstGeom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직선 연결선 107"/>
                    <p:cNvCxnSpPr>
                      <a:stCxn id="106" idx="0"/>
                      <a:endCxn id="104" idx="5"/>
                    </p:cNvCxnSpPr>
                    <p:nvPr/>
                  </p:nvCxnSpPr>
                  <p:spPr>
                    <a:xfrm flipH="1" flipV="1">
                      <a:off x="8735480" y="4022840"/>
                      <a:ext cx="723800" cy="284644"/>
                    </a:xfrm>
                    <a:prstGeom prst="line">
                      <a:avLst/>
                    </a:prstGeom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직선 연결선 108"/>
                    <p:cNvCxnSpPr>
                      <a:stCxn id="110" idx="0"/>
                      <a:endCxn id="105" idx="5"/>
                    </p:cNvCxnSpPr>
                    <p:nvPr/>
                  </p:nvCxnSpPr>
                  <p:spPr>
                    <a:xfrm flipH="1" flipV="1">
                      <a:off x="7886408" y="4721558"/>
                      <a:ext cx="305375" cy="367972"/>
                    </a:xfrm>
                    <a:prstGeom prst="line">
                      <a:avLst/>
                    </a:prstGeom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0" name="타원 109"/>
                    <p:cNvSpPr/>
                    <p:nvPr/>
                  </p:nvSpPr>
                  <p:spPr>
                    <a:xfrm>
                      <a:off x="7947652" y="5089530"/>
                      <a:ext cx="488262" cy="4882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1" name="TextBox 110"/>
                    <p:cNvSpPr txBox="1"/>
                    <p:nvPr/>
                  </p:nvSpPr>
                  <p:spPr>
                    <a:xfrm>
                      <a:off x="9249541" y="4391361"/>
                      <a:ext cx="41229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p:txBody>
                </p:sp>
                <p:sp>
                  <p:nvSpPr>
                    <p:cNvPr id="112" name="타원 111"/>
                    <p:cNvSpPr/>
                    <p:nvPr/>
                  </p:nvSpPr>
                  <p:spPr>
                    <a:xfrm>
                      <a:off x="8754746" y="5074141"/>
                      <a:ext cx="488262" cy="4882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3" name="TextBox 112"/>
                    <p:cNvSpPr txBox="1"/>
                    <p:nvPr/>
                  </p:nvSpPr>
                  <p:spPr>
                    <a:xfrm>
                      <a:off x="8864824" y="5148995"/>
                      <a:ext cx="29848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p:txBody>
                </p:sp>
                <p:cxnSp>
                  <p:nvCxnSpPr>
                    <p:cNvPr id="114" name="직선 연결선 113"/>
                    <p:cNvCxnSpPr>
                      <a:stCxn id="112" idx="0"/>
                      <a:endCxn id="106" idx="3"/>
                    </p:cNvCxnSpPr>
                    <p:nvPr/>
                  </p:nvCxnSpPr>
                  <p:spPr>
                    <a:xfrm flipV="1">
                      <a:off x="8998877" y="4724242"/>
                      <a:ext cx="287776" cy="349899"/>
                    </a:xfrm>
                    <a:prstGeom prst="line">
                      <a:avLst/>
                    </a:prstGeom>
                    <a:ln w="28575">
                      <a:solidFill>
                        <a:srgbClr val="16A085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5775400" y="4725456"/>
                    <a:ext cx="86113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 smtClean="0"/>
                      <a:t>(size : </a:t>
                    </a:r>
                    <a:r>
                      <a:rPr lang="en-US" altLang="ko-KR" sz="1400" dirty="0" smtClean="0"/>
                      <a:t>9</a:t>
                    </a:r>
                    <a:r>
                      <a:rPr lang="en-US" altLang="ko-KR" sz="1400" dirty="0" smtClean="0"/>
                      <a:t>)</a:t>
                    </a:r>
                    <a:endParaRPr lang="ko-KR" altLang="en-US" sz="1400" dirty="0"/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6639727" y="5455775"/>
                    <a:ext cx="39305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 smtClean="0"/>
                      <a:t>(6)</a:t>
                    </a:r>
                    <a:endParaRPr lang="ko-KR" altLang="en-US" sz="1400" dirty="0"/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4868332" y="5443806"/>
                    <a:ext cx="39305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 smtClean="0"/>
                      <a:t>(2)</a:t>
                    </a:r>
                    <a:endParaRPr lang="ko-KR" altLang="en-US" sz="1400" dirty="0"/>
                  </a:p>
                </p:txBody>
              </p:sp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6135668" y="6214587"/>
                    <a:ext cx="39305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 smtClean="0"/>
                      <a:t>(1)</a:t>
                    </a:r>
                    <a:endParaRPr lang="ko-KR" altLang="en-US" sz="1400" dirty="0"/>
                  </a:p>
                </p:txBody>
              </p: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5319531" y="6224506"/>
                    <a:ext cx="39305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 smtClean="0"/>
                      <a:t>(1)</a:t>
                    </a:r>
                    <a:endParaRPr lang="ko-KR" altLang="en-US" sz="1400" dirty="0"/>
                  </a:p>
                </p:txBody>
              </p:sp>
            </p:grpSp>
            <p:sp>
              <p:nvSpPr>
                <p:cNvPr id="93" name="타원 92"/>
                <p:cNvSpPr/>
                <p:nvPr/>
              </p:nvSpPr>
              <p:spPr>
                <a:xfrm>
                  <a:off x="2835901" y="5076897"/>
                  <a:ext cx="488262" cy="488262"/>
                </a:xfrm>
                <a:prstGeom prst="ellipse">
                  <a:avLst/>
                </a:prstGeom>
                <a:noFill/>
                <a:ln w="28575">
                  <a:solidFill>
                    <a:srgbClr val="16A08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2877511" y="5163998"/>
                  <a:ext cx="4122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/>
                    <a:t>13</a:t>
                  </a:r>
                  <a:endParaRPr lang="ko-KR" altLang="en-US" sz="1600" dirty="0"/>
                </a:p>
              </p:txBody>
            </p:sp>
            <p:cxnSp>
              <p:nvCxnSpPr>
                <p:cNvPr id="95" name="직선 연결선 94"/>
                <p:cNvCxnSpPr>
                  <a:stCxn id="93" idx="0"/>
                  <a:endCxn id="106" idx="5"/>
                </p:cNvCxnSpPr>
                <p:nvPr/>
              </p:nvCxnSpPr>
              <p:spPr>
                <a:xfrm flipH="1" flipV="1">
                  <a:off x="2795890" y="4749164"/>
                  <a:ext cx="284142" cy="327733"/>
                </a:xfrm>
                <a:prstGeom prst="line">
                  <a:avLst/>
                </a:prstGeom>
                <a:ln w="28575">
                  <a:solidFill>
                    <a:srgbClr val="16A08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TextBox 95"/>
                <p:cNvSpPr txBox="1"/>
                <p:nvPr/>
              </p:nvSpPr>
              <p:spPr>
                <a:xfrm>
                  <a:off x="3267632" y="5164612"/>
                  <a:ext cx="3930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(4)</a:t>
                  </a:r>
                  <a:endParaRPr lang="ko-KR" altLang="en-US" sz="1400" dirty="0"/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2506812" y="5892765"/>
                  <a:ext cx="4122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/>
                    <a:t>11</a:t>
                  </a:r>
                  <a:endParaRPr lang="ko-KR" altLang="en-US" sz="1600" dirty="0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3346029" y="5916973"/>
                  <a:ext cx="4122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/>
                    <a:t>15</a:t>
                  </a:r>
                  <a:endParaRPr lang="ko-KR" altLang="en-US" sz="1600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2965627" y="6712045"/>
                  <a:ext cx="4122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/>
                    <a:t>12</a:t>
                  </a:r>
                  <a:endParaRPr lang="ko-KR" altLang="en-US" sz="1600" dirty="0"/>
                </a:p>
              </p:txBody>
            </p:sp>
          </p:grpSp>
          <p:sp>
            <p:nvSpPr>
              <p:cNvPr id="90" name="타원 89"/>
              <p:cNvSpPr/>
              <p:nvPr/>
            </p:nvSpPr>
            <p:spPr>
              <a:xfrm>
                <a:off x="6020030" y="5874581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1" name="직선 연결선 90"/>
              <p:cNvCxnSpPr>
                <a:stCxn id="90" idx="0"/>
                <a:endCxn id="93" idx="3"/>
              </p:cNvCxnSpPr>
              <p:nvPr/>
            </p:nvCxnSpPr>
            <p:spPr>
              <a:xfrm flipV="1">
                <a:off x="6264161" y="5546975"/>
                <a:ext cx="202760" cy="327606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타원 119"/>
              <p:cNvSpPr/>
              <p:nvPr/>
            </p:nvSpPr>
            <p:spPr>
              <a:xfrm>
                <a:off x="6466921" y="6690449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1" name="직선 연결선 120"/>
              <p:cNvCxnSpPr>
                <a:stCxn id="120" idx="0"/>
                <a:endCxn id="90" idx="5"/>
              </p:cNvCxnSpPr>
              <p:nvPr/>
            </p:nvCxnSpPr>
            <p:spPr>
              <a:xfrm flipH="1" flipV="1">
                <a:off x="6436788" y="6291339"/>
                <a:ext cx="274264" cy="399110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타원 122"/>
              <p:cNvSpPr/>
              <p:nvPr/>
            </p:nvSpPr>
            <p:spPr>
              <a:xfrm>
                <a:off x="6868401" y="5881418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4" name="직선 연결선 123"/>
              <p:cNvCxnSpPr>
                <a:stCxn id="123" idx="0"/>
                <a:endCxn id="93" idx="5"/>
              </p:cNvCxnSpPr>
              <p:nvPr/>
            </p:nvCxnSpPr>
            <p:spPr>
              <a:xfrm flipH="1" flipV="1">
                <a:off x="6812175" y="5546975"/>
                <a:ext cx="300357" cy="334443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TextBox 117"/>
            <p:cNvSpPr txBox="1"/>
            <p:nvPr/>
          </p:nvSpPr>
          <p:spPr>
            <a:xfrm>
              <a:off x="10449143" y="5340318"/>
              <a:ext cx="39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(2)</a:t>
              </a:r>
              <a:endParaRPr lang="ko-KR" altLang="en-US" sz="14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0914710" y="6161020"/>
              <a:ext cx="39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(1)</a:t>
              </a:r>
              <a:endParaRPr lang="ko-KR" altLang="en-US" sz="14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1307766" y="5351989"/>
              <a:ext cx="39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(1)</a:t>
              </a:r>
              <a:endParaRPr lang="ko-KR" altLang="en-US" sz="1400" dirty="0"/>
            </a:p>
          </p:txBody>
        </p:sp>
      </p:grpSp>
      <p:sp>
        <p:nvSpPr>
          <p:cNvPr id="133" name="직사각형 132"/>
          <p:cNvSpPr/>
          <p:nvPr/>
        </p:nvSpPr>
        <p:spPr>
          <a:xfrm>
            <a:off x="842332" y="1107492"/>
            <a:ext cx="1086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dirty="0" err="1" smtClean="0"/>
              <a:t>TestBST</a:t>
            </a:r>
            <a:endParaRPr lang="en-US" altLang="ko-KR" sz="20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910559" y="2068249"/>
            <a:ext cx="55193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 smtClean="0"/>
              <a:t>recu_insert</a:t>
            </a:r>
            <a:r>
              <a:rPr lang="en-US" altLang="ko-KR" sz="1600" dirty="0" smtClean="0"/>
              <a:t>( )</a:t>
            </a:r>
            <a:r>
              <a:rPr lang="ko-KR" altLang="en-US" sz="1600" dirty="0" smtClean="0"/>
              <a:t>를 호출하여 </a:t>
            </a:r>
            <a:r>
              <a:rPr lang="en-US" altLang="ko-KR" sz="1600" dirty="0" smtClean="0"/>
              <a:t>5 10 1 3 7</a:t>
            </a:r>
            <a:r>
              <a:rPr lang="ko-KR" altLang="en-US" sz="1600" dirty="0" smtClean="0"/>
              <a:t>을 순서대로 </a:t>
            </a:r>
            <a:r>
              <a:rPr lang="ko-KR" altLang="en-US" sz="1600" dirty="0" smtClean="0"/>
              <a:t>삽입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중위 </a:t>
            </a:r>
            <a:r>
              <a:rPr lang="ko-KR" altLang="en-US" sz="1600" dirty="0" smtClean="0"/>
              <a:t>순회 결과 </a:t>
            </a:r>
            <a:r>
              <a:rPr lang="ko-KR" altLang="en-US" sz="1600" dirty="0" smtClean="0"/>
              <a:t>프린트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 err="1" smtClean="0"/>
              <a:t>Iter_insert</a:t>
            </a:r>
            <a:r>
              <a:rPr lang="en-US" altLang="ko-KR" sz="1600" dirty="0" smtClean="0"/>
              <a:t>( )</a:t>
            </a:r>
            <a:r>
              <a:rPr lang="ko-KR" altLang="en-US" sz="1600" dirty="0" smtClean="0"/>
              <a:t>를 호출하여 </a:t>
            </a:r>
            <a:r>
              <a:rPr lang="en-US" altLang="ko-KR" sz="1600" dirty="0" smtClean="0"/>
              <a:t>13 11 15 12</a:t>
            </a:r>
            <a:r>
              <a:rPr lang="ko-KR" altLang="en-US" sz="1600" dirty="0" smtClean="0"/>
              <a:t>를 순서대로 </a:t>
            </a:r>
            <a:r>
              <a:rPr lang="ko-KR" altLang="en-US" sz="1600" dirty="0" smtClean="0"/>
              <a:t>삽입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중위 </a:t>
            </a:r>
            <a:r>
              <a:rPr lang="ko-KR" altLang="en-US" sz="1600" dirty="0" smtClean="0"/>
              <a:t>순회 결과 </a:t>
            </a:r>
            <a:r>
              <a:rPr lang="ko-KR" altLang="en-US" sz="1600" dirty="0" smtClean="0"/>
              <a:t>프린트</a:t>
            </a:r>
            <a:endParaRPr lang="en-US" altLang="ko-KR" sz="1600" dirty="0" smtClean="0"/>
          </a:p>
        </p:txBody>
      </p:sp>
      <p:sp>
        <p:nvSpPr>
          <p:cNvPr id="135" name="TextBox 134"/>
          <p:cNvSpPr txBox="1"/>
          <p:nvPr/>
        </p:nvSpPr>
        <p:spPr>
          <a:xfrm>
            <a:off x="846298" y="1698917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테스트 클래스를 이용하여 다음을 수행</a:t>
            </a:r>
            <a:endParaRPr lang="ko-KR" altLang="en-US" b="1" dirty="0"/>
          </a:p>
        </p:txBody>
      </p:sp>
      <p:grpSp>
        <p:nvGrpSpPr>
          <p:cNvPr id="117" name="그룹 116"/>
          <p:cNvGrpSpPr/>
          <p:nvPr/>
        </p:nvGrpSpPr>
        <p:grpSpPr>
          <a:xfrm>
            <a:off x="2955378" y="3286098"/>
            <a:ext cx="2603541" cy="1971710"/>
            <a:chOff x="4429242" y="4681593"/>
            <a:chExt cx="2603541" cy="1971710"/>
          </a:xfrm>
        </p:grpSpPr>
        <p:grpSp>
          <p:nvGrpSpPr>
            <p:cNvPr id="126" name="그룹 125"/>
            <p:cNvGrpSpPr/>
            <p:nvPr/>
          </p:nvGrpSpPr>
          <p:grpSpPr>
            <a:xfrm>
              <a:off x="4429242" y="4681593"/>
              <a:ext cx="2233761" cy="1971710"/>
              <a:chOff x="7469650" y="3606082"/>
              <a:chExt cx="2233761" cy="1971710"/>
            </a:xfrm>
          </p:grpSpPr>
          <p:sp>
            <p:nvSpPr>
              <p:cNvPr id="138" name="타원 137"/>
              <p:cNvSpPr/>
              <p:nvPr/>
            </p:nvSpPr>
            <p:spPr>
              <a:xfrm>
                <a:off x="8318722" y="3606082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7469650" y="4304800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9215149" y="4307484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1" name="직선 연결선 140"/>
              <p:cNvCxnSpPr>
                <a:stCxn id="139" idx="0"/>
                <a:endCxn id="138" idx="3"/>
              </p:cNvCxnSpPr>
              <p:nvPr/>
            </p:nvCxnSpPr>
            <p:spPr>
              <a:xfrm flipV="1">
                <a:off x="7713781" y="4022840"/>
                <a:ext cx="676445" cy="281960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/>
              <p:cNvCxnSpPr>
                <a:stCxn id="140" idx="0"/>
                <a:endCxn id="138" idx="5"/>
              </p:cNvCxnSpPr>
              <p:nvPr/>
            </p:nvCxnSpPr>
            <p:spPr>
              <a:xfrm flipH="1" flipV="1">
                <a:off x="8735480" y="4022840"/>
                <a:ext cx="723800" cy="284644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>
                <a:stCxn id="144" idx="0"/>
                <a:endCxn id="139" idx="5"/>
              </p:cNvCxnSpPr>
              <p:nvPr/>
            </p:nvCxnSpPr>
            <p:spPr>
              <a:xfrm flipH="1" flipV="1">
                <a:off x="7886408" y="4721558"/>
                <a:ext cx="305375" cy="367972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타원 143"/>
              <p:cNvSpPr/>
              <p:nvPr/>
            </p:nvSpPr>
            <p:spPr>
              <a:xfrm>
                <a:off x="7947652" y="5089530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9246506" y="4391361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10</a:t>
                </a:r>
                <a:endParaRPr lang="ko-KR" altLang="en-US" sz="1600" dirty="0"/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8754746" y="5074141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8848201" y="514899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7</a:t>
                </a:r>
                <a:endParaRPr lang="ko-KR" altLang="en-US" sz="1600" dirty="0"/>
              </a:p>
            </p:txBody>
          </p:sp>
          <p:cxnSp>
            <p:nvCxnSpPr>
              <p:cNvPr id="148" name="직선 연결선 147"/>
              <p:cNvCxnSpPr>
                <a:stCxn id="146" idx="0"/>
                <a:endCxn id="140" idx="3"/>
              </p:cNvCxnSpPr>
              <p:nvPr/>
            </p:nvCxnSpPr>
            <p:spPr>
              <a:xfrm flipV="1">
                <a:off x="8998877" y="4724242"/>
                <a:ext cx="287776" cy="349899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TextBox 128"/>
            <p:cNvSpPr txBox="1"/>
            <p:nvPr/>
          </p:nvSpPr>
          <p:spPr>
            <a:xfrm>
              <a:off x="5775400" y="4725456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(size : </a:t>
              </a:r>
              <a:r>
                <a:rPr lang="en-US" altLang="ko-KR" sz="1400" dirty="0"/>
                <a:t>5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639727" y="5455775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(2)</a:t>
              </a:r>
              <a:endParaRPr lang="ko-KR" altLang="en-US" sz="14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868332" y="5443806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(2)</a:t>
              </a:r>
              <a:endParaRPr lang="ko-KR" altLang="en-US" sz="14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135668" y="6214587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(1)</a:t>
              </a:r>
              <a:endParaRPr lang="ko-KR" altLang="en-US" sz="14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319531" y="6224506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(1)</a:t>
              </a:r>
              <a:endParaRPr lang="ko-KR" altLang="en-US" sz="1400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789622" y="5488599"/>
            <a:ext cx="349464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Visited : 1,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TreeSize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: 2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Visited : 3,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TreeSize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: 1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Visited : 5,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TreeSize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Visited : 7,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TreeSize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: 1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Visited : 10,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TreeSize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8659531" y="4720555"/>
            <a:ext cx="31456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Visited : 1,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TreeSize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: 2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Visited : 3,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TreeSize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: 1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Visited : 5,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TreeSize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: 9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Visited : 7,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TreeSize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: 1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Visited : 10,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TreeSize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: 6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Visited : 11,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TreeSize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: 2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Visited : 12,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TreeSize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: 1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Visited : 13,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TreeSize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: 4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Visited : 15,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TreeSize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: 1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908582" y="6042597"/>
            <a:ext cx="168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결과 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23885" y="3514799"/>
            <a:ext cx="1997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/>
              <a:t>a.recu_insert</a:t>
            </a:r>
            <a:r>
              <a:rPr lang="en-US" altLang="ko-KR" b="1" dirty="0"/>
              <a:t>(5</a:t>
            </a:r>
            <a:r>
              <a:rPr lang="en-US" altLang="ko-KR" b="1" dirty="0" smtClean="0"/>
              <a:t>);</a:t>
            </a:r>
            <a:endParaRPr lang="en-US" altLang="ko-KR" b="1" dirty="0"/>
          </a:p>
        </p:txBody>
      </p:sp>
      <p:sp>
        <p:nvSpPr>
          <p:cNvPr id="149" name="직사각형 148"/>
          <p:cNvSpPr/>
          <p:nvPr/>
        </p:nvSpPr>
        <p:spPr>
          <a:xfrm>
            <a:off x="923885" y="3878362"/>
            <a:ext cx="1997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/>
              <a:t>a.recu_insert</a:t>
            </a:r>
            <a:r>
              <a:rPr lang="en-US" altLang="ko-KR" b="1" dirty="0" smtClean="0"/>
              <a:t>(10);</a:t>
            </a:r>
            <a:endParaRPr lang="en-US" altLang="ko-KR" b="1" dirty="0"/>
          </a:p>
        </p:txBody>
      </p:sp>
      <p:sp>
        <p:nvSpPr>
          <p:cNvPr id="150" name="직사각형 149"/>
          <p:cNvSpPr/>
          <p:nvPr/>
        </p:nvSpPr>
        <p:spPr>
          <a:xfrm>
            <a:off x="923885" y="4248858"/>
            <a:ext cx="1997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/>
              <a:t>a.recu_insert</a:t>
            </a:r>
            <a:r>
              <a:rPr lang="en-US" altLang="ko-KR" b="1" dirty="0" smtClean="0"/>
              <a:t>(1);</a:t>
            </a:r>
            <a:endParaRPr lang="en-US" altLang="ko-KR" b="1" dirty="0"/>
          </a:p>
        </p:txBody>
      </p:sp>
      <p:sp>
        <p:nvSpPr>
          <p:cNvPr id="151" name="직사각형 150"/>
          <p:cNvSpPr/>
          <p:nvPr/>
        </p:nvSpPr>
        <p:spPr>
          <a:xfrm>
            <a:off x="923885" y="4614504"/>
            <a:ext cx="1997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/>
              <a:t>a.recu_insert</a:t>
            </a:r>
            <a:r>
              <a:rPr lang="en-US" altLang="ko-KR" b="1" dirty="0" smtClean="0"/>
              <a:t>(3);</a:t>
            </a:r>
            <a:endParaRPr lang="en-US" altLang="ko-KR" b="1" dirty="0"/>
          </a:p>
        </p:txBody>
      </p:sp>
      <p:sp>
        <p:nvSpPr>
          <p:cNvPr id="152" name="직사각형 151"/>
          <p:cNvSpPr/>
          <p:nvPr/>
        </p:nvSpPr>
        <p:spPr>
          <a:xfrm>
            <a:off x="923885" y="4996157"/>
            <a:ext cx="1997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/>
              <a:t>a.recu_insert</a:t>
            </a:r>
            <a:r>
              <a:rPr lang="en-US" altLang="ko-KR" b="1" dirty="0" smtClean="0"/>
              <a:t>(7);</a:t>
            </a:r>
            <a:endParaRPr lang="en-US" altLang="ko-KR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6641703" y="5926143"/>
            <a:ext cx="168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결과 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23885" y="5564092"/>
            <a:ext cx="1398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0070C0"/>
                </a:solidFill>
              </a:rPr>
              <a:t>a.inorder</a:t>
            </a:r>
            <a:r>
              <a:rPr lang="en-US" altLang="ko-KR" b="1" dirty="0" smtClean="0">
                <a:solidFill>
                  <a:srgbClr val="0070C0"/>
                </a:solidFill>
              </a:rPr>
              <a:t>();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6660788" y="5488599"/>
            <a:ext cx="1398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0070C0"/>
                </a:solidFill>
              </a:rPr>
              <a:t>a.inorder</a:t>
            </a:r>
            <a:r>
              <a:rPr lang="en-US" altLang="ko-KR" b="1" dirty="0" smtClean="0">
                <a:solidFill>
                  <a:srgbClr val="0070C0"/>
                </a:solidFill>
              </a:rPr>
              <a:t>();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6504488" y="3650228"/>
            <a:ext cx="1997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/>
              <a:t>a.lter_insert</a:t>
            </a:r>
            <a:r>
              <a:rPr lang="en-US" altLang="ko-KR" b="1" dirty="0" smtClean="0"/>
              <a:t>(13);</a:t>
            </a:r>
            <a:endParaRPr lang="en-US" altLang="ko-KR" b="1" dirty="0"/>
          </a:p>
        </p:txBody>
      </p:sp>
      <p:sp>
        <p:nvSpPr>
          <p:cNvPr id="156" name="직사각형 155"/>
          <p:cNvSpPr/>
          <p:nvPr/>
        </p:nvSpPr>
        <p:spPr>
          <a:xfrm>
            <a:off x="6504488" y="4038582"/>
            <a:ext cx="1997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/>
              <a:t>a.lter_insert</a:t>
            </a:r>
            <a:r>
              <a:rPr lang="en-US" altLang="ko-KR" b="1" dirty="0" smtClean="0"/>
              <a:t>(11);</a:t>
            </a:r>
            <a:endParaRPr lang="en-US" altLang="ko-KR" b="1" dirty="0"/>
          </a:p>
        </p:txBody>
      </p:sp>
      <p:sp>
        <p:nvSpPr>
          <p:cNvPr id="157" name="직사각형 156"/>
          <p:cNvSpPr/>
          <p:nvPr/>
        </p:nvSpPr>
        <p:spPr>
          <a:xfrm>
            <a:off x="6504488" y="4426707"/>
            <a:ext cx="1997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/>
              <a:t>a.lter_insert</a:t>
            </a:r>
            <a:r>
              <a:rPr lang="en-US" altLang="ko-KR" b="1" dirty="0" smtClean="0"/>
              <a:t>(15);</a:t>
            </a:r>
            <a:endParaRPr lang="en-US" altLang="ko-KR" b="1" dirty="0"/>
          </a:p>
        </p:txBody>
      </p:sp>
      <p:sp>
        <p:nvSpPr>
          <p:cNvPr id="158" name="직사각형 157"/>
          <p:cNvSpPr/>
          <p:nvPr/>
        </p:nvSpPr>
        <p:spPr>
          <a:xfrm>
            <a:off x="6504488" y="4820572"/>
            <a:ext cx="1997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/>
              <a:t>a.lter_insert</a:t>
            </a:r>
            <a:r>
              <a:rPr lang="en-US" altLang="ko-KR" b="1" dirty="0" smtClean="0"/>
              <a:t>(12);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789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55221" y="1612726"/>
            <a:ext cx="104815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문제에 대한 소스 코드</a:t>
            </a:r>
            <a:endParaRPr lang="en-US" altLang="ko-KR" sz="2000" b="1" dirty="0"/>
          </a:p>
          <a:p>
            <a:pPr fontAlgn="base"/>
            <a:endParaRPr lang="en-US" altLang="ko-KR" sz="2000" b="1" dirty="0"/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BST.java </a:t>
            </a:r>
            <a:r>
              <a:rPr lang="en-US" altLang="ko-KR" sz="2000" dirty="0" smtClean="0"/>
              <a:t>(class)</a:t>
            </a:r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TestBST.java </a:t>
            </a:r>
            <a:r>
              <a:rPr lang="en-US" altLang="ko-KR" sz="2000" dirty="0" smtClean="0"/>
              <a:t>(class – main() </a:t>
            </a:r>
            <a:r>
              <a:rPr lang="ko-KR" altLang="en-US" sz="2000" dirty="0" smtClean="0"/>
              <a:t>포함</a:t>
            </a:r>
            <a:r>
              <a:rPr lang="en-US" altLang="ko-KR" sz="2000" dirty="0" smtClean="0"/>
              <a:t>)</a:t>
            </a:r>
          </a:p>
          <a:p>
            <a:pPr lvl="1" fontAlgn="base"/>
            <a:endParaRPr lang="en-US" altLang="ko-KR" sz="2000" dirty="0" smtClean="0"/>
          </a:p>
          <a:p>
            <a:pPr lvl="1" fontAlgn="base"/>
            <a:endParaRPr lang="en-US" altLang="ko-KR" sz="2000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보고서</a:t>
            </a:r>
            <a:endParaRPr lang="en-US" altLang="ko-KR" sz="2000" b="1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fontAlgn="base"/>
            <a:r>
              <a:rPr lang="en-US" altLang="ko-KR" sz="2000" b="1" dirty="0"/>
              <a:t>     </a:t>
            </a:r>
            <a:r>
              <a:rPr lang="en-US" altLang="ko-KR" sz="2000" b="1" dirty="0" smtClean="0"/>
              <a:t> </a:t>
            </a:r>
            <a:r>
              <a:rPr lang="en-US" altLang="ko-KR" sz="2000" dirty="0" smtClean="0"/>
              <a:t>-   </a:t>
            </a:r>
            <a:r>
              <a:rPr lang="ko-KR" altLang="en-US" sz="2000" dirty="0" smtClean="0"/>
              <a:t>해당 과제에 대한 구현 설명 및 결과 작성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사이버 </a:t>
            </a:r>
            <a:r>
              <a:rPr lang="ko-KR" altLang="en-US" sz="2000" dirty="0"/>
              <a:t>캠퍼스 자료실 양식 </a:t>
            </a:r>
            <a:r>
              <a:rPr lang="ko-KR" altLang="en-US" sz="2000" dirty="0" smtClean="0"/>
              <a:t>참고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858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 smtClean="0">
                <a:latin typeface="+mn-ea"/>
              </a:rPr>
              <a:t>제출 해야할 파일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92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71474" y="1079883"/>
            <a:ext cx="110839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제출 기한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2018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06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04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(10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2017</a:t>
            </a:r>
            <a:r>
              <a:rPr lang="ko-KR" altLang="en-US" sz="2000" dirty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06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11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( 7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2017</a:t>
            </a:r>
            <a:r>
              <a:rPr lang="ko-KR" altLang="en-US" sz="2000" dirty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06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( 4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</a:rPr>
              <a:t>이후 제출은 </a:t>
            </a:r>
            <a:r>
              <a:rPr lang="ko-KR" altLang="en-US" sz="2000" b="1" dirty="0" err="1">
                <a:latin typeface="맑은 고딕" panose="020B0503020000020004" pitchFamily="50" charset="-127"/>
              </a:rPr>
              <a:t>미제출</a:t>
            </a:r>
            <a:r>
              <a:rPr lang="ko-KR" altLang="en-US" sz="2000" dirty="0" err="1">
                <a:latin typeface="맑은 고딕" panose="020B0503020000020004" pitchFamily="50" charset="-127"/>
              </a:rPr>
              <a:t>로</a:t>
            </a:r>
            <a:r>
              <a:rPr lang="ko-KR" altLang="en-US" sz="2000" dirty="0">
                <a:latin typeface="맑은 고딕" panose="020B0503020000020004" pitchFamily="50" charset="-127"/>
              </a:rPr>
              <a:t> 간주 </a:t>
            </a:r>
            <a:r>
              <a:rPr lang="en-US" altLang="ko-KR" sz="2000" dirty="0">
                <a:latin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</a:rPr>
              <a:t>점수 없음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dirty="0">
              <a:latin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제출 방법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u="sng" dirty="0">
                <a:latin typeface="맑은 고딕" panose="020B0503020000020004" pitchFamily="50" charset="-127"/>
              </a:rPr>
              <a:t>소스 코드</a:t>
            </a:r>
            <a:r>
              <a:rPr lang="ko-KR" altLang="en-US" sz="2000" dirty="0">
                <a:latin typeface="맑은 고딕" panose="020B0503020000020004" pitchFamily="50" charset="-127"/>
              </a:rPr>
              <a:t>와 </a:t>
            </a:r>
            <a:r>
              <a:rPr lang="ko-KR" altLang="en-US" sz="2000" u="sng" dirty="0">
                <a:latin typeface="맑은 고딕" panose="020B0503020000020004" pitchFamily="50" charset="-127"/>
              </a:rPr>
              <a:t>보고서</a:t>
            </a:r>
            <a:r>
              <a:rPr lang="ko-KR" altLang="en-US" sz="2000" dirty="0">
                <a:latin typeface="맑은 고딕" panose="020B0503020000020004" pitchFamily="50" charset="-127"/>
              </a:rPr>
              <a:t>를 폴더에 넣은 후 압축하여 사이버캠퍼스에 제출</a:t>
            </a:r>
            <a:r>
              <a:rPr lang="en-US" altLang="ko-KR" sz="2000" dirty="0"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</a:rPr>
              <a:t>폴더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</a:rPr>
              <a:t>및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</a:rPr>
              <a:t>파일명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DS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분반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 err="1">
                <a:solidFill>
                  <a:srgbClr val="0070C0"/>
                </a:solidFill>
                <a:latin typeface="+mn-ea"/>
              </a:rPr>
              <a:t>과제번호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학번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이름</a:t>
            </a:r>
            <a:endParaRPr lang="en-US" altLang="ko-KR" sz="2000" b="1" dirty="0">
              <a:solidFill>
                <a:srgbClr val="0070C0"/>
              </a:solidFill>
              <a:latin typeface="+mn-ea"/>
            </a:endParaRPr>
          </a:p>
          <a:p>
            <a:pPr lvl="1"/>
            <a:endParaRPr lang="en-US" altLang="ko-KR" sz="1200" b="1" dirty="0">
              <a:latin typeface="맑은 고딕" panose="020B0503020000020004" pitchFamily="50" charset="-127"/>
            </a:endParaRPr>
          </a:p>
          <a:p>
            <a:pPr lvl="1"/>
            <a:r>
              <a:rPr lang="en-US" altLang="ko-KR" sz="2000" b="1" dirty="0">
                <a:latin typeface="맑은 고딕" panose="020B0503020000020004" pitchFamily="50" charset="-127"/>
              </a:rPr>
              <a:t>※ </a:t>
            </a:r>
            <a:r>
              <a:rPr lang="ko-KR" altLang="en-US" sz="2000" b="1" dirty="0">
                <a:latin typeface="맑은 고딕" panose="020B0503020000020004" pitchFamily="50" charset="-127"/>
              </a:rPr>
              <a:t>제출 예시</a:t>
            </a:r>
            <a:endParaRPr lang="en-US" altLang="ko-KR" sz="2000" b="1" dirty="0">
              <a:latin typeface="맑은 고딕" panose="020B0503020000020004" pitchFamily="50" charset="-127"/>
            </a:endParaRPr>
          </a:p>
        </p:txBody>
      </p:sp>
      <p:cxnSp>
        <p:nvCxnSpPr>
          <p:cNvPr id="25" name="직선 연결선 24"/>
          <p:cNvCxnSpPr>
            <a:stCxn id="20" idx="3"/>
            <a:endCxn id="12" idx="1"/>
          </p:cNvCxnSpPr>
          <p:nvPr/>
        </p:nvCxnSpPr>
        <p:spPr>
          <a:xfrm flipH="1" flipV="1">
            <a:off x="14080296" y="1424567"/>
            <a:ext cx="3787855" cy="3390862"/>
          </a:xfrm>
          <a:prstGeom prst="line">
            <a:avLst/>
          </a:prstGeom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/>
          <p:cNvSpPr/>
          <p:nvPr/>
        </p:nvSpPr>
        <p:spPr>
          <a:xfrm>
            <a:off x="5512499" y="4546425"/>
            <a:ext cx="435429" cy="2044876"/>
          </a:xfrm>
          <a:prstGeom prst="rightBrac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89740" y="4456248"/>
            <a:ext cx="10885713" cy="2236563"/>
            <a:chOff x="890362" y="4448174"/>
            <a:chExt cx="10885713" cy="2236563"/>
          </a:xfrm>
        </p:grpSpPr>
        <p:sp>
          <p:nvSpPr>
            <p:cNvPr id="7" name="TextBox 6"/>
            <p:cNvSpPr txBox="1"/>
            <p:nvPr/>
          </p:nvSpPr>
          <p:spPr>
            <a:xfrm>
              <a:off x="7833359" y="5989474"/>
              <a:ext cx="3866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0070C0"/>
                  </a:solidFill>
                </a:rPr>
                <a:t>DS04_11_201800000</a:t>
              </a:r>
              <a:r>
                <a:rPr lang="en-US" altLang="ko-KR" b="1" dirty="0">
                  <a:solidFill>
                    <a:srgbClr val="0070C0"/>
                  </a:solidFill>
                </a:rPr>
                <a:t>_</a:t>
              </a:r>
              <a:r>
                <a:rPr lang="ko-KR" altLang="en-US" b="1" dirty="0" smtClean="0">
                  <a:solidFill>
                    <a:srgbClr val="0070C0"/>
                  </a:solidFill>
                </a:rPr>
                <a:t>홍길동</a:t>
              </a:r>
              <a:r>
                <a:rPr lang="en-US" altLang="ko-KR" b="1" dirty="0" smtClean="0">
                  <a:solidFill>
                    <a:srgbClr val="0070C0"/>
                  </a:solidFill>
                </a:rPr>
                <a:t>.zip</a:t>
              </a:r>
              <a:endParaRPr lang="ko-KR" altLang="en-US" b="1" dirty="0">
                <a:solidFill>
                  <a:srgbClr val="0070C0"/>
                </a:solidFill>
              </a:endParaRPr>
            </a:p>
          </p:txBody>
        </p:sp>
        <p:pic>
          <p:nvPicPr>
            <p:cNvPr id="1026" name="Picture 2" descr="Folderopened 노란색 아이콘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7567" y="5025561"/>
              <a:ext cx="943665" cy="943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jav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35" y="4680116"/>
              <a:ext cx="499853" cy="49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1998200" y="4694997"/>
              <a:ext cx="2694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SourceCode.java</a:t>
              </a:r>
              <a:endParaRPr lang="ko-KR" altLang="en-US" b="1" dirty="0"/>
            </a:p>
          </p:txBody>
        </p:sp>
        <p:pic>
          <p:nvPicPr>
            <p:cNvPr id="31" name="Picture 4" descr="jav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35" y="5313529"/>
              <a:ext cx="499853" cy="49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998200" y="5317306"/>
              <a:ext cx="3220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TestSourceCode.java</a:t>
              </a:r>
              <a:endParaRPr lang="ko-KR" altLang="en-US" b="1" dirty="0"/>
            </a:p>
          </p:txBody>
        </p:sp>
        <p:pic>
          <p:nvPicPr>
            <p:cNvPr id="1030" name="Picture 6" descr="http://lh6.ggpht.com/__OfcCb_cbRK88hT9KxnCsSqGPFZixs4dYu9Aw2HRZt85080S6zTQwGzYXEKFvfKRQ=w30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452" y="5889792"/>
              <a:ext cx="541423" cy="541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000575" y="5850975"/>
              <a:ext cx="37783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DS04_11_201800000</a:t>
              </a:r>
              <a:r>
                <a:rPr lang="en-US" altLang="ko-KR" b="1" dirty="0"/>
                <a:t>_</a:t>
              </a:r>
              <a:r>
                <a:rPr lang="ko-KR" altLang="en-US" b="1" dirty="0"/>
                <a:t>홍길동</a:t>
              </a:r>
              <a:r>
                <a:rPr lang="en-US" altLang="ko-KR" b="1" dirty="0"/>
                <a:t>.</a:t>
              </a:r>
              <a:r>
                <a:rPr lang="en-US" altLang="ko-KR" b="1" dirty="0" err="1"/>
                <a:t>hwp</a:t>
              </a:r>
              <a:endParaRPr lang="en-US" altLang="ko-KR" b="1" dirty="0"/>
            </a:p>
            <a:p>
              <a:r>
                <a:rPr lang="en-US" altLang="ko-KR" dirty="0"/>
                <a:t>(PDF, MS</a:t>
              </a:r>
              <a:r>
                <a:rPr lang="ko-KR" altLang="en-US" dirty="0"/>
                <a:t>워드도 가능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7659850" y="5183413"/>
              <a:ext cx="1737772" cy="72442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55842" y="5373614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압축하여 제출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90362" y="4448174"/>
              <a:ext cx="10885713" cy="2236563"/>
            </a:xfrm>
            <a:prstGeom prst="roundRect">
              <a:avLst/>
            </a:pr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86111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>
                <a:latin typeface="+mn-ea"/>
              </a:rPr>
              <a:t>제출 방법 </a:t>
            </a:r>
            <a:r>
              <a:rPr lang="en-US" altLang="ko-KR" sz="2800" dirty="0">
                <a:latin typeface="+mn-ea"/>
              </a:rPr>
              <a:t>&amp; </a:t>
            </a:r>
            <a:r>
              <a:rPr lang="ko-KR" altLang="en-US" sz="2800" dirty="0">
                <a:latin typeface="+mn-ea"/>
              </a:rPr>
              <a:t>주의 사항 </a:t>
            </a:r>
            <a:r>
              <a:rPr lang="en-US" altLang="ko-KR" sz="2800" dirty="0" smtClean="0">
                <a:latin typeface="+mn-ea"/>
              </a:rPr>
              <a:t>(1/2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854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475" y="989271"/>
            <a:ext cx="10862557" cy="5632311"/>
            <a:chOff x="371475" y="1072399"/>
            <a:chExt cx="10862557" cy="5632311"/>
          </a:xfrm>
        </p:grpSpPr>
        <p:sp>
          <p:nvSpPr>
            <p:cNvPr id="16" name="TextBox 15"/>
            <p:cNvSpPr txBox="1"/>
            <p:nvPr/>
          </p:nvSpPr>
          <p:spPr>
            <a:xfrm>
              <a:off x="371475" y="1072399"/>
              <a:ext cx="10862557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en-US" altLang="ko-KR" sz="2000" u="sng" dirty="0">
                  <a:latin typeface="맑은 고딕" panose="020B0503020000020004" pitchFamily="50" charset="-127"/>
                </a:rPr>
                <a:t>Character encoding UTF-8</a:t>
              </a:r>
              <a:r>
                <a:rPr lang="ko-KR" altLang="en-US" sz="2000" u="sng" dirty="0">
                  <a:latin typeface="맑은 고딕" panose="020B0503020000020004" pitchFamily="50" charset="-127"/>
                </a:rPr>
                <a:t>로 설정</a:t>
              </a:r>
              <a:r>
                <a:rPr lang="en-US" altLang="ko-KR" sz="2000" u="sng" dirty="0">
                  <a:latin typeface="맑은 고딕" panose="020B0503020000020004" pitchFamily="50" charset="-127"/>
                </a:rPr>
                <a:t>.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 (encoding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이 다를 경우 소스코드 폰트 깨짐 발생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</a:p>
            <a:p>
              <a:pPr marL="8001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프로젝트 폴더 오른쪽 클릭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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Properties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 Text file encoding  UTF-8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Wingdings" panose="05000000000000000000" pitchFamily="2" charset="2"/>
                <a:buChar char="§"/>
              </a:pPr>
              <a:r>
                <a:rPr lang="ko-KR" altLang="en-US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과제 </a:t>
              </a:r>
              <a:r>
                <a:rPr lang="en-US" altLang="ko-KR" sz="2000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Copy </a:t>
              </a:r>
              <a:r>
                <a:rPr lang="ko-KR" altLang="en-US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하지 말 것</a:t>
              </a:r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!</a:t>
              </a:r>
            </a:p>
            <a:p>
              <a:pPr marL="0" lvl="1"/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 </a:t>
              </a:r>
              <a:r>
                <a:rPr lang="en-US" altLang="ko-KR" b="1" dirty="0" smtClean="0">
                  <a:latin typeface="+mn-ea"/>
                </a:rPr>
                <a:t>[copy </a:t>
              </a:r>
              <a:r>
                <a:rPr lang="ko-KR" altLang="en-US" b="1" dirty="0" smtClean="0">
                  <a:latin typeface="+mn-ea"/>
                </a:rPr>
                <a:t>적발 시</a:t>
              </a:r>
              <a:r>
                <a:rPr lang="en-US" altLang="ko-KR" b="1" dirty="0" smtClean="0">
                  <a:latin typeface="+mn-ea"/>
                </a:rPr>
                <a:t>]</a:t>
              </a:r>
              <a:endParaRPr lang="en-US" altLang="ko-KR" b="1" dirty="0">
                <a:latin typeface="+mn-ea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</a:rPr>
                <a:t>1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회 적발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해당 과제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0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점 처리</a:t>
              </a:r>
              <a:endParaRPr lang="en-US" altLang="ko-KR" sz="2000" dirty="0"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2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회 이상 적발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 F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학점 </a:t>
              </a:r>
              <a:r>
                <a:rPr lang="ko-KR" altLang="en-US" sz="2000" dirty="0" smtClean="0">
                  <a:latin typeface="맑은 고딕" panose="020B0503020000020004" pitchFamily="50" charset="-127"/>
                  <a:sym typeface="Wingdings" panose="05000000000000000000" pitchFamily="2" charset="2"/>
                </a:rPr>
                <a:t>처리</a:t>
              </a:r>
              <a:endParaRPr lang="en-US" altLang="ko-KR" sz="2000" dirty="0"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과제 관련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문의 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03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반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화요일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10:00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–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ko-KR" altLang="en-US" sz="2000" dirty="0" err="1" smtClean="0">
                  <a:latin typeface="맑은 고딕" panose="020B0503020000020004" pitchFamily="50" charset="-127"/>
                </a:rPr>
                <a:t>신준한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(jh_shin@cnu.ac.kr)</a:t>
              </a: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04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반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화요일 </a:t>
              </a:r>
              <a:r>
                <a:rPr lang="en-US" altLang="ko-KR" sz="2000" smtClean="0">
                  <a:latin typeface="맑은 고딕" panose="020B0503020000020004" pitchFamily="50" charset="-127"/>
                </a:rPr>
                <a:t>16:00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– </a:t>
              </a:r>
              <a:r>
                <a:rPr lang="ko-KR" altLang="en-US" sz="2000" dirty="0" err="1" smtClean="0">
                  <a:latin typeface="맑은 고딕" panose="020B0503020000020004" pitchFamily="50" charset="-127"/>
                </a:rPr>
                <a:t>최세목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(semok95@daum.net)</a:t>
              </a:r>
              <a:endParaRPr lang="en-US" altLang="ko-KR" sz="2000" dirty="0">
                <a:latin typeface="맑은 고딕" panose="020B0503020000020004" pitchFamily="50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7694" y="1905710"/>
              <a:ext cx="1091542" cy="1936153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9412" y="1905710"/>
              <a:ext cx="3394529" cy="2336937"/>
            </a:xfrm>
            <a:prstGeom prst="rect">
              <a:avLst/>
            </a:prstGeom>
          </p:spPr>
        </p:pic>
        <p:sp>
          <p:nvSpPr>
            <p:cNvPr id="47" name="직사각형 46"/>
            <p:cNvSpPr/>
            <p:nvPr/>
          </p:nvSpPr>
          <p:spPr>
            <a:xfrm>
              <a:off x="1509779" y="3714706"/>
              <a:ext cx="1123950" cy="131621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>
              <a:stCxn id="47" idx="3"/>
            </p:cNvCxnSpPr>
            <p:nvPr/>
          </p:nvCxnSpPr>
          <p:spPr>
            <a:xfrm flipV="1">
              <a:off x="2633729" y="2996676"/>
              <a:ext cx="3104379" cy="783841"/>
            </a:xfrm>
            <a:prstGeom prst="line">
              <a:avLst/>
            </a:prstGeom>
            <a:ln w="254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5738108" y="2679219"/>
              <a:ext cx="1419065" cy="668165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1858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>
                <a:latin typeface="+mn-ea"/>
              </a:rPr>
              <a:t>제출 방법 </a:t>
            </a:r>
            <a:r>
              <a:rPr lang="en-US" altLang="ko-KR" sz="2800" dirty="0">
                <a:latin typeface="+mn-ea"/>
              </a:rPr>
              <a:t>&amp; </a:t>
            </a:r>
            <a:r>
              <a:rPr lang="ko-KR" altLang="en-US" sz="2800" dirty="0">
                <a:latin typeface="+mn-ea"/>
              </a:rPr>
              <a:t>주의 사항 </a:t>
            </a:r>
            <a:r>
              <a:rPr lang="en-US" altLang="ko-KR" sz="2800" dirty="0" smtClean="0">
                <a:latin typeface="+mn-ea"/>
              </a:rPr>
              <a:t>(2/2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35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</a:rPr>
              <a:t>실습 개요 </a:t>
            </a:r>
            <a:endParaRPr lang="ko-KR" altLang="en-US" sz="2800" b="1" dirty="0"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2254" y="1048177"/>
            <a:ext cx="85981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dirty="0" smtClean="0"/>
              <a:t>이진 탐색 트리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BinarySearchTree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의 구현</a:t>
            </a:r>
            <a:endParaRPr lang="ko-KR" altLang="en-US" sz="1600" b="1" kern="0" dirty="0">
              <a:latin typeface="바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773711" y="3047536"/>
            <a:ext cx="10692087" cy="1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042254" y="1743992"/>
            <a:ext cx="8598131" cy="607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dirty="0" smtClean="0"/>
              <a:t>이진 탐색 트리에서의 중위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/>
              <a:t>inorder</a:t>
            </a:r>
            <a:r>
              <a:rPr lang="en-US" altLang="ko-KR" sz="2000" b="1" dirty="0"/>
              <a:t>)</a:t>
            </a:r>
            <a:r>
              <a:rPr lang="ko-KR" altLang="en-US" sz="2000" b="1" dirty="0" smtClean="0"/>
              <a:t> 순회 구현</a:t>
            </a:r>
            <a:endParaRPr lang="ko-KR" altLang="en-US" sz="1600" b="1" kern="0" dirty="0">
              <a:latin typeface="바탕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3983" y="2076369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8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3254" y="1279255"/>
            <a:ext cx="104441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04040"/>
                </a:solidFill>
              </a:rPr>
              <a:t>각 노드가 이진 탐색 트리의 특성을 만족하는 이진 트리</a:t>
            </a:r>
            <a:endParaRPr lang="en-US" altLang="ko-KR" sz="2000" dirty="0" smtClean="0">
              <a:solidFill>
                <a:srgbClr val="404040"/>
              </a:solidFill>
            </a:endParaRPr>
          </a:p>
          <a:p>
            <a:pPr fontAlgn="base"/>
            <a:endParaRPr lang="en-US" altLang="ko-KR" sz="2000" dirty="0">
              <a:solidFill>
                <a:srgbClr val="404040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04040"/>
                </a:solidFill>
              </a:rPr>
              <a:t>이진 탐색 트리의 특성</a:t>
            </a:r>
            <a:endParaRPr lang="en-US" altLang="ko-KR" sz="2000" dirty="0" smtClean="0">
              <a:solidFill>
                <a:srgbClr val="404040"/>
              </a:solidFill>
            </a:endParaRPr>
          </a:p>
          <a:p>
            <a:pPr marL="800100" lvl="1" indent="-342900" fontAlgn="base">
              <a:buFontTx/>
              <a:buChar char="-"/>
            </a:pPr>
            <a:r>
              <a:rPr lang="ko-KR" altLang="en-US" sz="2000" dirty="0" smtClean="0">
                <a:solidFill>
                  <a:srgbClr val="404040"/>
                </a:solidFill>
              </a:rPr>
              <a:t>왼쪽 서브 트리의 키는 </a:t>
            </a:r>
            <a:r>
              <a:rPr lang="en-US" altLang="ko-KR" sz="2000" dirty="0" smtClean="0">
                <a:solidFill>
                  <a:srgbClr val="404040"/>
                </a:solidFill>
              </a:rPr>
              <a:t>root</a:t>
            </a:r>
            <a:r>
              <a:rPr lang="ko-KR" altLang="en-US" sz="2000" dirty="0" smtClean="0">
                <a:solidFill>
                  <a:srgbClr val="404040"/>
                </a:solidFill>
              </a:rPr>
              <a:t>의 키보다 항상 작다</a:t>
            </a:r>
            <a:r>
              <a:rPr lang="en-US" altLang="ko-KR" sz="2000" dirty="0" smtClean="0">
                <a:solidFill>
                  <a:srgbClr val="404040"/>
                </a:solidFill>
              </a:rPr>
              <a:t>.</a:t>
            </a:r>
          </a:p>
          <a:p>
            <a:pPr marL="800100" lvl="1" indent="-342900" fontAlgn="base">
              <a:buFontTx/>
              <a:buChar char="-"/>
            </a:pPr>
            <a:r>
              <a:rPr lang="ko-KR" altLang="en-US" sz="2000" dirty="0" smtClean="0">
                <a:solidFill>
                  <a:srgbClr val="404040"/>
                </a:solidFill>
              </a:rPr>
              <a:t>오른쪽 서브 트리의 키는 </a:t>
            </a:r>
            <a:r>
              <a:rPr lang="en-US" altLang="ko-KR" sz="2000" dirty="0" smtClean="0">
                <a:solidFill>
                  <a:srgbClr val="404040"/>
                </a:solidFill>
              </a:rPr>
              <a:t>root</a:t>
            </a:r>
            <a:r>
              <a:rPr lang="ko-KR" altLang="en-US" sz="2000" dirty="0" smtClean="0">
                <a:solidFill>
                  <a:srgbClr val="404040"/>
                </a:solidFill>
              </a:rPr>
              <a:t>의 키보다 항상 크다</a:t>
            </a:r>
            <a:r>
              <a:rPr lang="en-US" altLang="ko-KR" sz="2000" dirty="0" smtClean="0">
                <a:solidFill>
                  <a:srgbClr val="404040"/>
                </a:solidFill>
              </a:rPr>
              <a:t>.</a:t>
            </a:r>
          </a:p>
          <a:p>
            <a:pPr marL="800100" lvl="1" indent="-342900" fontAlgn="base">
              <a:buFontTx/>
              <a:buChar char="-"/>
            </a:pPr>
            <a:r>
              <a:rPr lang="ko-KR" altLang="en-US" sz="2000" dirty="0" smtClean="0">
                <a:solidFill>
                  <a:srgbClr val="404040"/>
                </a:solidFill>
              </a:rPr>
              <a:t>중복된 키 값을 가지는 노드가 존재하지 않음</a:t>
            </a:r>
            <a:r>
              <a:rPr lang="en-US" altLang="ko-KR" sz="2000" dirty="0" smtClean="0">
                <a:solidFill>
                  <a:srgbClr val="404040"/>
                </a:solidFill>
              </a:rPr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404040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이진 탐색 트리</a:t>
            </a:r>
            <a:r>
              <a:rPr lang="en-US" altLang="ko-KR" sz="2800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(Binary Search Tree)</a:t>
            </a:r>
            <a:endParaRPr lang="ko-KR" altLang="en-US" sz="2800" b="1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908501" y="3354044"/>
            <a:ext cx="5655207" cy="3034427"/>
            <a:chOff x="2908501" y="3614020"/>
            <a:chExt cx="5655207" cy="3034427"/>
          </a:xfrm>
        </p:grpSpPr>
        <p:sp>
          <p:nvSpPr>
            <p:cNvPr id="2" name="타원 1"/>
            <p:cNvSpPr/>
            <p:nvPr/>
          </p:nvSpPr>
          <p:spPr>
            <a:xfrm>
              <a:off x="5683230" y="4021212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404040"/>
                  </a:solidFill>
                </a:rPr>
                <a:t>5</a:t>
              </a:r>
              <a:endParaRPr lang="ko-KR" altLang="en-US" dirty="0">
                <a:solidFill>
                  <a:srgbClr val="404040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4342162" y="4730555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404040"/>
                  </a:solidFill>
                </a:rPr>
                <a:t>3</a:t>
              </a:r>
              <a:endParaRPr lang="ko-KR" altLang="en-US" dirty="0">
                <a:solidFill>
                  <a:srgbClr val="404040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068018" y="4730555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404040"/>
                  </a:solidFill>
                </a:rPr>
                <a:t>8</a:t>
              </a:r>
              <a:endParaRPr lang="ko-KR" altLang="en-US" dirty="0">
                <a:solidFill>
                  <a:srgbClr val="404040"/>
                </a:solidFill>
              </a:endParaRPr>
            </a:p>
          </p:txBody>
        </p:sp>
        <p:cxnSp>
          <p:nvCxnSpPr>
            <p:cNvPr id="4" name="직선 연결선 3"/>
            <p:cNvCxnSpPr>
              <a:stCxn id="8" idx="0"/>
              <a:endCxn id="2" idx="3"/>
            </p:cNvCxnSpPr>
            <p:nvPr/>
          </p:nvCxnSpPr>
          <p:spPr>
            <a:xfrm flipV="1">
              <a:off x="4586293" y="4437970"/>
              <a:ext cx="1168441" cy="292585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11" idx="0"/>
              <a:endCxn id="2" idx="5"/>
            </p:cNvCxnSpPr>
            <p:nvPr/>
          </p:nvCxnSpPr>
          <p:spPr>
            <a:xfrm flipH="1" flipV="1">
              <a:off x="6099988" y="4437970"/>
              <a:ext cx="1212161" cy="292585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/>
            <p:cNvSpPr/>
            <p:nvPr/>
          </p:nvSpPr>
          <p:spPr>
            <a:xfrm>
              <a:off x="3457070" y="5665470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404040"/>
                  </a:solidFill>
                </a:rPr>
                <a:t>1</a:t>
              </a:r>
              <a:endParaRPr lang="ko-KR" altLang="en-US" dirty="0">
                <a:solidFill>
                  <a:srgbClr val="404040"/>
                </a:solidFill>
              </a:endParaRPr>
            </a:p>
          </p:txBody>
        </p:sp>
        <p:cxnSp>
          <p:nvCxnSpPr>
            <p:cNvPr id="50" name="직선 연결선 49"/>
            <p:cNvCxnSpPr>
              <a:stCxn id="48" idx="7"/>
              <a:endCxn id="8" idx="3"/>
            </p:cNvCxnSpPr>
            <p:nvPr/>
          </p:nvCxnSpPr>
          <p:spPr>
            <a:xfrm flipV="1">
              <a:off x="3873828" y="5147313"/>
              <a:ext cx="539838" cy="589661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/>
            <p:cNvSpPr/>
            <p:nvPr/>
          </p:nvSpPr>
          <p:spPr>
            <a:xfrm>
              <a:off x="6185269" y="5665470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404040"/>
                  </a:solidFill>
                </a:rPr>
                <a:t>6</a:t>
              </a:r>
              <a:endParaRPr lang="ko-KR" altLang="en-US" dirty="0">
                <a:solidFill>
                  <a:srgbClr val="404040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7923167" y="5665470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404040"/>
                  </a:solidFill>
                </a:rPr>
                <a:t>9</a:t>
              </a:r>
              <a:endParaRPr lang="ko-KR" altLang="en-US" dirty="0">
                <a:solidFill>
                  <a:srgbClr val="404040"/>
                </a:solidFill>
              </a:endParaRPr>
            </a:p>
          </p:txBody>
        </p:sp>
        <p:cxnSp>
          <p:nvCxnSpPr>
            <p:cNvPr id="55" name="직선 연결선 54"/>
            <p:cNvCxnSpPr>
              <a:stCxn id="11" idx="5"/>
              <a:endCxn id="54" idx="1"/>
            </p:cNvCxnSpPr>
            <p:nvPr/>
          </p:nvCxnSpPr>
          <p:spPr>
            <a:xfrm>
              <a:off x="7484776" y="5147313"/>
              <a:ext cx="509895" cy="589661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11" idx="3"/>
              <a:endCxn id="53" idx="7"/>
            </p:cNvCxnSpPr>
            <p:nvPr/>
          </p:nvCxnSpPr>
          <p:spPr>
            <a:xfrm flipH="1">
              <a:off x="6602027" y="5147313"/>
              <a:ext cx="537495" cy="589661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5505331" y="3915973"/>
              <a:ext cx="844061" cy="709856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06832" y="4577835"/>
              <a:ext cx="1805792" cy="17286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080060" y="4678581"/>
              <a:ext cx="2483648" cy="1625504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78318" y="3614020"/>
              <a:ext cx="49808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smtClean="0"/>
                <a:t>root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08501" y="6356059"/>
              <a:ext cx="240245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smtClean="0"/>
                <a:t>root</a:t>
              </a:r>
              <a:r>
                <a:rPr lang="ko-KR" altLang="en-US" sz="1300" dirty="0" smtClean="0"/>
                <a:t>보다 항상 작은 값을 가짐</a:t>
              </a:r>
              <a:endParaRPr lang="en-US" altLang="ko-KR" sz="1300" dirty="0" smtClean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04014" y="6356059"/>
              <a:ext cx="22357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smtClean="0"/>
                <a:t>root</a:t>
              </a:r>
              <a:r>
                <a:rPr lang="ko-KR" altLang="en-US" sz="1300" dirty="0" smtClean="0"/>
                <a:t>보다 항상 큰 값을 가짐</a:t>
              </a:r>
              <a:endParaRPr lang="en-US" altLang="ko-KR" sz="13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78546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3254" y="1279255"/>
            <a:ext cx="10444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04040"/>
                </a:solidFill>
              </a:rPr>
              <a:t>찾고자 하는 값 </a:t>
            </a:r>
            <a:r>
              <a:rPr lang="en-US" altLang="ko-KR" sz="2000" dirty="0" smtClean="0">
                <a:solidFill>
                  <a:srgbClr val="404040"/>
                </a:solidFill>
              </a:rPr>
              <a:t>key</a:t>
            </a:r>
            <a:r>
              <a:rPr lang="ko-KR" altLang="en-US" sz="2000" dirty="0" smtClean="0">
                <a:solidFill>
                  <a:srgbClr val="404040"/>
                </a:solidFill>
              </a:rPr>
              <a:t>가 </a:t>
            </a:r>
            <a:r>
              <a:rPr lang="en-US" altLang="ko-KR" sz="2000" dirty="0" smtClean="0">
                <a:solidFill>
                  <a:srgbClr val="404040"/>
                </a:solidFill>
              </a:rPr>
              <a:t>root</a:t>
            </a:r>
            <a:r>
              <a:rPr lang="ko-KR" altLang="en-US" sz="2000" dirty="0" smtClean="0">
                <a:solidFill>
                  <a:srgbClr val="404040"/>
                </a:solidFill>
              </a:rPr>
              <a:t>보다 클 경우 오른쪽 </a:t>
            </a:r>
            <a:r>
              <a:rPr lang="ko-KR" altLang="en-US" sz="2000" dirty="0" err="1" smtClean="0">
                <a:solidFill>
                  <a:srgbClr val="404040"/>
                </a:solidFill>
              </a:rPr>
              <a:t>서브트리를</a:t>
            </a:r>
            <a:r>
              <a:rPr lang="ko-KR" altLang="en-US" sz="2000" dirty="0" smtClean="0">
                <a:solidFill>
                  <a:srgbClr val="404040"/>
                </a:solidFill>
              </a:rPr>
              <a:t> 순환 탐색</a:t>
            </a:r>
            <a:endParaRPr lang="en-US" altLang="ko-KR" sz="2000" dirty="0" smtClean="0">
              <a:solidFill>
                <a:srgbClr val="404040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404040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04040"/>
                </a:solidFill>
              </a:rPr>
              <a:t>찾고자 하는 값 </a:t>
            </a:r>
            <a:r>
              <a:rPr lang="en-US" altLang="ko-KR" sz="2000" dirty="0" smtClean="0">
                <a:solidFill>
                  <a:srgbClr val="404040"/>
                </a:solidFill>
              </a:rPr>
              <a:t>key</a:t>
            </a:r>
            <a:r>
              <a:rPr lang="ko-KR" altLang="en-US" sz="2000" dirty="0" smtClean="0">
                <a:solidFill>
                  <a:srgbClr val="404040"/>
                </a:solidFill>
              </a:rPr>
              <a:t>가 </a:t>
            </a:r>
            <a:r>
              <a:rPr lang="en-US" altLang="ko-KR" sz="2000" dirty="0" smtClean="0">
                <a:solidFill>
                  <a:srgbClr val="404040"/>
                </a:solidFill>
              </a:rPr>
              <a:t>root</a:t>
            </a:r>
            <a:r>
              <a:rPr lang="ko-KR" altLang="en-US" sz="2000" dirty="0" smtClean="0">
                <a:solidFill>
                  <a:srgbClr val="404040"/>
                </a:solidFill>
              </a:rPr>
              <a:t>보다 작을 경우</a:t>
            </a:r>
            <a:r>
              <a:rPr lang="en-US" altLang="ko-KR" sz="2000" dirty="0" smtClean="0">
                <a:solidFill>
                  <a:srgbClr val="404040"/>
                </a:solidFill>
              </a:rPr>
              <a:t>, </a:t>
            </a:r>
            <a:r>
              <a:rPr lang="ko-KR" altLang="en-US" sz="2000" dirty="0" smtClean="0">
                <a:solidFill>
                  <a:srgbClr val="404040"/>
                </a:solidFill>
              </a:rPr>
              <a:t>왼쪽 </a:t>
            </a:r>
            <a:r>
              <a:rPr lang="ko-KR" altLang="en-US" sz="2000" dirty="0" err="1" smtClean="0">
                <a:solidFill>
                  <a:srgbClr val="404040"/>
                </a:solidFill>
              </a:rPr>
              <a:t>서브트리를</a:t>
            </a:r>
            <a:r>
              <a:rPr lang="ko-KR" altLang="en-US" sz="2000" dirty="0" smtClean="0">
                <a:solidFill>
                  <a:srgbClr val="404040"/>
                </a:solidFill>
              </a:rPr>
              <a:t> 순환 탐색</a:t>
            </a:r>
            <a:endParaRPr lang="en-US" altLang="ko-KR" sz="2000" dirty="0" smtClean="0">
              <a:solidFill>
                <a:srgbClr val="404040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이진 탐색 트리</a:t>
            </a:r>
            <a:r>
              <a:rPr lang="en-US" altLang="ko-KR" sz="2800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(Binary Search Tree)</a:t>
            </a:r>
            <a:r>
              <a:rPr lang="ko-KR" altLang="en-US" sz="2800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에서의 탐색</a:t>
            </a:r>
            <a:endParaRPr lang="ko-KR" altLang="en-US" sz="2800" b="1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2040461" y="3518169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</a:rPr>
              <a:t>5</a:t>
            </a:r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306939" y="4282299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404040"/>
                </a:solidFill>
              </a:rPr>
              <a:t>3</a:t>
            </a:r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721281" y="4282299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404040"/>
                </a:solidFill>
              </a:rPr>
              <a:t>8</a:t>
            </a:r>
            <a:endParaRPr lang="ko-KR" altLang="en-US" dirty="0">
              <a:solidFill>
                <a:srgbClr val="404040"/>
              </a:solidFill>
            </a:endParaRPr>
          </a:p>
        </p:txBody>
      </p:sp>
      <p:cxnSp>
        <p:nvCxnSpPr>
          <p:cNvPr id="4" name="직선 연결선 3"/>
          <p:cNvCxnSpPr>
            <a:stCxn id="8" idx="0"/>
            <a:endCxn id="2" idx="3"/>
          </p:cNvCxnSpPr>
          <p:nvPr/>
        </p:nvCxnSpPr>
        <p:spPr>
          <a:xfrm flipV="1">
            <a:off x="1551070" y="3934927"/>
            <a:ext cx="560895" cy="347372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11" idx="0"/>
            <a:endCxn id="2" idx="5"/>
          </p:cNvCxnSpPr>
          <p:nvPr/>
        </p:nvCxnSpPr>
        <p:spPr>
          <a:xfrm flipH="1" flipV="1">
            <a:off x="2457219" y="3934927"/>
            <a:ext cx="508193" cy="347372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588023" y="5180011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404040"/>
                </a:solidFill>
              </a:rPr>
              <a:t>1</a:t>
            </a:r>
            <a:endParaRPr lang="ko-KR" altLang="en-US" dirty="0">
              <a:solidFill>
                <a:srgbClr val="404040"/>
              </a:solidFill>
            </a:endParaRPr>
          </a:p>
        </p:txBody>
      </p:sp>
      <p:cxnSp>
        <p:nvCxnSpPr>
          <p:cNvPr id="50" name="직선 연결선 49"/>
          <p:cNvCxnSpPr>
            <a:stCxn id="48" idx="7"/>
            <a:endCxn id="8" idx="3"/>
          </p:cNvCxnSpPr>
          <p:nvPr/>
        </p:nvCxnSpPr>
        <p:spPr>
          <a:xfrm flipV="1">
            <a:off x="1004781" y="4699057"/>
            <a:ext cx="373662" cy="552458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2058241" y="5180011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404040"/>
                </a:solidFill>
              </a:rPr>
              <a:t>6</a:t>
            </a:r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398928" y="5180011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404040"/>
                </a:solidFill>
              </a:rPr>
              <a:t>9</a:t>
            </a:r>
            <a:endParaRPr lang="ko-KR" altLang="en-US" dirty="0">
              <a:solidFill>
                <a:srgbClr val="404040"/>
              </a:solidFill>
            </a:endParaRPr>
          </a:p>
        </p:txBody>
      </p:sp>
      <p:cxnSp>
        <p:nvCxnSpPr>
          <p:cNvPr id="55" name="직선 연결선 54"/>
          <p:cNvCxnSpPr>
            <a:stCxn id="11" idx="5"/>
            <a:endCxn id="54" idx="1"/>
          </p:cNvCxnSpPr>
          <p:nvPr/>
        </p:nvCxnSpPr>
        <p:spPr>
          <a:xfrm>
            <a:off x="3138039" y="4699057"/>
            <a:ext cx="332393" cy="552458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11" idx="3"/>
            <a:endCxn id="53" idx="7"/>
          </p:cNvCxnSpPr>
          <p:nvPr/>
        </p:nvCxnSpPr>
        <p:spPr>
          <a:xfrm flipH="1">
            <a:off x="2474999" y="4699057"/>
            <a:ext cx="317786" cy="552458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59751" y="2978805"/>
            <a:ext cx="1649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key : 6</a:t>
            </a:r>
            <a:r>
              <a:rPr lang="ko-KR" altLang="en-US" dirty="0" smtClean="0"/>
              <a:t>을 탐색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939300" y="3412566"/>
            <a:ext cx="694592" cy="6994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0112" y="5766537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key &gt; root</a:t>
            </a:r>
            <a:r>
              <a:rPr lang="ko-KR" altLang="en-US" dirty="0" smtClean="0"/>
              <a:t>이므로</a:t>
            </a:r>
            <a:r>
              <a:rPr lang="en-US" altLang="ko-KR" dirty="0" smtClean="0"/>
              <a:t>, </a:t>
            </a:r>
          </a:p>
          <a:p>
            <a:pPr algn="ctr"/>
            <a:r>
              <a:rPr lang="ko-KR" altLang="en-US" dirty="0" smtClean="0"/>
              <a:t>오른쪽 </a:t>
            </a:r>
            <a:r>
              <a:rPr lang="ko-KR" altLang="en-US" dirty="0" err="1" smtClean="0"/>
              <a:t>서브트리를</a:t>
            </a:r>
            <a:r>
              <a:rPr lang="ko-KR" altLang="en-US" dirty="0" smtClean="0"/>
              <a:t> 순환 탐색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1882772" y="4217637"/>
            <a:ext cx="2191385" cy="154263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6352215" y="3801898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404040"/>
                </a:solidFill>
              </a:rPr>
              <a:t>8</a:t>
            </a:r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5689175" y="4699610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404040"/>
                </a:solidFill>
              </a:rPr>
              <a:t>6</a:t>
            </a:r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029862" y="4699610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404040"/>
                </a:solidFill>
              </a:rPr>
              <a:t>9</a:t>
            </a:r>
            <a:endParaRPr lang="ko-KR" altLang="en-US" dirty="0">
              <a:solidFill>
                <a:srgbClr val="404040"/>
              </a:solidFill>
            </a:endParaRPr>
          </a:p>
        </p:txBody>
      </p:sp>
      <p:cxnSp>
        <p:nvCxnSpPr>
          <p:cNvPr id="64" name="직선 연결선 63"/>
          <p:cNvCxnSpPr>
            <a:stCxn id="56" idx="5"/>
            <a:endCxn id="63" idx="1"/>
          </p:cNvCxnSpPr>
          <p:nvPr/>
        </p:nvCxnSpPr>
        <p:spPr>
          <a:xfrm>
            <a:off x="6768973" y="4218656"/>
            <a:ext cx="332393" cy="552458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6" idx="3"/>
            <a:endCxn id="62" idx="7"/>
          </p:cNvCxnSpPr>
          <p:nvPr/>
        </p:nvCxnSpPr>
        <p:spPr>
          <a:xfrm flipH="1">
            <a:off x="6105933" y="4218656"/>
            <a:ext cx="317786" cy="552458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721962" y="2978805"/>
            <a:ext cx="1649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key : 6</a:t>
            </a:r>
            <a:r>
              <a:rPr lang="ko-KR" altLang="en-US" dirty="0" smtClean="0"/>
              <a:t>을 탐색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062261" y="5766537"/>
            <a:ext cx="296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key &lt; root</a:t>
            </a:r>
            <a:r>
              <a:rPr lang="ko-KR" altLang="en-US" dirty="0" smtClean="0"/>
              <a:t>이므로</a:t>
            </a:r>
            <a:r>
              <a:rPr lang="en-US" altLang="ko-KR" dirty="0" smtClean="0"/>
              <a:t>, </a:t>
            </a:r>
          </a:p>
          <a:p>
            <a:pPr algn="ctr"/>
            <a:r>
              <a:rPr lang="ko-KR" altLang="en-US" dirty="0" smtClean="0"/>
              <a:t>왼쪽 </a:t>
            </a:r>
            <a:r>
              <a:rPr lang="ko-KR" altLang="en-US" dirty="0" err="1" smtClean="0"/>
              <a:t>서브트리를</a:t>
            </a:r>
            <a:r>
              <a:rPr lang="ko-KR" altLang="en-US" dirty="0" smtClean="0"/>
              <a:t> 순환 탐색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5513706" y="4589585"/>
            <a:ext cx="838509" cy="69028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오른쪽 화살표 69"/>
          <p:cNvSpPr/>
          <p:nvPr/>
        </p:nvSpPr>
        <p:spPr>
          <a:xfrm>
            <a:off x="4419411" y="4249144"/>
            <a:ext cx="658760" cy="566890"/>
          </a:xfrm>
          <a:prstGeom prst="rightArrow">
            <a:avLst/>
          </a:prstGeom>
          <a:noFill/>
          <a:ln w="28575"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249050" y="3696295"/>
            <a:ext cx="694592" cy="6994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오른쪽 화살표 71"/>
          <p:cNvSpPr/>
          <p:nvPr/>
        </p:nvSpPr>
        <p:spPr>
          <a:xfrm>
            <a:off x="8352330" y="4242985"/>
            <a:ext cx="658760" cy="566890"/>
          </a:xfrm>
          <a:prstGeom prst="rightArrow">
            <a:avLst/>
          </a:prstGeom>
          <a:noFill/>
          <a:ln w="28575"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9781955" y="4282299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404040"/>
                </a:solidFill>
              </a:rPr>
              <a:t>6</a:t>
            </a:r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678790" y="4176696"/>
            <a:ext cx="694592" cy="6994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9159332" y="2978805"/>
            <a:ext cx="1649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key : 6</a:t>
            </a:r>
            <a:r>
              <a:rPr lang="ko-KR" altLang="en-US" dirty="0" smtClean="0"/>
              <a:t>을 탐색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885485" y="5760270"/>
            <a:ext cx="2281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key == root</a:t>
            </a:r>
            <a:r>
              <a:rPr lang="ko-KR" altLang="en-US" dirty="0" smtClean="0"/>
              <a:t>이므로</a:t>
            </a:r>
            <a:r>
              <a:rPr lang="en-US" altLang="ko-KR" dirty="0" smtClean="0"/>
              <a:t>, </a:t>
            </a:r>
          </a:p>
          <a:p>
            <a:pPr algn="ctr"/>
            <a:r>
              <a:rPr lang="ko-KR" altLang="en-US" dirty="0" smtClean="0"/>
              <a:t>해당 노드를 반환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65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맑은 고딕" panose="020B0503020000020004" pitchFamily="50" charset="-127"/>
              </a:rPr>
              <a:t>Interface Comparable</a:t>
            </a:r>
            <a:endParaRPr lang="ko-KR" altLang="en-US" sz="2800" b="1" dirty="0"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42332" y="1107492"/>
            <a:ext cx="11078491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dirty="0" smtClean="0"/>
              <a:t>Comparable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4176" y="1424516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07811" y="1799974"/>
            <a:ext cx="86709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public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compareTo</a:t>
            </a:r>
            <a:r>
              <a:rPr lang="en-US" altLang="ko-KR" b="1" dirty="0" smtClean="0"/>
              <a:t>(Object object)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object</a:t>
            </a:r>
            <a:r>
              <a:rPr lang="ko-KR" altLang="en-US" dirty="0" smtClean="0"/>
              <a:t>와 자신을 비교하여 아래 세 가지 중 하나의 정보를 가지는 정수 </a:t>
            </a:r>
            <a:r>
              <a:rPr lang="en-US" altLang="ko-KR" dirty="0"/>
              <a:t>c</a:t>
            </a:r>
            <a:r>
              <a:rPr lang="ko-KR" altLang="en-US" dirty="0" smtClean="0"/>
              <a:t>를 반환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 smtClean="0"/>
              <a:t>c &lt; 0</a:t>
            </a:r>
            <a:r>
              <a:rPr lang="ko-KR" altLang="en-US" dirty="0" smtClean="0"/>
              <a:t>일 경우</a:t>
            </a:r>
            <a:r>
              <a:rPr lang="en-US" altLang="ko-KR" dirty="0" smtClean="0"/>
              <a:t>, this &lt; object</a:t>
            </a:r>
          </a:p>
          <a:p>
            <a:pPr marL="800100" lvl="1" indent="-342900">
              <a:buAutoNum type="arabicPeriod"/>
            </a:pPr>
            <a:r>
              <a:rPr lang="en-US" altLang="ko-KR" dirty="0" smtClean="0"/>
              <a:t>c = 0</a:t>
            </a:r>
            <a:r>
              <a:rPr lang="ko-KR" altLang="en-US" dirty="0" smtClean="0"/>
              <a:t>일 경우</a:t>
            </a:r>
            <a:r>
              <a:rPr lang="en-US" altLang="ko-KR" dirty="0" smtClean="0"/>
              <a:t>, this == object</a:t>
            </a:r>
          </a:p>
          <a:p>
            <a:pPr marL="800100" lvl="1" indent="-342900">
              <a:buAutoNum type="arabicPeriod"/>
            </a:pPr>
            <a:r>
              <a:rPr lang="en-US" altLang="ko-KR" dirty="0" smtClean="0"/>
              <a:t>c &gt; 0</a:t>
            </a:r>
            <a:r>
              <a:rPr lang="ko-KR" altLang="en-US" dirty="0" smtClean="0"/>
              <a:t>일 경우</a:t>
            </a:r>
            <a:r>
              <a:rPr lang="en-US" altLang="ko-KR" dirty="0" smtClean="0"/>
              <a:t>, this &gt; object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7811" y="3807070"/>
            <a:ext cx="48333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다음과 같이 구현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public class Node implements Comparable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@Override</a:t>
            </a:r>
          </a:p>
          <a:p>
            <a:r>
              <a:rPr lang="en-US" altLang="ko-KR" dirty="0" smtClean="0"/>
              <a:t>    public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compareTo</a:t>
            </a:r>
            <a:r>
              <a:rPr lang="en-US" altLang="ko-KR" dirty="0" smtClean="0"/>
              <a:t>(Object other){</a:t>
            </a:r>
          </a:p>
          <a:p>
            <a:r>
              <a:rPr lang="en-US" altLang="ko-KR" dirty="0" smtClean="0"/>
              <a:t>        …</a:t>
            </a:r>
            <a:endParaRPr lang="en-US" altLang="ko-KR" dirty="0"/>
          </a:p>
          <a:p>
            <a:r>
              <a:rPr lang="en-US" altLang="ko-KR" dirty="0" smtClean="0"/>
              <a:t>    }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82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</a:rPr>
              <a:t>실습 과제 </a:t>
            </a:r>
            <a:r>
              <a:rPr lang="en-US" altLang="ko-KR" sz="2800" b="1" dirty="0" smtClean="0">
                <a:latin typeface="맑은 고딕" panose="020B0503020000020004" pitchFamily="50" charset="-127"/>
              </a:rPr>
              <a:t>(</a:t>
            </a:r>
            <a:r>
              <a:rPr lang="en-US" altLang="ko-KR" sz="2800" b="1" dirty="0" smtClean="0">
                <a:latin typeface="맑은 고딕" panose="020B0503020000020004" pitchFamily="50" charset="-127"/>
              </a:rPr>
              <a:t>1/9)</a:t>
            </a:r>
            <a:endParaRPr lang="ko-KR" altLang="en-US" sz="2800" b="1" dirty="0"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42332" y="1107492"/>
            <a:ext cx="11078491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dirty="0" smtClean="0"/>
              <a:t>이진 탐색 트리 클래스인 </a:t>
            </a:r>
            <a:r>
              <a:rPr lang="en-US" altLang="ko-KR" sz="2000" dirty="0" smtClean="0"/>
              <a:t>BST </a:t>
            </a:r>
            <a:r>
              <a:rPr lang="ko-KR" altLang="en-US" sz="2000" dirty="0" smtClean="0"/>
              <a:t>클래스를 구현하고 </a:t>
            </a:r>
            <a:r>
              <a:rPr lang="ko-KR" altLang="en-US" sz="2000" dirty="0" err="1" smtClean="0"/>
              <a:t>테스트하시오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4176" y="1424516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19339" y="1771424"/>
            <a:ext cx="391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삽입</a:t>
            </a:r>
            <a:r>
              <a:rPr lang="en-US" altLang="ko-KR" dirty="0" smtClean="0"/>
              <a:t>(insert)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중위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inorder</a:t>
            </a:r>
            <a:r>
              <a:rPr lang="en-US" altLang="ko-KR" dirty="0" smtClean="0"/>
              <a:t>) </a:t>
            </a:r>
            <a:r>
              <a:rPr lang="ko-KR" altLang="en-US" dirty="0" smtClean="0"/>
              <a:t>순회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39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</a:rPr>
              <a:t>실습 과제 </a:t>
            </a:r>
            <a:r>
              <a:rPr lang="en-US" altLang="ko-KR" sz="2800" b="1" dirty="0" smtClean="0">
                <a:latin typeface="맑은 고딕" panose="020B0503020000020004" pitchFamily="50" charset="-127"/>
              </a:rPr>
              <a:t>(</a:t>
            </a:r>
            <a:r>
              <a:rPr lang="en-US" altLang="ko-KR" sz="2800" b="1" dirty="0" smtClean="0">
                <a:latin typeface="맑은 고딕" panose="020B0503020000020004" pitchFamily="50" charset="-127"/>
              </a:rPr>
              <a:t>2/9)</a:t>
            </a:r>
            <a:endParaRPr lang="ko-KR" altLang="en-US" sz="2800" b="1" dirty="0"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42332" y="1107492"/>
            <a:ext cx="110784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dirty="0" smtClean="0"/>
              <a:t>public class </a:t>
            </a:r>
            <a:r>
              <a:rPr lang="en-US" altLang="ko-KR" sz="2000" dirty="0" err="1" smtClean="0"/>
              <a:t>BinarySearchTree</a:t>
            </a:r>
            <a:endParaRPr lang="en-US" altLang="ko-KR" sz="20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74176" y="1424516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01754" y="2251128"/>
            <a:ext cx="61045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/>
              <a:t>private Comparable key;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private </a:t>
            </a:r>
            <a:r>
              <a:rPr lang="en-US" altLang="ko-KR" sz="1600" dirty="0" err="1" smtClean="0"/>
              <a:t>BinarySearchTree</a:t>
            </a:r>
            <a:r>
              <a:rPr lang="en-US" altLang="ko-KR" sz="1600" dirty="0" smtClean="0"/>
              <a:t> left, right;	// left, right subtree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private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size			// </a:t>
            </a:r>
            <a:r>
              <a:rPr lang="ko-KR" altLang="en-US" sz="1600" dirty="0" smtClean="0"/>
              <a:t>트리의 사이즈를 저장</a:t>
            </a:r>
            <a:endParaRPr lang="en-US" altLang="ko-KR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37493" y="1881796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Field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66015" y="3820789"/>
            <a:ext cx="104731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treesize</a:t>
            </a:r>
            <a:r>
              <a:rPr lang="en-US" altLang="ko-KR" sz="1600" dirty="0" smtClean="0"/>
              <a:t>()			// </a:t>
            </a:r>
            <a:r>
              <a:rPr lang="ko-KR" altLang="en-US" sz="1600" dirty="0" smtClean="0"/>
              <a:t>트리의 크기를 반환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b</a:t>
            </a:r>
            <a:r>
              <a:rPr lang="en-US" altLang="ko-KR" sz="1600" dirty="0" err="1" smtClean="0"/>
              <a:t>oolean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recu_insert</a:t>
            </a:r>
            <a:r>
              <a:rPr lang="en-US" altLang="ko-KR" sz="1600" dirty="0" smtClean="0"/>
              <a:t>(key)		// BST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key</a:t>
            </a:r>
            <a:r>
              <a:rPr lang="ko-KR" altLang="en-US" sz="1600" dirty="0" smtClean="0"/>
              <a:t>를 값으로 하는 노드를 삽입하는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재귀적으로 구현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boolean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iter_insert</a:t>
            </a:r>
            <a:r>
              <a:rPr lang="en-US" altLang="ko-KR" sz="1600" dirty="0" smtClean="0"/>
              <a:t>(key)		// BST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key</a:t>
            </a:r>
            <a:r>
              <a:rPr lang="ko-KR" altLang="en-US" sz="1600" dirty="0" smtClean="0"/>
              <a:t>를 값으로 하는 노드를 삽입하는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반복적으로 구현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void </a:t>
            </a:r>
            <a:r>
              <a:rPr lang="en-US" altLang="ko-KR" sz="1600" dirty="0" err="1" smtClean="0"/>
              <a:t>inorder</a:t>
            </a:r>
            <a:r>
              <a:rPr lang="en-US" altLang="ko-KR" sz="1600" dirty="0" smtClean="0"/>
              <a:t>()			// </a:t>
            </a:r>
            <a:r>
              <a:rPr lang="ko-KR" altLang="en-US" sz="1600" dirty="0" smtClean="0"/>
              <a:t>각 노드의 </a:t>
            </a:r>
            <a:r>
              <a:rPr lang="en-US" altLang="ko-KR" sz="1600" dirty="0" smtClean="0"/>
              <a:t>key</a:t>
            </a:r>
            <a:r>
              <a:rPr lang="ko-KR" altLang="en-US" sz="1600" dirty="0" smtClean="0"/>
              <a:t>와 그 노드를 </a:t>
            </a:r>
            <a:r>
              <a:rPr lang="en-US" altLang="ko-KR" sz="1600" dirty="0" smtClean="0"/>
              <a:t>root</a:t>
            </a:r>
            <a:r>
              <a:rPr lang="ko-KR" altLang="en-US" sz="1600" dirty="0" smtClean="0"/>
              <a:t>로 하는 서브 트리의 크기를 출력</a:t>
            </a:r>
            <a:endParaRPr lang="en-US" altLang="ko-KR" sz="16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101754" y="3451457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method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7253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</a:rPr>
              <a:t>실습 과제 </a:t>
            </a:r>
            <a:r>
              <a:rPr lang="en-US" altLang="ko-KR" sz="2800" b="1" dirty="0" smtClean="0">
                <a:latin typeface="맑은 고딕" panose="020B0503020000020004" pitchFamily="50" charset="-127"/>
              </a:rPr>
              <a:t>(</a:t>
            </a:r>
            <a:r>
              <a:rPr lang="en-US" altLang="ko-KR" sz="2800" b="1" dirty="0" smtClean="0">
                <a:latin typeface="맑은 고딕" panose="020B0503020000020004" pitchFamily="50" charset="-127"/>
              </a:rPr>
              <a:t>3/9)</a:t>
            </a:r>
            <a:endParaRPr lang="ko-KR" altLang="en-US" sz="2800" b="1" dirty="0"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42332" y="1107492"/>
            <a:ext cx="110784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dirty="0" smtClean="0"/>
              <a:t>public class </a:t>
            </a:r>
            <a:r>
              <a:rPr lang="en-US" altLang="ko-KR" sz="2000" dirty="0" err="1" smtClean="0"/>
              <a:t>BinarySearchTree</a:t>
            </a:r>
            <a:endParaRPr lang="en-US" altLang="ko-KR" sz="20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74176" y="1424516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42332" y="1945019"/>
            <a:ext cx="10351423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다음과 같이 구현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1500" dirty="0" smtClean="0"/>
              <a:t>public class BST {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private Comparable key;</a:t>
            </a:r>
          </a:p>
          <a:p>
            <a:r>
              <a:rPr lang="en-US" altLang="ko-KR" sz="1500" dirty="0" smtClean="0"/>
              <a:t>    private BST left, right;</a:t>
            </a:r>
          </a:p>
          <a:p>
            <a:r>
              <a:rPr lang="en-US" altLang="ko-KR" sz="1500" dirty="0" smtClean="0"/>
              <a:t>    private </a:t>
            </a: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size;</a:t>
            </a:r>
          </a:p>
          <a:p>
            <a:endParaRPr lang="en-US" altLang="ko-KR" sz="1500" dirty="0"/>
          </a:p>
          <a:p>
            <a:r>
              <a:rPr lang="en-US" altLang="ko-KR" sz="1500" dirty="0" smtClean="0"/>
              <a:t>    private class Node implements Comparable { … } </a:t>
            </a:r>
            <a:endParaRPr lang="en-US" altLang="ko-KR" sz="1500" dirty="0"/>
          </a:p>
          <a:p>
            <a:r>
              <a:rPr lang="en-US" altLang="ko-KR" sz="1500" dirty="0" smtClean="0"/>
              <a:t>    public BST( ) { … }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public BST(</a:t>
            </a: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key) { … }</a:t>
            </a:r>
          </a:p>
          <a:p>
            <a:endParaRPr lang="en-US" altLang="ko-KR" sz="1500" dirty="0"/>
          </a:p>
          <a:p>
            <a:r>
              <a:rPr lang="en-US" altLang="ko-KR" sz="1500" dirty="0" smtClean="0"/>
              <a:t>    public </a:t>
            </a: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treesize</a:t>
            </a:r>
            <a:r>
              <a:rPr lang="en-US" altLang="ko-KR" sz="1500" dirty="0" smtClean="0"/>
              <a:t>( ) { … }</a:t>
            </a:r>
          </a:p>
          <a:p>
            <a:r>
              <a:rPr lang="en-US" altLang="ko-KR" sz="1500" dirty="0" smtClean="0"/>
              <a:t>    public </a:t>
            </a:r>
            <a:r>
              <a:rPr lang="en-US" altLang="ko-KR" sz="1500" dirty="0" err="1" smtClean="0"/>
              <a:t>boolean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recu_insert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key) { … // recursion</a:t>
            </a:r>
            <a:r>
              <a:rPr lang="ko-KR" altLang="en-US" sz="1500" dirty="0" smtClean="0"/>
              <a:t>을 사용한 </a:t>
            </a:r>
            <a:r>
              <a:rPr lang="en-US" altLang="ko-KR" sz="1500" dirty="0" smtClean="0"/>
              <a:t>insert </a:t>
            </a:r>
            <a:r>
              <a:rPr lang="ko-KR" altLang="en-US" sz="1500" dirty="0" smtClean="0"/>
              <a:t>구현 </a:t>
            </a:r>
            <a:r>
              <a:rPr lang="en-US" altLang="ko-KR" sz="1500" dirty="0" smtClean="0"/>
              <a:t>}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public </a:t>
            </a:r>
            <a:r>
              <a:rPr lang="en-US" altLang="ko-KR" sz="1500" dirty="0" err="1" smtClean="0"/>
              <a:t>boolean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iter_insert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key) { … // iteration</a:t>
            </a:r>
            <a:r>
              <a:rPr lang="ko-KR" altLang="en-US" sz="1500" dirty="0" smtClean="0"/>
              <a:t>을 사용한 </a:t>
            </a:r>
            <a:r>
              <a:rPr lang="en-US" altLang="ko-KR" sz="1500" dirty="0" smtClean="0"/>
              <a:t>insert </a:t>
            </a:r>
            <a:r>
              <a:rPr lang="ko-KR" altLang="en-US" sz="1500" dirty="0" smtClean="0"/>
              <a:t>구현 </a:t>
            </a:r>
            <a:r>
              <a:rPr lang="en-US" altLang="ko-KR" sz="1500" dirty="0" smtClean="0"/>
              <a:t>}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public void </a:t>
            </a:r>
            <a:r>
              <a:rPr lang="en-US" altLang="ko-KR" sz="1500" dirty="0" err="1" smtClean="0"/>
              <a:t>inorder</a:t>
            </a:r>
            <a:r>
              <a:rPr lang="en-US" altLang="ko-KR" sz="1500" dirty="0" smtClean="0"/>
              <a:t>( ) { … // </a:t>
            </a:r>
            <a:r>
              <a:rPr lang="ko-KR" altLang="en-US" sz="1500" dirty="0" smtClean="0"/>
              <a:t>트리를 중위 순회 하면서 노드의 </a:t>
            </a:r>
            <a:r>
              <a:rPr lang="en-US" altLang="ko-KR" sz="1500" dirty="0" smtClean="0"/>
              <a:t>key</a:t>
            </a:r>
            <a:r>
              <a:rPr lang="ko-KR" altLang="en-US" sz="1500" dirty="0" smtClean="0"/>
              <a:t>와 해당 노드를 </a:t>
            </a:r>
            <a:r>
              <a:rPr lang="en-US" altLang="ko-KR" sz="1500" dirty="0" smtClean="0"/>
              <a:t>root</a:t>
            </a:r>
            <a:r>
              <a:rPr lang="ko-KR" altLang="en-US" sz="1500" dirty="0" smtClean="0"/>
              <a:t>로 하는 서브 트리의 </a:t>
            </a:r>
            <a:r>
              <a:rPr lang="en-US" altLang="ko-KR" sz="1500" dirty="0" smtClean="0"/>
              <a:t>size </a:t>
            </a:r>
            <a:r>
              <a:rPr lang="ko-KR" altLang="en-US" sz="1500" dirty="0" smtClean="0"/>
              <a:t>출력</a:t>
            </a:r>
            <a:endParaRPr lang="en-US" altLang="ko-KR" sz="1500" dirty="0" smtClean="0"/>
          </a:p>
          <a:p>
            <a:r>
              <a:rPr lang="en-US" altLang="ko-KR" sz="1500" dirty="0" smtClean="0"/>
              <a:t>}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83100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</a:rPr>
              <a:t>실습 과제 </a:t>
            </a:r>
            <a:r>
              <a:rPr lang="en-US" altLang="ko-KR" sz="2800" b="1" dirty="0" smtClean="0">
                <a:latin typeface="맑은 고딕" panose="020B0503020000020004" pitchFamily="50" charset="-127"/>
              </a:rPr>
              <a:t>(</a:t>
            </a:r>
            <a:r>
              <a:rPr lang="en-US" altLang="ko-KR" sz="2800" b="1" dirty="0" smtClean="0">
                <a:latin typeface="맑은 고딕" panose="020B0503020000020004" pitchFamily="50" charset="-127"/>
              </a:rPr>
              <a:t>4/9)</a:t>
            </a:r>
            <a:endParaRPr lang="ko-KR" altLang="en-US" sz="2800" b="1" dirty="0"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42332" y="1107492"/>
            <a:ext cx="110784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dirty="0" err="1" smtClean="0"/>
              <a:t>boolean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recu_insert</a:t>
            </a:r>
            <a:r>
              <a:rPr lang="en-US" altLang="ko-KR" sz="2000" b="1" dirty="0" smtClean="0"/>
              <a:t>(key)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4176" y="1424516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16054" y="2246244"/>
            <a:ext cx="89214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노드가 정상적으로 트리에 추가되었을 경우</a:t>
            </a:r>
            <a:r>
              <a:rPr lang="en-US" altLang="ko-KR" sz="1600" dirty="0" smtClean="0"/>
              <a:t>, True</a:t>
            </a:r>
            <a:r>
              <a:rPr lang="ko-KR" altLang="en-US" sz="1600" dirty="0" smtClean="0"/>
              <a:t>를 반환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트리에 이미 </a:t>
            </a:r>
            <a:r>
              <a:rPr lang="en-US" altLang="ko-KR" sz="1600" dirty="0" smtClean="0"/>
              <a:t>key</a:t>
            </a:r>
            <a:r>
              <a:rPr lang="ko-KR" altLang="en-US" sz="1600" dirty="0" smtClean="0"/>
              <a:t>를 값으로 하는 노드가 존재하거나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기타 다른 이유로 삽입에 실패했을 경우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False</a:t>
            </a:r>
            <a:r>
              <a:rPr lang="ko-KR" altLang="en-US" sz="1600" dirty="0" smtClean="0"/>
              <a:t>를 반환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연산 수행 과정에서 </a:t>
            </a:r>
            <a:r>
              <a:rPr lang="en-US" altLang="ko-KR" sz="1600" dirty="0"/>
              <a:t>size</a:t>
            </a:r>
            <a:r>
              <a:rPr lang="ko-KR" altLang="en-US" sz="1600" dirty="0"/>
              <a:t>가 변경되는 서브트리에서는 </a:t>
            </a:r>
            <a:r>
              <a:rPr lang="en-US" altLang="ko-KR" sz="1600" b="1" u="sng" dirty="0"/>
              <a:t>size</a:t>
            </a:r>
            <a:r>
              <a:rPr lang="ko-KR" altLang="en-US" sz="1600" b="1" u="sng" dirty="0"/>
              <a:t>를 업데이트</a:t>
            </a:r>
            <a:r>
              <a:rPr lang="ko-KR" altLang="en-US" sz="1600" dirty="0"/>
              <a:t>해야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037493" y="1881796"/>
            <a:ext cx="788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BST</a:t>
            </a:r>
            <a:r>
              <a:rPr lang="ko-KR" altLang="en-US" b="1" dirty="0" smtClean="0"/>
              <a:t>에 </a:t>
            </a:r>
            <a:r>
              <a:rPr lang="en-US" altLang="ko-KR" b="1" dirty="0" smtClean="0"/>
              <a:t>key</a:t>
            </a:r>
            <a:r>
              <a:rPr lang="ko-KR" altLang="en-US" b="1" dirty="0" smtClean="0"/>
              <a:t>를 값으로 하는 노드를 재귀적 방식으로 추가하고 결과를 반환</a:t>
            </a:r>
            <a:endParaRPr lang="ko-KR" altLang="en-US" b="1" dirty="0"/>
          </a:p>
        </p:txBody>
      </p:sp>
      <p:sp>
        <p:nvSpPr>
          <p:cNvPr id="13" name="타원 12"/>
          <p:cNvSpPr/>
          <p:nvPr/>
        </p:nvSpPr>
        <p:spPr>
          <a:xfrm>
            <a:off x="964789" y="3850213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59481" y="4738290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581043" y="4698976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>
            <a:stCxn id="14" idx="0"/>
            <a:endCxn id="13" idx="3"/>
          </p:cNvCxnSpPr>
          <p:nvPr/>
        </p:nvCxnSpPr>
        <p:spPr>
          <a:xfrm flipV="1">
            <a:off x="603612" y="4266971"/>
            <a:ext cx="432681" cy="471319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5" idx="0"/>
            <a:endCxn id="13" idx="5"/>
          </p:cNvCxnSpPr>
          <p:nvPr/>
        </p:nvCxnSpPr>
        <p:spPr>
          <a:xfrm flipH="1" flipV="1">
            <a:off x="1381547" y="4266971"/>
            <a:ext cx="443627" cy="432005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22" idx="0"/>
            <a:endCxn id="14" idx="5"/>
          </p:cNvCxnSpPr>
          <p:nvPr/>
        </p:nvCxnSpPr>
        <p:spPr>
          <a:xfrm flipH="1" flipV="1">
            <a:off x="776239" y="5155048"/>
            <a:ext cx="297071" cy="527984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2163666" y="5683032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>
            <a:stCxn id="20" idx="0"/>
            <a:endCxn id="15" idx="5"/>
          </p:cNvCxnSpPr>
          <p:nvPr/>
        </p:nvCxnSpPr>
        <p:spPr>
          <a:xfrm flipH="1" flipV="1">
            <a:off x="1997801" y="5115734"/>
            <a:ext cx="409996" cy="567298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829179" y="5683032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6204" y="475844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188827" y="57502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7216" y="3425285"/>
            <a:ext cx="157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insert(9)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8494282" y="3821639"/>
            <a:ext cx="3426541" cy="2351046"/>
            <a:chOff x="7205785" y="3606082"/>
            <a:chExt cx="3426541" cy="2351046"/>
          </a:xfrm>
        </p:grpSpPr>
        <p:sp>
          <p:nvSpPr>
            <p:cNvPr id="33" name="타원 32"/>
            <p:cNvSpPr/>
            <p:nvPr/>
          </p:nvSpPr>
          <p:spPr>
            <a:xfrm>
              <a:off x="8318722" y="3606082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7205785" y="4409741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9457311" y="4409741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연결선 35"/>
            <p:cNvCxnSpPr>
              <a:stCxn id="34" idx="0"/>
              <a:endCxn id="33" idx="3"/>
            </p:cNvCxnSpPr>
            <p:nvPr/>
          </p:nvCxnSpPr>
          <p:spPr>
            <a:xfrm flipV="1">
              <a:off x="7449916" y="4022840"/>
              <a:ext cx="940310" cy="386901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35" idx="0"/>
              <a:endCxn id="33" idx="5"/>
            </p:cNvCxnSpPr>
            <p:nvPr/>
          </p:nvCxnSpPr>
          <p:spPr>
            <a:xfrm flipH="1" flipV="1">
              <a:off x="8735480" y="4022840"/>
              <a:ext cx="965962" cy="386901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41" idx="0"/>
              <a:endCxn id="34" idx="5"/>
            </p:cNvCxnSpPr>
            <p:nvPr/>
          </p:nvCxnSpPr>
          <p:spPr>
            <a:xfrm flipH="1" flipV="1">
              <a:off x="7622543" y="4826499"/>
              <a:ext cx="392085" cy="642367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/>
            <p:cNvSpPr/>
            <p:nvPr/>
          </p:nvSpPr>
          <p:spPr>
            <a:xfrm>
              <a:off x="10144064" y="5468866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연결선 39"/>
            <p:cNvCxnSpPr>
              <a:stCxn id="39" idx="0"/>
              <a:endCxn id="35" idx="5"/>
            </p:cNvCxnSpPr>
            <p:nvPr/>
          </p:nvCxnSpPr>
          <p:spPr>
            <a:xfrm flipH="1" flipV="1">
              <a:off x="9874069" y="4826499"/>
              <a:ext cx="514126" cy="642367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/>
            <p:cNvSpPr/>
            <p:nvPr/>
          </p:nvSpPr>
          <p:spPr>
            <a:xfrm>
              <a:off x="7770497" y="5468866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482472" y="446920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169225" y="553606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13</a:t>
              </a:r>
              <a:endParaRPr lang="ko-KR" altLang="en-US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8967572" y="5468866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062809" y="553606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cxnSp>
          <p:nvCxnSpPr>
            <p:cNvPr id="46" name="직선 연결선 45"/>
            <p:cNvCxnSpPr>
              <a:stCxn id="44" idx="0"/>
              <a:endCxn id="35" idx="3"/>
            </p:cNvCxnSpPr>
            <p:nvPr/>
          </p:nvCxnSpPr>
          <p:spPr>
            <a:xfrm flipV="1">
              <a:off x="9211703" y="4826499"/>
              <a:ext cx="317112" cy="642367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/>
          <p:cNvSpPr/>
          <p:nvPr/>
        </p:nvSpPr>
        <p:spPr>
          <a:xfrm>
            <a:off x="1462065" y="4541095"/>
            <a:ext cx="1337492" cy="172861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369459" y="6324403"/>
            <a:ext cx="2438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Key 9 &gt; 5</a:t>
            </a:r>
            <a:r>
              <a:rPr lang="ko-KR" altLang="en-US" sz="1200" dirty="0" smtClean="0"/>
              <a:t>이므로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Node 5</a:t>
            </a:r>
            <a:r>
              <a:rPr lang="ko-KR" altLang="en-US" sz="1200" dirty="0" smtClean="0"/>
              <a:t>의 </a:t>
            </a:r>
            <a:r>
              <a:rPr lang="en-US" altLang="ko-KR" sz="1200" b="1" dirty="0" err="1" smtClean="0"/>
              <a:t>right.insert</a:t>
            </a:r>
            <a:r>
              <a:rPr lang="en-US" altLang="ko-KR" sz="1200" b="1" dirty="0" smtClean="0"/>
              <a:t>(9)</a:t>
            </a:r>
            <a:r>
              <a:rPr lang="ko-KR" altLang="en-US" sz="1200" dirty="0" smtClean="0"/>
              <a:t>가 호출</a:t>
            </a:r>
            <a:endParaRPr lang="ko-KR" altLang="en-US" sz="1200" dirty="0"/>
          </a:p>
        </p:txBody>
      </p:sp>
      <p:sp>
        <p:nvSpPr>
          <p:cNvPr id="58" name="오른쪽 화살표 57"/>
          <p:cNvSpPr/>
          <p:nvPr/>
        </p:nvSpPr>
        <p:spPr>
          <a:xfrm>
            <a:off x="3226106" y="4724942"/>
            <a:ext cx="702670" cy="566890"/>
          </a:xfrm>
          <a:prstGeom prst="rightArrow">
            <a:avLst/>
          </a:prstGeom>
          <a:noFill/>
          <a:ln w="28575"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5151120" y="3849394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247208" y="4737471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140915" y="4724942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>
            <a:stCxn id="60" idx="0"/>
            <a:endCxn id="59" idx="3"/>
          </p:cNvCxnSpPr>
          <p:nvPr/>
        </p:nvCxnSpPr>
        <p:spPr>
          <a:xfrm flipV="1">
            <a:off x="4491339" y="4266152"/>
            <a:ext cx="731285" cy="471319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61" idx="0"/>
            <a:endCxn id="59" idx="5"/>
          </p:cNvCxnSpPr>
          <p:nvPr/>
        </p:nvCxnSpPr>
        <p:spPr>
          <a:xfrm flipH="1" flipV="1">
            <a:off x="5567878" y="4266152"/>
            <a:ext cx="817168" cy="458790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67" idx="0"/>
            <a:endCxn id="60" idx="5"/>
          </p:cNvCxnSpPr>
          <p:nvPr/>
        </p:nvCxnSpPr>
        <p:spPr>
          <a:xfrm flipH="1" flipV="1">
            <a:off x="4663966" y="5154229"/>
            <a:ext cx="364244" cy="508196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6644035" y="5661694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6" name="직선 연결선 65"/>
          <p:cNvCxnSpPr>
            <a:stCxn id="65" idx="0"/>
            <a:endCxn id="61" idx="5"/>
          </p:cNvCxnSpPr>
          <p:nvPr/>
        </p:nvCxnSpPr>
        <p:spPr>
          <a:xfrm flipH="1" flipV="1">
            <a:off x="6557673" y="5141700"/>
            <a:ext cx="330493" cy="519994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4784079" y="5662425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166076" y="478440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673107" y="57397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cxnSp>
        <p:nvCxnSpPr>
          <p:cNvPr id="72" name="직선 화살표 연결선 71"/>
          <p:cNvCxnSpPr>
            <a:stCxn id="61" idx="3"/>
          </p:cNvCxnSpPr>
          <p:nvPr/>
        </p:nvCxnSpPr>
        <p:spPr>
          <a:xfrm flipH="1">
            <a:off x="5974121" y="5141700"/>
            <a:ext cx="238298" cy="520725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5674888" y="5661694"/>
            <a:ext cx="488262" cy="488262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567878" y="6236607"/>
            <a:ext cx="300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Key 9 &lt; 10</a:t>
            </a:r>
            <a:r>
              <a:rPr lang="ko-KR" altLang="en-US" sz="1200" dirty="0" smtClean="0"/>
              <a:t>이므로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Node 10</a:t>
            </a:r>
            <a:r>
              <a:rPr lang="ko-KR" altLang="en-US" sz="1200" dirty="0" smtClean="0"/>
              <a:t>의 </a:t>
            </a:r>
            <a:r>
              <a:rPr lang="en-US" altLang="ko-KR" sz="1200" b="1" dirty="0" err="1" smtClean="0"/>
              <a:t>left.insert</a:t>
            </a:r>
            <a:r>
              <a:rPr lang="en-US" altLang="ko-KR" sz="1200" b="1" dirty="0" smtClean="0"/>
              <a:t>(9)</a:t>
            </a:r>
            <a:r>
              <a:rPr lang="ko-KR" altLang="en-US" sz="1200" dirty="0" smtClean="0"/>
              <a:t>가 호출</a:t>
            </a:r>
            <a:endParaRPr lang="en-US" altLang="ko-KR" sz="1200" dirty="0" smtClean="0"/>
          </a:p>
          <a:p>
            <a:r>
              <a:rPr lang="en-US" altLang="ko-KR" sz="1200" dirty="0" smtClean="0"/>
              <a:t>Left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null</a:t>
            </a:r>
            <a:r>
              <a:rPr lang="ko-KR" altLang="en-US" sz="1200" dirty="0" smtClean="0"/>
              <a:t>일 경우</a:t>
            </a:r>
            <a:r>
              <a:rPr lang="en-US" altLang="ko-KR" sz="1200" dirty="0" smtClean="0"/>
              <a:t>, BST </a:t>
            </a:r>
            <a:r>
              <a:rPr lang="ko-KR" altLang="en-US" sz="1200" dirty="0" smtClean="0"/>
              <a:t>객체를 하나 생성</a:t>
            </a:r>
            <a:endParaRPr lang="ko-KR" altLang="en-US" sz="1200" dirty="0"/>
          </a:p>
        </p:txBody>
      </p:sp>
      <p:sp>
        <p:nvSpPr>
          <p:cNvPr id="91" name="직사각형 90"/>
          <p:cNvSpPr/>
          <p:nvPr/>
        </p:nvSpPr>
        <p:spPr>
          <a:xfrm>
            <a:off x="5604384" y="4613564"/>
            <a:ext cx="1614712" cy="161059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오른쪽 화살표 91"/>
          <p:cNvSpPr/>
          <p:nvPr/>
        </p:nvSpPr>
        <p:spPr>
          <a:xfrm>
            <a:off x="7542855" y="4724942"/>
            <a:ext cx="702670" cy="566890"/>
          </a:xfrm>
          <a:prstGeom prst="rightArrow">
            <a:avLst/>
          </a:prstGeom>
          <a:noFill/>
          <a:ln w="28575"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0137471" y="6188143"/>
            <a:ext cx="2092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left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9</a:t>
            </a:r>
            <a:r>
              <a:rPr lang="ko-KR" altLang="en-US" sz="1200" dirty="0" smtClean="0"/>
              <a:t>가 삽입되었고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결과로 </a:t>
            </a:r>
            <a:r>
              <a:rPr lang="en-US" altLang="ko-KR" sz="1200" dirty="0" smtClean="0"/>
              <a:t>true</a:t>
            </a:r>
            <a:r>
              <a:rPr lang="ko-KR" altLang="en-US" sz="1200" dirty="0" smtClean="0"/>
              <a:t>을 반환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1401119" y="3893254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(size : 5)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10489" y="479416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(2)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43326" y="573973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(1)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09915" y="474422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(2)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761599" y="573973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(1)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604434" y="3885953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(size : 5)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694511" y="477534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(2)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389556" y="572476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(1)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575059" y="476131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(2)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269009" y="571510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(1)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042266" y="3872264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(size : 6)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1193445" y="464901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(3)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882087" y="575022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(1)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952847" y="465147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(2)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654714" y="574305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(1)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1043268" y="574330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(1)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05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2171</TotalTime>
  <Words>1621</Words>
  <Application>Microsoft Office PowerPoint</Application>
  <PresentationFormat>와이드스크린</PresentationFormat>
  <Paragraphs>417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바탕</vt:lpstr>
      <vt:lpstr>Arial</vt:lpstr>
      <vt:lpstr>Consolas</vt:lpstr>
      <vt:lpstr>Wingdings</vt:lpstr>
      <vt:lpstr>Office 테마</vt:lpstr>
      <vt:lpstr>2018년 1학기 자료구조 및 실습 #11 : BinarySearchTree(이진탐색트리)  2018. 05. 29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2018년 1학기 자료구조 및 실습 #01 : Array(배열)  2018. 03. 13</dc:title>
  <dc:creator>Semok Choi</dc:creator>
  <cp:lastModifiedBy>Windows 사용자</cp:lastModifiedBy>
  <cp:revision>169</cp:revision>
  <cp:lastPrinted>2018-05-04T04:40:04Z</cp:lastPrinted>
  <dcterms:created xsi:type="dcterms:W3CDTF">2018-03-11T12:41:56Z</dcterms:created>
  <dcterms:modified xsi:type="dcterms:W3CDTF">2018-05-29T00:58:52Z</dcterms:modified>
</cp:coreProperties>
</file>