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83" r:id="rId4"/>
    <p:sldId id="291" r:id="rId5"/>
    <p:sldId id="301" r:id="rId6"/>
    <p:sldId id="307" r:id="rId7"/>
    <p:sldId id="308" r:id="rId8"/>
    <p:sldId id="305" r:id="rId9"/>
    <p:sldId id="314" r:id="rId10"/>
    <p:sldId id="295" r:id="rId11"/>
    <p:sldId id="309" r:id="rId12"/>
    <p:sldId id="310" r:id="rId13"/>
    <p:sldId id="311" r:id="rId14"/>
    <p:sldId id="312" r:id="rId15"/>
    <p:sldId id="272" r:id="rId16"/>
    <p:sldId id="270" r:id="rId17"/>
    <p:sldId id="271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8080"/>
    <a:srgbClr val="009999"/>
    <a:srgbClr val="CCFFFF"/>
    <a:srgbClr val="33CC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B83F-7683-4497-B290-C54C49A8D602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BCE0E-8E8B-4EAC-9C6F-B6186FEAB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7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2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6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3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0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5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3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4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8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4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2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3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BCE0E-8E8B-4EAC-9C6F-B6186FEAB9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7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#12 : </a:t>
            </a:r>
            <a:r>
              <a:rPr lang="en-US" altLang="ko-KR" sz="2800" b="1" dirty="0" err="1" smtClean="0"/>
              <a:t>BinarySearchTree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이진탐색트리</a:t>
            </a:r>
            <a:r>
              <a:rPr lang="en-US" altLang="ko-KR" sz="2800" b="1" dirty="0" smtClean="0"/>
              <a:t>)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2018. 06. 05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(7/10)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332" y="2347722"/>
            <a:ext cx="664765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5 </a:t>
            </a:r>
            <a:r>
              <a:rPr lang="en-US" altLang="ko-KR" b="1" dirty="0"/>
              <a:t>10 1 3 7 13 11 15 12</a:t>
            </a:r>
            <a:r>
              <a:rPr lang="ko-KR" altLang="en-US" b="1" dirty="0"/>
              <a:t>를 순서대로 삽입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err="1" smtClean="0"/>
              <a:t>중위순회</a:t>
            </a:r>
            <a:r>
              <a:rPr lang="ko-KR" altLang="en-US" b="1" dirty="0" smtClean="0"/>
              <a:t> </a:t>
            </a:r>
            <a:r>
              <a:rPr lang="ko-KR" altLang="en-US" b="1" dirty="0"/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삭제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delete_minimum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수행하여 반환되는 노드의 키를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프린트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071" y="1916844"/>
            <a:ext cx="435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TestBST</a:t>
            </a:r>
            <a:r>
              <a:rPr lang="ko-KR" altLang="en-US" b="1" dirty="0" smtClean="0"/>
              <a:t> 클래스를 이용하여 다음을 수행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832764" y="1240474"/>
            <a:ext cx="3514793" cy="3494387"/>
            <a:chOff x="8186029" y="3064653"/>
            <a:chExt cx="3514793" cy="3494387"/>
          </a:xfrm>
        </p:grpSpPr>
        <p:grpSp>
          <p:nvGrpSpPr>
            <p:cNvPr id="9" name="그룹 8"/>
            <p:cNvGrpSpPr/>
            <p:nvPr/>
          </p:nvGrpSpPr>
          <p:grpSpPr>
            <a:xfrm>
              <a:off x="8186029" y="3064653"/>
              <a:ext cx="3163514" cy="3494387"/>
              <a:chOff x="4193149" y="3684324"/>
              <a:chExt cx="3163514" cy="349438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193149" y="3684324"/>
                <a:ext cx="3124688" cy="3419595"/>
                <a:chOff x="633633" y="3631004"/>
                <a:chExt cx="3124688" cy="3419595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633633" y="3631004"/>
                  <a:ext cx="2577165" cy="1971710"/>
                  <a:chOff x="4429242" y="4681593"/>
                  <a:chExt cx="2577165" cy="1971710"/>
                </a:xfrm>
              </p:grpSpPr>
              <p:grpSp>
                <p:nvGrpSpPr>
                  <p:cNvPr id="28" name="그룹 27"/>
                  <p:cNvGrpSpPr/>
                  <p:nvPr/>
                </p:nvGrpSpPr>
                <p:grpSpPr>
                  <a:xfrm>
                    <a:off x="4429242" y="4681593"/>
                    <a:ext cx="2233761" cy="1971710"/>
                    <a:chOff x="7469650" y="3606082"/>
                    <a:chExt cx="2233761" cy="1971710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7" name="직선 연결선 36"/>
                    <p:cNvCxnSpPr>
                      <a:stCxn id="35" idx="0"/>
                      <a:endCxn id="3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/>
                    <p:cNvCxnSpPr>
                      <a:stCxn id="36" idx="0"/>
                      <a:endCxn id="3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/>
                    <p:cNvCxnSpPr>
                      <a:stCxn id="40" idx="0"/>
                      <a:endCxn id="35" idx="5"/>
                    </p:cNvCxnSpPr>
                    <p:nvPr/>
                  </p:nvCxnSpPr>
                  <p:spPr>
                    <a:xfrm flipH="1" flipV="1">
                      <a:off x="7886408" y="4721558"/>
                      <a:ext cx="305375" cy="367972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타원 39"/>
                    <p:cNvSpPr/>
                    <p:nvPr/>
                  </p:nvSpPr>
                  <p:spPr>
                    <a:xfrm>
                      <a:off x="7947652" y="508953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44" name="직선 연결선 43"/>
                    <p:cNvCxnSpPr>
                      <a:stCxn id="42" idx="0"/>
                      <a:endCxn id="3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9)</a:t>
                    </a:r>
                    <a:endParaRPr lang="ko-KR" altLang="en-US" sz="14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613351" y="5455775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(6)</a:t>
                    </a:r>
                    <a:endParaRPr lang="ko-KR" altLang="en-US" sz="14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(2)</a:t>
                    </a:r>
                    <a:endParaRPr lang="ko-KR" altLang="en-US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319531" y="62245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21" name="타원 20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23" name="직선 연결선 22"/>
                <p:cNvCxnSpPr>
                  <a:stCxn id="21" idx="0"/>
                  <a:endCxn id="3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(4)</a:t>
                  </a:r>
                  <a:endParaRPr lang="ko-KR" altLang="en-US" sz="1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06812" y="589276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11</a:t>
                  </a:r>
                  <a:endParaRPr lang="ko-KR" altLang="en-US" sz="16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65627" y="671204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12</a:t>
                  </a:r>
                  <a:endParaRPr lang="ko-KR" altLang="en-US" sz="1600" dirty="0"/>
                </a:p>
              </p:txBody>
            </p:sp>
          </p:grpSp>
          <p:sp>
            <p:nvSpPr>
              <p:cNvPr id="14" name="타원 13"/>
              <p:cNvSpPr/>
              <p:nvPr/>
            </p:nvSpPr>
            <p:spPr>
              <a:xfrm>
                <a:off x="6020030" y="587458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연결선 14"/>
              <p:cNvCxnSpPr>
                <a:stCxn id="14" idx="0"/>
                <a:endCxn id="21" idx="3"/>
              </p:cNvCxnSpPr>
              <p:nvPr/>
            </p:nvCxnSpPr>
            <p:spPr>
              <a:xfrm flipV="1">
                <a:off x="6264161" y="5546975"/>
                <a:ext cx="202760" cy="327606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/>
              <p:cNvSpPr/>
              <p:nvPr/>
            </p:nvSpPr>
            <p:spPr>
              <a:xfrm>
                <a:off x="6466921" y="6690449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/>
              <p:cNvCxnSpPr>
                <a:stCxn id="16" idx="0"/>
                <a:endCxn id="14" idx="5"/>
              </p:cNvCxnSpPr>
              <p:nvPr/>
            </p:nvCxnSpPr>
            <p:spPr>
              <a:xfrm flipH="1" flipV="1">
                <a:off x="6436788" y="6291339"/>
                <a:ext cx="274264" cy="399110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>
                <a:stCxn id="18" idx="0"/>
                <a:endCxn id="21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449143" y="5340318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4710" y="6161020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07766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5886929" y="2708970"/>
            <a:ext cx="1480418" cy="189952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대괄호 46"/>
          <p:cNvSpPr/>
          <p:nvPr/>
        </p:nvSpPr>
        <p:spPr>
          <a:xfrm>
            <a:off x="5691136" y="2583665"/>
            <a:ext cx="163402" cy="476059"/>
          </a:xfrm>
          <a:prstGeom prst="righ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201951" y="4987994"/>
            <a:ext cx="3145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1,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3,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5,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9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7,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10,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6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11,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12,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13,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Visited : 15,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9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(8/10)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332" y="2347722"/>
            <a:ext cx="664765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- 5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10 1 3 7 13 11 15 12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순서대로 삽입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- 12</a:t>
            </a:r>
            <a:r>
              <a:rPr lang="ko-KR" altLang="en-US" b="1" dirty="0" smtClean="0"/>
              <a:t>를 삭제</a:t>
            </a:r>
            <a:endParaRPr lang="en-US" altLang="ko-KR" b="1" dirty="0" smtClean="0"/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delete_minimum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수행하여 반환되는 노드의 키를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프린트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071" y="1916844"/>
            <a:ext cx="435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TestBST</a:t>
            </a:r>
            <a:r>
              <a:rPr lang="ko-KR" altLang="en-US" b="1" dirty="0" smtClean="0"/>
              <a:t> 클래스를 이용하여 다음을 수행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942139" y="2286176"/>
            <a:ext cx="3514793" cy="2685356"/>
            <a:chOff x="8186029" y="3064653"/>
            <a:chExt cx="3514793" cy="2685356"/>
          </a:xfrm>
        </p:grpSpPr>
        <p:grpSp>
          <p:nvGrpSpPr>
            <p:cNvPr id="9" name="그룹 8"/>
            <p:cNvGrpSpPr/>
            <p:nvPr/>
          </p:nvGrpSpPr>
          <p:grpSpPr>
            <a:xfrm>
              <a:off x="8186029" y="3064653"/>
              <a:ext cx="3163514" cy="2685356"/>
              <a:chOff x="4193149" y="3684324"/>
              <a:chExt cx="3163514" cy="268535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193149" y="3684324"/>
                <a:ext cx="3124688" cy="2624523"/>
                <a:chOff x="633633" y="3631004"/>
                <a:chExt cx="3124688" cy="2624523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633633" y="3631004"/>
                  <a:ext cx="2577165" cy="1971710"/>
                  <a:chOff x="4429242" y="4681593"/>
                  <a:chExt cx="2577165" cy="1971710"/>
                </a:xfrm>
              </p:grpSpPr>
              <p:grpSp>
                <p:nvGrpSpPr>
                  <p:cNvPr id="28" name="그룹 27"/>
                  <p:cNvGrpSpPr/>
                  <p:nvPr/>
                </p:nvGrpSpPr>
                <p:grpSpPr>
                  <a:xfrm>
                    <a:off x="4429242" y="4681593"/>
                    <a:ext cx="2233761" cy="1971710"/>
                    <a:chOff x="7469650" y="3606082"/>
                    <a:chExt cx="2233761" cy="1971710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7" name="직선 연결선 36"/>
                    <p:cNvCxnSpPr>
                      <a:stCxn id="35" idx="0"/>
                      <a:endCxn id="3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/>
                    <p:cNvCxnSpPr>
                      <a:stCxn id="36" idx="0"/>
                      <a:endCxn id="3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/>
                    <p:cNvCxnSpPr>
                      <a:stCxn id="40" idx="0"/>
                      <a:endCxn id="35" idx="5"/>
                    </p:cNvCxnSpPr>
                    <p:nvPr/>
                  </p:nvCxnSpPr>
                  <p:spPr>
                    <a:xfrm flipH="1" flipV="1">
                      <a:off x="7886408" y="4721558"/>
                      <a:ext cx="305375" cy="367972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타원 39"/>
                    <p:cNvSpPr/>
                    <p:nvPr/>
                  </p:nvSpPr>
                  <p:spPr>
                    <a:xfrm>
                      <a:off x="7947652" y="508953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44" name="직선 연결선 43"/>
                    <p:cNvCxnSpPr>
                      <a:stCxn id="42" idx="0"/>
                      <a:endCxn id="3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</a:t>
                    </a:r>
                    <a:r>
                      <a:rPr lang="en-US" altLang="ko-KR" sz="1400" dirty="0" smtClean="0">
                        <a:solidFill>
                          <a:srgbClr val="FF0000"/>
                        </a:solidFill>
                      </a:rPr>
                      <a:t>8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613351" y="5455775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</a:t>
                    </a:r>
                    <a:r>
                      <a:rPr lang="en-US" altLang="ko-KR" sz="1400" dirty="0" smtClean="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(2)</a:t>
                    </a:r>
                    <a:endParaRPr lang="ko-KR" altLang="en-US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319531" y="62245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21" name="타원 20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23" name="직선 연결선 22"/>
                <p:cNvCxnSpPr>
                  <a:stCxn id="21" idx="0"/>
                  <a:endCxn id="3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</a:t>
                  </a:r>
                  <a:r>
                    <a:rPr lang="en-US" altLang="ko-KR" sz="1400" dirty="0" smtClean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ko-KR" sz="1400" dirty="0" smtClean="0"/>
                    <a:t>)</a:t>
                  </a:r>
                  <a:endParaRPr lang="ko-KR" altLang="en-US" sz="1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06812" y="589276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11</a:t>
                  </a:r>
                  <a:endParaRPr lang="ko-KR" altLang="en-US" sz="16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</p:grpSp>
          <p:sp>
            <p:nvSpPr>
              <p:cNvPr id="14" name="타원 13"/>
              <p:cNvSpPr/>
              <p:nvPr/>
            </p:nvSpPr>
            <p:spPr>
              <a:xfrm>
                <a:off x="6020030" y="587458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연결선 14"/>
              <p:cNvCxnSpPr>
                <a:stCxn id="14" idx="0"/>
                <a:endCxn id="21" idx="3"/>
              </p:cNvCxnSpPr>
              <p:nvPr/>
            </p:nvCxnSpPr>
            <p:spPr>
              <a:xfrm flipV="1">
                <a:off x="6264161" y="5546975"/>
                <a:ext cx="202760" cy="327606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>
                <a:stCxn id="18" idx="0"/>
                <a:endCxn id="21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449143" y="5340318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07766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5916655" y="3317208"/>
            <a:ext cx="1480418" cy="189952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(9/10)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332" y="2347722"/>
            <a:ext cx="664765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- 5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10 1 3 7 13 11 15 12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순서대로 삽입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삭제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- 1</a:t>
            </a:r>
            <a:r>
              <a:rPr lang="ko-KR" altLang="en-US" b="1" dirty="0" smtClean="0"/>
              <a:t>을 삭제</a:t>
            </a:r>
            <a:endParaRPr lang="ko-KR" altLang="en-US" b="1" dirty="0"/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delete_minimum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수행하여 반환되는 노드의 키를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프린트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071" y="1916844"/>
            <a:ext cx="435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TestBST</a:t>
            </a:r>
            <a:r>
              <a:rPr lang="ko-KR" altLang="en-US" b="1" dirty="0" smtClean="0"/>
              <a:t> 클래스를 이용하여 다음을 수행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942138" y="2286176"/>
            <a:ext cx="3506001" cy="2685356"/>
            <a:chOff x="8186029" y="3064653"/>
            <a:chExt cx="3506001" cy="2685356"/>
          </a:xfrm>
        </p:grpSpPr>
        <p:grpSp>
          <p:nvGrpSpPr>
            <p:cNvPr id="9" name="그룹 8"/>
            <p:cNvGrpSpPr/>
            <p:nvPr/>
          </p:nvGrpSpPr>
          <p:grpSpPr>
            <a:xfrm>
              <a:off x="8186029" y="3064653"/>
              <a:ext cx="3163514" cy="2685356"/>
              <a:chOff x="4193149" y="3684324"/>
              <a:chExt cx="3163514" cy="268535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193149" y="3684324"/>
                <a:ext cx="3124688" cy="2624523"/>
                <a:chOff x="633633" y="3631004"/>
                <a:chExt cx="3124688" cy="2624523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633633" y="3631004"/>
                  <a:ext cx="2568373" cy="1956321"/>
                  <a:chOff x="4429242" y="4681593"/>
                  <a:chExt cx="2568373" cy="1956321"/>
                </a:xfrm>
              </p:grpSpPr>
              <p:grpSp>
                <p:nvGrpSpPr>
                  <p:cNvPr id="28" name="그룹 27"/>
                  <p:cNvGrpSpPr/>
                  <p:nvPr/>
                </p:nvGrpSpPr>
                <p:grpSpPr>
                  <a:xfrm>
                    <a:off x="4429242" y="4681593"/>
                    <a:ext cx="2233761" cy="1956321"/>
                    <a:chOff x="7469650" y="3606082"/>
                    <a:chExt cx="2233761" cy="1956321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7" name="직선 연결선 36"/>
                    <p:cNvCxnSpPr>
                      <a:stCxn id="35" idx="0"/>
                      <a:endCxn id="3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/>
                    <p:cNvCxnSpPr>
                      <a:stCxn id="36" idx="0"/>
                      <a:endCxn id="3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44" name="직선 연결선 43"/>
                    <p:cNvCxnSpPr>
                      <a:stCxn id="42" idx="0"/>
                      <a:endCxn id="3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</a:t>
                    </a:r>
                    <a:r>
                      <a:rPr lang="en-US" altLang="ko-KR" sz="1400" dirty="0">
                        <a:solidFill>
                          <a:srgbClr val="FF0000"/>
                        </a:solidFill>
                      </a:rPr>
                      <a:t>7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604559" y="546456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(5)</a:t>
                    </a:r>
                    <a:endParaRPr lang="ko-KR" altLang="en-US" sz="14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21" name="타원 20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23" name="직선 연결선 22"/>
                <p:cNvCxnSpPr>
                  <a:stCxn id="21" idx="0"/>
                  <a:endCxn id="3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(3)</a:t>
                  </a:r>
                  <a:endParaRPr lang="ko-KR" altLang="en-US" sz="1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06812" y="589276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11</a:t>
                  </a:r>
                  <a:endParaRPr lang="ko-KR" altLang="en-US" sz="16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</p:grpSp>
          <p:sp>
            <p:nvSpPr>
              <p:cNvPr id="14" name="타원 13"/>
              <p:cNvSpPr/>
              <p:nvPr/>
            </p:nvSpPr>
            <p:spPr>
              <a:xfrm>
                <a:off x="6020030" y="587458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연결선 14"/>
              <p:cNvCxnSpPr>
                <a:stCxn id="14" idx="0"/>
                <a:endCxn id="21" idx="3"/>
              </p:cNvCxnSpPr>
              <p:nvPr/>
            </p:nvCxnSpPr>
            <p:spPr>
              <a:xfrm flipV="1">
                <a:off x="6264161" y="5546975"/>
                <a:ext cx="202760" cy="327606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>
                <a:stCxn id="18" idx="0"/>
                <a:endCxn id="21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449143" y="5340318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98974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5909653" y="3729711"/>
            <a:ext cx="1480418" cy="189952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(9/10)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332" y="2347722"/>
            <a:ext cx="676717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- 5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10 1 3 7 13 11 15 12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순서대로 삽입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삭제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- 10</a:t>
            </a:r>
            <a:r>
              <a:rPr lang="ko-KR" altLang="en-US" b="1" dirty="0"/>
              <a:t>을 삭제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delete_minimum</a:t>
            </a:r>
            <a:r>
              <a:rPr lang="en-US" altLang="ko-KR" b="1" dirty="0"/>
              <a:t>(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</a:t>
            </a:r>
            <a:r>
              <a:rPr lang="ko-KR" altLang="en-US" b="1" dirty="0"/>
              <a:t>수행하여 반환되는 노드의 키를 </a:t>
            </a:r>
            <a:r>
              <a:rPr lang="ko-KR" altLang="en-US" b="1" dirty="0" smtClean="0"/>
              <a:t>프린트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8071" y="1916844"/>
            <a:ext cx="435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TestBST</a:t>
            </a:r>
            <a:r>
              <a:rPr lang="ko-KR" altLang="en-US" b="1" dirty="0" smtClean="0"/>
              <a:t> 클래스를 이용하여 다음을 수행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898176" y="2532356"/>
            <a:ext cx="3514793" cy="2685356"/>
            <a:chOff x="8186029" y="3064653"/>
            <a:chExt cx="3514793" cy="2685356"/>
          </a:xfrm>
        </p:grpSpPr>
        <p:grpSp>
          <p:nvGrpSpPr>
            <p:cNvPr id="9" name="그룹 8"/>
            <p:cNvGrpSpPr/>
            <p:nvPr/>
          </p:nvGrpSpPr>
          <p:grpSpPr>
            <a:xfrm>
              <a:off x="8186029" y="3064653"/>
              <a:ext cx="3163514" cy="2685356"/>
              <a:chOff x="4193149" y="3684324"/>
              <a:chExt cx="3163514" cy="268535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193149" y="3684324"/>
                <a:ext cx="3124688" cy="2624523"/>
                <a:chOff x="633633" y="3631004"/>
                <a:chExt cx="3124688" cy="2624523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633633" y="3631004"/>
                  <a:ext cx="2577165" cy="1956321"/>
                  <a:chOff x="4429242" y="4681593"/>
                  <a:chExt cx="2577165" cy="1956321"/>
                </a:xfrm>
              </p:grpSpPr>
              <p:grpSp>
                <p:nvGrpSpPr>
                  <p:cNvPr id="28" name="그룹 27"/>
                  <p:cNvGrpSpPr/>
                  <p:nvPr/>
                </p:nvGrpSpPr>
                <p:grpSpPr>
                  <a:xfrm>
                    <a:off x="4429242" y="4681593"/>
                    <a:ext cx="2233761" cy="1956321"/>
                    <a:chOff x="7469650" y="3606082"/>
                    <a:chExt cx="2233761" cy="1956321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7" name="직선 연결선 36"/>
                    <p:cNvCxnSpPr>
                      <a:stCxn id="35" idx="0"/>
                      <a:endCxn id="3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/>
                    <p:cNvCxnSpPr>
                      <a:stCxn id="36" idx="0"/>
                      <a:endCxn id="3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44" name="직선 연결선 43"/>
                    <p:cNvCxnSpPr>
                      <a:stCxn id="42" idx="0"/>
                      <a:endCxn id="3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</a:t>
                    </a:r>
                    <a:r>
                      <a:rPr lang="en-US" altLang="ko-KR" sz="1400" dirty="0">
                        <a:solidFill>
                          <a:srgbClr val="FF0000"/>
                        </a:solidFill>
                      </a:rPr>
                      <a:t>6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613351" y="5455775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</a:t>
                    </a:r>
                    <a:r>
                      <a:rPr lang="en-US" altLang="ko-KR" sz="1400" dirty="0">
                        <a:solidFill>
                          <a:srgbClr val="FF0000"/>
                        </a:solidFill>
                      </a:rPr>
                      <a:t>4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21" name="타원 20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23" name="직선 연결선 22"/>
                <p:cNvCxnSpPr>
                  <a:stCxn id="21" idx="0"/>
                  <a:endCxn id="3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</a:t>
                  </a:r>
                  <a:r>
                    <a:rPr lang="en-US" altLang="ko-KR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ko-KR" sz="1400" dirty="0" smtClean="0"/>
                    <a:t>)</a:t>
                  </a:r>
                  <a:endParaRPr lang="ko-KR" altLang="en-US" sz="14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</p:grpSp>
          <p:sp>
            <p:nvSpPr>
              <p:cNvPr id="18" name="타원 17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>
                <a:stCxn id="18" idx="0"/>
                <a:endCxn id="21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1307766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5909653" y="4125361"/>
            <a:ext cx="1480418" cy="189952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43036" y="538924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Alternative Node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909653" y="5478932"/>
            <a:ext cx="1480418" cy="189952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(10/10)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332" y="2347722"/>
            <a:ext cx="676717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- 5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10 1 3 7 13 11 15 12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순서대로 삽입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중위순회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삭제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삭제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err="1" smtClean="0"/>
              <a:t>중위순회</a:t>
            </a:r>
            <a:r>
              <a:rPr lang="ko-KR" altLang="en-US" b="1" dirty="0" smtClean="0"/>
              <a:t> </a:t>
            </a:r>
            <a:r>
              <a:rPr lang="ko-KR" altLang="en-US" b="1" dirty="0"/>
              <a:t>결과 프린트</a:t>
            </a:r>
          </a:p>
          <a:p>
            <a:pPr lvl="0"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delete_minimum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수행하여 반환되는 노드의 키를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프린트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071" y="1916844"/>
            <a:ext cx="435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TestBST</a:t>
            </a:r>
            <a:r>
              <a:rPr lang="ko-KR" altLang="en-US" b="1" dirty="0" smtClean="0"/>
              <a:t> 클래스를 이용하여 다음을 수행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968515" y="1526189"/>
            <a:ext cx="3514793" cy="2685356"/>
            <a:chOff x="8186029" y="3064653"/>
            <a:chExt cx="3514793" cy="2685356"/>
          </a:xfrm>
        </p:grpSpPr>
        <p:grpSp>
          <p:nvGrpSpPr>
            <p:cNvPr id="9" name="그룹 8"/>
            <p:cNvGrpSpPr/>
            <p:nvPr/>
          </p:nvGrpSpPr>
          <p:grpSpPr>
            <a:xfrm>
              <a:off x="8186029" y="3064653"/>
              <a:ext cx="3163514" cy="2685356"/>
              <a:chOff x="4193149" y="3684324"/>
              <a:chExt cx="3163514" cy="268535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193149" y="3684324"/>
                <a:ext cx="3124688" cy="2624523"/>
                <a:chOff x="633633" y="3631004"/>
                <a:chExt cx="3124688" cy="2624523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633633" y="3631004"/>
                  <a:ext cx="2603541" cy="1956321"/>
                  <a:chOff x="4429242" y="4681593"/>
                  <a:chExt cx="2603541" cy="1956321"/>
                </a:xfrm>
              </p:grpSpPr>
              <p:grpSp>
                <p:nvGrpSpPr>
                  <p:cNvPr id="28" name="그룹 27"/>
                  <p:cNvGrpSpPr/>
                  <p:nvPr/>
                </p:nvGrpSpPr>
                <p:grpSpPr>
                  <a:xfrm>
                    <a:off x="4429242" y="4681593"/>
                    <a:ext cx="2233761" cy="1956321"/>
                    <a:chOff x="7469650" y="3606082"/>
                    <a:chExt cx="2233761" cy="1956321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7" name="직선 연결선 36"/>
                    <p:cNvCxnSpPr>
                      <a:stCxn id="35" idx="0"/>
                      <a:endCxn id="3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/>
                    <p:cNvCxnSpPr>
                      <a:stCxn id="36" idx="0"/>
                      <a:endCxn id="3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44" name="직선 연결선 43"/>
                    <p:cNvCxnSpPr>
                      <a:stCxn id="42" idx="0"/>
                      <a:endCxn id="3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</a:t>
                    </a:r>
                    <a:r>
                      <a:rPr lang="en-US" altLang="ko-KR" sz="1400" dirty="0"/>
                      <a:t>6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639727" y="5455775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</a:t>
                    </a:r>
                    <a:r>
                      <a:rPr lang="en-US" altLang="ko-KR" sz="1400" dirty="0"/>
                      <a:t>4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21" name="타원 20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23" name="직선 연결선 22"/>
                <p:cNvCxnSpPr>
                  <a:stCxn id="21" idx="0"/>
                  <a:endCxn id="3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</a:t>
                  </a:r>
                  <a:r>
                    <a:rPr lang="en-US" altLang="ko-KR" sz="1400" dirty="0"/>
                    <a:t>2</a:t>
                  </a:r>
                  <a:r>
                    <a:rPr lang="en-US" altLang="ko-KR" sz="1400" dirty="0" smtClean="0"/>
                    <a:t>)</a:t>
                  </a:r>
                  <a:endParaRPr lang="ko-KR" altLang="en-US" sz="14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</p:grpSp>
          <p:sp>
            <p:nvSpPr>
              <p:cNvPr id="18" name="타원 17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>
                <a:stCxn id="18" idx="0"/>
                <a:endCxn id="21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1307766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8175603" y="4498891"/>
            <a:ext cx="31456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3,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5,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7,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11,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13,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15,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5821733" y="4591349"/>
            <a:ext cx="1480418" cy="189952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9567" y="1234657"/>
            <a:ext cx="10481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BinarySearchTree.java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TestBinarySearchTree.java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7875" y="4678608"/>
            <a:ext cx="686680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이번 학기 마지막 실습입니다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이번 과제 제출은 </a:t>
            </a:r>
            <a:r>
              <a:rPr lang="ko-KR" altLang="en-US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마지막 제출이 </a:t>
            </a:r>
            <a:r>
              <a:rPr lang="en-US" altLang="ko-KR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18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일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월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까지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입니다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11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일까지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제출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점 만점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18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일까지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제출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  7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점 만점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97875" y="4461727"/>
            <a:ext cx="107969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</a:rPr>
              <a:t>제출 기한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</a:rPr>
              <a:t>차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06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b="1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b="1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b="1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맑은 고딕" panose="020B0503020000020004" pitchFamily="50" charset="-127"/>
              </a:rPr>
              <a:t>2</a:t>
            </a:r>
            <a:r>
              <a:rPr lang="ko-KR" altLang="en-US" sz="2000" b="1" dirty="0">
                <a:latin typeface="맑은 고딕" panose="020B0503020000020004" pitchFamily="50" charset="-127"/>
              </a:rPr>
              <a:t>차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06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18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b="1" dirty="0">
                <a:latin typeface="맑은 고딕" panose="020B0503020000020004" pitchFamily="50" charset="-127"/>
              </a:rPr>
              <a:t>23:59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b="1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b="1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이후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제출은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미제출로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</a:rPr>
              <a:t>제출 방법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endParaRPr lang="en-US" altLang="ko-KR" sz="2000" b="1" dirty="0" smtClean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dirty="0" smtClean="0">
                <a:latin typeface="맑은 고딕" panose="020B0503020000020004" pitchFamily="50" charset="-127"/>
              </a:rPr>
              <a:t>※ </a:t>
            </a:r>
            <a:r>
              <a:rPr lang="ko-KR" altLang="en-US" sz="2000" dirty="0">
                <a:latin typeface="맑은 고딕" panose="020B0503020000020004" pitchFamily="50" charset="-127"/>
              </a:rPr>
              <a:t>제출 예시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DS03_12_201800000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DS03_12_201800000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개요 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smtClean="0"/>
              <a:t>이진 탐색 트리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BinarySearchTree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773711" y="304753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42254" y="1743992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smtClean="0"/>
              <a:t>이진 탐색 트리에서의 삭제</a:t>
            </a:r>
            <a:r>
              <a:rPr lang="en-US" altLang="ko-KR" sz="2000" b="1" dirty="0" smtClean="0"/>
              <a:t>(delete)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메소드구현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983" y="207636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3254" y="1279255"/>
            <a:ext cx="10444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각 노드가 이진 탐색 트리의 특성을 만족하는 이진 트리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fontAlgn="base"/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이진 탐색 트리의 특성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왼쪽 서브 트리의 키는 </a:t>
            </a:r>
            <a:r>
              <a:rPr lang="en-US" altLang="ko-KR" sz="2000" dirty="0" smtClean="0">
                <a:solidFill>
                  <a:srgbClr val="404040"/>
                </a:solidFill>
              </a:rPr>
              <a:t>root</a:t>
            </a:r>
            <a:r>
              <a:rPr lang="ko-KR" altLang="en-US" sz="2000" dirty="0" smtClean="0">
                <a:solidFill>
                  <a:srgbClr val="404040"/>
                </a:solidFill>
              </a:rPr>
              <a:t>의 키보다 항상 작다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오른쪽 서브 트리의 키는 </a:t>
            </a:r>
            <a:r>
              <a:rPr lang="en-US" altLang="ko-KR" sz="2000" dirty="0" smtClean="0">
                <a:solidFill>
                  <a:srgbClr val="404040"/>
                </a:solidFill>
              </a:rPr>
              <a:t>root</a:t>
            </a:r>
            <a:r>
              <a:rPr lang="ko-KR" altLang="en-US" sz="2000" dirty="0" smtClean="0">
                <a:solidFill>
                  <a:srgbClr val="404040"/>
                </a:solidFill>
              </a:rPr>
              <a:t>의 키보다 항상 크다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중복된 키 값을 가지는 노드가 존재하지 않음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0404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이진 탐색 트리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(Binary Search Tree)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08501" y="3354044"/>
            <a:ext cx="5655207" cy="3034427"/>
            <a:chOff x="2908501" y="3614020"/>
            <a:chExt cx="5655207" cy="3034427"/>
          </a:xfrm>
        </p:grpSpPr>
        <p:sp>
          <p:nvSpPr>
            <p:cNvPr id="2" name="타원 1"/>
            <p:cNvSpPr/>
            <p:nvPr/>
          </p:nvSpPr>
          <p:spPr>
            <a:xfrm>
              <a:off x="5683230" y="402121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04040"/>
                  </a:solidFill>
                </a:rPr>
                <a:t>5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42162" y="4730555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3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068018" y="4730555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8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4" name="직선 연결선 3"/>
            <p:cNvCxnSpPr>
              <a:stCxn id="8" idx="0"/>
              <a:endCxn id="2" idx="3"/>
            </p:cNvCxnSpPr>
            <p:nvPr/>
          </p:nvCxnSpPr>
          <p:spPr>
            <a:xfrm flipV="1">
              <a:off x="4586293" y="4437970"/>
              <a:ext cx="1168441" cy="292585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1" idx="0"/>
              <a:endCxn id="2" idx="5"/>
            </p:cNvCxnSpPr>
            <p:nvPr/>
          </p:nvCxnSpPr>
          <p:spPr>
            <a:xfrm flipH="1" flipV="1">
              <a:off x="6099988" y="4437970"/>
              <a:ext cx="1212161" cy="292585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457070" y="566547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1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50" name="직선 연결선 49"/>
            <p:cNvCxnSpPr>
              <a:stCxn id="48" idx="0"/>
              <a:endCxn id="8" idx="3"/>
            </p:cNvCxnSpPr>
            <p:nvPr/>
          </p:nvCxnSpPr>
          <p:spPr>
            <a:xfrm flipV="1">
              <a:off x="3701201" y="5147313"/>
              <a:ext cx="712465" cy="51815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6185269" y="566547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6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7923167" y="566547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9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55" name="직선 연결선 54"/>
            <p:cNvCxnSpPr>
              <a:stCxn id="11" idx="5"/>
              <a:endCxn id="54" idx="0"/>
            </p:cNvCxnSpPr>
            <p:nvPr/>
          </p:nvCxnSpPr>
          <p:spPr>
            <a:xfrm>
              <a:off x="7484776" y="5147313"/>
              <a:ext cx="682522" cy="51815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1" idx="3"/>
              <a:endCxn id="53" idx="0"/>
            </p:cNvCxnSpPr>
            <p:nvPr/>
          </p:nvCxnSpPr>
          <p:spPr>
            <a:xfrm flipH="1">
              <a:off x="6429400" y="5147313"/>
              <a:ext cx="710122" cy="51815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5505331" y="3915973"/>
              <a:ext cx="844061" cy="709856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832" y="4577835"/>
              <a:ext cx="1805792" cy="17286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0060" y="4678581"/>
              <a:ext cx="2483648" cy="162550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78318" y="3614020"/>
              <a:ext cx="4980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root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8501" y="6356059"/>
              <a:ext cx="240245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root</a:t>
              </a:r>
              <a:r>
                <a:rPr lang="ko-KR" altLang="en-US" sz="1300" dirty="0" smtClean="0"/>
                <a:t>보다 항상 작은 값을 가짐</a:t>
              </a:r>
              <a:endParaRPr lang="en-US" altLang="ko-KR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4014" y="6356059"/>
              <a:ext cx="22357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root</a:t>
              </a:r>
              <a:r>
                <a:rPr lang="ko-KR" altLang="en-US" sz="1300" dirty="0" smtClean="0"/>
                <a:t>보다 항상 큰 값을 가짐</a:t>
              </a:r>
              <a:endParaRPr lang="en-US" altLang="ko-KR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854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(1/10)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이진 탐색 트리 클래스인 </a:t>
            </a:r>
            <a:r>
              <a:rPr lang="en-US" altLang="ko-KR" sz="2000" dirty="0" smtClean="0"/>
              <a:t>BST </a:t>
            </a:r>
            <a:r>
              <a:rPr lang="ko-KR" altLang="en-US" sz="2000" dirty="0" smtClean="0"/>
              <a:t>클래스를 구현하고 </a:t>
            </a:r>
            <a:r>
              <a:rPr lang="ko-KR" altLang="en-US" sz="2000" dirty="0" err="1" smtClean="0"/>
              <a:t>테스트하시오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42332" y="1699781"/>
            <a:ext cx="10869022" cy="450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public class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BST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private 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Comparable key;</a:t>
            </a:r>
            <a:endParaRPr lang="en-US" altLang="ko-KR" sz="1400" kern="0" dirty="0"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</a:endParaRPr>
          </a:p>
          <a:p>
            <a:pPr algn="just" fontAlgn="base"/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	private 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BST left, right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 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left, right subtree</a:t>
            </a:r>
            <a:endParaRPr lang="en-US" altLang="ko-KR" sz="1600" kern="0" dirty="0">
              <a:solidFill>
                <a:schemeClr val="accent6">
                  <a:lumMod val="60000"/>
                  <a:lumOff val="40000"/>
                </a:schemeClr>
              </a:solidFill>
              <a:latin typeface="바탕" panose="02030600000101010101" pitchFamily="18" charset="-127"/>
            </a:endParaRPr>
          </a:p>
          <a:p>
            <a:pPr algn="just" fontAlgn="base"/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	private </a:t>
            </a:r>
            <a:r>
              <a:rPr lang="en-US" altLang="ko-KR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size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        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트리의 사이즈를 저장</a:t>
            </a:r>
            <a:endParaRPr lang="en-US" altLang="ko-KR" sz="1600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sz="1400" kern="0" dirty="0"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</a:endParaRPr>
          </a:p>
          <a:p>
            <a:pPr algn="just" fontAlgn="base"/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treesize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{ … }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              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트리의 크기를 반환</a:t>
            </a:r>
            <a:endParaRPr lang="en-US" altLang="ko-KR" sz="1600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바탕" panose="02030600000101010101" pitchFamily="18" charset="-127"/>
            </a:endParaRPr>
          </a:p>
          <a:p>
            <a:pPr algn="just" fontAlgn="base"/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boolean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recu_insert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(key) { … } 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원소 삽입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재귀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6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boolean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iter_insert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(key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) { … }  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원소 삽입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반복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600" kern="0" dirty="0"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</a:endParaRPr>
          </a:p>
          <a:p>
            <a:pPr algn="just" fontAlgn="base"/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	void </a:t>
            </a:r>
            <a:r>
              <a:rPr lang="en-US" altLang="ko-KR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inorder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{ … 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}             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중위 순회</a:t>
            </a:r>
            <a:endParaRPr lang="en-US" altLang="ko-KR" sz="16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b="1" kern="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400" b="1" kern="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추가 해야 할 </a:t>
            </a:r>
            <a:r>
              <a:rPr lang="ko-KR" altLang="en-US" sz="1400" b="1" kern="0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메소드</a:t>
            </a:r>
            <a:endParaRPr lang="en-US" altLang="ko-KR" sz="1400" b="1" kern="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</a:t>
            </a:r>
            <a:r>
              <a:rPr lang="en-US" altLang="ko-KR" b="1" dirty="0"/>
              <a:t>delete(key</a:t>
            </a:r>
            <a:r>
              <a:rPr lang="en-US" altLang="ko-KR" b="1" dirty="0" smtClean="0"/>
              <a:t>) { … }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	Comparable </a:t>
            </a:r>
            <a:r>
              <a:rPr lang="en-US" altLang="ko-KR" b="1" dirty="0" err="1"/>
              <a:t>delete_minimum</a:t>
            </a:r>
            <a:r>
              <a:rPr lang="en-US" altLang="ko-KR" b="1" dirty="0"/>
              <a:t>(BST T</a:t>
            </a:r>
            <a:r>
              <a:rPr lang="en-US" altLang="ko-KR" b="1" dirty="0" smtClean="0"/>
              <a:t>) { … }</a:t>
            </a:r>
            <a:endParaRPr lang="en-US" altLang="ko-KR" sz="14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2100" y="5849889"/>
            <a:ext cx="6096000" cy="8802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주의사항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연산 수행 과정에서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size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가 변경되는 </a:t>
            </a:r>
            <a:endParaRPr lang="en-US" altLang="ko-KR" sz="1600" kern="0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서브트리에서만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size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를 업데이트해야 한다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spc="0" dirty="0">
              <a:solidFill>
                <a:srgbClr val="FF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3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(2/10)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97561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 smtClean="0"/>
              <a:t>boolean</a:t>
            </a:r>
            <a:r>
              <a:rPr lang="en-US" altLang="ko-KR" sz="2000" b="1" dirty="0" smtClean="0"/>
              <a:t> delete(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sz="2000" b="1" dirty="0" smtClean="0"/>
              <a:t>)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endParaRPr lang="en-US" altLang="ko-KR" sz="20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305528"/>
            <a:ext cx="159457" cy="16415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77442" y="1145915"/>
            <a:ext cx="6524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dirty="0" smtClean="0"/>
              <a:t> BST</a:t>
            </a:r>
            <a:r>
              <a:rPr lang="ko-KR" altLang="en-US" b="1" dirty="0" smtClean="0"/>
              <a:t>안에 입력한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ko-KR" altLang="en-US" b="1" dirty="0" smtClean="0"/>
              <a:t>에 해당 하는 값을 갖는 노드를 찾아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삭제하는데 </a:t>
            </a:r>
            <a:r>
              <a:rPr lang="ko-KR" altLang="en-US" b="1" u="sng" dirty="0" smtClean="0"/>
              <a:t>성공</a:t>
            </a:r>
            <a:r>
              <a:rPr lang="ko-KR" altLang="en-US" b="1" dirty="0" smtClean="0"/>
              <a:t>하면 </a:t>
            </a:r>
            <a:r>
              <a:rPr lang="en-US" altLang="ko-KR" b="1" dirty="0" smtClean="0">
                <a:solidFill>
                  <a:srgbClr val="7030A0"/>
                </a:solidFill>
              </a:rPr>
              <a:t>true </a:t>
            </a:r>
            <a:r>
              <a:rPr lang="ko-KR" altLang="en-US" b="1" dirty="0" smtClean="0"/>
              <a:t>반환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실패하면 </a:t>
            </a:r>
            <a:r>
              <a:rPr lang="en-US" altLang="ko-KR" b="1" dirty="0" smtClean="0">
                <a:solidFill>
                  <a:srgbClr val="7030A0"/>
                </a:solidFill>
              </a:rPr>
              <a:t>false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반환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성공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삭제하고자 하는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BST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존재할 경우를 말함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삭제에 성공 할 때에만</a:t>
            </a:r>
            <a:r>
              <a:rPr lang="en-US" altLang="ko-KR" sz="1600" dirty="0" smtClean="0">
                <a:solidFill>
                  <a:srgbClr val="C00000"/>
                </a:solidFill>
              </a:rPr>
              <a:t>,</a:t>
            </a:r>
            <a:r>
              <a:rPr lang="ko-KR" altLang="en-US" sz="1600" dirty="0" smtClean="0">
                <a:solidFill>
                  <a:srgbClr val="C00000"/>
                </a:solidFill>
              </a:rPr>
              <a:t> 각 트리의 </a:t>
            </a:r>
            <a:r>
              <a:rPr lang="en-US" altLang="ko-KR" sz="1600" dirty="0" smtClean="0">
                <a:solidFill>
                  <a:srgbClr val="C00000"/>
                </a:solidFill>
              </a:rPr>
              <a:t>size</a:t>
            </a:r>
            <a:r>
              <a:rPr lang="ko-KR" altLang="en-US" sz="1600" dirty="0" smtClean="0">
                <a:solidFill>
                  <a:srgbClr val="C00000"/>
                </a:solidFill>
              </a:rPr>
              <a:t>를 변경해야 한다</a:t>
            </a:r>
            <a:r>
              <a:rPr lang="en-US" altLang="ko-KR" sz="1600" dirty="0" smtClean="0">
                <a:solidFill>
                  <a:srgbClr val="C00000"/>
                </a:solidFill>
              </a:rPr>
              <a:t>.)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38" y="2879113"/>
            <a:ext cx="917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Case 1 : </a:t>
            </a:r>
            <a:r>
              <a:rPr lang="ko-KR" altLang="en-US" dirty="0">
                <a:solidFill>
                  <a:srgbClr val="0070C0"/>
                </a:solidFill>
              </a:rPr>
              <a:t>삭제하려는 노드가 </a:t>
            </a:r>
            <a:r>
              <a:rPr lang="en-US" altLang="ko-KR" dirty="0">
                <a:solidFill>
                  <a:srgbClr val="0070C0"/>
                </a:solidFill>
              </a:rPr>
              <a:t>leaf </a:t>
            </a:r>
            <a:r>
              <a:rPr lang="ko-KR" altLang="en-US" dirty="0">
                <a:solidFill>
                  <a:srgbClr val="0070C0"/>
                </a:solidFill>
              </a:rPr>
              <a:t>노드일 경우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Leaf node = left, right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서브트리가</a:t>
            </a:r>
            <a:r>
              <a:rPr lang="ko-KR" altLang="en-US" b="1" dirty="0" smtClean="0"/>
              <a:t> 모두 존재하지 않음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u="sng" dirty="0" smtClean="0"/>
              <a:t>부모 노드와의 연결을 끊음</a:t>
            </a:r>
            <a:endParaRPr lang="en-US" altLang="ko-KR" u="sng" dirty="0" smtClean="0"/>
          </a:p>
        </p:txBody>
      </p:sp>
      <p:grpSp>
        <p:nvGrpSpPr>
          <p:cNvPr id="48" name="그룹 47"/>
          <p:cNvGrpSpPr/>
          <p:nvPr/>
        </p:nvGrpSpPr>
        <p:grpSpPr>
          <a:xfrm>
            <a:off x="1418116" y="3959723"/>
            <a:ext cx="3275974" cy="2351046"/>
            <a:chOff x="7205785" y="3606082"/>
            <a:chExt cx="3275974" cy="2351046"/>
          </a:xfrm>
        </p:grpSpPr>
        <p:sp>
          <p:nvSpPr>
            <p:cNvPr id="50" name="타원 49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/>
            <p:cNvCxnSpPr>
              <a:stCxn id="51" idx="0"/>
              <a:endCxn id="50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2" idx="0"/>
              <a:endCxn id="50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8" idx="0"/>
              <a:endCxn id="51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9993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2" idx="5"/>
            </p:cNvCxnSpPr>
            <p:nvPr/>
          </p:nvCxnSpPr>
          <p:spPr>
            <a:xfrm flipH="1" flipV="1">
              <a:off x="9874069" y="4826499"/>
              <a:ext cx="363559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73680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09866" y="55184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8967572" y="5468866"/>
              <a:ext cx="488262" cy="48826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63070" y="55283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63" name="직선 연결선 62"/>
            <p:cNvCxnSpPr>
              <a:stCxn id="61" idx="0"/>
              <a:endCxn id="52" idx="3"/>
            </p:cNvCxnSpPr>
            <p:nvPr/>
          </p:nvCxnSpPr>
          <p:spPr>
            <a:xfrm flipV="1">
              <a:off x="9211703" y="4826499"/>
              <a:ext cx="31711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오른쪽 화살표 63"/>
          <p:cNvSpPr/>
          <p:nvPr/>
        </p:nvSpPr>
        <p:spPr>
          <a:xfrm>
            <a:off x="5487496" y="4859347"/>
            <a:ext cx="592628" cy="339674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7117661" y="3959723"/>
            <a:ext cx="3362167" cy="2351046"/>
            <a:chOff x="7205785" y="3606082"/>
            <a:chExt cx="3362167" cy="2351046"/>
          </a:xfrm>
        </p:grpSpPr>
        <p:sp>
          <p:nvSpPr>
            <p:cNvPr id="66" name="타원 65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>
              <a:stCxn id="67" idx="0"/>
              <a:endCxn id="66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8" idx="0"/>
              <a:endCxn id="66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4" idx="0"/>
              <a:endCxn id="67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0079690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2" idx="0"/>
              <a:endCxn id="68" idx="5"/>
            </p:cNvCxnSpPr>
            <p:nvPr/>
          </p:nvCxnSpPr>
          <p:spPr>
            <a:xfrm flipH="1" flipV="1">
              <a:off x="9874069" y="4826499"/>
              <a:ext cx="44975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3680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096059" y="55272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226959" y="640429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delete(9)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09955" y="2738435"/>
            <a:ext cx="107969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3193" y="4012322"/>
            <a:ext cx="14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Size : 6 )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757394" y="4012322"/>
            <a:ext cx="14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Size : </a:t>
            </a:r>
            <a:r>
              <a:rPr lang="en-US" altLang="ko-KR" sz="1600" dirty="0" smtClean="0">
                <a:solidFill>
                  <a:srgbClr val="FF0000"/>
                </a:solidFill>
              </a:rPr>
              <a:t>5</a:t>
            </a:r>
            <a:r>
              <a:rPr lang="en-US" altLang="ko-KR" sz="1600" dirty="0" smtClean="0"/>
              <a:t> )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885569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3483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573259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9831173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2029" y="5898493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693567" y="5898493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8146104" y="5898493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0475757" y="5905090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3659104" y="5894255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022747" y="2878132"/>
            <a:ext cx="498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Check point : </a:t>
            </a:r>
          </a:p>
          <a:p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삭제하려는 노드가 리프노드이면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그 노드의 사이즈는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(3/10)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97561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 smtClean="0"/>
              <a:t>boolean</a:t>
            </a:r>
            <a:r>
              <a:rPr lang="en-US" altLang="ko-KR" sz="2000" b="1" dirty="0" smtClean="0"/>
              <a:t> delete(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sz="2000" b="1" dirty="0" smtClean="0"/>
              <a:t>)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endParaRPr lang="en-US" altLang="ko-KR" sz="20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305528"/>
            <a:ext cx="159457" cy="16415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77442" y="1145915"/>
            <a:ext cx="6524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dirty="0" smtClean="0"/>
              <a:t> BST</a:t>
            </a:r>
            <a:r>
              <a:rPr lang="ko-KR" altLang="en-US" b="1" dirty="0" smtClean="0"/>
              <a:t>안에 입력한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ko-KR" altLang="en-US" b="1" dirty="0" smtClean="0"/>
              <a:t>에 해당 하는 값을 갖는 노드를 찾아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삭제하는데 </a:t>
            </a:r>
            <a:r>
              <a:rPr lang="ko-KR" altLang="en-US" b="1" u="sng" dirty="0" smtClean="0"/>
              <a:t>성공</a:t>
            </a:r>
            <a:r>
              <a:rPr lang="ko-KR" altLang="en-US" b="1" dirty="0" smtClean="0"/>
              <a:t>하면 </a:t>
            </a:r>
            <a:r>
              <a:rPr lang="en-US" altLang="ko-KR" b="1" dirty="0" smtClean="0">
                <a:solidFill>
                  <a:srgbClr val="7030A0"/>
                </a:solidFill>
              </a:rPr>
              <a:t>true </a:t>
            </a:r>
            <a:r>
              <a:rPr lang="ko-KR" altLang="en-US" b="1" dirty="0" smtClean="0"/>
              <a:t>반환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실패하면 </a:t>
            </a:r>
            <a:r>
              <a:rPr lang="en-US" altLang="ko-KR" b="1" dirty="0" smtClean="0">
                <a:solidFill>
                  <a:srgbClr val="7030A0"/>
                </a:solidFill>
              </a:rPr>
              <a:t>false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반환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성공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삭제하고자 하는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BST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존재할 경우를 말함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삭제에 성공 할 때에만</a:t>
            </a:r>
            <a:r>
              <a:rPr lang="en-US" altLang="ko-KR" sz="1600" dirty="0" smtClean="0">
                <a:solidFill>
                  <a:srgbClr val="C00000"/>
                </a:solidFill>
              </a:rPr>
              <a:t>,</a:t>
            </a:r>
            <a:r>
              <a:rPr lang="ko-KR" altLang="en-US" sz="1600" dirty="0" smtClean="0">
                <a:solidFill>
                  <a:srgbClr val="C00000"/>
                </a:solidFill>
              </a:rPr>
              <a:t> 각 트리의 </a:t>
            </a:r>
            <a:r>
              <a:rPr lang="en-US" altLang="ko-KR" sz="1600" dirty="0" smtClean="0">
                <a:solidFill>
                  <a:srgbClr val="C00000"/>
                </a:solidFill>
              </a:rPr>
              <a:t>size</a:t>
            </a:r>
            <a:r>
              <a:rPr lang="ko-KR" altLang="en-US" sz="1600" dirty="0" smtClean="0">
                <a:solidFill>
                  <a:srgbClr val="C00000"/>
                </a:solidFill>
              </a:rPr>
              <a:t>를 변경해야 한다</a:t>
            </a:r>
            <a:r>
              <a:rPr lang="en-US" altLang="ko-KR" sz="1600" dirty="0" smtClean="0">
                <a:solidFill>
                  <a:srgbClr val="C00000"/>
                </a:solidFill>
              </a:rPr>
              <a:t>.)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38" y="2861529"/>
            <a:ext cx="770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Case 2 : </a:t>
            </a:r>
            <a:r>
              <a:rPr lang="ko-KR" altLang="en-US" dirty="0">
                <a:solidFill>
                  <a:srgbClr val="0070C0"/>
                </a:solidFill>
              </a:rPr>
              <a:t>삭제하려는 노드가 하나의 서브 트리를 가질 </a:t>
            </a:r>
            <a:r>
              <a:rPr lang="ko-KR" altLang="en-US" dirty="0" smtClean="0">
                <a:solidFill>
                  <a:srgbClr val="0070C0"/>
                </a:solidFill>
              </a:rPr>
              <a:t>경우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해당 노드의 서브 트리를 부모 노드와 연결시키고</a:t>
            </a:r>
            <a:r>
              <a:rPr lang="en-US" altLang="ko-KR" dirty="0"/>
              <a:t>, </a:t>
            </a:r>
            <a:r>
              <a:rPr lang="ko-KR" altLang="en-US" dirty="0"/>
              <a:t>해당 노드를 </a:t>
            </a:r>
            <a:r>
              <a:rPr lang="ko-KR" altLang="en-US" dirty="0" smtClean="0"/>
              <a:t>제거</a:t>
            </a:r>
            <a:endParaRPr lang="en-US" altLang="ko-KR" dirty="0"/>
          </a:p>
        </p:txBody>
      </p:sp>
      <p:sp>
        <p:nvSpPr>
          <p:cNvPr id="81" name="TextBox 80"/>
          <p:cNvSpPr txBox="1"/>
          <p:nvPr/>
        </p:nvSpPr>
        <p:spPr>
          <a:xfrm>
            <a:off x="2199378" y="6422324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delete(1)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895211" y="5718165"/>
            <a:ext cx="1008750" cy="68041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1418116" y="3959723"/>
            <a:ext cx="3275974" cy="2351046"/>
            <a:chOff x="7205785" y="3606082"/>
            <a:chExt cx="3275974" cy="2351046"/>
          </a:xfrm>
        </p:grpSpPr>
        <p:sp>
          <p:nvSpPr>
            <p:cNvPr id="97" name="타원 96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>
              <a:stCxn id="98" idx="0"/>
              <a:endCxn id="97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9" idx="0"/>
              <a:endCxn id="97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105" idx="0"/>
              <a:endCxn id="98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9993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/>
            <p:cNvCxnSpPr>
              <a:stCxn id="103" idx="0"/>
              <a:endCxn id="99" idx="5"/>
            </p:cNvCxnSpPr>
            <p:nvPr/>
          </p:nvCxnSpPr>
          <p:spPr>
            <a:xfrm flipH="1" flipV="1">
              <a:off x="9874069" y="4826499"/>
              <a:ext cx="363559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2472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001074" y="55360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967572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054278" y="55371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110" name="직선 연결선 109"/>
            <p:cNvCxnSpPr>
              <a:stCxn id="108" idx="0"/>
              <a:endCxn id="99" idx="3"/>
            </p:cNvCxnSpPr>
            <p:nvPr/>
          </p:nvCxnSpPr>
          <p:spPr>
            <a:xfrm flipV="1">
              <a:off x="9211703" y="4826499"/>
              <a:ext cx="31711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7069277" y="3959723"/>
            <a:ext cx="3275974" cy="2351046"/>
            <a:chOff x="7205785" y="3606082"/>
            <a:chExt cx="3275974" cy="2351046"/>
          </a:xfrm>
        </p:grpSpPr>
        <p:sp>
          <p:nvSpPr>
            <p:cNvPr id="124" name="타원 123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25" idx="0"/>
              <a:endCxn id="124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26" idx="0"/>
              <a:endCxn id="124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/>
            <p:cNvSpPr/>
            <p:nvPr/>
          </p:nvSpPr>
          <p:spPr>
            <a:xfrm>
              <a:off x="9993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직선 연결선 130"/>
            <p:cNvCxnSpPr>
              <a:stCxn id="130" idx="0"/>
              <a:endCxn id="126" idx="5"/>
            </p:cNvCxnSpPr>
            <p:nvPr/>
          </p:nvCxnSpPr>
          <p:spPr>
            <a:xfrm flipH="1" flipV="1">
              <a:off x="9874069" y="4826499"/>
              <a:ext cx="363559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9482472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01074" y="55360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8967572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054278" y="55371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137" name="직선 연결선 136"/>
            <p:cNvCxnSpPr>
              <a:stCxn id="135" idx="0"/>
              <a:endCxn id="126" idx="3"/>
            </p:cNvCxnSpPr>
            <p:nvPr/>
          </p:nvCxnSpPr>
          <p:spPr>
            <a:xfrm flipV="1">
              <a:off x="9211703" y="4826499"/>
              <a:ext cx="31711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오른쪽 화살표 137"/>
          <p:cNvSpPr/>
          <p:nvPr/>
        </p:nvSpPr>
        <p:spPr>
          <a:xfrm>
            <a:off x="5487496" y="4859347"/>
            <a:ext cx="592628" cy="339674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509955" y="2738435"/>
            <a:ext cx="107969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053193" y="4012322"/>
            <a:ext cx="14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Size : 6 )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757394" y="4012322"/>
            <a:ext cx="14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Size : </a:t>
            </a:r>
            <a:r>
              <a:rPr lang="en-US" altLang="ko-KR" sz="1600" dirty="0" smtClean="0">
                <a:solidFill>
                  <a:srgbClr val="FF0000"/>
                </a:solidFill>
              </a:rPr>
              <a:t>5</a:t>
            </a:r>
            <a:r>
              <a:rPr lang="en-US" altLang="ko-KR" sz="1600" dirty="0" smtClean="0"/>
              <a:t> )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885569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143483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</a:t>
            </a:r>
            <a:endParaRPr lang="ko-KR" alt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547410" y="4832776"/>
            <a:ext cx="427741" cy="34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831173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452967" y="5920479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93567" y="5898493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301203" y="589755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55452" y="5896619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659104" y="5894255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51" name="직사각형 150"/>
          <p:cNvSpPr/>
          <p:nvPr/>
        </p:nvSpPr>
        <p:spPr>
          <a:xfrm>
            <a:off x="6963043" y="4661843"/>
            <a:ext cx="1008750" cy="68041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(4/10)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97561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 smtClean="0"/>
              <a:t>boolean</a:t>
            </a:r>
            <a:r>
              <a:rPr lang="en-US" altLang="ko-KR" sz="2000" b="1" dirty="0" smtClean="0"/>
              <a:t> delete(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sz="2000" b="1" dirty="0" smtClean="0"/>
              <a:t>)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endParaRPr lang="en-US" altLang="ko-KR" sz="20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305528"/>
            <a:ext cx="159457" cy="16415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77442" y="1145915"/>
            <a:ext cx="6524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dirty="0" smtClean="0"/>
              <a:t> BST</a:t>
            </a:r>
            <a:r>
              <a:rPr lang="ko-KR" altLang="en-US" b="1" dirty="0" smtClean="0"/>
              <a:t>안에 입력한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ko-KR" altLang="en-US" b="1" dirty="0" smtClean="0"/>
              <a:t>에 해당 하는 값을 갖는 노드를 찾아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삭제하는데 </a:t>
            </a:r>
            <a:r>
              <a:rPr lang="ko-KR" altLang="en-US" b="1" u="sng" dirty="0" smtClean="0"/>
              <a:t>성공</a:t>
            </a:r>
            <a:r>
              <a:rPr lang="ko-KR" altLang="en-US" b="1" dirty="0" smtClean="0"/>
              <a:t>하면 </a:t>
            </a:r>
            <a:r>
              <a:rPr lang="en-US" altLang="ko-KR" b="1" dirty="0" smtClean="0">
                <a:solidFill>
                  <a:srgbClr val="7030A0"/>
                </a:solidFill>
              </a:rPr>
              <a:t>true </a:t>
            </a:r>
            <a:r>
              <a:rPr lang="ko-KR" altLang="en-US" b="1" dirty="0" smtClean="0"/>
              <a:t>반환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실패하면 </a:t>
            </a:r>
            <a:r>
              <a:rPr lang="en-US" altLang="ko-KR" b="1" dirty="0" smtClean="0">
                <a:solidFill>
                  <a:srgbClr val="7030A0"/>
                </a:solidFill>
              </a:rPr>
              <a:t>false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반환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성공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삭제하고자 하는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BST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존재할 경우를 말함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삭제에 성공 할 때에만</a:t>
            </a:r>
            <a:r>
              <a:rPr lang="en-US" altLang="ko-KR" sz="1600" dirty="0" smtClean="0">
                <a:solidFill>
                  <a:srgbClr val="C00000"/>
                </a:solidFill>
              </a:rPr>
              <a:t>,</a:t>
            </a:r>
            <a:r>
              <a:rPr lang="ko-KR" altLang="en-US" sz="1600" dirty="0" smtClean="0">
                <a:solidFill>
                  <a:srgbClr val="C00000"/>
                </a:solidFill>
              </a:rPr>
              <a:t> 각 트리의 </a:t>
            </a:r>
            <a:r>
              <a:rPr lang="en-US" altLang="ko-KR" sz="1600" dirty="0" smtClean="0">
                <a:solidFill>
                  <a:srgbClr val="C00000"/>
                </a:solidFill>
              </a:rPr>
              <a:t>size</a:t>
            </a:r>
            <a:r>
              <a:rPr lang="ko-KR" altLang="en-US" sz="1600" dirty="0" smtClean="0">
                <a:solidFill>
                  <a:srgbClr val="C00000"/>
                </a:solidFill>
              </a:rPr>
              <a:t>를 변경해야 한다</a:t>
            </a:r>
            <a:r>
              <a:rPr lang="en-US" altLang="ko-KR" sz="1600" dirty="0" smtClean="0">
                <a:solidFill>
                  <a:srgbClr val="C00000"/>
                </a:solidFill>
              </a:rPr>
              <a:t>.)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638" y="2861529"/>
            <a:ext cx="103386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Case 3 : </a:t>
            </a:r>
            <a:r>
              <a:rPr lang="ko-KR" altLang="en-US" dirty="0">
                <a:solidFill>
                  <a:srgbClr val="0070C0"/>
                </a:solidFill>
              </a:rPr>
              <a:t>삭제하려는 노드가 두 서브 트리를 모두 가질 </a:t>
            </a:r>
            <a:r>
              <a:rPr lang="ko-KR" altLang="en-US" dirty="0" smtClean="0">
                <a:solidFill>
                  <a:srgbClr val="0070C0"/>
                </a:solidFill>
              </a:rPr>
              <a:t>경우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삭제하려는 </a:t>
            </a:r>
            <a:r>
              <a:rPr lang="ko-KR" altLang="en-US" dirty="0"/>
              <a:t>노드의 </a:t>
            </a:r>
            <a:r>
              <a:rPr lang="ko-KR" altLang="en-US" b="1" u="sng" dirty="0"/>
              <a:t>오른쪽 </a:t>
            </a:r>
            <a:r>
              <a:rPr lang="ko-KR" altLang="en-US" b="1" u="sng" dirty="0" smtClean="0"/>
              <a:t>서브트리에서 최소값</a:t>
            </a:r>
            <a:r>
              <a:rPr lang="en-US" altLang="ko-KR" b="1" u="sng" dirty="0" smtClean="0"/>
              <a:t>(</a:t>
            </a:r>
            <a:r>
              <a:rPr lang="en-US" altLang="ko-KR" b="1" u="sng" dirty="0" err="1"/>
              <a:t>delete_minimum</a:t>
            </a:r>
            <a:r>
              <a:rPr lang="en-US" altLang="ko-KR" b="1" u="sng" dirty="0"/>
              <a:t> </a:t>
            </a:r>
            <a:r>
              <a:rPr lang="ko-KR" altLang="en-US" b="1" u="sng" dirty="0" err="1"/>
              <a:t>메소드의</a:t>
            </a:r>
            <a:r>
              <a:rPr lang="ko-KR" altLang="en-US" b="1" u="sng" dirty="0"/>
              <a:t> </a:t>
            </a:r>
            <a:r>
              <a:rPr lang="ko-KR" altLang="en-US" b="1" u="sng" dirty="0" err="1" smtClean="0"/>
              <a:t>리턴값</a:t>
            </a:r>
            <a:r>
              <a:rPr lang="en-US" altLang="ko-KR" b="1" u="sng" dirty="0" smtClean="0"/>
              <a:t>)</a:t>
            </a:r>
            <a:r>
              <a:rPr lang="ko-KR" altLang="en-US" dirty="0" smtClean="0"/>
              <a:t>을 찾아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삭제하려는 노드는 삭제한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삭제된 노드의 위치에 교체하여</a:t>
            </a:r>
            <a:r>
              <a:rPr lang="en-US" altLang="ko-KR" dirty="0" smtClean="0"/>
              <a:t>, BST </a:t>
            </a:r>
            <a:r>
              <a:rPr lang="ko-KR" altLang="en-US" dirty="0" smtClean="0"/>
              <a:t>형태를 유지</a:t>
            </a:r>
            <a:endParaRPr lang="en-US" altLang="ko-KR" dirty="0"/>
          </a:p>
        </p:txBody>
      </p:sp>
      <p:sp>
        <p:nvSpPr>
          <p:cNvPr id="81" name="TextBox 80"/>
          <p:cNvSpPr txBox="1"/>
          <p:nvPr/>
        </p:nvSpPr>
        <p:spPr>
          <a:xfrm>
            <a:off x="2199378" y="6422324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delete(5)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418116" y="3959723"/>
            <a:ext cx="3301349" cy="2351046"/>
            <a:chOff x="7205785" y="3606082"/>
            <a:chExt cx="3301349" cy="2351046"/>
          </a:xfrm>
        </p:grpSpPr>
        <p:sp>
          <p:nvSpPr>
            <p:cNvPr id="97" name="타원 96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>
              <a:stCxn id="98" idx="0"/>
              <a:endCxn id="97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9" idx="0"/>
              <a:endCxn id="97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105" idx="0"/>
              <a:endCxn id="98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10018872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/>
            <p:cNvCxnSpPr>
              <a:stCxn id="103" idx="0"/>
              <a:endCxn id="99" idx="5"/>
            </p:cNvCxnSpPr>
            <p:nvPr/>
          </p:nvCxnSpPr>
          <p:spPr>
            <a:xfrm flipH="1" flipV="1">
              <a:off x="9874069" y="4826499"/>
              <a:ext cx="363559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2472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026449" y="55360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967572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054278" y="55371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110" name="직선 연결선 109"/>
            <p:cNvCxnSpPr>
              <a:stCxn id="108" idx="0"/>
              <a:endCxn id="99" idx="3"/>
            </p:cNvCxnSpPr>
            <p:nvPr/>
          </p:nvCxnSpPr>
          <p:spPr>
            <a:xfrm flipV="1">
              <a:off x="9211703" y="4826499"/>
              <a:ext cx="31711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오른쪽 화살표 137"/>
          <p:cNvSpPr/>
          <p:nvPr/>
        </p:nvSpPr>
        <p:spPr>
          <a:xfrm>
            <a:off x="5612118" y="4832776"/>
            <a:ext cx="592628" cy="339674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509955" y="2738435"/>
            <a:ext cx="107969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053248" y="4677508"/>
            <a:ext cx="2045937" cy="174481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00687" y="5712361"/>
            <a:ext cx="640459" cy="65184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29462" y="3905803"/>
            <a:ext cx="618790" cy="60125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053193" y="4012322"/>
            <a:ext cx="14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Size : 6 )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757394" y="4012322"/>
            <a:ext cx="14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Size : </a:t>
            </a:r>
            <a:r>
              <a:rPr lang="en-US" altLang="ko-KR" sz="1600" dirty="0" smtClean="0">
                <a:solidFill>
                  <a:srgbClr val="FF0000"/>
                </a:solidFill>
              </a:rPr>
              <a:t>5</a:t>
            </a:r>
            <a:r>
              <a:rPr lang="en-US" altLang="ko-KR" sz="1600" dirty="0" smtClean="0"/>
              <a:t> )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885569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3483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573259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831173" y="4832776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62029" y="5898493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12405" y="5921585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146104" y="5898493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0396629" y="5905090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694272" y="5894255"/>
            <a:ext cx="4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078055" y="3959723"/>
            <a:ext cx="3318996" cy="2351046"/>
            <a:chOff x="7205785" y="3606082"/>
            <a:chExt cx="3318996" cy="2351046"/>
          </a:xfrm>
        </p:grpSpPr>
        <p:sp>
          <p:nvSpPr>
            <p:cNvPr id="56" name="타원 55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연결선 58"/>
            <p:cNvCxnSpPr>
              <a:stCxn id="57" idx="0"/>
              <a:endCxn id="56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8" idx="0"/>
              <a:endCxn id="56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64" idx="0"/>
              <a:endCxn id="57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36519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/>
            <p:cNvCxnSpPr>
              <a:stCxn id="62" idx="0"/>
              <a:endCxn id="58" idx="5"/>
            </p:cNvCxnSpPr>
            <p:nvPr/>
          </p:nvCxnSpPr>
          <p:spPr>
            <a:xfrm flipH="1" flipV="1">
              <a:off x="9874069" y="4826499"/>
              <a:ext cx="406581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482472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061680" y="55360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1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(5/10)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1655" y="999841"/>
            <a:ext cx="11078491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Comparable </a:t>
            </a:r>
            <a:r>
              <a:rPr lang="en-US" altLang="ko-KR" sz="2000" b="1" dirty="0" err="1" smtClean="0"/>
              <a:t>delete_minimum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BinarySearchTree</a:t>
            </a:r>
            <a:r>
              <a:rPr lang="en-US" altLang="ko-KR" sz="2000" b="1" dirty="0" smtClean="0"/>
              <a:t> T)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delete </a:t>
            </a:r>
            <a:r>
              <a:rPr lang="ko-KR" altLang="en-US" dirty="0" smtClean="0"/>
              <a:t>함수 실행 시</a:t>
            </a:r>
            <a:r>
              <a:rPr lang="en-US" altLang="ko-KR" dirty="0" smtClean="0"/>
              <a:t>,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Case 3</a:t>
            </a:r>
            <a:r>
              <a:rPr lang="ko-KR" altLang="en-US" u="sng" dirty="0" smtClean="0"/>
              <a:t>일 경우</a:t>
            </a:r>
            <a:r>
              <a:rPr lang="ko-KR" altLang="en-US" dirty="0" smtClean="0"/>
              <a:t>에 </a:t>
            </a:r>
            <a:r>
              <a:rPr lang="en-US" altLang="ko-KR" b="1" dirty="0" err="1" smtClean="0"/>
              <a:t>delete_minimum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쓰임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0070C0"/>
                </a:solidFill>
              </a:rPr>
              <a:t>3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삭제하려는 노드의 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left, right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의 </a:t>
            </a:r>
            <a:r>
              <a:rPr lang="ko-KR" altLang="en-US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서브트리가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존재할 경우</a:t>
            </a:r>
            <a:endParaRPr lang="en-US" altLang="ko-KR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dirty="0" smtClean="0"/>
              <a:t> </a:t>
            </a:r>
            <a:r>
              <a:rPr lang="ko-KR" altLang="en-US" dirty="0" smtClean="0"/>
              <a:t>삭제하려는 노드가 제거된 후에도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형태 유지가 필요하므로 삭제된 노드 자리에 대체 노드가 필요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    (</a:t>
            </a:r>
            <a:r>
              <a:rPr lang="ko-KR" altLang="en-US" dirty="0" smtClean="0">
                <a:solidFill>
                  <a:srgbClr val="FF0000"/>
                </a:solidFill>
              </a:rPr>
              <a:t>삭제하려는 노드를 대신할 대체 노드를 찾는 것이 이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메소드의</a:t>
            </a:r>
            <a:r>
              <a:rPr lang="ko-KR" altLang="en-US" dirty="0" smtClean="0">
                <a:solidFill>
                  <a:srgbClr val="FF0000"/>
                </a:solidFill>
              </a:rPr>
              <a:t> 목적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6253" y="11959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6902" y="3191560"/>
            <a:ext cx="626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6666"/>
                </a:solidFill>
              </a:rPr>
              <a:t>Method 1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삭제하려는 노드의 </a:t>
            </a:r>
            <a:r>
              <a:rPr lang="ko-KR" altLang="en-US" sz="1600" b="1" u="sng" dirty="0" smtClean="0"/>
              <a:t>오른쪽 </a:t>
            </a:r>
            <a:r>
              <a:rPr lang="ko-KR" altLang="en-US" sz="1600" b="1" u="sng" dirty="0" err="1" smtClean="0"/>
              <a:t>서브트리의</a:t>
            </a:r>
            <a:r>
              <a:rPr lang="ko-KR" altLang="en-US" sz="1600" b="1" u="sng" dirty="0" smtClean="0"/>
              <a:t> 최소값</a:t>
            </a:r>
            <a:endParaRPr lang="ko-KR" altLang="en-US" sz="1600" b="1" u="sng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0368" y="3192829"/>
            <a:ext cx="626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6666"/>
                </a:solidFill>
              </a:rPr>
              <a:t>Method 2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삭제하려는 노드의 </a:t>
            </a:r>
            <a:r>
              <a:rPr lang="ko-KR" altLang="en-US" sz="1600" b="1" u="sng" dirty="0" smtClean="0"/>
              <a:t>왼쪽 </a:t>
            </a:r>
            <a:r>
              <a:rPr lang="ko-KR" altLang="en-US" sz="1600" b="1" u="sng" dirty="0" err="1" smtClean="0"/>
              <a:t>서브트리의</a:t>
            </a:r>
            <a:r>
              <a:rPr lang="ko-KR" altLang="en-US" sz="1600" b="1" u="sng" dirty="0" smtClean="0"/>
              <a:t> 최대값</a:t>
            </a:r>
            <a:endParaRPr lang="ko-KR" altLang="en-US" sz="1600" b="1" u="sng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90285" y="3151539"/>
            <a:ext cx="11811215" cy="3565986"/>
            <a:chOff x="190285" y="3169123"/>
            <a:chExt cx="11837592" cy="3613686"/>
          </a:xfrm>
        </p:grpSpPr>
        <p:sp>
          <p:nvSpPr>
            <p:cNvPr id="18" name="직사각형 17"/>
            <p:cNvSpPr/>
            <p:nvPr/>
          </p:nvSpPr>
          <p:spPr>
            <a:xfrm>
              <a:off x="190285" y="3169123"/>
              <a:ext cx="11837592" cy="3613686"/>
            </a:xfrm>
            <a:prstGeom prst="rect">
              <a:avLst/>
            </a:prstGeom>
            <a:noFill/>
            <a:ln w="28575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153159" y="3169123"/>
              <a:ext cx="0" cy="3613686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393174" y="3640757"/>
            <a:ext cx="3904913" cy="3076768"/>
            <a:chOff x="1393174" y="3693740"/>
            <a:chExt cx="3904913" cy="3076768"/>
          </a:xfrm>
        </p:grpSpPr>
        <p:sp>
          <p:nvSpPr>
            <p:cNvPr id="8" name="TextBox 7"/>
            <p:cNvSpPr txBox="1"/>
            <p:nvPr/>
          </p:nvSpPr>
          <p:spPr>
            <a:xfrm>
              <a:off x="2974119" y="5631350"/>
              <a:ext cx="98937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7030A0"/>
                  </a:solidFill>
                </a:rPr>
                <a:t>삭제 후 반환</a:t>
              </a:r>
              <a:endParaRPr lang="ko-KR" altLang="en-US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393174" y="3693740"/>
              <a:ext cx="3904913" cy="3076768"/>
              <a:chOff x="1393174" y="3711324"/>
              <a:chExt cx="3904913" cy="307676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435477" y="6418760"/>
                <a:ext cx="1129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delete(5)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1393174" y="3711324"/>
                <a:ext cx="3904913" cy="2737923"/>
                <a:chOff x="1393174" y="3711324"/>
                <a:chExt cx="3904913" cy="273792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393174" y="3711324"/>
                  <a:ext cx="3904913" cy="2688441"/>
                  <a:chOff x="812882" y="3700418"/>
                  <a:chExt cx="3904913" cy="2688441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2499647" y="5149766"/>
                    <a:ext cx="553084" cy="522884"/>
                  </a:xfrm>
                  <a:prstGeom prst="rect">
                    <a:avLst/>
                  </a:pr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7030A0"/>
                      </a:solidFill>
                    </a:endParaRPr>
                  </a:p>
                </p:txBody>
              </p:sp>
              <p:grpSp>
                <p:nvGrpSpPr>
                  <p:cNvPr id="64" name="그룹 63"/>
                  <p:cNvGrpSpPr/>
                  <p:nvPr/>
                </p:nvGrpSpPr>
                <p:grpSpPr>
                  <a:xfrm>
                    <a:off x="812882" y="3700418"/>
                    <a:ext cx="3904913" cy="2688441"/>
                    <a:chOff x="7751949" y="3064653"/>
                    <a:chExt cx="3904913" cy="2688441"/>
                  </a:xfrm>
                </p:grpSpPr>
                <p:grpSp>
                  <p:nvGrpSpPr>
                    <p:cNvPr id="66" name="그룹 65"/>
                    <p:cNvGrpSpPr/>
                    <p:nvPr/>
                  </p:nvGrpSpPr>
                  <p:grpSpPr>
                    <a:xfrm>
                      <a:off x="7751949" y="3064653"/>
                      <a:ext cx="3569500" cy="2688441"/>
                      <a:chOff x="3759069" y="3684324"/>
                      <a:chExt cx="3569500" cy="2688441"/>
                    </a:xfrm>
                  </p:grpSpPr>
                  <p:grpSp>
                    <p:nvGrpSpPr>
                      <p:cNvPr id="70" name="그룹 69"/>
                      <p:cNvGrpSpPr/>
                      <p:nvPr/>
                    </p:nvGrpSpPr>
                    <p:grpSpPr>
                      <a:xfrm>
                        <a:off x="3759069" y="3684324"/>
                        <a:ext cx="3532392" cy="2688441"/>
                        <a:chOff x="199553" y="3631004"/>
                        <a:chExt cx="3532392" cy="2688441"/>
                      </a:xfrm>
                    </p:grpSpPr>
                    <p:grpSp>
                      <p:nvGrpSpPr>
                        <p:cNvPr id="77" name="그룹 76"/>
                        <p:cNvGrpSpPr/>
                        <p:nvPr/>
                      </p:nvGrpSpPr>
                      <p:grpSpPr>
                        <a:xfrm>
                          <a:off x="199553" y="3631004"/>
                          <a:ext cx="3011245" cy="2688441"/>
                          <a:chOff x="3995162" y="4681593"/>
                          <a:chExt cx="3011245" cy="2688441"/>
                        </a:xfrm>
                      </p:grpSpPr>
                      <p:grpSp>
                        <p:nvGrpSpPr>
                          <p:cNvPr id="85" name="그룹 84"/>
                          <p:cNvGrpSpPr/>
                          <p:nvPr/>
                        </p:nvGrpSpPr>
                        <p:grpSpPr>
                          <a:xfrm>
                            <a:off x="3995162" y="4681593"/>
                            <a:ext cx="2667841" cy="2688441"/>
                            <a:chOff x="7035570" y="3606082"/>
                            <a:chExt cx="2667841" cy="2688441"/>
                          </a:xfrm>
                        </p:grpSpPr>
                        <p:sp>
                          <p:nvSpPr>
                            <p:cNvPr id="91" name="타원 90"/>
                            <p:cNvSpPr/>
                            <p:nvPr/>
                          </p:nvSpPr>
                          <p:spPr>
                            <a:xfrm>
                              <a:off x="8318722" y="3606082"/>
                              <a:ext cx="488262" cy="488262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2" name="타원 91"/>
                            <p:cNvSpPr/>
                            <p:nvPr/>
                          </p:nvSpPr>
                          <p:spPr>
                            <a:xfrm>
                              <a:off x="7469650" y="4304800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3" name="타원 92"/>
                            <p:cNvSpPr/>
                            <p:nvPr/>
                          </p:nvSpPr>
                          <p:spPr>
                            <a:xfrm>
                              <a:off x="9215149" y="4307484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9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94" name="직선 연결선 93"/>
                            <p:cNvCxnSpPr>
                              <a:stCxn id="92" idx="0"/>
                              <a:endCxn id="91" idx="3"/>
                            </p:cNvCxnSpPr>
                            <p:nvPr/>
                          </p:nvCxnSpPr>
                          <p:spPr>
                            <a:xfrm flipV="1">
                              <a:off x="7713781" y="4022840"/>
                              <a:ext cx="676445" cy="28196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직선 연결선 94"/>
                            <p:cNvCxnSpPr>
                              <a:stCxn id="93" idx="0"/>
                              <a:endCxn id="91" idx="5"/>
                            </p:cNvCxnSpPr>
                            <p:nvPr/>
                          </p:nvCxnSpPr>
                          <p:spPr>
                            <a:xfrm flipH="1" flipV="1">
                              <a:off x="8735480" y="4022840"/>
                              <a:ext cx="723800" cy="28464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6" name="직선 연결선 95"/>
                            <p:cNvCxnSpPr>
                              <a:stCxn id="97" idx="0"/>
                              <a:endCxn id="92" idx="5"/>
                            </p:cNvCxnSpPr>
                            <p:nvPr/>
                          </p:nvCxnSpPr>
                          <p:spPr>
                            <a:xfrm flipH="1" flipV="1">
                              <a:off x="7886408" y="4721558"/>
                              <a:ext cx="305375" cy="367972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7" name="타원 96"/>
                            <p:cNvSpPr/>
                            <p:nvPr/>
                          </p:nvSpPr>
                          <p:spPr>
                            <a:xfrm>
                              <a:off x="7947652" y="5089530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9249541" y="4391361"/>
                              <a:ext cx="412292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altLang="ko-KR" sz="1600" dirty="0" smtClean="0"/>
                                <a:t>10</a:t>
                              </a:r>
                              <a:endParaRPr lang="ko-KR" altLang="en-US" sz="1600" dirty="0"/>
                            </a:p>
                          </p:txBody>
                        </p:sp>
                        <p:sp>
                          <p:nvSpPr>
                            <p:cNvPr id="99" name="타원 98"/>
                            <p:cNvSpPr/>
                            <p:nvPr/>
                          </p:nvSpPr>
                          <p:spPr>
                            <a:xfrm>
                              <a:off x="8754746" y="5074141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9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TextBox 99"/>
                            <p:cNvSpPr txBox="1"/>
                            <p:nvPr/>
                          </p:nvSpPr>
                          <p:spPr>
                            <a:xfrm>
                              <a:off x="8864824" y="5148995"/>
                              <a:ext cx="29848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altLang="ko-KR" sz="1600" dirty="0"/>
                                <a:t>7</a:t>
                              </a:r>
                              <a:endParaRPr lang="ko-KR" altLang="en-US" sz="1600" dirty="0"/>
                            </a:p>
                          </p:txBody>
                        </p:sp>
                        <p:cxnSp>
                          <p:nvCxnSpPr>
                            <p:cNvPr id="101" name="직선 연결선 100"/>
                            <p:cNvCxnSpPr>
                              <a:stCxn id="99" idx="0"/>
                              <a:endCxn id="93" idx="3"/>
                            </p:cNvCxnSpPr>
                            <p:nvPr/>
                          </p:nvCxnSpPr>
                          <p:spPr>
                            <a:xfrm flipV="1">
                              <a:off x="8998877" y="4724242"/>
                              <a:ext cx="287776" cy="349899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직선 연결선 101"/>
                            <p:cNvCxnSpPr>
                              <a:stCxn id="103" idx="0"/>
                              <a:endCxn id="92" idx="3"/>
                            </p:cNvCxnSpPr>
                            <p:nvPr/>
                          </p:nvCxnSpPr>
                          <p:spPr>
                            <a:xfrm flipV="1">
                              <a:off x="7279701" y="4721558"/>
                              <a:ext cx="261453" cy="35258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3" name="타원 102"/>
                            <p:cNvSpPr/>
                            <p:nvPr/>
                          </p:nvSpPr>
                          <p:spPr>
                            <a:xfrm>
                              <a:off x="7035570" y="5074141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04" name="직선 연결선 103"/>
                            <p:cNvCxnSpPr>
                              <a:stCxn id="105" idx="0"/>
                              <a:endCxn id="97" idx="3"/>
                            </p:cNvCxnSpPr>
                            <p:nvPr/>
                          </p:nvCxnSpPr>
                          <p:spPr>
                            <a:xfrm flipV="1">
                              <a:off x="7785285" y="5506288"/>
                              <a:ext cx="233871" cy="29997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5" name="타원 104"/>
                            <p:cNvSpPr/>
                            <p:nvPr/>
                          </p:nvSpPr>
                          <p:spPr>
                            <a:xfrm>
                              <a:off x="7541154" y="5806261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86" name="TextBox 85"/>
                          <p:cNvSpPr txBox="1"/>
                          <p:nvPr/>
                        </p:nvSpPr>
                        <p:spPr>
                          <a:xfrm>
                            <a:off x="5749024" y="4725456"/>
                            <a:ext cx="9605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(size : 10)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87" name="TextBox 86"/>
                          <p:cNvSpPr txBox="1"/>
                          <p:nvPr/>
                        </p:nvSpPr>
                        <p:spPr>
                          <a:xfrm>
                            <a:off x="6613351" y="5455775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(5)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88" name="TextBox 87"/>
                          <p:cNvSpPr txBox="1"/>
                          <p:nvPr/>
                        </p:nvSpPr>
                        <p:spPr>
                          <a:xfrm>
                            <a:off x="4868332" y="5443806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(4)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89" name="TextBox 88"/>
                          <p:cNvSpPr txBox="1"/>
                          <p:nvPr/>
                        </p:nvSpPr>
                        <p:spPr>
                          <a:xfrm>
                            <a:off x="6145119" y="6229684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(1)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90" name="TextBox 89"/>
                          <p:cNvSpPr txBox="1"/>
                          <p:nvPr/>
                        </p:nvSpPr>
                        <p:spPr>
                          <a:xfrm>
                            <a:off x="5337115" y="6224506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(2)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106" name="TextBox 105"/>
                          <p:cNvSpPr txBox="1"/>
                          <p:nvPr/>
                        </p:nvSpPr>
                        <p:spPr>
                          <a:xfrm>
                            <a:off x="4432461" y="6224506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(1)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107" name="TextBox 106"/>
                          <p:cNvSpPr txBox="1"/>
                          <p:nvPr/>
                        </p:nvSpPr>
                        <p:spPr>
                          <a:xfrm>
                            <a:off x="4944199" y="6963171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(1)</a:t>
                            </a:r>
                            <a:endParaRPr lang="ko-KR" altLang="en-US" sz="1400" dirty="0"/>
                          </a:p>
                        </p:txBody>
                      </p:sp>
                    </p:grpSp>
                    <p:sp>
                      <p:nvSpPr>
                        <p:cNvPr id="78" name="타원 77"/>
                        <p:cNvSpPr/>
                        <p:nvPr/>
                      </p:nvSpPr>
                      <p:spPr>
                        <a:xfrm>
                          <a:off x="2835901" y="5076897"/>
                          <a:ext cx="488262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TextBox 78"/>
                        <p:cNvSpPr txBox="1"/>
                        <p:nvPr/>
                      </p:nvSpPr>
                      <p:spPr>
                        <a:xfrm>
                          <a:off x="2877511" y="5163998"/>
                          <a:ext cx="41229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600" dirty="0" smtClean="0"/>
                            <a:t>13</a:t>
                          </a:r>
                          <a:endParaRPr lang="ko-KR" altLang="en-US" sz="1600" dirty="0"/>
                        </a:p>
                      </p:txBody>
                    </p:sp>
                    <p:cxnSp>
                      <p:nvCxnSpPr>
                        <p:cNvPr id="80" name="직선 연결선 79"/>
                        <p:cNvCxnSpPr>
                          <a:stCxn id="78" idx="0"/>
                          <a:endCxn id="93" idx="5"/>
                        </p:cNvCxnSpPr>
                        <p:nvPr/>
                      </p:nvCxnSpPr>
                      <p:spPr>
                        <a:xfrm flipH="1" flipV="1">
                          <a:off x="2795890" y="4749164"/>
                          <a:ext cx="284142" cy="327733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3267632" y="5165347"/>
                          <a:ext cx="39305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400" dirty="0" smtClean="0"/>
                            <a:t>(3)</a:t>
                          </a:r>
                          <a:endParaRPr lang="ko-KR" altLang="en-US" sz="1400" dirty="0"/>
                        </a:p>
                      </p:txBody>
                    </p: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2506812" y="5892765"/>
                          <a:ext cx="41229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600" dirty="0" smtClean="0"/>
                            <a:t>11</a:t>
                          </a:r>
                          <a:endParaRPr lang="ko-KR" altLang="en-US" sz="1600" dirty="0"/>
                        </a:p>
                      </p:txBody>
                    </p:sp>
                    <p:sp>
                      <p:nvSpPr>
                        <p:cNvPr id="83" name="TextBox 82"/>
                        <p:cNvSpPr txBox="1"/>
                        <p:nvPr/>
                      </p:nvSpPr>
                      <p:spPr>
                        <a:xfrm>
                          <a:off x="3319653" y="5916973"/>
                          <a:ext cx="41229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600" dirty="0" smtClean="0"/>
                            <a:t>15</a:t>
                          </a:r>
                          <a:endParaRPr lang="ko-KR" altLang="en-US" sz="1600" dirty="0"/>
                        </a:p>
                      </p:txBody>
                    </p:sp>
                  </p:grpSp>
                  <p:sp>
                    <p:nvSpPr>
                      <p:cNvPr id="71" name="타원 70"/>
                      <p:cNvSpPr/>
                      <p:nvPr/>
                    </p:nvSpPr>
                    <p:spPr>
                      <a:xfrm>
                        <a:off x="6020030" y="5874581"/>
                        <a:ext cx="488262" cy="488262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72" name="직선 연결선 71"/>
                      <p:cNvCxnSpPr>
                        <a:stCxn id="71" idx="0"/>
                        <a:endCxn id="78" idx="3"/>
                      </p:cNvCxnSpPr>
                      <p:nvPr/>
                    </p:nvCxnSpPr>
                    <p:spPr>
                      <a:xfrm flipV="1">
                        <a:off x="6264161" y="5546975"/>
                        <a:ext cx="202760" cy="327606"/>
                      </a:xfrm>
                      <a:prstGeom prst="line">
                        <a:avLst/>
                      </a:prstGeom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타원 74"/>
                      <p:cNvSpPr/>
                      <p:nvPr/>
                    </p:nvSpPr>
                    <p:spPr>
                      <a:xfrm>
                        <a:off x="6840307" y="5881418"/>
                        <a:ext cx="488262" cy="488262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76" name="직선 연결선 75"/>
                      <p:cNvCxnSpPr>
                        <a:stCxn id="75" idx="0"/>
                        <a:endCxn id="78" idx="5"/>
                      </p:cNvCxnSpPr>
                      <p:nvPr/>
                    </p:nvCxnSpPr>
                    <p:spPr>
                      <a:xfrm flipH="1" flipV="1">
                        <a:off x="6812175" y="5546975"/>
                        <a:ext cx="272263" cy="334443"/>
                      </a:xfrm>
                      <a:prstGeom prst="line">
                        <a:avLst/>
                      </a:prstGeom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10449143" y="5340318"/>
                      <a:ext cx="3930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11263806" y="5351989"/>
                      <a:ext cx="3930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p:txBody>
                </p:sp>
              </p:grpSp>
            </p:grpSp>
            <p:sp>
              <p:nvSpPr>
                <p:cNvPr id="149" name="직사각형 148"/>
                <p:cNvSpPr/>
                <p:nvPr/>
              </p:nvSpPr>
              <p:spPr>
                <a:xfrm>
                  <a:off x="3034434" y="4370735"/>
                  <a:ext cx="2005594" cy="207851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7236531" y="3640757"/>
            <a:ext cx="4022739" cy="3076768"/>
            <a:chOff x="1275348" y="3693740"/>
            <a:chExt cx="4022739" cy="3076768"/>
          </a:xfrm>
        </p:grpSpPr>
        <p:grpSp>
          <p:nvGrpSpPr>
            <p:cNvPr id="199" name="그룹 198"/>
            <p:cNvGrpSpPr/>
            <p:nvPr/>
          </p:nvGrpSpPr>
          <p:grpSpPr>
            <a:xfrm>
              <a:off x="1275348" y="3693740"/>
              <a:ext cx="4022739" cy="3076768"/>
              <a:chOff x="1275348" y="3711324"/>
              <a:chExt cx="4022739" cy="3076768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2567358" y="6418760"/>
                <a:ext cx="1129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delete(5)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1275348" y="3711324"/>
                <a:ext cx="4022739" cy="2750046"/>
                <a:chOff x="1275348" y="3711324"/>
                <a:chExt cx="4022739" cy="2750046"/>
              </a:xfrm>
            </p:grpSpPr>
            <p:grpSp>
              <p:nvGrpSpPr>
                <p:cNvPr id="202" name="그룹 201"/>
                <p:cNvGrpSpPr/>
                <p:nvPr/>
              </p:nvGrpSpPr>
              <p:grpSpPr>
                <a:xfrm>
                  <a:off x="1393174" y="3711324"/>
                  <a:ext cx="3904913" cy="2688441"/>
                  <a:chOff x="812882" y="3700418"/>
                  <a:chExt cx="3904913" cy="2688441"/>
                </a:xfrm>
              </p:grpSpPr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1699269" y="5168774"/>
                    <a:ext cx="553084" cy="522884"/>
                  </a:xfrm>
                  <a:prstGeom prst="rect">
                    <a:avLst/>
                  </a:pr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7030A0"/>
                      </a:solidFill>
                    </a:endParaRPr>
                  </a:p>
                </p:txBody>
              </p:sp>
              <p:grpSp>
                <p:nvGrpSpPr>
                  <p:cNvPr id="205" name="그룹 204"/>
                  <p:cNvGrpSpPr/>
                  <p:nvPr/>
                </p:nvGrpSpPr>
                <p:grpSpPr>
                  <a:xfrm>
                    <a:off x="812882" y="3700418"/>
                    <a:ext cx="3904913" cy="2688441"/>
                    <a:chOff x="7751949" y="3064653"/>
                    <a:chExt cx="3904913" cy="2688441"/>
                  </a:xfrm>
                </p:grpSpPr>
                <p:grpSp>
                  <p:nvGrpSpPr>
                    <p:cNvPr id="206" name="그룹 205"/>
                    <p:cNvGrpSpPr/>
                    <p:nvPr/>
                  </p:nvGrpSpPr>
                  <p:grpSpPr>
                    <a:xfrm>
                      <a:off x="7751949" y="3064653"/>
                      <a:ext cx="3569720" cy="2688441"/>
                      <a:chOff x="3759069" y="3684324"/>
                      <a:chExt cx="3569720" cy="2688441"/>
                    </a:xfrm>
                  </p:grpSpPr>
                  <p:grpSp>
                    <p:nvGrpSpPr>
                      <p:cNvPr id="209" name="그룹 208"/>
                      <p:cNvGrpSpPr/>
                      <p:nvPr/>
                    </p:nvGrpSpPr>
                    <p:grpSpPr>
                      <a:xfrm>
                        <a:off x="3759069" y="3684324"/>
                        <a:ext cx="3530894" cy="2688441"/>
                        <a:chOff x="199553" y="3631004"/>
                        <a:chExt cx="3530894" cy="2688441"/>
                      </a:xfrm>
                    </p:grpSpPr>
                    <p:grpSp>
                      <p:nvGrpSpPr>
                        <p:cNvPr id="214" name="그룹 213"/>
                        <p:cNvGrpSpPr/>
                        <p:nvPr/>
                      </p:nvGrpSpPr>
                      <p:grpSpPr>
                        <a:xfrm>
                          <a:off x="199553" y="3631004"/>
                          <a:ext cx="3011245" cy="2688441"/>
                          <a:chOff x="3995162" y="4681593"/>
                          <a:chExt cx="3011245" cy="2688441"/>
                        </a:xfrm>
                      </p:grpSpPr>
                      <p:grpSp>
                        <p:nvGrpSpPr>
                          <p:cNvPr id="221" name="그룹 220"/>
                          <p:cNvGrpSpPr/>
                          <p:nvPr/>
                        </p:nvGrpSpPr>
                        <p:grpSpPr>
                          <a:xfrm>
                            <a:off x="3995162" y="4681593"/>
                            <a:ext cx="2667841" cy="2688441"/>
                            <a:chOff x="7035570" y="3606082"/>
                            <a:chExt cx="2667841" cy="2688441"/>
                          </a:xfrm>
                        </p:grpSpPr>
                        <p:sp>
                          <p:nvSpPr>
                            <p:cNvPr id="229" name="타원 228"/>
                            <p:cNvSpPr/>
                            <p:nvPr/>
                          </p:nvSpPr>
                          <p:spPr>
                            <a:xfrm>
                              <a:off x="8318722" y="3606082"/>
                              <a:ext cx="488262" cy="488262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30" name="타원 229"/>
                            <p:cNvSpPr/>
                            <p:nvPr/>
                          </p:nvSpPr>
                          <p:spPr>
                            <a:xfrm>
                              <a:off x="7469650" y="4304800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31" name="타원 230"/>
                            <p:cNvSpPr/>
                            <p:nvPr/>
                          </p:nvSpPr>
                          <p:spPr>
                            <a:xfrm>
                              <a:off x="9215149" y="4307484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9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232" name="직선 연결선 231"/>
                            <p:cNvCxnSpPr>
                              <a:stCxn id="230" idx="0"/>
                              <a:endCxn id="229" idx="3"/>
                            </p:cNvCxnSpPr>
                            <p:nvPr/>
                          </p:nvCxnSpPr>
                          <p:spPr>
                            <a:xfrm flipV="1">
                              <a:off x="7713781" y="4022840"/>
                              <a:ext cx="676445" cy="28196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3" name="직선 연결선 232"/>
                            <p:cNvCxnSpPr>
                              <a:stCxn id="231" idx="0"/>
                              <a:endCxn id="229" idx="5"/>
                            </p:cNvCxnSpPr>
                            <p:nvPr/>
                          </p:nvCxnSpPr>
                          <p:spPr>
                            <a:xfrm flipH="1" flipV="1">
                              <a:off x="8735480" y="4022840"/>
                              <a:ext cx="723800" cy="28464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4" name="직선 연결선 233"/>
                            <p:cNvCxnSpPr>
                              <a:stCxn id="235" idx="0"/>
                              <a:endCxn id="230" idx="5"/>
                            </p:cNvCxnSpPr>
                            <p:nvPr/>
                          </p:nvCxnSpPr>
                          <p:spPr>
                            <a:xfrm flipH="1" flipV="1">
                              <a:off x="7886408" y="4721558"/>
                              <a:ext cx="305375" cy="367972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5" name="타원 234"/>
                            <p:cNvSpPr/>
                            <p:nvPr/>
                          </p:nvSpPr>
                          <p:spPr>
                            <a:xfrm>
                              <a:off x="7947652" y="5089530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36" name="TextBox 235"/>
                            <p:cNvSpPr txBox="1"/>
                            <p:nvPr/>
                          </p:nvSpPr>
                          <p:spPr>
                            <a:xfrm>
                              <a:off x="9249541" y="4391361"/>
                              <a:ext cx="412292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altLang="ko-KR" sz="1600" dirty="0" smtClean="0"/>
                                <a:t>10</a:t>
                              </a:r>
                              <a:endParaRPr lang="ko-KR" altLang="en-US" sz="1600" dirty="0"/>
                            </a:p>
                          </p:txBody>
                        </p:sp>
                        <p:sp>
                          <p:nvSpPr>
                            <p:cNvPr id="237" name="타원 236"/>
                            <p:cNvSpPr/>
                            <p:nvPr/>
                          </p:nvSpPr>
                          <p:spPr>
                            <a:xfrm>
                              <a:off x="8754746" y="5074141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sz="9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38" name="TextBox 237"/>
                            <p:cNvSpPr txBox="1"/>
                            <p:nvPr/>
                          </p:nvSpPr>
                          <p:spPr>
                            <a:xfrm>
                              <a:off x="8864824" y="5148995"/>
                              <a:ext cx="29848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altLang="ko-KR" sz="1600" dirty="0"/>
                                <a:t>7</a:t>
                              </a:r>
                              <a:endParaRPr lang="ko-KR" altLang="en-US" sz="1600" dirty="0"/>
                            </a:p>
                          </p:txBody>
                        </p:sp>
                        <p:cxnSp>
                          <p:nvCxnSpPr>
                            <p:cNvPr id="239" name="직선 연결선 238"/>
                            <p:cNvCxnSpPr>
                              <a:stCxn id="237" idx="0"/>
                              <a:endCxn id="231" idx="3"/>
                            </p:cNvCxnSpPr>
                            <p:nvPr/>
                          </p:nvCxnSpPr>
                          <p:spPr>
                            <a:xfrm flipV="1">
                              <a:off x="8998877" y="4724242"/>
                              <a:ext cx="287776" cy="349899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0" name="직선 연결선 239"/>
                            <p:cNvCxnSpPr>
                              <a:stCxn id="241" idx="0"/>
                              <a:endCxn id="230" idx="3"/>
                            </p:cNvCxnSpPr>
                            <p:nvPr/>
                          </p:nvCxnSpPr>
                          <p:spPr>
                            <a:xfrm flipV="1">
                              <a:off x="7279701" y="4721558"/>
                              <a:ext cx="261453" cy="35258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1" name="타원 240"/>
                            <p:cNvSpPr/>
                            <p:nvPr/>
                          </p:nvSpPr>
                          <p:spPr>
                            <a:xfrm>
                              <a:off x="7035570" y="5074141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242" name="직선 연결선 241"/>
                            <p:cNvCxnSpPr>
                              <a:stCxn id="243" idx="0"/>
                              <a:endCxn id="235" idx="3"/>
                            </p:cNvCxnSpPr>
                            <p:nvPr/>
                          </p:nvCxnSpPr>
                          <p:spPr>
                            <a:xfrm flipV="1">
                              <a:off x="7785285" y="5506288"/>
                              <a:ext cx="233871" cy="29997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3" name="타원 242"/>
                            <p:cNvSpPr/>
                            <p:nvPr/>
                          </p:nvSpPr>
                          <p:spPr>
                            <a:xfrm>
                              <a:off x="7541154" y="5806261"/>
                              <a:ext cx="488262" cy="488262"/>
                            </a:xfrm>
                            <a:prstGeom prst="ellipse">
                              <a:avLst/>
                            </a:prstGeom>
                            <a:noFill/>
                            <a:ln w="28575">
                              <a:solidFill>
                                <a:srgbClr val="16A08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  <a:endParaRPr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" name="TextBox 221"/>
                          <p:cNvSpPr txBox="1"/>
                          <p:nvPr/>
                        </p:nvSpPr>
                        <p:spPr>
                          <a:xfrm>
                            <a:off x="5749024" y="4725456"/>
                            <a:ext cx="9605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(size : 10)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223" name="TextBox 222"/>
                          <p:cNvSpPr txBox="1"/>
                          <p:nvPr/>
                        </p:nvSpPr>
                        <p:spPr>
                          <a:xfrm>
                            <a:off x="6613351" y="5455775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(5)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224" name="TextBox 223"/>
                          <p:cNvSpPr txBox="1"/>
                          <p:nvPr/>
                        </p:nvSpPr>
                        <p:spPr>
                          <a:xfrm>
                            <a:off x="4868332" y="5443806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(4)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225" name="TextBox 224"/>
                          <p:cNvSpPr txBox="1"/>
                          <p:nvPr/>
                        </p:nvSpPr>
                        <p:spPr>
                          <a:xfrm>
                            <a:off x="6153911" y="6229684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(1)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226" name="TextBox 225"/>
                          <p:cNvSpPr txBox="1"/>
                          <p:nvPr/>
                        </p:nvSpPr>
                        <p:spPr>
                          <a:xfrm>
                            <a:off x="5345907" y="6224506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(2)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227" name="TextBox 226"/>
                          <p:cNvSpPr txBox="1"/>
                          <p:nvPr/>
                        </p:nvSpPr>
                        <p:spPr>
                          <a:xfrm>
                            <a:off x="4432461" y="6224506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(1)</a:t>
                            </a:r>
                            <a:endParaRPr lang="ko-KR" altLang="en-US" sz="1400" dirty="0"/>
                          </a:p>
                        </p:txBody>
                      </p:sp>
                      <p:sp>
                        <p:nvSpPr>
                          <p:cNvPr id="228" name="TextBox 227"/>
                          <p:cNvSpPr txBox="1"/>
                          <p:nvPr/>
                        </p:nvSpPr>
                        <p:spPr>
                          <a:xfrm>
                            <a:off x="4944199" y="6963171"/>
                            <a:ext cx="39305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/>
                              <a:t>(1)</a:t>
                            </a:r>
                            <a:endParaRPr lang="ko-KR" altLang="en-US" sz="1400" dirty="0"/>
                          </a:p>
                        </p:txBody>
                      </p:sp>
                    </p:grpSp>
                    <p:sp>
                      <p:nvSpPr>
                        <p:cNvPr id="215" name="타원 214"/>
                        <p:cNvSpPr/>
                        <p:nvPr/>
                      </p:nvSpPr>
                      <p:spPr>
                        <a:xfrm>
                          <a:off x="2835901" y="5076897"/>
                          <a:ext cx="488262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6" name="TextBox 215"/>
                        <p:cNvSpPr txBox="1"/>
                        <p:nvPr/>
                      </p:nvSpPr>
                      <p:spPr>
                        <a:xfrm>
                          <a:off x="2877511" y="5163998"/>
                          <a:ext cx="41229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600" dirty="0" smtClean="0"/>
                            <a:t>13</a:t>
                          </a:r>
                          <a:endParaRPr lang="ko-KR" altLang="en-US" sz="1600" dirty="0"/>
                        </a:p>
                      </p:txBody>
                    </p:sp>
                    <p:cxnSp>
                      <p:nvCxnSpPr>
                        <p:cNvPr id="217" name="직선 연결선 216"/>
                        <p:cNvCxnSpPr>
                          <a:stCxn id="215" idx="0"/>
                          <a:endCxn id="231" idx="5"/>
                        </p:cNvCxnSpPr>
                        <p:nvPr/>
                      </p:nvCxnSpPr>
                      <p:spPr>
                        <a:xfrm flipH="1" flipV="1">
                          <a:off x="2795890" y="4749164"/>
                          <a:ext cx="284142" cy="327733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8" name="TextBox 217"/>
                        <p:cNvSpPr txBox="1"/>
                        <p:nvPr/>
                      </p:nvSpPr>
                      <p:spPr>
                        <a:xfrm>
                          <a:off x="3276424" y="5165347"/>
                          <a:ext cx="39305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400" dirty="0" smtClean="0"/>
                            <a:t>(3)</a:t>
                          </a:r>
                          <a:endParaRPr lang="ko-KR" altLang="en-US" sz="1400" dirty="0"/>
                        </a:p>
                      </p:txBody>
                    </p:sp>
                    <p:sp>
                      <p:nvSpPr>
                        <p:cNvPr id="219" name="TextBox 218"/>
                        <p:cNvSpPr txBox="1"/>
                        <p:nvPr/>
                      </p:nvSpPr>
                      <p:spPr>
                        <a:xfrm>
                          <a:off x="2506812" y="5892765"/>
                          <a:ext cx="41229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600" dirty="0" smtClean="0"/>
                            <a:t>11</a:t>
                          </a:r>
                          <a:endParaRPr lang="ko-KR" altLang="en-US" sz="1600" dirty="0"/>
                        </a:p>
                      </p:txBody>
                    </p:sp>
                    <p:sp>
                      <p:nvSpPr>
                        <p:cNvPr id="220" name="TextBox 219"/>
                        <p:cNvSpPr txBox="1"/>
                        <p:nvPr/>
                      </p:nvSpPr>
                      <p:spPr>
                        <a:xfrm>
                          <a:off x="3318155" y="5916973"/>
                          <a:ext cx="412292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600" dirty="0" smtClean="0"/>
                            <a:t>15</a:t>
                          </a:r>
                          <a:endParaRPr lang="ko-KR" altLang="en-US" sz="1600" dirty="0"/>
                        </a:p>
                      </p:txBody>
                    </p:sp>
                  </p:grpSp>
                  <p:sp>
                    <p:nvSpPr>
                      <p:cNvPr id="210" name="타원 209"/>
                      <p:cNvSpPr/>
                      <p:nvPr/>
                    </p:nvSpPr>
                    <p:spPr>
                      <a:xfrm>
                        <a:off x="6020030" y="5874581"/>
                        <a:ext cx="488262" cy="488262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1" name="직선 연결선 210"/>
                      <p:cNvCxnSpPr>
                        <a:stCxn id="210" idx="0"/>
                        <a:endCxn id="215" idx="3"/>
                      </p:cNvCxnSpPr>
                      <p:nvPr/>
                    </p:nvCxnSpPr>
                    <p:spPr>
                      <a:xfrm flipV="1">
                        <a:off x="6264161" y="5546975"/>
                        <a:ext cx="202760" cy="327606"/>
                      </a:xfrm>
                      <a:prstGeom prst="line">
                        <a:avLst/>
                      </a:prstGeom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2" name="타원 211"/>
                      <p:cNvSpPr/>
                      <p:nvPr/>
                    </p:nvSpPr>
                    <p:spPr>
                      <a:xfrm>
                        <a:off x="6840527" y="5881418"/>
                        <a:ext cx="488262" cy="488262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3" name="직선 연결선 212"/>
                      <p:cNvCxnSpPr>
                        <a:stCxn id="212" idx="0"/>
                        <a:endCxn id="215" idx="5"/>
                      </p:cNvCxnSpPr>
                      <p:nvPr/>
                    </p:nvCxnSpPr>
                    <p:spPr>
                      <a:xfrm flipH="1" flipV="1">
                        <a:off x="6812175" y="5546975"/>
                        <a:ext cx="272483" cy="334443"/>
                      </a:xfrm>
                      <a:prstGeom prst="line">
                        <a:avLst/>
                      </a:prstGeom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7" name="TextBox 206"/>
                    <p:cNvSpPr txBox="1"/>
                    <p:nvPr/>
                  </p:nvSpPr>
                  <p:spPr>
                    <a:xfrm>
                      <a:off x="10440351" y="5340318"/>
                      <a:ext cx="3930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p:txBody>
                </p:sp>
                <p:sp>
                  <p:nvSpPr>
                    <p:cNvPr id="208" name="TextBox 207"/>
                    <p:cNvSpPr txBox="1"/>
                    <p:nvPr/>
                  </p:nvSpPr>
                  <p:spPr>
                    <a:xfrm>
                      <a:off x="11263806" y="5351989"/>
                      <a:ext cx="3930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p:txBody>
                </p:sp>
              </p:grpSp>
            </p:grpSp>
            <p:sp>
              <p:nvSpPr>
                <p:cNvPr id="203" name="직사각형 202"/>
                <p:cNvSpPr/>
                <p:nvPr/>
              </p:nvSpPr>
              <p:spPr>
                <a:xfrm>
                  <a:off x="1275348" y="4344360"/>
                  <a:ext cx="1802641" cy="211701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8" name="TextBox 197"/>
            <p:cNvSpPr txBox="1"/>
            <p:nvPr/>
          </p:nvSpPr>
          <p:spPr>
            <a:xfrm>
              <a:off x="2161160" y="5665631"/>
              <a:ext cx="98937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7030A0"/>
                  </a:solidFill>
                </a:rPr>
                <a:t>삭제 후 반환</a:t>
              </a:r>
              <a:endParaRPr lang="ko-KR" altLang="en-US" sz="11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4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(6/10)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1655" y="999841"/>
            <a:ext cx="1107849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Comparable </a:t>
            </a:r>
            <a:r>
              <a:rPr lang="en-US" altLang="ko-KR" sz="2000" b="1" dirty="0" err="1" smtClean="0"/>
              <a:t>delete_minimum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BinarySearchTree</a:t>
            </a:r>
            <a:r>
              <a:rPr lang="en-US" altLang="ko-KR" sz="2000" b="1" dirty="0" smtClean="0"/>
              <a:t> T)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위에 제시된 </a:t>
            </a:r>
            <a:r>
              <a:rPr lang="en-US" altLang="ko-KR" b="1" dirty="0" smtClean="0">
                <a:solidFill>
                  <a:srgbClr val="006666"/>
                </a:solidFill>
                <a:sym typeface="Wingdings" panose="05000000000000000000" pitchFamily="2" charset="2"/>
              </a:rPr>
              <a:t>Method 1 , Method 2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두 가지 방법 중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하나를 택하여 구현 할 수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대체할 노드를 찾은 후에도 대체할 노드가 </a:t>
            </a:r>
            <a:endParaRPr lang="en-US" altLang="ko-KR" dirty="0">
              <a:sym typeface="Wingdings" panose="05000000000000000000" pitchFamily="2" charset="2"/>
            </a:endParaRPr>
          </a:p>
          <a:p>
            <a:pPr fontAlgn="base"/>
            <a:r>
              <a:rPr lang="en-US" altLang="ko-KR" b="1" dirty="0" smtClean="0">
                <a:sym typeface="Wingdings" panose="05000000000000000000" pitchFamily="2" charset="2"/>
              </a:rPr>
              <a:t>   1) leaf </a:t>
            </a:r>
            <a:r>
              <a:rPr lang="ko-KR" altLang="en-US" b="1" dirty="0" smtClean="0">
                <a:sym typeface="Wingdings" panose="05000000000000000000" pitchFamily="2" charset="2"/>
              </a:rPr>
              <a:t>노드인 경우</a:t>
            </a:r>
            <a:r>
              <a:rPr lang="en-US" altLang="ko-KR" b="1" dirty="0" smtClean="0">
                <a:sym typeface="Wingdings" panose="05000000000000000000" pitchFamily="2" charset="2"/>
              </a:rPr>
              <a:t>, 2) </a:t>
            </a:r>
            <a:r>
              <a:rPr lang="ko-KR" altLang="en-US" b="1" dirty="0" smtClean="0">
                <a:sym typeface="Wingdings" panose="05000000000000000000" pitchFamily="2" charset="2"/>
              </a:rPr>
              <a:t>오른쪽 자식이 있을 경우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u="sng" dirty="0" smtClean="0">
                <a:sym typeface="Wingdings" panose="05000000000000000000" pitchFamily="2" charset="2"/>
              </a:rPr>
              <a:t>2</a:t>
            </a:r>
            <a:r>
              <a:rPr lang="ko-KR" altLang="en-US" u="sng" dirty="0" smtClean="0">
                <a:sym typeface="Wingdings" panose="05000000000000000000" pitchFamily="2" charset="2"/>
              </a:rPr>
              <a:t>가지 경우의 수를 고려</a:t>
            </a:r>
            <a:r>
              <a:rPr lang="ko-KR" altLang="en-US" dirty="0" smtClean="0">
                <a:sym typeface="Wingdings" panose="05000000000000000000" pitchFamily="2" charset="2"/>
              </a:rPr>
              <a:t>하여 구현해야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253" y="11959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682" y="2813218"/>
            <a:ext cx="869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6666"/>
                </a:solidFill>
              </a:rPr>
              <a:t>삭제하려는 노드의 오른쪽 </a:t>
            </a:r>
            <a:r>
              <a:rPr lang="ko-KR" altLang="en-US" sz="1600" b="1" dirty="0" err="1" smtClean="0">
                <a:solidFill>
                  <a:srgbClr val="006666"/>
                </a:solidFill>
              </a:rPr>
              <a:t>서브트리의</a:t>
            </a:r>
            <a:r>
              <a:rPr lang="ko-KR" altLang="en-US" sz="1600" b="1" dirty="0" smtClean="0">
                <a:solidFill>
                  <a:srgbClr val="006666"/>
                </a:solidFill>
              </a:rPr>
              <a:t> 최소값을 </a:t>
            </a:r>
            <a:r>
              <a:rPr lang="ko-KR" altLang="en-US" sz="1600" b="1" dirty="0" err="1" smtClean="0">
                <a:solidFill>
                  <a:srgbClr val="006666"/>
                </a:solidFill>
              </a:rPr>
              <a:t>리턴하는</a:t>
            </a:r>
            <a:r>
              <a:rPr lang="ko-KR" altLang="en-US" sz="1600" b="1" dirty="0" smtClean="0">
                <a:solidFill>
                  <a:srgbClr val="006666"/>
                </a:solidFill>
              </a:rPr>
              <a:t> 방법</a:t>
            </a:r>
            <a:r>
              <a:rPr lang="en-US" altLang="ko-KR" sz="1600" b="1" dirty="0" smtClean="0">
                <a:solidFill>
                  <a:srgbClr val="006666"/>
                </a:solidFill>
              </a:rPr>
              <a:t>(Method 1)</a:t>
            </a:r>
            <a:r>
              <a:rPr lang="ko-KR" altLang="en-US" sz="1600" b="1" dirty="0" smtClean="0">
                <a:solidFill>
                  <a:srgbClr val="006666"/>
                </a:solidFill>
              </a:rPr>
              <a:t>으로 구현한다면</a:t>
            </a:r>
            <a:r>
              <a:rPr lang="en-US" altLang="ko-KR" sz="1600" b="1" dirty="0" smtClean="0">
                <a:solidFill>
                  <a:srgbClr val="006666"/>
                </a:solidFill>
              </a:rPr>
              <a:t>,</a:t>
            </a:r>
            <a:endParaRPr lang="ko-KR" altLang="en-US" sz="1600" b="1" dirty="0">
              <a:solidFill>
                <a:srgbClr val="006666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5387" y="3788712"/>
            <a:ext cx="2941673" cy="2695302"/>
            <a:chOff x="1393174" y="3693740"/>
            <a:chExt cx="3614446" cy="3255311"/>
          </a:xfrm>
        </p:grpSpPr>
        <p:sp>
          <p:nvSpPr>
            <p:cNvPr id="8" name="TextBox 7"/>
            <p:cNvSpPr txBox="1"/>
            <p:nvPr/>
          </p:nvSpPr>
          <p:spPr>
            <a:xfrm>
              <a:off x="2974119" y="5631350"/>
              <a:ext cx="1215647" cy="31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7030A0"/>
                  </a:solidFill>
                </a:rPr>
                <a:t>삭제 후 반환</a:t>
              </a:r>
              <a:endParaRPr lang="ko-KR" altLang="en-US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393174" y="3693740"/>
              <a:ext cx="3614446" cy="3255311"/>
              <a:chOff x="1393174" y="3711324"/>
              <a:chExt cx="3614446" cy="32553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510872" y="6648716"/>
                <a:ext cx="1129482" cy="31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</a:rPr>
                  <a:t>delete(5)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1393174" y="3711324"/>
                <a:ext cx="3614446" cy="2737923"/>
                <a:chOff x="1393174" y="3711324"/>
                <a:chExt cx="3614446" cy="273792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393174" y="3711324"/>
                  <a:ext cx="3503215" cy="2678519"/>
                  <a:chOff x="812882" y="3700418"/>
                  <a:chExt cx="3503215" cy="2678519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2499647" y="5149766"/>
                    <a:ext cx="553084" cy="522884"/>
                  </a:xfrm>
                  <a:prstGeom prst="rect">
                    <a:avLst/>
                  </a:pr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solidFill>
                        <a:srgbClr val="7030A0"/>
                      </a:solidFill>
                    </a:endParaRP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812882" y="3700418"/>
                    <a:ext cx="3503215" cy="2678519"/>
                    <a:chOff x="3759069" y="3684324"/>
                    <a:chExt cx="3503215" cy="2678519"/>
                  </a:xfrm>
                </p:grpSpPr>
                <p:grpSp>
                  <p:nvGrpSpPr>
                    <p:cNvPr id="70" name="그룹 69"/>
                    <p:cNvGrpSpPr/>
                    <p:nvPr/>
                  </p:nvGrpSpPr>
                  <p:grpSpPr>
                    <a:xfrm>
                      <a:off x="3759069" y="3684324"/>
                      <a:ext cx="3455848" cy="2678518"/>
                      <a:chOff x="199553" y="3631004"/>
                      <a:chExt cx="3455848" cy="2678518"/>
                    </a:xfrm>
                  </p:grpSpPr>
                  <p:grpSp>
                    <p:nvGrpSpPr>
                      <p:cNvPr id="85" name="그룹 84"/>
                      <p:cNvGrpSpPr/>
                      <p:nvPr/>
                    </p:nvGrpSpPr>
                    <p:grpSpPr>
                      <a:xfrm>
                        <a:off x="199553" y="3631004"/>
                        <a:ext cx="2667841" cy="2678518"/>
                        <a:chOff x="7035570" y="3606082"/>
                        <a:chExt cx="2667841" cy="2678518"/>
                      </a:xfrm>
                    </p:grpSpPr>
                    <p:sp>
                      <p:nvSpPr>
                        <p:cNvPr id="91" name="타원 90"/>
                        <p:cNvSpPr/>
                        <p:nvPr/>
                      </p:nvSpPr>
                      <p:spPr>
                        <a:xfrm>
                          <a:off x="8318722" y="3606082"/>
                          <a:ext cx="488262" cy="488262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타원 91"/>
                        <p:cNvSpPr/>
                        <p:nvPr/>
                      </p:nvSpPr>
                      <p:spPr>
                        <a:xfrm>
                          <a:off x="7489312" y="4314408"/>
                          <a:ext cx="488262" cy="502174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타원 92"/>
                        <p:cNvSpPr/>
                        <p:nvPr/>
                      </p:nvSpPr>
                      <p:spPr>
                        <a:xfrm>
                          <a:off x="9215149" y="4307484"/>
                          <a:ext cx="488262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94" name="직선 연결선 93"/>
                        <p:cNvCxnSpPr>
                          <a:stCxn id="92" idx="0"/>
                          <a:endCxn id="91" idx="3"/>
                        </p:cNvCxnSpPr>
                        <p:nvPr/>
                      </p:nvCxnSpPr>
                      <p:spPr>
                        <a:xfrm flipV="1">
                          <a:off x="7733443" y="4022840"/>
                          <a:ext cx="656783" cy="291568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직선 연결선 94"/>
                        <p:cNvCxnSpPr>
                          <a:stCxn id="93" idx="0"/>
                          <a:endCxn id="91" idx="5"/>
                        </p:cNvCxnSpPr>
                        <p:nvPr/>
                      </p:nvCxnSpPr>
                      <p:spPr>
                        <a:xfrm flipH="1" flipV="1">
                          <a:off x="8735480" y="4022840"/>
                          <a:ext cx="723800" cy="284644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6" name="직선 연결선 95"/>
                        <p:cNvCxnSpPr>
                          <a:stCxn id="97" idx="0"/>
                          <a:endCxn id="92" idx="5"/>
                        </p:cNvCxnSpPr>
                        <p:nvPr/>
                      </p:nvCxnSpPr>
                      <p:spPr>
                        <a:xfrm flipH="1" flipV="1">
                          <a:off x="7906070" y="4743040"/>
                          <a:ext cx="285713" cy="346489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타원 96"/>
                        <p:cNvSpPr/>
                        <p:nvPr/>
                      </p:nvSpPr>
                      <p:spPr>
                        <a:xfrm>
                          <a:off x="7947652" y="5089530"/>
                          <a:ext cx="488262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9238738" y="4391361"/>
                          <a:ext cx="412836" cy="3179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/>
                            <a:t>10</a:t>
                          </a:r>
                          <a:endParaRPr lang="ko-KR" altLang="en-US" sz="1200" dirty="0"/>
                        </a:p>
                      </p:txBody>
                    </p:sp>
                    <p:sp>
                      <p:nvSpPr>
                        <p:cNvPr id="99" name="타원 98"/>
                        <p:cNvSpPr/>
                        <p:nvPr/>
                      </p:nvSpPr>
                      <p:spPr>
                        <a:xfrm>
                          <a:off x="8754746" y="5074141"/>
                          <a:ext cx="488262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1" name="직선 연결선 100"/>
                        <p:cNvCxnSpPr>
                          <a:stCxn id="99" idx="0"/>
                          <a:endCxn id="93" idx="3"/>
                        </p:cNvCxnSpPr>
                        <p:nvPr/>
                      </p:nvCxnSpPr>
                      <p:spPr>
                        <a:xfrm flipV="1">
                          <a:off x="8998877" y="4724242"/>
                          <a:ext cx="287776" cy="349899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직선 연결선 101"/>
                        <p:cNvCxnSpPr>
                          <a:stCxn id="103" idx="0"/>
                          <a:endCxn id="92" idx="3"/>
                        </p:cNvCxnSpPr>
                        <p:nvPr/>
                      </p:nvCxnSpPr>
                      <p:spPr>
                        <a:xfrm flipV="1">
                          <a:off x="7279701" y="4743040"/>
                          <a:ext cx="281115" cy="331101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" name="타원 102"/>
                        <p:cNvSpPr/>
                        <p:nvPr/>
                      </p:nvSpPr>
                      <p:spPr>
                        <a:xfrm>
                          <a:off x="7035570" y="5074141"/>
                          <a:ext cx="488262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4" name="직선 연결선 103"/>
                        <p:cNvCxnSpPr>
                          <a:stCxn id="105" idx="0"/>
                          <a:endCxn id="97" idx="3"/>
                        </p:cNvCxnSpPr>
                        <p:nvPr/>
                      </p:nvCxnSpPr>
                      <p:spPr>
                        <a:xfrm flipV="1">
                          <a:off x="7873266" y="5506287"/>
                          <a:ext cx="145890" cy="29005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5" name="타원 104"/>
                        <p:cNvSpPr/>
                        <p:nvPr/>
                      </p:nvSpPr>
                      <p:spPr>
                        <a:xfrm>
                          <a:off x="7629135" y="5796337"/>
                          <a:ext cx="488262" cy="488263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8" name="타원 77"/>
                      <p:cNvSpPr/>
                      <p:nvPr/>
                    </p:nvSpPr>
                    <p:spPr>
                      <a:xfrm>
                        <a:off x="2835901" y="5076897"/>
                        <a:ext cx="488262" cy="488262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2866708" y="5163998"/>
                        <a:ext cx="412836" cy="317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/>
                          <a:t>13</a:t>
                        </a:r>
                        <a:endParaRPr lang="ko-KR" altLang="en-US" sz="1200" dirty="0"/>
                      </a:p>
                    </p:txBody>
                  </p:sp>
                  <p:cxnSp>
                    <p:nvCxnSpPr>
                      <p:cNvPr id="80" name="직선 연결선 79"/>
                      <p:cNvCxnSpPr>
                        <a:stCxn id="78" idx="0"/>
                        <a:endCxn id="93" idx="5"/>
                      </p:cNvCxnSpPr>
                      <p:nvPr/>
                    </p:nvCxnSpPr>
                    <p:spPr>
                      <a:xfrm flipH="1" flipV="1">
                        <a:off x="2795890" y="4749164"/>
                        <a:ext cx="284142" cy="327733"/>
                      </a:xfrm>
                      <a:prstGeom prst="line">
                        <a:avLst/>
                      </a:prstGeom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496009" y="5903383"/>
                        <a:ext cx="412836" cy="317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/>
                          <a:t>11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3242565" y="5894014"/>
                        <a:ext cx="412836" cy="317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/>
                          <a:t>15</a:t>
                        </a:r>
                        <a:endParaRPr lang="ko-KR" altLang="en-US" sz="1200" dirty="0"/>
                      </a:p>
                    </p:txBody>
                  </p:sp>
                </p:grp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6020030" y="587458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2" name="직선 연결선 71"/>
                    <p:cNvCxnSpPr>
                      <a:stCxn id="71" idx="0"/>
                      <a:endCxn id="78" idx="3"/>
                    </p:cNvCxnSpPr>
                    <p:nvPr/>
                  </p:nvCxnSpPr>
                  <p:spPr>
                    <a:xfrm flipV="1">
                      <a:off x="6264161" y="5546975"/>
                      <a:ext cx="202760" cy="327606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/>
                    <p:cNvSpPr/>
                    <p:nvPr/>
                  </p:nvSpPr>
                  <p:spPr>
                    <a:xfrm>
                      <a:off x="6774023" y="5858459"/>
                      <a:ext cx="488261" cy="488263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6" name="직선 연결선 75"/>
                    <p:cNvCxnSpPr>
                      <a:stCxn id="75" idx="0"/>
                      <a:endCxn id="78" idx="5"/>
                    </p:cNvCxnSpPr>
                    <p:nvPr/>
                  </p:nvCxnSpPr>
                  <p:spPr>
                    <a:xfrm flipH="1" flipV="1">
                      <a:off x="6812175" y="5546975"/>
                      <a:ext cx="205979" cy="311485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9" name="직사각형 148"/>
                <p:cNvSpPr/>
                <p:nvPr/>
              </p:nvSpPr>
              <p:spPr>
                <a:xfrm>
                  <a:off x="3002026" y="4370735"/>
                  <a:ext cx="2005594" cy="207851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</p:grpSp>
      <p:sp>
        <p:nvSpPr>
          <p:cNvPr id="10" name="직사각형 9"/>
          <p:cNvSpPr/>
          <p:nvPr/>
        </p:nvSpPr>
        <p:spPr>
          <a:xfrm>
            <a:off x="246176" y="324342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ym typeface="Wingdings" panose="05000000000000000000" pitchFamily="2" charset="2"/>
              </a:rPr>
              <a:t>1) leaf </a:t>
            </a:r>
            <a:r>
              <a:rPr lang="ko-KR" altLang="en-US" sz="1400" b="1" dirty="0">
                <a:sym typeface="Wingdings" panose="05000000000000000000" pitchFamily="2" charset="2"/>
              </a:rPr>
              <a:t>노드</a:t>
            </a:r>
            <a:endParaRPr lang="ko-KR" altLang="en-US" sz="1400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5945938" y="3815283"/>
            <a:ext cx="3807715" cy="2695302"/>
            <a:chOff x="1003527" y="3693740"/>
            <a:chExt cx="4678568" cy="3255311"/>
          </a:xfrm>
        </p:grpSpPr>
        <p:sp>
          <p:nvSpPr>
            <p:cNvPr id="158" name="TextBox 157"/>
            <p:cNvSpPr txBox="1"/>
            <p:nvPr/>
          </p:nvSpPr>
          <p:spPr>
            <a:xfrm>
              <a:off x="2929587" y="5634250"/>
              <a:ext cx="1215650" cy="31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7030A0"/>
                  </a:solidFill>
                </a:rPr>
                <a:t>삭제 후 반환</a:t>
              </a:r>
              <a:endParaRPr lang="ko-KR" altLang="en-US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1003527" y="3693740"/>
              <a:ext cx="4678568" cy="3255311"/>
              <a:chOff x="1003527" y="3711324"/>
              <a:chExt cx="4678568" cy="3255311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2662112" y="6648716"/>
                <a:ext cx="1129482" cy="31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</a:rPr>
                  <a:t>delete(5)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61" name="그룹 160"/>
              <p:cNvGrpSpPr/>
              <p:nvPr/>
            </p:nvGrpSpPr>
            <p:grpSpPr>
              <a:xfrm>
                <a:off x="1003527" y="3711324"/>
                <a:ext cx="4678568" cy="2873444"/>
                <a:chOff x="1003527" y="3711324"/>
                <a:chExt cx="4678568" cy="2873444"/>
              </a:xfrm>
            </p:grpSpPr>
            <p:grpSp>
              <p:nvGrpSpPr>
                <p:cNvPr id="162" name="그룹 161"/>
                <p:cNvGrpSpPr/>
                <p:nvPr/>
              </p:nvGrpSpPr>
              <p:grpSpPr>
                <a:xfrm>
                  <a:off x="1003527" y="3711324"/>
                  <a:ext cx="4515832" cy="2688441"/>
                  <a:chOff x="423235" y="3700418"/>
                  <a:chExt cx="4515832" cy="2688441"/>
                </a:xfrm>
              </p:grpSpPr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2455115" y="5152665"/>
                    <a:ext cx="553084" cy="522885"/>
                  </a:xfrm>
                  <a:prstGeom prst="rect">
                    <a:avLst/>
                  </a:pr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grpSp>
                <p:nvGrpSpPr>
                  <p:cNvPr id="166" name="그룹 165"/>
                  <p:cNvGrpSpPr/>
                  <p:nvPr/>
                </p:nvGrpSpPr>
                <p:grpSpPr>
                  <a:xfrm>
                    <a:off x="423235" y="3700418"/>
                    <a:ext cx="4515832" cy="2688441"/>
                    <a:chOff x="3369422" y="3684324"/>
                    <a:chExt cx="4515832" cy="2688441"/>
                  </a:xfrm>
                </p:grpSpPr>
                <p:grpSp>
                  <p:nvGrpSpPr>
                    <p:cNvPr id="169" name="그룹 168"/>
                    <p:cNvGrpSpPr/>
                    <p:nvPr/>
                  </p:nvGrpSpPr>
                  <p:grpSpPr>
                    <a:xfrm>
                      <a:off x="3369422" y="3684324"/>
                      <a:ext cx="4468457" cy="2678264"/>
                      <a:chOff x="-190094" y="3631004"/>
                      <a:chExt cx="4468457" cy="2678264"/>
                    </a:xfrm>
                  </p:grpSpPr>
                  <p:grpSp>
                    <p:nvGrpSpPr>
                      <p:cNvPr id="181" name="그룹 180"/>
                      <p:cNvGrpSpPr/>
                      <p:nvPr/>
                    </p:nvGrpSpPr>
                    <p:grpSpPr>
                      <a:xfrm>
                        <a:off x="-190094" y="3631004"/>
                        <a:ext cx="3284355" cy="2678264"/>
                        <a:chOff x="6645923" y="3606082"/>
                        <a:chExt cx="3284355" cy="2678264"/>
                      </a:xfrm>
                    </p:grpSpPr>
                    <p:sp>
                      <p:nvSpPr>
                        <p:cNvPr id="189" name="타원 188"/>
                        <p:cNvSpPr/>
                        <p:nvPr/>
                      </p:nvSpPr>
                      <p:spPr>
                        <a:xfrm>
                          <a:off x="8318722" y="3606082"/>
                          <a:ext cx="488262" cy="488262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0" name="타원 189"/>
                        <p:cNvSpPr/>
                        <p:nvPr/>
                      </p:nvSpPr>
                      <p:spPr>
                        <a:xfrm>
                          <a:off x="7292679" y="4296865"/>
                          <a:ext cx="488263" cy="488263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1" name="타원 190"/>
                        <p:cNvSpPr/>
                        <p:nvPr/>
                      </p:nvSpPr>
                      <p:spPr>
                        <a:xfrm>
                          <a:off x="9442016" y="4296865"/>
                          <a:ext cx="488262" cy="488263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92" name="직선 연결선 191"/>
                        <p:cNvCxnSpPr>
                          <a:stCxn id="190" idx="0"/>
                          <a:endCxn id="189" idx="3"/>
                        </p:cNvCxnSpPr>
                        <p:nvPr/>
                      </p:nvCxnSpPr>
                      <p:spPr>
                        <a:xfrm flipV="1">
                          <a:off x="7536811" y="4022840"/>
                          <a:ext cx="853416" cy="274025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" name="직선 연결선 192"/>
                        <p:cNvCxnSpPr>
                          <a:stCxn id="191" idx="0"/>
                          <a:endCxn id="189" idx="5"/>
                        </p:cNvCxnSpPr>
                        <p:nvPr/>
                      </p:nvCxnSpPr>
                      <p:spPr>
                        <a:xfrm flipH="1" flipV="1">
                          <a:off x="8735480" y="4022840"/>
                          <a:ext cx="950668" cy="274025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4" name="직선 연결선 193"/>
                        <p:cNvCxnSpPr>
                          <a:stCxn id="195" idx="0"/>
                          <a:endCxn id="190" idx="5"/>
                        </p:cNvCxnSpPr>
                        <p:nvPr/>
                      </p:nvCxnSpPr>
                      <p:spPr>
                        <a:xfrm flipH="1" flipV="1">
                          <a:off x="7709437" y="4713622"/>
                          <a:ext cx="501009" cy="353579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7966316" y="5067201"/>
                          <a:ext cx="488261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6" name="TextBox 195"/>
                        <p:cNvSpPr txBox="1"/>
                        <p:nvPr/>
                      </p:nvSpPr>
                      <p:spPr>
                        <a:xfrm>
                          <a:off x="9462264" y="4369308"/>
                          <a:ext cx="412837" cy="3179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/>
                            <a:t>10</a:t>
                          </a:r>
                          <a:endParaRPr lang="ko-KR" altLang="en-US" sz="1200" dirty="0"/>
                        </a:p>
                      </p:txBody>
                    </p:sp>
                    <p:sp>
                      <p:nvSpPr>
                        <p:cNvPr id="244" name="타원 243"/>
                        <p:cNvSpPr/>
                        <p:nvPr/>
                      </p:nvSpPr>
                      <p:spPr>
                        <a:xfrm>
                          <a:off x="8721016" y="5066423"/>
                          <a:ext cx="488261" cy="488263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46" name="직선 연결선 245"/>
                        <p:cNvCxnSpPr>
                          <a:stCxn id="244" idx="0"/>
                          <a:endCxn id="191" idx="3"/>
                        </p:cNvCxnSpPr>
                        <p:nvPr/>
                      </p:nvCxnSpPr>
                      <p:spPr>
                        <a:xfrm flipV="1">
                          <a:off x="8965147" y="4713623"/>
                          <a:ext cx="548373" cy="35280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7" name="직선 연결선 246"/>
                        <p:cNvCxnSpPr>
                          <a:stCxn id="248" idx="0"/>
                          <a:endCxn id="190" idx="3"/>
                        </p:cNvCxnSpPr>
                        <p:nvPr/>
                      </p:nvCxnSpPr>
                      <p:spPr>
                        <a:xfrm flipV="1">
                          <a:off x="6890055" y="4713622"/>
                          <a:ext cx="474129" cy="362016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8" name="타원 247"/>
                        <p:cNvSpPr/>
                        <p:nvPr/>
                      </p:nvSpPr>
                      <p:spPr>
                        <a:xfrm>
                          <a:off x="6645923" y="5075639"/>
                          <a:ext cx="488263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49" name="직선 연결선 248"/>
                        <p:cNvCxnSpPr>
                          <a:stCxn id="250" idx="0"/>
                          <a:endCxn id="195" idx="3"/>
                        </p:cNvCxnSpPr>
                        <p:nvPr/>
                      </p:nvCxnSpPr>
                      <p:spPr>
                        <a:xfrm flipV="1">
                          <a:off x="7860035" y="5483959"/>
                          <a:ext cx="177785" cy="312125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0" name="타원 249"/>
                        <p:cNvSpPr/>
                        <p:nvPr/>
                      </p:nvSpPr>
                      <p:spPr>
                        <a:xfrm>
                          <a:off x="7615903" y="5796084"/>
                          <a:ext cx="488263" cy="48826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8" name="타원 297"/>
                        <p:cNvSpPr/>
                        <p:nvPr/>
                      </p:nvSpPr>
                      <p:spPr>
                        <a:xfrm>
                          <a:off x="9104164" y="5796083"/>
                          <a:ext cx="488261" cy="488263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99" name="직선 연결선 298"/>
                        <p:cNvCxnSpPr>
                          <a:stCxn id="298" idx="0"/>
                          <a:endCxn id="244" idx="5"/>
                        </p:cNvCxnSpPr>
                        <p:nvPr/>
                      </p:nvCxnSpPr>
                      <p:spPr>
                        <a:xfrm flipH="1" flipV="1">
                          <a:off x="9137773" y="5483180"/>
                          <a:ext cx="210522" cy="312902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16A08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5" name="타원 174"/>
                      <p:cNvSpPr/>
                      <p:nvPr/>
                    </p:nvSpPr>
                    <p:spPr>
                      <a:xfrm>
                        <a:off x="3430070" y="5076897"/>
                        <a:ext cx="488261" cy="48826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3450787" y="5154696"/>
                        <a:ext cx="412837" cy="317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/>
                          <a:t>13</a:t>
                        </a:r>
                        <a:endParaRPr lang="ko-KR" altLang="en-US" sz="1200" dirty="0"/>
                      </a:p>
                    </p:txBody>
                  </p:sp>
                  <p:cxnSp>
                    <p:nvCxnSpPr>
                      <p:cNvPr id="177" name="직선 연결선 176"/>
                      <p:cNvCxnSpPr>
                        <a:stCxn id="175" idx="0"/>
                        <a:endCxn id="191" idx="5"/>
                      </p:cNvCxnSpPr>
                      <p:nvPr/>
                    </p:nvCxnSpPr>
                    <p:spPr>
                      <a:xfrm flipH="1" flipV="1">
                        <a:off x="3022757" y="4738545"/>
                        <a:ext cx="651444" cy="338353"/>
                      </a:xfrm>
                      <a:prstGeom prst="line">
                        <a:avLst/>
                      </a:prstGeom>
                      <a:ln w="28575">
                        <a:solidFill>
                          <a:srgbClr val="16A08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TextBox 178"/>
                      <p:cNvSpPr txBox="1"/>
                      <p:nvPr/>
                    </p:nvSpPr>
                    <p:spPr>
                      <a:xfrm>
                        <a:off x="3090178" y="5903384"/>
                        <a:ext cx="412837" cy="317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/>
                          <a:t>11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180" name="TextBox 179"/>
                      <p:cNvSpPr txBox="1"/>
                      <p:nvPr/>
                    </p:nvSpPr>
                    <p:spPr>
                      <a:xfrm>
                        <a:off x="3865526" y="5920058"/>
                        <a:ext cx="412837" cy="317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/>
                          <a:t>15</a:t>
                        </a:r>
                        <a:endParaRPr lang="ko-KR" altLang="en-US" sz="1200" dirty="0"/>
                      </a:p>
                    </p:txBody>
                  </p:sp>
                </p:grpSp>
                <p:sp>
                  <p:nvSpPr>
                    <p:cNvPr id="170" name="타원 169"/>
                    <p:cNvSpPr/>
                    <p:nvPr/>
                  </p:nvSpPr>
                  <p:spPr>
                    <a:xfrm>
                      <a:off x="6614202" y="5874581"/>
                      <a:ext cx="488261" cy="488263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1" name="직선 연결선 170"/>
                    <p:cNvCxnSpPr>
                      <a:stCxn id="170" idx="0"/>
                      <a:endCxn id="175" idx="3"/>
                    </p:cNvCxnSpPr>
                    <p:nvPr/>
                  </p:nvCxnSpPr>
                  <p:spPr>
                    <a:xfrm flipV="1">
                      <a:off x="6858332" y="5546975"/>
                      <a:ext cx="202758" cy="327606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타원 171"/>
                    <p:cNvSpPr/>
                    <p:nvPr/>
                  </p:nvSpPr>
                  <p:spPr>
                    <a:xfrm>
                      <a:off x="7396993" y="5884502"/>
                      <a:ext cx="488261" cy="488263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3" name="직선 연결선 172"/>
                    <p:cNvCxnSpPr>
                      <a:stCxn id="172" idx="0"/>
                      <a:endCxn id="175" idx="5"/>
                    </p:cNvCxnSpPr>
                    <p:nvPr/>
                  </p:nvCxnSpPr>
                  <p:spPr>
                    <a:xfrm flipH="1" flipV="1">
                      <a:off x="7406343" y="5546975"/>
                      <a:ext cx="234780" cy="337528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3" name="직사각형 162"/>
                <p:cNvSpPr/>
                <p:nvPr/>
              </p:nvSpPr>
              <p:spPr>
                <a:xfrm>
                  <a:off x="2921337" y="4307023"/>
                  <a:ext cx="2760758" cy="2277745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5819309" y="3245900"/>
            <a:ext cx="2525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ym typeface="Wingdings" panose="05000000000000000000" pitchFamily="2" charset="2"/>
              </a:rPr>
              <a:t>2)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오른 쪽 자식이 있을 경우</a:t>
            </a:r>
            <a:endParaRPr lang="ko-KR" altLang="en-US" sz="1400" dirty="0"/>
          </a:p>
        </p:txBody>
      </p:sp>
      <p:sp>
        <p:nvSpPr>
          <p:cNvPr id="300" name="오른쪽 화살표 299"/>
          <p:cNvSpPr/>
          <p:nvPr/>
        </p:nvSpPr>
        <p:spPr>
          <a:xfrm>
            <a:off x="3473460" y="5130001"/>
            <a:ext cx="371531" cy="200931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805659" y="5073864"/>
            <a:ext cx="205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노드</a:t>
            </a:r>
            <a:r>
              <a:rPr lang="en-US" altLang="ko-KR" sz="1400" dirty="0" smtClean="0"/>
              <a:t>10(7</a:t>
            </a:r>
            <a:r>
              <a:rPr lang="ko-KR" altLang="en-US" sz="1400" dirty="0" smtClean="0"/>
              <a:t>의 부모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</a:t>
            </a:r>
            <a:endParaRPr lang="en-US" altLang="ko-KR" sz="1400" dirty="0" smtClean="0"/>
          </a:p>
          <a:p>
            <a:r>
              <a:rPr lang="ko-KR" altLang="en-US" sz="1400" dirty="0" smtClean="0"/>
              <a:t>연결을 끊어주고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노드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을 반환</a:t>
            </a:r>
            <a:endParaRPr lang="ko-KR" altLang="en-US" sz="1400" dirty="0"/>
          </a:p>
        </p:txBody>
      </p:sp>
      <p:sp>
        <p:nvSpPr>
          <p:cNvPr id="301" name="오른쪽 화살표 300"/>
          <p:cNvSpPr/>
          <p:nvPr/>
        </p:nvSpPr>
        <p:spPr>
          <a:xfrm>
            <a:off x="9813769" y="5154142"/>
            <a:ext cx="371531" cy="200931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10158924" y="5097419"/>
            <a:ext cx="2055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노드</a:t>
            </a:r>
            <a:r>
              <a:rPr lang="en-US" altLang="ko-KR" sz="1400" dirty="0" smtClean="0"/>
              <a:t>10(7</a:t>
            </a:r>
            <a:r>
              <a:rPr lang="ko-KR" altLang="en-US" sz="1400" dirty="0" smtClean="0"/>
              <a:t>의 부모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왼쪽 자식으로 </a:t>
            </a:r>
            <a:endParaRPr lang="en-US" altLang="ko-KR" sz="1400" dirty="0" smtClean="0"/>
          </a:p>
          <a:p>
            <a:r>
              <a:rPr lang="ko-KR" altLang="en-US" sz="1400" dirty="0" smtClean="0"/>
              <a:t>노드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을 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노드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</a:t>
            </a:r>
            <a:endParaRPr lang="ko-KR" altLang="en-US" sz="1400" dirty="0"/>
          </a:p>
        </p:txBody>
      </p:sp>
      <p:grpSp>
        <p:nvGrpSpPr>
          <p:cNvPr id="303" name="그룹 302"/>
          <p:cNvGrpSpPr/>
          <p:nvPr/>
        </p:nvGrpSpPr>
        <p:grpSpPr>
          <a:xfrm>
            <a:off x="199077" y="3195499"/>
            <a:ext cx="11811215" cy="3469070"/>
            <a:chOff x="190285" y="3169123"/>
            <a:chExt cx="11837592" cy="3613686"/>
          </a:xfrm>
        </p:grpSpPr>
        <p:sp>
          <p:nvSpPr>
            <p:cNvPr id="304" name="직사각형 303"/>
            <p:cNvSpPr/>
            <p:nvPr/>
          </p:nvSpPr>
          <p:spPr>
            <a:xfrm>
              <a:off x="190285" y="3169123"/>
              <a:ext cx="11837592" cy="3613686"/>
            </a:xfrm>
            <a:prstGeom prst="rect">
              <a:avLst/>
            </a:prstGeom>
            <a:noFill/>
            <a:ln w="28575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5" name="직선 연결선 304"/>
            <p:cNvCxnSpPr/>
            <p:nvPr/>
          </p:nvCxnSpPr>
          <p:spPr>
            <a:xfrm>
              <a:off x="5774252" y="3169123"/>
              <a:ext cx="0" cy="3613686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9365829" y="3207909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주의사항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) </a:t>
            </a:r>
            <a:endParaRPr lang="en-US" altLang="ko-KR" sz="1200" kern="0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연산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수행 과정에서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size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가 </a:t>
            </a:r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변경되는</a:t>
            </a:r>
            <a:endParaRPr lang="en-US" altLang="ko-KR" sz="1200" kern="0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부분을 체크 해야함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109296" y="3207909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주의사항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) </a:t>
            </a:r>
            <a:endParaRPr lang="en-US" altLang="ko-KR" sz="1200" kern="0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연산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수행 과정에서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size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가 </a:t>
            </a:r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변경되는</a:t>
            </a:r>
            <a:endParaRPr lang="en-US" altLang="ko-KR" sz="1200" kern="0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2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부분을 체크 해야함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5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1703</Words>
  <Application>Microsoft Office PowerPoint</Application>
  <PresentationFormat>와이드스크린</PresentationFormat>
  <Paragraphs>438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바탕</vt:lpstr>
      <vt:lpstr>Arial</vt:lpstr>
      <vt:lpstr>Consolas</vt:lpstr>
      <vt:lpstr>Wingdings</vt:lpstr>
      <vt:lpstr>Office 테마</vt:lpstr>
      <vt:lpstr>2018년 1학기 자료구조 및 실습 #12 : BinarySearchTree(이진탐색트리)  2018. 06. 05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197</cp:revision>
  <cp:lastPrinted>2018-05-28T00:29:06Z</cp:lastPrinted>
  <dcterms:created xsi:type="dcterms:W3CDTF">2018-03-11T12:41:56Z</dcterms:created>
  <dcterms:modified xsi:type="dcterms:W3CDTF">2018-06-05T00:43:20Z</dcterms:modified>
</cp:coreProperties>
</file>