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8" r:id="rId3"/>
    <p:sldId id="279" r:id="rId4"/>
    <p:sldId id="274" r:id="rId5"/>
    <p:sldId id="275" r:id="rId6"/>
    <p:sldId id="280" r:id="rId7"/>
    <p:sldId id="281" r:id="rId8"/>
    <p:sldId id="282" r:id="rId9"/>
    <p:sldId id="283" r:id="rId10"/>
    <p:sldId id="272" r:id="rId11"/>
    <p:sldId id="277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#03 : Linked List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2018. 03. 27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330093"/>
            <a:ext cx="10481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LinkedList.java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Node.java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TestLinkedList.java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n</a:t>
            </a:r>
            <a:r>
              <a:rPr lang="ko-KR" altLang="en-US" sz="2000" dirty="0"/>
              <a:t>개의 원소를 삽입한다고 할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,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insertfirst</a:t>
            </a:r>
            <a:r>
              <a:rPr lang="en-US" altLang="ko-KR" sz="2000" dirty="0"/>
              <a:t>( 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insertlast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시간복잡도에 대해 비교하여 설명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      </a:t>
            </a:r>
            <a:r>
              <a:rPr lang="en-US" altLang="ko-KR" sz="2000" dirty="0" smtClean="0"/>
              <a:t>-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DS04_01_201800000_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DS04_01_201800000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>
                <a:latin typeface="맑은 고딕" panose="020B0503020000020004" pitchFamily="50" charset="-127"/>
              </a:rPr>
              <a:t>0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DS04_03_201800000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DS04_03_201800000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 List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구조 이해 및 활용   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859813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아래의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메소드와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필드를 가지는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 List Class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작성하시오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필드 변수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Node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startNode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;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insertlast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x)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start</a:t>
            </a:r>
            <a:r>
              <a:rPr lang="ko-KR" altLang="en-US" dirty="0"/>
              <a:t>가 가리키는 리스트의 맨 마지막 원소로 삽입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insertfirst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x)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start</a:t>
            </a:r>
            <a:r>
              <a:rPr lang="ko-KR" altLang="en-US" dirty="0"/>
              <a:t>가 가리키는 리스트의 맨 앞의 원소로 삽입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contain(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x)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/>
              <a:t>x가</a:t>
            </a:r>
            <a:r>
              <a:rPr lang="en-US" altLang="ko-KR" dirty="0"/>
              <a:t> </a:t>
            </a:r>
            <a:r>
              <a:rPr lang="en-US" altLang="ko-KR" dirty="0" err="1"/>
              <a:t>리스트에</a:t>
            </a:r>
            <a:r>
              <a:rPr lang="en-US" altLang="ko-KR" dirty="0"/>
              <a:t> </a:t>
            </a:r>
            <a:r>
              <a:rPr lang="en-US" altLang="ko-KR" dirty="0" err="1"/>
              <a:t>있는지</a:t>
            </a:r>
            <a:r>
              <a:rPr lang="en-US" altLang="ko-KR" dirty="0"/>
              <a:t> </a:t>
            </a:r>
            <a:r>
              <a:rPr lang="en-US" altLang="ko-KR" dirty="0" err="1"/>
              <a:t>아닌지를</a:t>
            </a:r>
            <a:r>
              <a:rPr lang="en-US" altLang="ko-KR" dirty="0"/>
              <a:t> </a:t>
            </a:r>
            <a:r>
              <a:rPr lang="en-US" altLang="ko-KR" dirty="0" err="1"/>
              <a:t>리턴</a:t>
            </a:r>
            <a:endParaRPr lang="en-US" altLang="ko-KR" dirty="0"/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print()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/>
              <a:t>start</a:t>
            </a:r>
            <a:r>
              <a:rPr lang="ko-KR" altLang="en-US" dirty="0"/>
              <a:t>가 가리키는 리스트의 원소를 프린트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0518" y="5437543"/>
            <a:ext cx="8670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요</a:t>
            </a:r>
            <a:r>
              <a:rPr lang="ko-KR" altLang="en-US" sz="2200" b="1" dirty="0" smtClean="0"/>
              <a:t>구된 </a:t>
            </a:r>
            <a:r>
              <a:rPr lang="ko-KR" altLang="en-US" sz="2200" b="1" dirty="0"/>
              <a:t>조건 외에 필요한 필드나 </a:t>
            </a:r>
            <a:r>
              <a:rPr lang="ko-KR" altLang="en-US" sz="2200" b="1" dirty="0" err="1"/>
              <a:t>메소드가</a:t>
            </a:r>
            <a:r>
              <a:rPr lang="ko-KR" altLang="en-US" sz="2200" b="1" dirty="0"/>
              <a:t> 있으면 추가해도 됩니다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8761" y="1149337"/>
            <a:ext cx="10760854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정수형 변수를 저장하는 클래스인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Node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정의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Node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사용하여 연결 리스트를 생성하는 클래스인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LinkedList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정의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(3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LinkedList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구현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테스트 클래스를 작성하여 다음을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endParaRPr lang="ko-KR" altLang="en-US" sz="10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1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 smtClean="0">
                <a:latin typeface="맑은 고딕" panose="020B0503020000020004" pitchFamily="50" charset="-127"/>
              </a:rPr>
              <a:t>LinkedList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객체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list1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을 생성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2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 smtClean="0">
                <a:latin typeface="맑은 고딕" panose="020B0503020000020004" pitchFamily="50" charset="-127"/>
              </a:rPr>
              <a:t>insertfirst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()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을 사용하여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부터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까지의 정수를 삽입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print()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을 사용하여 리스트의 원소를 출력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sz="2000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contain(5), contain(20)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사용하여 리스트에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5, 20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 존재하는지 검사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2000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다른 한 개의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LinkedList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객체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list2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생성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6.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 smtClean="0">
                <a:latin typeface="맑은 고딕" panose="020B0503020000020004" pitchFamily="50" charset="-127"/>
              </a:rPr>
              <a:t>insertlast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()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을 사용하여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부터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까지의 정수를 삽입하고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print()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를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사용하여 출력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err="1" smtClean="0">
                <a:latin typeface="ArialMT"/>
              </a:rPr>
              <a:t>insertlast</a:t>
            </a:r>
            <a:r>
              <a:rPr lang="en-US" altLang="ko-KR" sz="2000" b="1" dirty="0" smtClean="0">
                <a:latin typeface="ArialMT"/>
              </a:rPr>
              <a:t>(</a:t>
            </a:r>
            <a:r>
              <a:rPr lang="en-US" altLang="ko-KR" sz="2000" b="1" dirty="0" err="1" smtClean="0">
                <a:latin typeface="ArialMT"/>
              </a:rPr>
              <a:t>int</a:t>
            </a:r>
            <a:r>
              <a:rPr lang="en-US" altLang="ko-KR" sz="2000" b="1" dirty="0" smtClean="0">
                <a:latin typeface="ArialMT"/>
              </a:rPr>
              <a:t> x)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리스트의 맨 마지막에 원소 </a:t>
            </a:r>
            <a:r>
              <a:rPr lang="en-US" altLang="ko-KR" b="1" dirty="0" smtClean="0">
                <a:latin typeface="MalgunGothic"/>
              </a:rPr>
              <a:t>x</a:t>
            </a:r>
            <a:r>
              <a:rPr lang="ko-KR" altLang="en-US" b="1" dirty="0" smtClean="0">
                <a:latin typeface="MalgunGothic"/>
              </a:rPr>
              <a:t>를 삽입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x</a:t>
            </a:r>
            <a:r>
              <a:rPr lang="ko-KR" altLang="en-US" dirty="0" smtClean="0">
                <a:latin typeface="ArialMT"/>
              </a:rPr>
              <a:t>를 값으로 하는 노드를 생성</a:t>
            </a:r>
            <a:endParaRPr lang="en-US" altLang="ko-KR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/>
              <a:t>– </a:t>
            </a:r>
            <a:r>
              <a:rPr lang="ko-KR" altLang="en-US" dirty="0" smtClean="0"/>
              <a:t>생성한 노드를 리스트의 맨 마지막에 삽입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440" y="3516301"/>
            <a:ext cx="2549781" cy="2682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2574" y="3583667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692" y="4020365"/>
            <a:ext cx="15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 </a:t>
            </a:r>
            <a:r>
              <a:rPr lang="en-US" altLang="ko-KR" sz="1400" dirty="0" err="1" smtClean="0"/>
              <a:t>startNode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38692" y="4681950"/>
            <a:ext cx="151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insertlast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err="1" smtClean="0"/>
              <a:t>insertstart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contain(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print();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9" idx="3"/>
            <a:endCxn id="3" idx="1"/>
          </p:cNvCxnSpPr>
          <p:nvPr/>
        </p:nvCxnSpPr>
        <p:spPr>
          <a:xfrm>
            <a:off x="2789951" y="4174254"/>
            <a:ext cx="1149003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735465" y="2124006"/>
            <a:ext cx="1036895" cy="559169"/>
            <a:chOff x="3938954" y="3900247"/>
            <a:chExt cx="1036895" cy="559169"/>
          </a:xfrm>
        </p:grpSpPr>
        <p:sp>
          <p:nvSpPr>
            <p:cNvPr id="23" name="직사각형 22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57103" y="3905501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89763" y="1460282"/>
            <a:ext cx="152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Node</a:t>
            </a:r>
          </a:p>
          <a:p>
            <a:r>
              <a:rPr lang="en-US" altLang="ko-KR" dirty="0" smtClean="0"/>
              <a:t>(value | next)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938954" y="3900247"/>
            <a:ext cx="1036895" cy="559169"/>
            <a:chOff x="3938954" y="3900247"/>
            <a:chExt cx="1036895" cy="559169"/>
          </a:xfrm>
        </p:grpSpPr>
        <p:grpSp>
          <p:nvGrpSpPr>
            <p:cNvPr id="21" name="그룹 2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407861" y="3908227"/>
            <a:ext cx="1036895" cy="559169"/>
            <a:chOff x="3938954" y="3900247"/>
            <a:chExt cx="1036895" cy="559169"/>
          </a:xfrm>
        </p:grpSpPr>
        <p:grpSp>
          <p:nvGrpSpPr>
            <p:cNvPr id="31" name="그룹 3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76469" y="3919645"/>
            <a:ext cx="1036895" cy="559169"/>
            <a:chOff x="3938954" y="3900247"/>
            <a:chExt cx="1036895" cy="559169"/>
          </a:xfrm>
        </p:grpSpPr>
        <p:grpSp>
          <p:nvGrpSpPr>
            <p:cNvPr id="36" name="그룹 35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>
            <a:stCxn id="20" idx="3"/>
            <a:endCxn id="33" idx="1"/>
          </p:cNvCxnSpPr>
          <p:nvPr/>
        </p:nvCxnSpPr>
        <p:spPr>
          <a:xfrm>
            <a:off x="4975849" y="4182459"/>
            <a:ext cx="432012" cy="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3"/>
            <a:endCxn id="38" idx="1"/>
          </p:cNvCxnSpPr>
          <p:nvPr/>
        </p:nvCxnSpPr>
        <p:spPr>
          <a:xfrm>
            <a:off x="6444756" y="4190439"/>
            <a:ext cx="431713" cy="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8336004" y="5293290"/>
            <a:ext cx="1036895" cy="557453"/>
            <a:chOff x="3938954" y="3905501"/>
            <a:chExt cx="1036895" cy="557453"/>
          </a:xfrm>
        </p:grpSpPr>
        <p:grpSp>
          <p:nvGrpSpPr>
            <p:cNvPr id="50" name="그룹 49"/>
            <p:cNvGrpSpPr/>
            <p:nvPr/>
          </p:nvGrpSpPr>
          <p:grpSpPr>
            <a:xfrm>
              <a:off x="3938954" y="3905501"/>
              <a:ext cx="1036895" cy="557453"/>
              <a:chOff x="3938954" y="3905501"/>
              <a:chExt cx="1036895" cy="557453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938954" y="3909039"/>
                <a:ext cx="518746" cy="5539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4" name="직선 화살표 연결선 53"/>
          <p:cNvCxnSpPr>
            <a:stCxn id="39" idx="3"/>
          </p:cNvCxnSpPr>
          <p:nvPr/>
        </p:nvCxnSpPr>
        <p:spPr>
          <a:xfrm>
            <a:off x="7913364" y="4201857"/>
            <a:ext cx="451968" cy="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9921" y="40057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8817" y="4681950"/>
            <a:ext cx="19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insertlast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23562" y="5299681"/>
            <a:ext cx="1036895" cy="557453"/>
            <a:chOff x="3938954" y="3905501"/>
            <a:chExt cx="1036895" cy="557453"/>
          </a:xfrm>
        </p:grpSpPr>
        <p:grpSp>
          <p:nvGrpSpPr>
            <p:cNvPr id="59" name="그룹 58"/>
            <p:cNvGrpSpPr/>
            <p:nvPr/>
          </p:nvGrpSpPr>
          <p:grpSpPr>
            <a:xfrm>
              <a:off x="3938954" y="3905501"/>
              <a:ext cx="1036895" cy="557453"/>
              <a:chOff x="3938954" y="3905501"/>
              <a:chExt cx="1036895" cy="557453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938954" y="3909039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92469" y="5298869"/>
            <a:ext cx="1036895" cy="557453"/>
            <a:chOff x="3938954" y="3905501"/>
            <a:chExt cx="1036895" cy="557453"/>
          </a:xfrm>
        </p:grpSpPr>
        <p:grpSp>
          <p:nvGrpSpPr>
            <p:cNvPr id="64" name="그룹 63"/>
            <p:cNvGrpSpPr/>
            <p:nvPr/>
          </p:nvGrpSpPr>
          <p:grpSpPr>
            <a:xfrm>
              <a:off x="3938954" y="3905501"/>
              <a:ext cx="1036895" cy="557453"/>
              <a:chOff x="3938954" y="3905501"/>
              <a:chExt cx="1036895" cy="55745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938954" y="3909039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61077" y="5301495"/>
            <a:ext cx="1036895" cy="557453"/>
            <a:chOff x="3938954" y="3887917"/>
            <a:chExt cx="1036895" cy="557453"/>
          </a:xfrm>
        </p:grpSpPr>
        <p:grpSp>
          <p:nvGrpSpPr>
            <p:cNvPr id="69" name="그룹 68"/>
            <p:cNvGrpSpPr/>
            <p:nvPr/>
          </p:nvGrpSpPr>
          <p:grpSpPr>
            <a:xfrm>
              <a:off x="3938954" y="3887917"/>
              <a:ext cx="1036895" cy="557453"/>
              <a:chOff x="3938954" y="3887917"/>
              <a:chExt cx="1036895" cy="557453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938954" y="3891455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457103" y="388791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73" name="직선 화살표 연결선 72"/>
          <p:cNvCxnSpPr>
            <a:stCxn id="62" idx="3"/>
            <a:endCxn id="66" idx="1"/>
          </p:cNvCxnSpPr>
          <p:nvPr/>
        </p:nvCxnSpPr>
        <p:spPr>
          <a:xfrm>
            <a:off x="4960457" y="5576639"/>
            <a:ext cx="432012" cy="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7" idx="3"/>
            <a:endCxn id="71" idx="1"/>
          </p:cNvCxnSpPr>
          <p:nvPr/>
        </p:nvCxnSpPr>
        <p:spPr>
          <a:xfrm>
            <a:off x="6429364" y="5575827"/>
            <a:ext cx="431713" cy="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2" idx="3"/>
            <a:endCxn id="52" idx="1"/>
          </p:cNvCxnSpPr>
          <p:nvPr/>
        </p:nvCxnSpPr>
        <p:spPr>
          <a:xfrm flipV="1">
            <a:off x="7897972" y="5573786"/>
            <a:ext cx="438032" cy="4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06447" y="53861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9" idx="3"/>
            <a:endCxn id="61" idx="1"/>
          </p:cNvCxnSpPr>
          <p:nvPr/>
        </p:nvCxnSpPr>
        <p:spPr>
          <a:xfrm>
            <a:off x="2789951" y="4174254"/>
            <a:ext cx="1133611" cy="1405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3" idx="3"/>
            <a:endCxn id="76" idx="1"/>
          </p:cNvCxnSpPr>
          <p:nvPr/>
        </p:nvCxnSpPr>
        <p:spPr>
          <a:xfrm>
            <a:off x="9372899" y="5570248"/>
            <a:ext cx="333548" cy="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err="1" smtClean="0">
                <a:latin typeface="ArialMT"/>
              </a:rPr>
              <a:t>insertfirst</a:t>
            </a:r>
            <a:r>
              <a:rPr lang="en-US" altLang="ko-KR" sz="2000" b="1" dirty="0" smtClean="0">
                <a:latin typeface="ArialMT"/>
              </a:rPr>
              <a:t>(</a:t>
            </a:r>
            <a:r>
              <a:rPr lang="en-US" altLang="ko-KR" sz="2000" b="1" dirty="0" err="1" smtClean="0">
                <a:latin typeface="ArialMT"/>
              </a:rPr>
              <a:t>int</a:t>
            </a:r>
            <a:r>
              <a:rPr lang="en-US" altLang="ko-KR" sz="2000" b="1" dirty="0" smtClean="0">
                <a:latin typeface="ArialMT"/>
              </a:rPr>
              <a:t> x)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리스트의 맨 처음에 원소 </a:t>
            </a:r>
            <a:r>
              <a:rPr lang="en-US" altLang="ko-KR" b="1" dirty="0" smtClean="0">
                <a:latin typeface="MalgunGothic"/>
              </a:rPr>
              <a:t>x</a:t>
            </a:r>
            <a:r>
              <a:rPr lang="ko-KR" altLang="en-US" b="1" dirty="0" smtClean="0">
                <a:latin typeface="MalgunGothic"/>
              </a:rPr>
              <a:t>를 삽입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x</a:t>
            </a:r>
            <a:r>
              <a:rPr lang="ko-KR" altLang="en-US" dirty="0" smtClean="0">
                <a:latin typeface="ArialMT"/>
              </a:rPr>
              <a:t>를 값으로 하는 노드를 생성</a:t>
            </a:r>
            <a:endParaRPr lang="en-US" altLang="ko-KR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/>
              <a:t>– </a:t>
            </a:r>
            <a:r>
              <a:rPr lang="ko-KR" altLang="en-US" dirty="0" smtClean="0"/>
              <a:t>생성한 노드를 리스트의 맨 처음에 삽입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440" y="3516301"/>
            <a:ext cx="2549781" cy="2682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2574" y="3583667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692" y="4020365"/>
            <a:ext cx="15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 </a:t>
            </a:r>
            <a:r>
              <a:rPr lang="en-US" altLang="ko-KR" sz="1400" dirty="0" err="1" smtClean="0"/>
              <a:t>startNode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38692" y="4681950"/>
            <a:ext cx="151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insertlast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err="1" smtClean="0"/>
              <a:t>insertstart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contain(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print();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9" idx="3"/>
            <a:endCxn id="3" idx="1"/>
          </p:cNvCxnSpPr>
          <p:nvPr/>
        </p:nvCxnSpPr>
        <p:spPr>
          <a:xfrm>
            <a:off x="2789951" y="4174254"/>
            <a:ext cx="1149003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735465" y="2124006"/>
            <a:ext cx="1036895" cy="559169"/>
            <a:chOff x="3938954" y="3900247"/>
            <a:chExt cx="1036895" cy="559169"/>
          </a:xfrm>
        </p:grpSpPr>
        <p:sp>
          <p:nvSpPr>
            <p:cNvPr id="23" name="직사각형 22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57103" y="3905501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89763" y="1460282"/>
            <a:ext cx="152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Node</a:t>
            </a:r>
          </a:p>
          <a:p>
            <a:r>
              <a:rPr lang="en-US" altLang="ko-KR" dirty="0" smtClean="0"/>
              <a:t>(value | next)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938954" y="3900247"/>
            <a:ext cx="1036895" cy="559169"/>
            <a:chOff x="3938954" y="3900247"/>
            <a:chExt cx="1036895" cy="559169"/>
          </a:xfrm>
        </p:grpSpPr>
        <p:grpSp>
          <p:nvGrpSpPr>
            <p:cNvPr id="21" name="그룹 2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407861" y="3908227"/>
            <a:ext cx="1036895" cy="559169"/>
            <a:chOff x="3938954" y="3900247"/>
            <a:chExt cx="1036895" cy="559169"/>
          </a:xfrm>
        </p:grpSpPr>
        <p:grpSp>
          <p:nvGrpSpPr>
            <p:cNvPr id="31" name="그룹 3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76469" y="3919645"/>
            <a:ext cx="1036895" cy="559169"/>
            <a:chOff x="3938954" y="3900247"/>
            <a:chExt cx="1036895" cy="559169"/>
          </a:xfrm>
        </p:grpSpPr>
        <p:grpSp>
          <p:nvGrpSpPr>
            <p:cNvPr id="36" name="그룹 35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>
            <a:stCxn id="20" idx="3"/>
            <a:endCxn id="33" idx="1"/>
          </p:cNvCxnSpPr>
          <p:nvPr/>
        </p:nvCxnSpPr>
        <p:spPr>
          <a:xfrm>
            <a:off x="4975849" y="4182459"/>
            <a:ext cx="432012" cy="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3"/>
            <a:endCxn id="38" idx="1"/>
          </p:cNvCxnSpPr>
          <p:nvPr/>
        </p:nvCxnSpPr>
        <p:spPr>
          <a:xfrm>
            <a:off x="6444756" y="4190439"/>
            <a:ext cx="431713" cy="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8336004" y="5293290"/>
            <a:ext cx="1036895" cy="557453"/>
            <a:chOff x="3938954" y="3905501"/>
            <a:chExt cx="1036895" cy="557453"/>
          </a:xfrm>
        </p:grpSpPr>
        <p:grpSp>
          <p:nvGrpSpPr>
            <p:cNvPr id="50" name="그룹 49"/>
            <p:cNvGrpSpPr/>
            <p:nvPr/>
          </p:nvGrpSpPr>
          <p:grpSpPr>
            <a:xfrm>
              <a:off x="3938954" y="3905501"/>
              <a:ext cx="1036895" cy="557453"/>
              <a:chOff x="3938954" y="3905501"/>
              <a:chExt cx="1036895" cy="557453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938954" y="3909039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54" name="직선 화살표 연결선 53"/>
          <p:cNvCxnSpPr>
            <a:stCxn id="39" idx="3"/>
          </p:cNvCxnSpPr>
          <p:nvPr/>
        </p:nvCxnSpPr>
        <p:spPr>
          <a:xfrm>
            <a:off x="7913364" y="4201857"/>
            <a:ext cx="451968" cy="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9921" y="40057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8817" y="4681950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insertfirst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23562" y="5299681"/>
            <a:ext cx="1036895" cy="557453"/>
            <a:chOff x="3938954" y="3905501"/>
            <a:chExt cx="1036895" cy="557453"/>
          </a:xfrm>
        </p:grpSpPr>
        <p:grpSp>
          <p:nvGrpSpPr>
            <p:cNvPr id="59" name="그룹 58"/>
            <p:cNvGrpSpPr/>
            <p:nvPr/>
          </p:nvGrpSpPr>
          <p:grpSpPr>
            <a:xfrm>
              <a:off x="3938954" y="3905501"/>
              <a:ext cx="1036895" cy="557453"/>
              <a:chOff x="3938954" y="3905501"/>
              <a:chExt cx="1036895" cy="557453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938954" y="3909039"/>
                <a:ext cx="518746" cy="5539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92469" y="5298869"/>
            <a:ext cx="1036895" cy="557453"/>
            <a:chOff x="3938954" y="3905501"/>
            <a:chExt cx="1036895" cy="557453"/>
          </a:xfrm>
        </p:grpSpPr>
        <p:grpSp>
          <p:nvGrpSpPr>
            <p:cNvPr id="64" name="그룹 63"/>
            <p:cNvGrpSpPr/>
            <p:nvPr/>
          </p:nvGrpSpPr>
          <p:grpSpPr>
            <a:xfrm>
              <a:off x="3938954" y="3905501"/>
              <a:ext cx="1036895" cy="557453"/>
              <a:chOff x="3938954" y="3905501"/>
              <a:chExt cx="1036895" cy="55745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938954" y="3909039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861077" y="5301495"/>
            <a:ext cx="1036895" cy="557453"/>
            <a:chOff x="3938954" y="3887917"/>
            <a:chExt cx="1036895" cy="557453"/>
          </a:xfrm>
        </p:grpSpPr>
        <p:grpSp>
          <p:nvGrpSpPr>
            <p:cNvPr id="69" name="그룹 68"/>
            <p:cNvGrpSpPr/>
            <p:nvPr/>
          </p:nvGrpSpPr>
          <p:grpSpPr>
            <a:xfrm>
              <a:off x="3938954" y="3887917"/>
              <a:ext cx="1036895" cy="557453"/>
              <a:chOff x="3938954" y="3887917"/>
              <a:chExt cx="1036895" cy="557453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938954" y="3891455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457103" y="388791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cxnSp>
        <p:nvCxnSpPr>
          <p:cNvPr id="73" name="직선 화살표 연결선 72"/>
          <p:cNvCxnSpPr>
            <a:stCxn id="62" idx="3"/>
            <a:endCxn id="66" idx="1"/>
          </p:cNvCxnSpPr>
          <p:nvPr/>
        </p:nvCxnSpPr>
        <p:spPr>
          <a:xfrm>
            <a:off x="4960457" y="5576639"/>
            <a:ext cx="432012" cy="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7" idx="3"/>
            <a:endCxn id="71" idx="1"/>
          </p:cNvCxnSpPr>
          <p:nvPr/>
        </p:nvCxnSpPr>
        <p:spPr>
          <a:xfrm>
            <a:off x="6429364" y="5575827"/>
            <a:ext cx="431713" cy="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2" idx="3"/>
            <a:endCxn id="52" idx="1"/>
          </p:cNvCxnSpPr>
          <p:nvPr/>
        </p:nvCxnSpPr>
        <p:spPr>
          <a:xfrm flipV="1">
            <a:off x="7897972" y="5573786"/>
            <a:ext cx="438032" cy="4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06447" y="53861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9" idx="3"/>
            <a:endCxn id="61" idx="1"/>
          </p:cNvCxnSpPr>
          <p:nvPr/>
        </p:nvCxnSpPr>
        <p:spPr>
          <a:xfrm>
            <a:off x="2789951" y="4174254"/>
            <a:ext cx="1133611" cy="1405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3" idx="3"/>
            <a:endCxn id="76" idx="1"/>
          </p:cNvCxnSpPr>
          <p:nvPr/>
        </p:nvCxnSpPr>
        <p:spPr>
          <a:xfrm>
            <a:off x="9372899" y="5570248"/>
            <a:ext cx="333548" cy="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contain(</a:t>
            </a:r>
            <a:r>
              <a:rPr lang="en-US" altLang="ko-KR" sz="2000" b="1" dirty="0" err="1" smtClean="0">
                <a:latin typeface="ArialMT"/>
              </a:rPr>
              <a:t>int</a:t>
            </a:r>
            <a:r>
              <a:rPr lang="en-US" altLang="ko-KR" sz="2000" b="1" dirty="0" smtClean="0">
                <a:latin typeface="ArialMT"/>
              </a:rPr>
              <a:t> x)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리스트에 원소 </a:t>
            </a:r>
            <a:r>
              <a:rPr lang="en-US" altLang="ko-KR" b="1" dirty="0" smtClean="0">
                <a:latin typeface="MalgunGothic"/>
              </a:rPr>
              <a:t>x</a:t>
            </a:r>
            <a:r>
              <a:rPr lang="ko-KR" altLang="en-US" b="1" dirty="0" smtClean="0">
                <a:latin typeface="MalgunGothic"/>
              </a:rPr>
              <a:t>가 존재하는지를 검사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MT"/>
              </a:rPr>
              <a:t>  – </a:t>
            </a:r>
            <a:r>
              <a:rPr lang="en-US" altLang="ko-KR" dirty="0" err="1" smtClean="0">
                <a:latin typeface="ArialMT"/>
              </a:rPr>
              <a:t>startNode</a:t>
            </a:r>
            <a:r>
              <a:rPr lang="ko-KR" altLang="en-US" dirty="0" smtClean="0">
                <a:latin typeface="ArialMT"/>
              </a:rPr>
              <a:t>부터 노드의 값과 </a:t>
            </a:r>
            <a:r>
              <a:rPr lang="en-US" altLang="ko-KR" dirty="0" smtClean="0">
                <a:latin typeface="ArialMT"/>
              </a:rPr>
              <a:t>x</a:t>
            </a:r>
            <a:r>
              <a:rPr lang="ko-KR" altLang="en-US" dirty="0" smtClean="0">
                <a:latin typeface="ArialMT"/>
              </a:rPr>
              <a:t>가 동일한지를 비교</a:t>
            </a:r>
            <a:endParaRPr lang="en-US" altLang="ko-KR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/>
              <a:t>– </a:t>
            </a:r>
            <a:r>
              <a:rPr lang="ko-KR" altLang="en-US" dirty="0" smtClean="0"/>
              <a:t>다음 노드로 이동해가며 원소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탐색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/>
              <a:t>–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존재하면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존재하지 않으면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440" y="3604221"/>
            <a:ext cx="2549781" cy="2682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2574" y="3671587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692" y="4108285"/>
            <a:ext cx="15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 </a:t>
            </a:r>
            <a:r>
              <a:rPr lang="en-US" altLang="ko-KR" sz="1400" dirty="0" err="1" smtClean="0"/>
              <a:t>startNode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38692" y="4769870"/>
            <a:ext cx="151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insertlast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err="1" smtClean="0"/>
              <a:t>insertstart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contain(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print();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9" idx="3"/>
            <a:endCxn id="3" idx="1"/>
          </p:cNvCxnSpPr>
          <p:nvPr/>
        </p:nvCxnSpPr>
        <p:spPr>
          <a:xfrm>
            <a:off x="2789951" y="4262174"/>
            <a:ext cx="1149003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735465" y="2124006"/>
            <a:ext cx="1036895" cy="559169"/>
            <a:chOff x="3938954" y="3900247"/>
            <a:chExt cx="1036895" cy="559169"/>
          </a:xfrm>
        </p:grpSpPr>
        <p:sp>
          <p:nvSpPr>
            <p:cNvPr id="23" name="직사각형 22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57103" y="3905501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89763" y="1460282"/>
            <a:ext cx="152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Node</a:t>
            </a:r>
          </a:p>
          <a:p>
            <a:r>
              <a:rPr lang="en-US" altLang="ko-KR" dirty="0" smtClean="0"/>
              <a:t>(value | next)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938954" y="3988167"/>
            <a:ext cx="1036895" cy="559169"/>
            <a:chOff x="3938954" y="3900247"/>
            <a:chExt cx="1036895" cy="559169"/>
          </a:xfrm>
        </p:grpSpPr>
        <p:grpSp>
          <p:nvGrpSpPr>
            <p:cNvPr id="21" name="그룹 2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407861" y="3996147"/>
            <a:ext cx="1036895" cy="559169"/>
            <a:chOff x="3938954" y="3900247"/>
            <a:chExt cx="1036895" cy="559169"/>
          </a:xfrm>
        </p:grpSpPr>
        <p:grpSp>
          <p:nvGrpSpPr>
            <p:cNvPr id="31" name="그룹 3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76469" y="4007565"/>
            <a:ext cx="1036895" cy="559169"/>
            <a:chOff x="3938954" y="3900247"/>
            <a:chExt cx="1036895" cy="559169"/>
          </a:xfrm>
        </p:grpSpPr>
        <p:grpSp>
          <p:nvGrpSpPr>
            <p:cNvPr id="36" name="그룹 35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>
            <a:stCxn id="20" idx="3"/>
            <a:endCxn id="33" idx="1"/>
          </p:cNvCxnSpPr>
          <p:nvPr/>
        </p:nvCxnSpPr>
        <p:spPr>
          <a:xfrm>
            <a:off x="4975849" y="4270379"/>
            <a:ext cx="432012" cy="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3"/>
            <a:endCxn id="38" idx="1"/>
          </p:cNvCxnSpPr>
          <p:nvPr/>
        </p:nvCxnSpPr>
        <p:spPr>
          <a:xfrm>
            <a:off x="6444756" y="4278359"/>
            <a:ext cx="431713" cy="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9" idx="3"/>
          </p:cNvCxnSpPr>
          <p:nvPr/>
        </p:nvCxnSpPr>
        <p:spPr>
          <a:xfrm>
            <a:off x="7913364" y="4289777"/>
            <a:ext cx="451968" cy="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9921" y="409369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8817" y="4769870"/>
            <a:ext cx="331533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contain(2); </a:t>
            </a:r>
            <a:r>
              <a:rPr lang="ko-KR" altLang="en-US" dirty="0" smtClean="0"/>
              <a:t>실행 시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70C0"/>
                </a:solidFill>
              </a:rPr>
              <a:t>true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contain(7); </a:t>
            </a:r>
            <a:r>
              <a:rPr lang="ko-KR" altLang="en-US" dirty="0" smtClean="0"/>
              <a:t>실행 시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false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4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print()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리스트에 속해있는 모든 노드들을 출력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440" y="3182190"/>
            <a:ext cx="2549781" cy="2682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2574" y="3249556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692" y="3686254"/>
            <a:ext cx="15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 </a:t>
            </a:r>
            <a:r>
              <a:rPr lang="en-US" altLang="ko-KR" sz="1400" dirty="0" err="1" smtClean="0"/>
              <a:t>startNode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38692" y="4347839"/>
            <a:ext cx="151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insertlast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err="1" smtClean="0"/>
              <a:t>insertstart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contain(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x);</a:t>
            </a:r>
          </a:p>
          <a:p>
            <a:r>
              <a:rPr lang="en-US" altLang="ko-KR" sz="1400" dirty="0" smtClean="0"/>
              <a:t>print();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9" idx="3"/>
            <a:endCxn id="3" idx="1"/>
          </p:cNvCxnSpPr>
          <p:nvPr/>
        </p:nvCxnSpPr>
        <p:spPr>
          <a:xfrm>
            <a:off x="2789951" y="3840143"/>
            <a:ext cx="1149003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735465" y="2124006"/>
            <a:ext cx="1036895" cy="559169"/>
            <a:chOff x="3938954" y="3900247"/>
            <a:chExt cx="1036895" cy="559169"/>
          </a:xfrm>
        </p:grpSpPr>
        <p:sp>
          <p:nvSpPr>
            <p:cNvPr id="23" name="직사각형 22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57103" y="3905501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489763" y="1460282"/>
            <a:ext cx="152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Node</a:t>
            </a:r>
          </a:p>
          <a:p>
            <a:r>
              <a:rPr lang="en-US" altLang="ko-KR" dirty="0" smtClean="0"/>
              <a:t>(value | next)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938954" y="3566136"/>
            <a:ext cx="1036895" cy="559169"/>
            <a:chOff x="3938954" y="3900247"/>
            <a:chExt cx="1036895" cy="559169"/>
          </a:xfrm>
        </p:grpSpPr>
        <p:grpSp>
          <p:nvGrpSpPr>
            <p:cNvPr id="21" name="그룹 2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407861" y="3574116"/>
            <a:ext cx="1036895" cy="559169"/>
            <a:chOff x="3938954" y="3900247"/>
            <a:chExt cx="1036895" cy="559169"/>
          </a:xfrm>
        </p:grpSpPr>
        <p:grpSp>
          <p:nvGrpSpPr>
            <p:cNvPr id="31" name="그룹 30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76469" y="3585534"/>
            <a:ext cx="1036895" cy="559169"/>
            <a:chOff x="3938954" y="3900247"/>
            <a:chExt cx="1036895" cy="559169"/>
          </a:xfrm>
        </p:grpSpPr>
        <p:grpSp>
          <p:nvGrpSpPr>
            <p:cNvPr id="36" name="그룹 35"/>
            <p:cNvGrpSpPr/>
            <p:nvPr/>
          </p:nvGrpSpPr>
          <p:grpSpPr>
            <a:xfrm>
              <a:off x="3938954" y="3900247"/>
              <a:ext cx="1036895" cy="559169"/>
              <a:chOff x="3938954" y="3900247"/>
              <a:chExt cx="1036895" cy="55916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457103" y="3905501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042675" y="39895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>
            <a:stCxn id="20" idx="3"/>
            <a:endCxn id="33" idx="1"/>
          </p:cNvCxnSpPr>
          <p:nvPr/>
        </p:nvCxnSpPr>
        <p:spPr>
          <a:xfrm>
            <a:off x="4975849" y="3848348"/>
            <a:ext cx="432012" cy="2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3"/>
            <a:endCxn id="38" idx="1"/>
          </p:cNvCxnSpPr>
          <p:nvPr/>
        </p:nvCxnSpPr>
        <p:spPr>
          <a:xfrm>
            <a:off x="6444756" y="3856328"/>
            <a:ext cx="431713" cy="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9" idx="3"/>
          </p:cNvCxnSpPr>
          <p:nvPr/>
        </p:nvCxnSpPr>
        <p:spPr>
          <a:xfrm>
            <a:off x="7913364" y="3867746"/>
            <a:ext cx="451968" cy="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9921" y="36716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8817" y="434783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print();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17" y="4899454"/>
            <a:ext cx="2220317" cy="46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018317" y="862509"/>
            <a:ext cx="4516582" cy="43745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7459" y="739258"/>
            <a:ext cx="5573487" cy="5379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//field variables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</a:t>
            </a:r>
            <a:r>
              <a:rPr lang="en-US" altLang="ko-KR" sz="1400" kern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//constructor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Node()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atinLnBrk="0">
              <a:lnSpc>
                <a:spcPct val="107000"/>
              </a:lnSpc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14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atinLnBrk="0">
              <a:lnSpc>
                <a:spcPct val="107000"/>
              </a:lnSpc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atinLnBrk="0">
              <a:lnSpc>
                <a:spcPct val="107000"/>
              </a:lnSpc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 methods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Value() {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setNext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 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Next() 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842343" y="2955279"/>
            <a:ext cx="1036895" cy="559169"/>
            <a:chOff x="3938954" y="3900247"/>
            <a:chExt cx="1036895" cy="559169"/>
          </a:xfrm>
        </p:grpSpPr>
        <p:sp>
          <p:nvSpPr>
            <p:cNvPr id="4" name="직사각형 3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57103" y="3905501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96340" y="2580693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smtClean="0"/>
              <a:t>value | next)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2483" y="3047570"/>
            <a:ext cx="2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6340" y="1923895"/>
            <a:ext cx="375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Node p = </a:t>
            </a:r>
            <a:r>
              <a:rPr lang="en-US" altLang="ko-KR" b="1" dirty="0" smtClean="0">
                <a:solidFill>
                  <a:srgbClr val="7030A0"/>
                </a:solidFill>
              </a:rPr>
              <a:t>new</a:t>
            </a:r>
            <a:r>
              <a:rPr lang="en-US" altLang="ko-KR" dirty="0" smtClean="0"/>
              <a:t> Node(x)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52483" y="4201153"/>
            <a:ext cx="3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094985" y="3509193"/>
            <a:ext cx="1" cy="69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9" idx="1"/>
          </p:cNvCxnSpPr>
          <p:nvPr/>
        </p:nvCxnSpPr>
        <p:spPr>
          <a:xfrm>
            <a:off x="8879238" y="3237491"/>
            <a:ext cx="607212" cy="6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86450" y="3059445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88976" y="1389415"/>
            <a:ext cx="0" cy="64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44590" y="1043833"/>
            <a:ext cx="10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43792" y="2936783"/>
            <a:ext cx="3752603" cy="89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12039" y="3275123"/>
            <a:ext cx="2048876" cy="2132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54980" y="5391601"/>
            <a:ext cx="478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</a:t>
            </a:r>
            <a:r>
              <a:rPr lang="ko-KR" altLang="en-US" dirty="0" smtClean="0"/>
              <a:t>클래스의 변수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next</a:t>
            </a:r>
            <a:r>
              <a:rPr lang="ko-KR" altLang="en-US" dirty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설정</a:t>
            </a:r>
            <a:r>
              <a:rPr lang="en-US" altLang="ko-KR" dirty="0" smtClean="0"/>
              <a:t>(set) </a:t>
            </a:r>
            <a:r>
              <a:rPr lang="ko-KR" altLang="en-US" dirty="0" smtClean="0"/>
              <a:t>하고 리턴</a:t>
            </a:r>
            <a:r>
              <a:rPr lang="en-US" altLang="ko-KR" dirty="0" smtClean="0"/>
              <a:t>(</a:t>
            </a:r>
            <a:r>
              <a:rPr lang="en-US" altLang="ko-KR" dirty="0"/>
              <a:t>get)</a:t>
            </a:r>
            <a:r>
              <a:rPr lang="ko-KR" altLang="en-US" dirty="0" smtClean="0"/>
              <a:t> 받을 수 있는 방법이 여러가지가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93321" y="1010031"/>
            <a:ext cx="151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2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878</Words>
  <Application>Microsoft Office PowerPoint</Application>
  <PresentationFormat>와이드스크린</PresentationFormat>
  <Paragraphs>199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ArialMT</vt:lpstr>
      <vt:lpstr>MalgunGothic</vt:lpstr>
      <vt:lpstr>Malgun Gothic</vt:lpstr>
      <vt:lpstr>Malgun Gothic</vt:lpstr>
      <vt:lpstr>바탕</vt:lpstr>
      <vt:lpstr>Arial</vt:lpstr>
      <vt:lpstr>Consolas</vt:lpstr>
      <vt:lpstr>Times New Roman</vt:lpstr>
      <vt:lpstr>Wingdings</vt:lpstr>
      <vt:lpstr>Office 테마</vt:lpstr>
      <vt:lpstr>2018년 1학기 자료구조 및 실습 #03 : Linked List  2018. 03. 27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57</cp:revision>
  <cp:lastPrinted>2018-03-12T00:58:28Z</cp:lastPrinted>
  <dcterms:created xsi:type="dcterms:W3CDTF">2018-03-11T12:41:56Z</dcterms:created>
  <dcterms:modified xsi:type="dcterms:W3CDTF">2018-03-27T00:59:49Z</dcterms:modified>
</cp:coreProperties>
</file>