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3" r:id="rId3"/>
    <p:sldId id="286" r:id="rId4"/>
    <p:sldId id="296" r:id="rId5"/>
    <p:sldId id="297" r:id="rId6"/>
    <p:sldId id="278" r:id="rId7"/>
    <p:sldId id="315" r:id="rId8"/>
    <p:sldId id="314" r:id="rId9"/>
    <p:sldId id="316" r:id="rId10"/>
    <p:sldId id="312" r:id="rId11"/>
    <p:sldId id="272" r:id="rId12"/>
    <p:sldId id="277" r:id="rId13"/>
    <p:sldId id="270" r:id="rId14"/>
    <p:sldId id="271" r:id="rId15"/>
  </p:sldIdLst>
  <p:sldSz cx="12192000" cy="6858000"/>
  <p:notesSz cx="67691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34257" y="1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3425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3425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9654-FF50-4494-8E39-6F5EB36F5BE2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3425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F8989-A92F-4D6C-B160-2515E1701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6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실습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b="1" dirty="0" smtClean="0"/>
              <a:t>#06 : Queue</a:t>
            </a:r>
            <a:br>
              <a:rPr lang="en-US" altLang="ko-KR" sz="2800" b="1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2018. 04. 17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테스트 결과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8049" y="1115390"/>
            <a:ext cx="9728662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1.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ArrayQueue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객체를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생성 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2, 3, 4, 5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를 차례로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삽입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(add)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수행 후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프린트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삭제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(remove)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두 번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수행 후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프린트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12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2.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SLinkedQueue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객체를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생성 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6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7, 8, 9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를 차례로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삽입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add)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수행 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프린트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</a:p>
          <a:p>
            <a:pPr algn="just" fontAlgn="base">
              <a:lnSpc>
                <a:spcPct val="160000"/>
              </a:lnSpc>
            </a:pP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삭제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(remove)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네 번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수행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프린트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10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11, 12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삽입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add)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후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프린트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toArrayQueue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호출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후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리턴 받은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것을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프린트 수행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683433" y="1212351"/>
            <a:ext cx="0" cy="5361468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681644" y="3159957"/>
            <a:ext cx="10906299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723" y="1728387"/>
            <a:ext cx="4553738" cy="25359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723" y="2423316"/>
            <a:ext cx="4851440" cy="25359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723" y="3943741"/>
            <a:ext cx="3826022" cy="29770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723" y="4632684"/>
            <a:ext cx="2282382" cy="28667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4827" y="5364880"/>
            <a:ext cx="3737814" cy="2756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0723" y="5936450"/>
            <a:ext cx="4189880" cy="48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2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5221" y="1612726"/>
            <a:ext cx="104815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문제에 대한 소스 코드</a:t>
            </a:r>
            <a:endParaRPr lang="en-US" altLang="ko-KR" sz="2000" b="1" dirty="0"/>
          </a:p>
          <a:p>
            <a:pPr fontAlgn="base"/>
            <a:endParaRPr lang="en-US" altLang="ko-KR" sz="2000" b="1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ArrayQueue.java (class)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SLinkedQueue.java (class)</a:t>
            </a:r>
            <a:endParaRPr lang="en-US" altLang="ko-KR" sz="2000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TestQueue.java (class – main() </a:t>
            </a:r>
            <a:r>
              <a:rPr lang="ko-KR" altLang="en-US" sz="2000" dirty="0" smtClean="0"/>
              <a:t>포함</a:t>
            </a:r>
            <a:r>
              <a:rPr lang="en-US" altLang="ko-KR" sz="2000" dirty="0" smtClean="0"/>
              <a:t>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Queue (interface)</a:t>
            </a:r>
          </a:p>
          <a:p>
            <a:pPr lvl="1" fontAlgn="base"/>
            <a:endParaRPr lang="en-US" altLang="ko-KR" sz="2000" dirty="0" smtClean="0"/>
          </a:p>
          <a:p>
            <a:pPr lvl="1" fontAlgn="base"/>
            <a:endParaRPr lang="en-US" altLang="ko-KR" sz="20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보고서</a:t>
            </a:r>
            <a:endParaRPr lang="en-US" altLang="ko-KR" sz="2000" b="1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fontAlgn="base"/>
            <a:r>
              <a:rPr lang="en-US" altLang="ko-KR" sz="2000" b="1" dirty="0"/>
              <a:t>     </a:t>
            </a:r>
            <a:r>
              <a:rPr lang="en-US" altLang="ko-KR" sz="2000" b="1" dirty="0" smtClean="0"/>
              <a:t> </a:t>
            </a:r>
            <a:r>
              <a:rPr lang="en-US" altLang="ko-KR" sz="2000" dirty="0" smtClean="0"/>
              <a:t>-   </a:t>
            </a:r>
            <a:r>
              <a:rPr lang="ko-KR" altLang="en-US" sz="2000" dirty="0" smtClean="0"/>
              <a:t>해당 과제에 대한 구현 설명 및 결과 작성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사이버 </a:t>
            </a:r>
            <a:r>
              <a:rPr lang="ko-KR" altLang="en-US" sz="2000" dirty="0"/>
              <a:t>캠퍼스 자료실 양식 </a:t>
            </a:r>
            <a:r>
              <a:rPr lang="ko-KR" altLang="en-US" sz="2000" dirty="0" smtClean="0"/>
              <a:t>참고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 smtClean="0">
                <a:latin typeface="+mn-ea"/>
              </a:rPr>
              <a:t>제출 해야할 파일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264" y="1915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자바 프로젝트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Export/Import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방법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참고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1133" y="1094718"/>
            <a:ext cx="1116676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 프로젝트 전체를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해당 프로젝트 오른쪽 버튼 누른 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Export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General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Archive File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Browse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클릭하여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 archive file: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이름을 지정 </a:t>
            </a:r>
            <a:endParaRPr lang="en-US" altLang="ko-KR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적당한 디렉토리에 프로젝트이름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설정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/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DS04_05_201800000_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홍길동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4. 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1133" y="4027715"/>
            <a:ext cx="117327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 방법으로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된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내보내진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Import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가져오기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Eclipse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File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Import - General - Existing Projects into Workspace -Next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Select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archive file: - Browse -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압축파일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가령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DS04_05_201800000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홍길동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75511" y="3806526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56613" y="131792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6613" y="421639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1474" y="1079883"/>
            <a:ext cx="11083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기한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23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(10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2017</a:t>
            </a:r>
            <a:r>
              <a:rPr lang="ko-KR" altLang="en-US" sz="2000" dirty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30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( 7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2017</a:t>
            </a:r>
            <a:r>
              <a:rPr lang="ko-KR" altLang="en-US" sz="2000" dirty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05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07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( 4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이후 제출은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로</a:t>
            </a:r>
            <a:r>
              <a:rPr lang="ko-KR" altLang="en-US" sz="2000" dirty="0">
                <a:latin typeface="맑은 고딕" panose="020B0503020000020004" pitchFamily="50" charset="-127"/>
              </a:rPr>
              <a:t> 간주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점수 없음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방법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u="sng" dirty="0">
                <a:latin typeface="맑은 고딕" panose="020B0503020000020004" pitchFamily="50" charset="-127"/>
              </a:rPr>
              <a:t>소스 코드</a:t>
            </a:r>
            <a:r>
              <a:rPr lang="ko-KR" altLang="en-US" sz="2000" dirty="0">
                <a:latin typeface="맑은 고딕" panose="020B0503020000020004" pitchFamily="50" charset="-127"/>
              </a:rPr>
              <a:t>와 </a:t>
            </a:r>
            <a:r>
              <a:rPr lang="ko-KR" altLang="en-US" sz="2000" u="sng" dirty="0">
                <a:latin typeface="맑은 고딕" panose="020B0503020000020004" pitchFamily="50" charset="-127"/>
              </a:rPr>
              <a:t>보고서</a:t>
            </a:r>
            <a:r>
              <a:rPr lang="ko-KR" altLang="en-US" sz="2000" dirty="0">
                <a:latin typeface="맑은 고딕" panose="020B0503020000020004" pitchFamily="50" charset="-127"/>
              </a:rPr>
              <a:t>를 폴더에 넣은 후 압축하여 사이버캠퍼스에 제출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폴더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파일명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DS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분반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 err="1">
                <a:solidFill>
                  <a:srgbClr val="0070C0"/>
                </a:solidFill>
                <a:latin typeface="+mn-ea"/>
              </a:rPr>
              <a:t>과제번호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이름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200" b="1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b="1" dirty="0">
                <a:latin typeface="맑은 고딕" panose="020B0503020000020004" pitchFamily="50" charset="-127"/>
              </a:rPr>
              <a:t>※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제출 예시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0" idx="3"/>
            <a:endCxn id="12" idx="1"/>
          </p:cNvCxnSpPr>
          <p:nvPr/>
        </p:nvCxnSpPr>
        <p:spPr>
          <a:xfrm flipH="1" flipV="1">
            <a:off x="14080296" y="1424567"/>
            <a:ext cx="3787855" cy="3390862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5512499" y="4546425"/>
            <a:ext cx="435429" cy="2044876"/>
          </a:xfrm>
          <a:prstGeom prst="rightBrac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9740" y="4456248"/>
            <a:ext cx="10885713" cy="2236563"/>
            <a:chOff x="890362" y="4448174"/>
            <a:chExt cx="10885713" cy="2236563"/>
          </a:xfrm>
        </p:grpSpPr>
        <p:sp>
          <p:nvSpPr>
            <p:cNvPr id="7" name="TextBox 6"/>
            <p:cNvSpPr txBox="1"/>
            <p:nvPr/>
          </p:nvSpPr>
          <p:spPr>
            <a:xfrm>
              <a:off x="7833359" y="5989474"/>
              <a:ext cx="3866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</a:rPr>
                <a:t>DS03_06_201800000</a:t>
              </a:r>
              <a:r>
                <a:rPr lang="en-US" altLang="ko-KR" b="1" dirty="0">
                  <a:solidFill>
                    <a:srgbClr val="0070C0"/>
                  </a:solidFill>
                </a:rPr>
                <a:t>_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홍길동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.zip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Folderopened 노란색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67" y="5025561"/>
              <a:ext cx="943665" cy="9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4680116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998200" y="4694997"/>
              <a:ext cx="26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SourceCode.java</a:t>
              </a:r>
              <a:endParaRPr lang="ko-KR" altLang="en-US" b="1" dirty="0"/>
            </a:p>
          </p:txBody>
        </p:sp>
        <p:pic>
          <p:nvPicPr>
            <p:cNvPr id="31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5313529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998200" y="5317306"/>
              <a:ext cx="322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TestSourceCode.java</a:t>
              </a:r>
              <a:endParaRPr lang="ko-KR" altLang="en-US" b="1" dirty="0"/>
            </a:p>
          </p:txBody>
        </p:sp>
        <p:pic>
          <p:nvPicPr>
            <p:cNvPr id="1030" name="Picture 6" descr="http://lh6.ggpht.com/__OfcCb_cbRK88hT9KxnCsSqGPFZixs4dYu9Aw2HRZt85080S6zTQwGzYXEKFvfKRQ=w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5889792"/>
              <a:ext cx="541423" cy="541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00575" y="5850975"/>
              <a:ext cx="3778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DS03_06_201800000</a:t>
              </a:r>
              <a:r>
                <a:rPr lang="en-US" altLang="ko-KR" b="1" dirty="0"/>
                <a:t>_</a:t>
              </a:r>
              <a:r>
                <a:rPr lang="ko-KR" altLang="en-US" b="1" dirty="0"/>
                <a:t>홍길동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hwp</a:t>
              </a:r>
              <a:endParaRPr lang="en-US" altLang="ko-KR" b="1" dirty="0"/>
            </a:p>
            <a:p>
              <a:r>
                <a:rPr lang="en-US" altLang="ko-KR" dirty="0"/>
                <a:t>(PDF, MS</a:t>
              </a:r>
              <a:r>
                <a:rPr lang="ko-KR" altLang="en-US" dirty="0"/>
                <a:t>워드도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659850" y="5183413"/>
              <a:ext cx="1737772" cy="72442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842" y="5373614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압축하여 제출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0362" y="4448174"/>
              <a:ext cx="10885713" cy="2236563"/>
            </a:xfrm>
            <a:prstGeom prst="round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611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(1/2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475" y="989271"/>
            <a:ext cx="10862557" cy="5632311"/>
            <a:chOff x="371475" y="1072399"/>
            <a:chExt cx="10862557" cy="5632311"/>
          </a:xfrm>
        </p:grpSpPr>
        <p:sp>
          <p:nvSpPr>
            <p:cNvPr id="16" name="TextBox 15"/>
            <p:cNvSpPr txBox="1"/>
            <p:nvPr/>
          </p:nvSpPr>
          <p:spPr>
            <a:xfrm>
              <a:off x="371475" y="1072399"/>
              <a:ext cx="1086255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u="sng" dirty="0">
                  <a:latin typeface="맑은 고딕" panose="020B0503020000020004" pitchFamily="50" charset="-127"/>
                </a:rPr>
                <a:t>Character encoding UTF-8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.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(encoding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프로젝트 폴더 오른쪽 클릭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Text file encoding  UTF-8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Wingdings" panose="05000000000000000000" pitchFamily="2" charset="2"/>
                <a:buChar char="§"/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하지 말 것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pPr marL="0" lvl="1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en-US" altLang="ko-KR" b="1" dirty="0" smtClean="0">
                  <a:latin typeface="+mn-ea"/>
                </a:rPr>
                <a:t>[copy </a:t>
              </a:r>
              <a:r>
                <a:rPr lang="ko-KR" altLang="en-US" b="1" dirty="0" smtClean="0">
                  <a:latin typeface="+mn-ea"/>
                </a:rPr>
                <a:t>적발 시</a:t>
              </a:r>
              <a:r>
                <a:rPr lang="en-US" altLang="ko-KR" b="1" dirty="0" smtClean="0">
                  <a:latin typeface="+mn-ea"/>
                </a:rPr>
                <a:t>]</a:t>
              </a:r>
              <a:endParaRPr lang="en-US" altLang="ko-KR" b="1" dirty="0">
                <a:latin typeface="+mn-ea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회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해당 과제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0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점 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회 이상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F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학점 </a:t>
              </a:r>
              <a:r>
                <a:rPr lang="ko-KR" altLang="en-US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과제 관련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문의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03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화요일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10:00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신준한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(jh_shin@cnu.ac.kr)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04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화요일 </a:t>
              </a:r>
              <a:r>
                <a:rPr lang="en-US" altLang="ko-KR" sz="2000" smtClean="0">
                  <a:latin typeface="맑은 고딕" panose="020B0503020000020004" pitchFamily="50" charset="-127"/>
                </a:rPr>
                <a:t>16:00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최세목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(semok95@daum.net)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694" y="1905710"/>
              <a:ext cx="1091542" cy="19361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12" y="1905710"/>
              <a:ext cx="3394529" cy="2336937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509779" y="3714706"/>
              <a:ext cx="1123950" cy="131621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stCxn id="47" idx="3"/>
            </p:cNvCxnSpPr>
            <p:nvPr/>
          </p:nvCxnSpPr>
          <p:spPr>
            <a:xfrm flipV="1">
              <a:off x="2633729" y="2996676"/>
              <a:ext cx="3104379" cy="783841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738108" y="2679219"/>
              <a:ext cx="1419065" cy="668165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(2/2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개요 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dirty="0"/>
              <a:t>Array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Singly linked list</a:t>
            </a:r>
            <a:r>
              <a:rPr lang="ko-KR" altLang="en-US" sz="2000" b="1" dirty="0"/>
              <a:t>를 이용한 </a:t>
            </a:r>
            <a:r>
              <a:rPr lang="en-US" altLang="ko-KR" sz="2000" b="1" dirty="0"/>
              <a:t>Queue</a:t>
            </a:r>
            <a:r>
              <a:rPr lang="ko-KR" altLang="en-US" sz="2000" b="1" dirty="0"/>
              <a:t>의 구현</a:t>
            </a:r>
            <a:r>
              <a:rPr lang="ko-KR" altLang="en-US" sz="2000" b="1" kern="0" dirty="0" smtClean="0">
                <a:latin typeface="맑은 고딕" panose="020B0503020000020004" pitchFamily="50" charset="-127"/>
              </a:rPr>
              <a:t>   </a:t>
            </a:r>
            <a:endParaRPr lang="ko-KR" altLang="en-US" sz="1600" b="1" kern="0" dirty="0"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3982" y="225734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2254" y="1953484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실습문제</a:t>
            </a:r>
            <a:endParaRPr lang="ko-KR" altLang="en-US" sz="1600" b="1" kern="0" dirty="0" smtClea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688037" y="3600091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87043" y="6351631"/>
            <a:ext cx="349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BBC0C6"/>
                </a:solidFill>
              </a:rPr>
              <a:t>2018</a:t>
            </a:r>
            <a:r>
              <a:rPr lang="ko-KR" altLang="en-US" dirty="0" smtClean="0">
                <a:solidFill>
                  <a:srgbClr val="BBC0C6"/>
                </a:solidFill>
              </a:rPr>
              <a:t>년 </a:t>
            </a:r>
            <a:r>
              <a:rPr lang="en-US" altLang="ko-KR" dirty="0" smtClean="0">
                <a:solidFill>
                  <a:srgbClr val="BBC0C6"/>
                </a:solidFill>
              </a:rPr>
              <a:t>1</a:t>
            </a:r>
            <a:r>
              <a:rPr lang="ko-KR" altLang="en-US" dirty="0" smtClean="0">
                <a:solidFill>
                  <a:srgbClr val="BBC0C6"/>
                </a:solidFill>
              </a:rPr>
              <a:t>학기 자료구조 및 실습</a:t>
            </a:r>
            <a:endParaRPr lang="en-US" altLang="ko-KR" sz="1600" dirty="0" smtClean="0">
              <a:solidFill>
                <a:srgbClr val="BBC0C6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67672" y="1086944"/>
            <a:ext cx="10836587" cy="2862322"/>
            <a:chOff x="2361095" y="1868478"/>
            <a:chExt cx="10836587" cy="2862322"/>
          </a:xfrm>
        </p:grpSpPr>
        <p:sp>
          <p:nvSpPr>
            <p:cNvPr id="31" name="직사각형 30"/>
            <p:cNvSpPr/>
            <p:nvPr/>
          </p:nvSpPr>
          <p:spPr>
            <a:xfrm>
              <a:off x="2361095" y="2077242"/>
              <a:ext cx="159457" cy="159457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40621" y="1868478"/>
              <a:ext cx="1045706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srgbClr val="404040"/>
                  </a:solidFill>
                </a:rPr>
                <a:t>Queue</a:t>
              </a:r>
            </a:p>
            <a:p>
              <a:pPr marL="342900" indent="-34290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선입선출</a:t>
              </a:r>
              <a:r>
                <a:rPr lang="en-US" altLang="ko-KR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(First In First </a:t>
              </a:r>
              <a:r>
                <a:rPr lang="en-US" altLang="ko-KR" sz="2000" dirty="0">
                  <a:solidFill>
                    <a:srgbClr val="404040"/>
                  </a:solidFill>
                  <a:sym typeface="Wingdings" panose="05000000000000000000" pitchFamily="2" charset="2"/>
                </a:rPr>
                <a:t>Out ; </a:t>
              </a:r>
              <a:r>
                <a:rPr lang="en-US" altLang="ko-KR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FIFO</a:t>
              </a:r>
              <a:r>
                <a:rPr lang="en-US" altLang="ko-KR" sz="2000" dirty="0">
                  <a:solidFill>
                    <a:srgbClr val="404040"/>
                  </a:solidFill>
                  <a:sym typeface="Wingdings" panose="05000000000000000000" pitchFamily="2" charset="2"/>
                </a:rPr>
                <a:t>)</a:t>
              </a:r>
              <a:endParaRPr lang="en-US" altLang="ko-KR" sz="2000" dirty="0" smtClean="0">
                <a:solidFill>
                  <a:srgbClr val="404040"/>
                </a:solidFill>
                <a:sym typeface="Wingdings" panose="05000000000000000000" pitchFamily="2" charset="2"/>
              </a:endParaRPr>
            </a:p>
            <a:p>
              <a:pPr marL="342900" indent="-34290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삭제는 처음부터</a:t>
              </a:r>
              <a:r>
                <a:rPr lang="en-US" altLang="ko-KR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, </a:t>
              </a:r>
              <a:r>
                <a:rPr lang="ko-KR" altLang="en-US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삽입은 마지막부터 실행</a:t>
              </a:r>
              <a:r>
                <a:rPr lang="en-US" altLang="ko-KR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.</a:t>
              </a:r>
            </a:p>
            <a:p>
              <a:pPr marL="342900" indent="-34290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배열</a:t>
              </a:r>
              <a:r>
                <a:rPr lang="en-US" altLang="ko-KR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 </a:t>
              </a:r>
              <a:r>
                <a:rPr lang="ko-KR" altLang="en-US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또는 연결 리스트로 구현</a:t>
              </a:r>
              <a:r>
                <a:rPr lang="en-US" altLang="ko-KR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.</a:t>
              </a:r>
            </a:p>
            <a:p>
              <a:pPr marL="342900" indent="-34290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b="1" dirty="0" err="1" smtClean="0">
                  <a:solidFill>
                    <a:srgbClr val="404040"/>
                  </a:solidFill>
                  <a:sym typeface="Wingdings" panose="05000000000000000000" pitchFamily="2" charset="2"/>
                </a:rPr>
                <a:t>ArrayQueue</a:t>
              </a:r>
              <a:r>
                <a:rPr lang="ko-KR" altLang="en-US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: </a:t>
              </a:r>
              <a:r>
                <a:rPr lang="ko-KR" altLang="en-US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크기가 정적이므로 삽입</a:t>
              </a:r>
              <a:r>
                <a:rPr lang="en-US" altLang="ko-KR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, </a:t>
              </a:r>
              <a:r>
                <a:rPr lang="ko-KR" altLang="en-US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삭제에 제약이 있음</a:t>
              </a:r>
              <a:r>
                <a:rPr lang="en-US" altLang="ko-KR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.</a:t>
              </a:r>
            </a:p>
            <a:p>
              <a:pPr marL="342900" indent="-34290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b="1" dirty="0" err="1" smtClean="0">
                  <a:solidFill>
                    <a:srgbClr val="404040"/>
                  </a:solidFill>
                  <a:sym typeface="Wingdings" panose="05000000000000000000" pitchFamily="2" charset="2"/>
                </a:rPr>
                <a:t>LinkedQueue</a:t>
              </a:r>
              <a:r>
                <a:rPr lang="ko-KR" altLang="en-US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: </a:t>
              </a:r>
              <a:r>
                <a:rPr lang="ko-KR" altLang="en-US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크기가 동적이므로</a:t>
              </a:r>
              <a:r>
                <a:rPr lang="en-US" altLang="ko-KR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, </a:t>
              </a:r>
              <a:r>
                <a:rPr lang="ko-KR" altLang="en-US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삽입 삭제가 비교적 자유로움</a:t>
              </a:r>
              <a:r>
                <a:rPr lang="en-US" altLang="ko-KR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.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97978" y="4260331"/>
            <a:ext cx="10806281" cy="2400657"/>
            <a:chOff x="2391401" y="1868478"/>
            <a:chExt cx="10806281" cy="2400657"/>
          </a:xfrm>
        </p:grpSpPr>
        <p:sp>
          <p:nvSpPr>
            <p:cNvPr id="15" name="직사각형 14"/>
            <p:cNvSpPr/>
            <p:nvPr/>
          </p:nvSpPr>
          <p:spPr>
            <a:xfrm>
              <a:off x="2391401" y="2093869"/>
              <a:ext cx="159457" cy="159457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0621" y="1868478"/>
              <a:ext cx="10457061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Queue ADT</a:t>
              </a:r>
              <a:endParaRPr lang="en-US" altLang="ko-KR" sz="2000" b="1" dirty="0">
                <a:solidFill>
                  <a:srgbClr val="404040"/>
                </a:solidFill>
                <a:sym typeface="Wingdings" panose="05000000000000000000" pitchFamily="2" charset="2"/>
              </a:endParaRPr>
            </a:p>
            <a:p>
              <a:pPr marL="457200" indent="-4572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sz="2000" dirty="0">
                  <a:solidFill>
                    <a:srgbClr val="404040"/>
                  </a:solidFill>
                  <a:sym typeface="Wingdings" panose="05000000000000000000" pitchFamily="2" charset="2"/>
                </a:rPr>
                <a:t>a</a:t>
              </a:r>
              <a:r>
                <a:rPr lang="en-US" altLang="ko-KR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dd : </a:t>
              </a:r>
              <a:r>
                <a:rPr lang="ko-KR" altLang="en-US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주어진 원소를 큐의 뒤에 삽입</a:t>
              </a:r>
              <a:r>
                <a:rPr lang="en-US" altLang="ko-KR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.</a:t>
              </a:r>
            </a:p>
            <a:p>
              <a:pPr marL="457200" indent="-4572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sz="2000" dirty="0">
                  <a:solidFill>
                    <a:srgbClr val="404040"/>
                  </a:solidFill>
                  <a:sym typeface="Wingdings" panose="05000000000000000000" pitchFamily="2" charset="2"/>
                </a:rPr>
                <a:t>f</a:t>
              </a:r>
              <a:r>
                <a:rPr lang="en-US" altLang="ko-KR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irst : </a:t>
              </a:r>
              <a:r>
                <a:rPr lang="ko-KR" altLang="en-US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큐가 공백이 아니면</a:t>
              </a:r>
              <a:r>
                <a:rPr lang="en-US" altLang="ko-KR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, </a:t>
              </a:r>
              <a:r>
                <a:rPr lang="ko-KR" altLang="en-US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큐의 앞에 있는 원소를 반환</a:t>
              </a:r>
              <a:r>
                <a:rPr lang="en-US" altLang="ko-KR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.</a:t>
              </a:r>
            </a:p>
            <a:p>
              <a:pPr marL="457200" indent="-4572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sz="2000" dirty="0">
                  <a:solidFill>
                    <a:srgbClr val="404040"/>
                  </a:solidFill>
                  <a:sym typeface="Wingdings" panose="05000000000000000000" pitchFamily="2" charset="2"/>
                </a:rPr>
                <a:t>r</a:t>
              </a:r>
              <a:r>
                <a:rPr lang="en-US" altLang="ko-KR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emove :  </a:t>
              </a:r>
              <a:r>
                <a:rPr lang="ko-KR" altLang="en-US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큐가 공백이 아니면</a:t>
              </a:r>
              <a:r>
                <a:rPr lang="en-US" altLang="ko-KR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, </a:t>
              </a:r>
              <a:r>
                <a:rPr lang="ko-KR" altLang="en-US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큐의 앞에 있는 원소를 삭제하고 반환</a:t>
              </a:r>
              <a:r>
                <a:rPr lang="en-US" altLang="ko-KR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.</a:t>
              </a:r>
            </a:p>
            <a:p>
              <a:pPr marL="457200" indent="-457200" fontAlgn="base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sz="2000" dirty="0">
                  <a:solidFill>
                    <a:srgbClr val="404040"/>
                  </a:solidFill>
                  <a:sym typeface="Wingdings" panose="05000000000000000000" pitchFamily="2" charset="2"/>
                </a:rPr>
                <a:t>s</a:t>
              </a:r>
              <a:r>
                <a:rPr lang="en-US" altLang="ko-KR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ize : </a:t>
              </a:r>
              <a:r>
                <a:rPr lang="ko-KR" altLang="en-US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큐에 있는 원소의 수를 반환</a:t>
              </a:r>
              <a:r>
                <a:rPr lang="en-US" altLang="ko-KR" sz="2000" dirty="0" smtClean="0">
                  <a:solidFill>
                    <a:srgbClr val="404040"/>
                  </a:solidFill>
                  <a:sym typeface="Wingdings" panose="05000000000000000000" pitchFamily="2" charset="2"/>
                </a:rPr>
                <a:t>.</a:t>
              </a: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Queue</a:t>
            </a:r>
            <a:r>
              <a:rPr lang="ko-KR" altLang="en-US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endParaRPr lang="ko-KR" altLang="en-US" sz="2800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6377" y="4142645"/>
            <a:ext cx="10789569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0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(1/2)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4176" y="1216697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11875" y="1025305"/>
            <a:ext cx="95374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AutoNum type="arabicParenBoth"/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Array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이용하여 큐를 구현한 </a:t>
            </a:r>
            <a:r>
              <a:rPr lang="en-US" altLang="ko-KR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ArrayQueue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클래스를 작성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b="1" kern="0" dirty="0" smtClean="0">
                <a:latin typeface="맑은 고딕" panose="020B0503020000020004" pitchFamily="50" charset="-127"/>
              </a:rPr>
              <a:t>다음 </a:t>
            </a:r>
            <a:r>
              <a:rPr lang="ko-KR" altLang="en-US" b="1" kern="0" dirty="0" err="1" smtClean="0">
                <a:latin typeface="맑은 고딕" panose="020B0503020000020004" pitchFamily="50" charset="-127"/>
              </a:rPr>
              <a:t>메소드를</a:t>
            </a:r>
            <a:r>
              <a:rPr lang="ko-KR" altLang="en-US" b="1" kern="0" dirty="0" smtClean="0">
                <a:latin typeface="맑은 고딕" panose="020B0503020000020004" pitchFamily="50" charset="-127"/>
              </a:rPr>
              <a:t> 구현</a:t>
            </a:r>
            <a:endParaRPr lang="ko-KR" altLang="en-US" sz="1200" b="1" kern="0" dirty="0" smtClean="0">
              <a:latin typeface="바탕" panose="02030600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add</a:t>
            </a:r>
            <a:endParaRPr lang="ko-KR" altLang="en-US" sz="12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remove</a:t>
            </a:r>
            <a:endParaRPr lang="ko-KR" altLang="en-US" sz="12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empty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큐가 비어 있다면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true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반환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비어 있지 않다면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false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반환</a:t>
            </a:r>
            <a:endParaRPr lang="ko-KR" altLang="en-US" sz="12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first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큐가 공백이 아니면 처음 삽입한 원소를 리턴</a:t>
            </a:r>
            <a:endParaRPr lang="ko-KR" altLang="en-US" sz="12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toString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큐의 내용을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프린트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(front, rear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값을 함께 출력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4176" y="3937732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1875" y="3755549"/>
            <a:ext cx="1087582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(2) Singly Linked List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를 이용하여 큐를 구현한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SLinkedQueue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클래스를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작성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b="1" kern="0" dirty="0">
                <a:latin typeface="맑은 고딕" panose="020B0503020000020004" pitchFamily="50" charset="-127"/>
              </a:rPr>
              <a:t>다음 </a:t>
            </a:r>
            <a:r>
              <a:rPr lang="ko-KR" altLang="en-US" b="1" kern="0" dirty="0" err="1">
                <a:latin typeface="맑은 고딕" panose="020B0503020000020004" pitchFamily="50" charset="-127"/>
              </a:rPr>
              <a:t>메소드를</a:t>
            </a:r>
            <a:r>
              <a:rPr lang="ko-KR" altLang="en-US" b="1" kern="0" dirty="0">
                <a:latin typeface="맑은 고딕" panose="020B0503020000020004" pitchFamily="50" charset="-127"/>
              </a:rPr>
              <a:t> 구현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ko-KR" altLang="en-US" sz="1200" b="1" kern="0" dirty="0" smtClea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add</a:t>
            </a:r>
            <a:endParaRPr lang="ko-KR" altLang="en-US" sz="1200" b="1" kern="0" dirty="0" smtClea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remove</a:t>
            </a:r>
            <a:endParaRPr lang="ko-KR" altLang="en-US" sz="12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empty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큐가 비어 있다면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true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를 반환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비어 있지 않다면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false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반환</a:t>
            </a:r>
            <a:endParaRPr lang="ko-KR" altLang="en-US" sz="12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first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큐가 공백이 아니면 처음 삽입한 원소를 리턴</a:t>
            </a:r>
            <a:endParaRPr lang="ko-KR" altLang="en-US" sz="12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toString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큐의 내용을 프린트</a:t>
            </a:r>
            <a:endParaRPr lang="ko-KR" altLang="en-US" sz="12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toArrayQueue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현재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Queue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의 내용과 동등한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ArrayQueue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객체를 리턴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31871" y="3685446"/>
            <a:ext cx="10789569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7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(2/2)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36319" y="1163461"/>
            <a:ext cx="972866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000" b="1" kern="0" spc="2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TestQueue</a:t>
            </a:r>
            <a:r>
              <a:rPr lang="en-US" altLang="ko-KR" sz="2000" b="1" kern="0" spc="2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kern="0" spc="2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클래스를 </a:t>
            </a:r>
            <a:r>
              <a:rPr lang="ko-KR" altLang="en-US" sz="2000" b="1" kern="0" spc="2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작성하고 다음을 </a:t>
            </a:r>
            <a:r>
              <a:rPr lang="ko-KR" altLang="en-US" sz="2000" b="1" kern="0" spc="2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수행 하시오</a:t>
            </a:r>
            <a:r>
              <a:rPr lang="en-US" altLang="ko-KR" sz="2000" b="1" kern="0" spc="2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b="1" u="sng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1.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ArrayQueue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객체를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생성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배열 크기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10)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2, 3, 4, 5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를 차례로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삽입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(add)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수행 후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u="sng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프린트 </a:t>
            </a:r>
            <a:r>
              <a:rPr lang="en-US" altLang="ko-KR" u="sng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(front, rear </a:t>
            </a:r>
            <a:r>
              <a:rPr lang="ko-KR" altLang="en-US" u="sng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값을 함께 출력</a:t>
            </a:r>
            <a:r>
              <a:rPr lang="en-US" altLang="ko-KR" u="sng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en-US" altLang="ko-KR" u="sng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삭제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(remove)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두 번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수행 후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u="sng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프린트</a:t>
            </a:r>
            <a:r>
              <a:rPr lang="en-US" altLang="ko-KR" u="sng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u="sng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(front, rear </a:t>
            </a:r>
            <a:r>
              <a:rPr lang="ko-KR" altLang="en-US" u="sng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값을 함께 출력</a:t>
            </a:r>
            <a:r>
              <a:rPr lang="en-US" altLang="ko-KR" u="sng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ko-KR" altLang="en-US" sz="12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2.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SLinkedQueue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객체를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생성 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6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7, 8, 9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를 차례로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삽입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add)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수행 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프린트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삭제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(remove)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네 번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수행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프린트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10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11, 12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삽입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add)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toArrayQueue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호출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후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리턴 받은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것을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프린트 수행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5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Array Queue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85981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dirty="0" smtClean="0"/>
              <a:t>add() &amp; remove()</a:t>
            </a:r>
            <a:r>
              <a:rPr lang="ko-KR" altLang="en-US" sz="2000" b="1" kern="0" dirty="0" smtClean="0">
                <a:latin typeface="맑은 고딕" panose="020B0503020000020004" pitchFamily="50" charset="-127"/>
              </a:rPr>
              <a:t>   </a:t>
            </a:r>
            <a:endParaRPr lang="ko-KR" altLang="en-US" sz="1600" b="1" kern="0" dirty="0"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042254" y="2132029"/>
            <a:ext cx="5103459" cy="882456"/>
            <a:chOff x="3535541" y="2198309"/>
            <a:chExt cx="5103459" cy="882456"/>
          </a:xfrm>
        </p:grpSpPr>
        <p:sp>
          <p:nvSpPr>
            <p:cNvPr id="21" name="직사각형 20"/>
            <p:cNvSpPr/>
            <p:nvPr/>
          </p:nvSpPr>
          <p:spPr>
            <a:xfrm flipH="1">
              <a:off x="3535541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flipH="1">
              <a:off x="4050376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 flipH="1">
              <a:off x="4560358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flipH="1">
              <a:off x="5066880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flipH="1">
              <a:off x="5573401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flipH="1">
              <a:off x="6083385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flipH="1">
              <a:off x="6593262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TextBox 105"/>
            <p:cNvSpPr txBox="1"/>
            <p:nvPr/>
          </p:nvSpPr>
          <p:spPr>
            <a:xfrm>
              <a:off x="3654959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TextBox 106"/>
            <p:cNvSpPr txBox="1"/>
            <p:nvPr/>
          </p:nvSpPr>
          <p:spPr>
            <a:xfrm>
              <a:off x="415673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TextBox 107"/>
            <p:cNvSpPr txBox="1"/>
            <p:nvPr/>
          </p:nvSpPr>
          <p:spPr>
            <a:xfrm>
              <a:off x="4671347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TextBox 108"/>
            <p:cNvSpPr txBox="1"/>
            <p:nvPr/>
          </p:nvSpPr>
          <p:spPr>
            <a:xfrm>
              <a:off x="518045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TextBox 109"/>
            <p:cNvSpPr txBox="1"/>
            <p:nvPr/>
          </p:nvSpPr>
          <p:spPr>
            <a:xfrm>
              <a:off x="5686974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TextBox 110"/>
            <p:cNvSpPr txBox="1"/>
            <p:nvPr/>
          </p:nvSpPr>
          <p:spPr>
            <a:xfrm>
              <a:off x="622065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11"/>
            <p:cNvSpPr txBox="1"/>
            <p:nvPr/>
          </p:nvSpPr>
          <p:spPr>
            <a:xfrm>
              <a:off x="6712518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 flipH="1">
              <a:off x="7103139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 flipH="1">
              <a:off x="7615294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 flipH="1">
              <a:off x="8129018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" name="TextBox 111"/>
            <p:cNvSpPr txBox="1"/>
            <p:nvPr/>
          </p:nvSpPr>
          <p:spPr>
            <a:xfrm>
              <a:off x="7239297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TextBox 111"/>
            <p:cNvSpPr txBox="1"/>
            <p:nvPr/>
          </p:nvSpPr>
          <p:spPr>
            <a:xfrm>
              <a:off x="7783002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TextBox 111"/>
            <p:cNvSpPr txBox="1"/>
            <p:nvPr/>
          </p:nvSpPr>
          <p:spPr>
            <a:xfrm>
              <a:off x="8282389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959921" y="1540011"/>
            <a:ext cx="212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Capacity : 10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430575" y="1547247"/>
            <a:ext cx="19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arrayQueue</a:t>
            </a:r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526484" y="2095493"/>
            <a:ext cx="138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 = -1</a:t>
            </a:r>
          </a:p>
          <a:p>
            <a:r>
              <a:rPr lang="en-US" altLang="ko-KR" dirty="0" smtClean="0"/>
              <a:t>rear = -1</a:t>
            </a:r>
            <a:endParaRPr lang="ko-KR" altLang="en-US" dirty="0"/>
          </a:p>
        </p:txBody>
      </p:sp>
      <p:grpSp>
        <p:nvGrpSpPr>
          <p:cNvPr id="64" name="그룹 63"/>
          <p:cNvGrpSpPr/>
          <p:nvPr/>
        </p:nvGrpSpPr>
        <p:grpSpPr>
          <a:xfrm>
            <a:off x="2339309" y="3531131"/>
            <a:ext cx="5103459" cy="911814"/>
            <a:chOff x="3535541" y="2198309"/>
            <a:chExt cx="5103459" cy="911814"/>
          </a:xfrm>
        </p:grpSpPr>
        <p:sp>
          <p:nvSpPr>
            <p:cNvPr id="65" name="직사각형 64"/>
            <p:cNvSpPr/>
            <p:nvPr/>
          </p:nvSpPr>
          <p:spPr>
            <a:xfrm flipH="1">
              <a:off x="3535541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 flipH="1">
              <a:off x="4050376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 flipH="1">
              <a:off x="4560358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 flipH="1">
              <a:off x="5066880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flipH="1">
              <a:off x="5573401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 flipH="1">
              <a:off x="6083385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H="1">
              <a:off x="6593262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TextBox 105"/>
            <p:cNvSpPr txBox="1"/>
            <p:nvPr/>
          </p:nvSpPr>
          <p:spPr>
            <a:xfrm>
              <a:off x="3654959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" name="TextBox 106"/>
            <p:cNvSpPr txBox="1"/>
            <p:nvPr/>
          </p:nvSpPr>
          <p:spPr>
            <a:xfrm>
              <a:off x="415673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4" name="TextBox 107"/>
            <p:cNvSpPr txBox="1"/>
            <p:nvPr/>
          </p:nvSpPr>
          <p:spPr>
            <a:xfrm>
              <a:off x="4671347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Box 108"/>
            <p:cNvSpPr txBox="1"/>
            <p:nvPr/>
          </p:nvSpPr>
          <p:spPr>
            <a:xfrm>
              <a:off x="518045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6" name="TextBox 109"/>
            <p:cNvSpPr txBox="1"/>
            <p:nvPr/>
          </p:nvSpPr>
          <p:spPr>
            <a:xfrm>
              <a:off x="5686974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TextBox 110"/>
            <p:cNvSpPr txBox="1"/>
            <p:nvPr/>
          </p:nvSpPr>
          <p:spPr>
            <a:xfrm>
              <a:off x="622065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8" name="TextBox 111"/>
            <p:cNvSpPr txBox="1"/>
            <p:nvPr/>
          </p:nvSpPr>
          <p:spPr>
            <a:xfrm>
              <a:off x="6712518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 flipH="1">
              <a:off x="7103139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 flipH="1">
              <a:off x="7615294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 flipH="1">
              <a:off x="8129018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TextBox 111"/>
            <p:cNvSpPr txBox="1"/>
            <p:nvPr/>
          </p:nvSpPr>
          <p:spPr>
            <a:xfrm>
              <a:off x="7239297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3" name="TextBox 111"/>
            <p:cNvSpPr txBox="1"/>
            <p:nvPr/>
          </p:nvSpPr>
          <p:spPr>
            <a:xfrm>
              <a:off x="7783002" y="2771569"/>
              <a:ext cx="256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TextBox 111"/>
            <p:cNvSpPr txBox="1"/>
            <p:nvPr/>
          </p:nvSpPr>
          <p:spPr>
            <a:xfrm>
              <a:off x="8282389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7910046" y="3494595"/>
            <a:ext cx="226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 = -1</a:t>
            </a:r>
          </a:p>
          <a:p>
            <a:r>
              <a:rPr lang="en-US" altLang="ko-KR" dirty="0" smtClean="0"/>
              <a:t>rear = 0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904742" y="3633095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add(1) </a:t>
            </a:r>
            <a:r>
              <a:rPr lang="en-US" altLang="ko-KR" b="1" dirty="0" smtClean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2339309" y="4594699"/>
            <a:ext cx="5103459" cy="911814"/>
            <a:chOff x="3535541" y="2198309"/>
            <a:chExt cx="5103459" cy="911814"/>
          </a:xfrm>
        </p:grpSpPr>
        <p:sp>
          <p:nvSpPr>
            <p:cNvPr id="111" name="직사각형 110"/>
            <p:cNvSpPr/>
            <p:nvPr/>
          </p:nvSpPr>
          <p:spPr>
            <a:xfrm flipH="1">
              <a:off x="3535541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 flipH="1">
              <a:off x="4050376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3" name="직사각형 112"/>
            <p:cNvSpPr/>
            <p:nvPr/>
          </p:nvSpPr>
          <p:spPr>
            <a:xfrm flipH="1">
              <a:off x="4560358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 flipH="1">
              <a:off x="5066880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 flipH="1">
              <a:off x="5573401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 flipH="1">
              <a:off x="6083385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 flipH="1">
              <a:off x="6593262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8" name="TextBox 105"/>
            <p:cNvSpPr txBox="1"/>
            <p:nvPr/>
          </p:nvSpPr>
          <p:spPr>
            <a:xfrm>
              <a:off x="3654959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9" name="TextBox 106"/>
            <p:cNvSpPr txBox="1"/>
            <p:nvPr/>
          </p:nvSpPr>
          <p:spPr>
            <a:xfrm>
              <a:off x="415673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0" name="TextBox 107"/>
            <p:cNvSpPr txBox="1"/>
            <p:nvPr/>
          </p:nvSpPr>
          <p:spPr>
            <a:xfrm>
              <a:off x="4671347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1" name="TextBox 108"/>
            <p:cNvSpPr txBox="1"/>
            <p:nvPr/>
          </p:nvSpPr>
          <p:spPr>
            <a:xfrm>
              <a:off x="518045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2" name="TextBox 109"/>
            <p:cNvSpPr txBox="1"/>
            <p:nvPr/>
          </p:nvSpPr>
          <p:spPr>
            <a:xfrm>
              <a:off x="5686974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" name="TextBox 110"/>
            <p:cNvSpPr txBox="1"/>
            <p:nvPr/>
          </p:nvSpPr>
          <p:spPr>
            <a:xfrm>
              <a:off x="622065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TextBox 111"/>
            <p:cNvSpPr txBox="1"/>
            <p:nvPr/>
          </p:nvSpPr>
          <p:spPr>
            <a:xfrm>
              <a:off x="6712518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 flipH="1">
              <a:off x="7103139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 flipH="1">
              <a:off x="7615294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 flipH="1">
              <a:off x="8129018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8" name="TextBox 111"/>
            <p:cNvSpPr txBox="1"/>
            <p:nvPr/>
          </p:nvSpPr>
          <p:spPr>
            <a:xfrm>
              <a:off x="7239297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" name="TextBox 111"/>
            <p:cNvSpPr txBox="1"/>
            <p:nvPr/>
          </p:nvSpPr>
          <p:spPr>
            <a:xfrm>
              <a:off x="7783002" y="2771569"/>
              <a:ext cx="256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0" name="TextBox 111"/>
            <p:cNvSpPr txBox="1"/>
            <p:nvPr/>
          </p:nvSpPr>
          <p:spPr>
            <a:xfrm>
              <a:off x="8282389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904742" y="4696663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add(2) </a:t>
            </a:r>
            <a:r>
              <a:rPr lang="en-US" altLang="ko-KR" b="1" dirty="0" smtClean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7910046" y="4555573"/>
            <a:ext cx="226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 = -1</a:t>
            </a:r>
          </a:p>
          <a:p>
            <a:r>
              <a:rPr lang="en-US" altLang="ko-KR" dirty="0" smtClean="0"/>
              <a:t>rear = 1</a:t>
            </a:r>
            <a:endParaRPr lang="ko-KR" altLang="en-US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2339309" y="5632244"/>
            <a:ext cx="5103459" cy="911814"/>
            <a:chOff x="3535541" y="2198309"/>
            <a:chExt cx="5103459" cy="911814"/>
          </a:xfrm>
        </p:grpSpPr>
        <p:sp>
          <p:nvSpPr>
            <p:cNvPr id="134" name="직사각형 133"/>
            <p:cNvSpPr/>
            <p:nvPr/>
          </p:nvSpPr>
          <p:spPr>
            <a:xfrm flipH="1">
              <a:off x="3535541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5" name="직사각형 134"/>
            <p:cNvSpPr/>
            <p:nvPr/>
          </p:nvSpPr>
          <p:spPr>
            <a:xfrm flipH="1">
              <a:off x="4050376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6" name="직사각형 135"/>
            <p:cNvSpPr/>
            <p:nvPr/>
          </p:nvSpPr>
          <p:spPr>
            <a:xfrm flipH="1">
              <a:off x="4560358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7" name="직사각형 136"/>
            <p:cNvSpPr/>
            <p:nvPr/>
          </p:nvSpPr>
          <p:spPr>
            <a:xfrm flipH="1">
              <a:off x="5066880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 flipH="1">
              <a:off x="5573401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 flipH="1">
              <a:off x="6083385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 flipH="1">
              <a:off x="6593262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1" name="TextBox 105"/>
            <p:cNvSpPr txBox="1"/>
            <p:nvPr/>
          </p:nvSpPr>
          <p:spPr>
            <a:xfrm>
              <a:off x="3654959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TextBox 106"/>
            <p:cNvSpPr txBox="1"/>
            <p:nvPr/>
          </p:nvSpPr>
          <p:spPr>
            <a:xfrm>
              <a:off x="415673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3" name="TextBox 107"/>
            <p:cNvSpPr txBox="1"/>
            <p:nvPr/>
          </p:nvSpPr>
          <p:spPr>
            <a:xfrm>
              <a:off x="4671347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4" name="TextBox 108"/>
            <p:cNvSpPr txBox="1"/>
            <p:nvPr/>
          </p:nvSpPr>
          <p:spPr>
            <a:xfrm>
              <a:off x="518045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5" name="TextBox 109"/>
            <p:cNvSpPr txBox="1"/>
            <p:nvPr/>
          </p:nvSpPr>
          <p:spPr>
            <a:xfrm>
              <a:off x="5686974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6" name="TextBox 110"/>
            <p:cNvSpPr txBox="1"/>
            <p:nvPr/>
          </p:nvSpPr>
          <p:spPr>
            <a:xfrm>
              <a:off x="622065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7" name="TextBox 111"/>
            <p:cNvSpPr txBox="1"/>
            <p:nvPr/>
          </p:nvSpPr>
          <p:spPr>
            <a:xfrm>
              <a:off x="6712518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 flipH="1">
              <a:off x="7103139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 flipH="1">
              <a:off x="7615294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 flipH="1">
              <a:off x="8129018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1" name="TextBox 111"/>
            <p:cNvSpPr txBox="1"/>
            <p:nvPr/>
          </p:nvSpPr>
          <p:spPr>
            <a:xfrm>
              <a:off x="7239297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2" name="TextBox 111"/>
            <p:cNvSpPr txBox="1"/>
            <p:nvPr/>
          </p:nvSpPr>
          <p:spPr>
            <a:xfrm>
              <a:off x="7783002" y="2771569"/>
              <a:ext cx="256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3" name="TextBox 111"/>
            <p:cNvSpPr txBox="1"/>
            <p:nvPr/>
          </p:nvSpPr>
          <p:spPr>
            <a:xfrm>
              <a:off x="8282389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904742" y="5734208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add(3) </a:t>
            </a:r>
            <a:r>
              <a:rPr lang="en-US" altLang="ko-KR" b="1" dirty="0" smtClean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7910046" y="5595708"/>
            <a:ext cx="226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 = -1</a:t>
            </a:r>
          </a:p>
          <a:p>
            <a:r>
              <a:rPr lang="en-US" altLang="ko-KR" dirty="0" smtClean="0"/>
              <a:t>rear = 2</a:t>
            </a:r>
            <a:endParaRPr lang="ko-KR" alt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959921" y="2216511"/>
            <a:ext cx="19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Empty Queue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Array Queue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85981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dirty="0" smtClean="0"/>
              <a:t>add() &amp; remove()</a:t>
            </a:r>
            <a:r>
              <a:rPr lang="ko-KR" altLang="en-US" sz="2000" b="1" kern="0" dirty="0" smtClean="0">
                <a:latin typeface="맑은 고딕" panose="020B0503020000020004" pitchFamily="50" charset="-127"/>
              </a:rPr>
              <a:t>   </a:t>
            </a:r>
            <a:endParaRPr lang="ko-KR" altLang="en-US" sz="1600" b="1" kern="0" dirty="0"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2339309" y="3381502"/>
            <a:ext cx="5103459" cy="911814"/>
            <a:chOff x="3535541" y="2198309"/>
            <a:chExt cx="5103459" cy="911814"/>
          </a:xfrm>
        </p:grpSpPr>
        <p:sp>
          <p:nvSpPr>
            <p:cNvPr id="65" name="직사각형 64"/>
            <p:cNvSpPr/>
            <p:nvPr/>
          </p:nvSpPr>
          <p:spPr>
            <a:xfrm flipH="1">
              <a:off x="3535541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 flipH="1">
              <a:off x="4050376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 flipH="1">
              <a:off x="4560358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 flipH="1">
              <a:off x="5066880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flipH="1">
              <a:off x="5573401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 flipH="1">
              <a:off x="6083385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H="1">
              <a:off x="6593262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TextBox 105"/>
            <p:cNvSpPr txBox="1"/>
            <p:nvPr/>
          </p:nvSpPr>
          <p:spPr>
            <a:xfrm>
              <a:off x="3654959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" name="TextBox 106"/>
            <p:cNvSpPr txBox="1"/>
            <p:nvPr/>
          </p:nvSpPr>
          <p:spPr>
            <a:xfrm>
              <a:off x="415673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4" name="TextBox 107"/>
            <p:cNvSpPr txBox="1"/>
            <p:nvPr/>
          </p:nvSpPr>
          <p:spPr>
            <a:xfrm>
              <a:off x="4671347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Box 108"/>
            <p:cNvSpPr txBox="1"/>
            <p:nvPr/>
          </p:nvSpPr>
          <p:spPr>
            <a:xfrm>
              <a:off x="518045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6" name="TextBox 109"/>
            <p:cNvSpPr txBox="1"/>
            <p:nvPr/>
          </p:nvSpPr>
          <p:spPr>
            <a:xfrm>
              <a:off x="5686974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TextBox 110"/>
            <p:cNvSpPr txBox="1"/>
            <p:nvPr/>
          </p:nvSpPr>
          <p:spPr>
            <a:xfrm>
              <a:off x="622065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8" name="TextBox 111"/>
            <p:cNvSpPr txBox="1"/>
            <p:nvPr/>
          </p:nvSpPr>
          <p:spPr>
            <a:xfrm>
              <a:off x="6712518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 flipH="1">
              <a:off x="7103139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 flipH="1">
              <a:off x="7615294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 flipH="1">
              <a:off x="8129018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TextBox 111"/>
            <p:cNvSpPr txBox="1"/>
            <p:nvPr/>
          </p:nvSpPr>
          <p:spPr>
            <a:xfrm>
              <a:off x="7239297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3" name="TextBox 111"/>
            <p:cNvSpPr txBox="1"/>
            <p:nvPr/>
          </p:nvSpPr>
          <p:spPr>
            <a:xfrm>
              <a:off x="7783002" y="2771569"/>
              <a:ext cx="256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TextBox 111"/>
            <p:cNvSpPr txBox="1"/>
            <p:nvPr/>
          </p:nvSpPr>
          <p:spPr>
            <a:xfrm>
              <a:off x="8282389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2339309" y="4445070"/>
            <a:ext cx="5103459" cy="911814"/>
            <a:chOff x="3535541" y="2198309"/>
            <a:chExt cx="5103459" cy="911814"/>
          </a:xfrm>
        </p:grpSpPr>
        <p:sp>
          <p:nvSpPr>
            <p:cNvPr id="111" name="직사각형 110"/>
            <p:cNvSpPr/>
            <p:nvPr/>
          </p:nvSpPr>
          <p:spPr>
            <a:xfrm flipH="1">
              <a:off x="3535541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 flipH="1">
              <a:off x="4050376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 flipH="1">
              <a:off x="4560358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4" name="직사각형 113"/>
            <p:cNvSpPr/>
            <p:nvPr/>
          </p:nvSpPr>
          <p:spPr>
            <a:xfrm flipH="1">
              <a:off x="5066880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5" name="직사각형 114"/>
            <p:cNvSpPr/>
            <p:nvPr/>
          </p:nvSpPr>
          <p:spPr>
            <a:xfrm flipH="1">
              <a:off x="5573401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 flipH="1">
              <a:off x="6083385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 flipH="1">
              <a:off x="6593262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8" name="TextBox 105"/>
            <p:cNvSpPr txBox="1"/>
            <p:nvPr/>
          </p:nvSpPr>
          <p:spPr>
            <a:xfrm>
              <a:off x="3654959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9" name="TextBox 106"/>
            <p:cNvSpPr txBox="1"/>
            <p:nvPr/>
          </p:nvSpPr>
          <p:spPr>
            <a:xfrm>
              <a:off x="415673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0" name="TextBox 107"/>
            <p:cNvSpPr txBox="1"/>
            <p:nvPr/>
          </p:nvSpPr>
          <p:spPr>
            <a:xfrm>
              <a:off x="4671347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1" name="TextBox 108"/>
            <p:cNvSpPr txBox="1"/>
            <p:nvPr/>
          </p:nvSpPr>
          <p:spPr>
            <a:xfrm>
              <a:off x="518045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2" name="TextBox 109"/>
            <p:cNvSpPr txBox="1"/>
            <p:nvPr/>
          </p:nvSpPr>
          <p:spPr>
            <a:xfrm>
              <a:off x="5686974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" name="TextBox 110"/>
            <p:cNvSpPr txBox="1"/>
            <p:nvPr/>
          </p:nvSpPr>
          <p:spPr>
            <a:xfrm>
              <a:off x="622065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TextBox 111"/>
            <p:cNvSpPr txBox="1"/>
            <p:nvPr/>
          </p:nvSpPr>
          <p:spPr>
            <a:xfrm>
              <a:off x="6712518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 flipH="1">
              <a:off x="7103139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 flipH="1">
              <a:off x="7615294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 flipH="1">
              <a:off x="8129018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8" name="TextBox 111"/>
            <p:cNvSpPr txBox="1"/>
            <p:nvPr/>
          </p:nvSpPr>
          <p:spPr>
            <a:xfrm>
              <a:off x="7239297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" name="TextBox 111"/>
            <p:cNvSpPr txBox="1"/>
            <p:nvPr/>
          </p:nvSpPr>
          <p:spPr>
            <a:xfrm>
              <a:off x="7783002" y="2771569"/>
              <a:ext cx="256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0" name="TextBox 111"/>
            <p:cNvSpPr txBox="1"/>
            <p:nvPr/>
          </p:nvSpPr>
          <p:spPr>
            <a:xfrm>
              <a:off x="8282389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904742" y="454703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add(4) </a:t>
            </a:r>
            <a:r>
              <a:rPr lang="en-US" altLang="ko-KR" b="1" dirty="0" smtClean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2339309" y="5482615"/>
            <a:ext cx="5103459" cy="911814"/>
            <a:chOff x="3535541" y="2198309"/>
            <a:chExt cx="5103459" cy="911814"/>
          </a:xfrm>
        </p:grpSpPr>
        <p:sp>
          <p:nvSpPr>
            <p:cNvPr id="134" name="직사각형 133"/>
            <p:cNvSpPr/>
            <p:nvPr/>
          </p:nvSpPr>
          <p:spPr>
            <a:xfrm flipH="1">
              <a:off x="3535541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 flipH="1">
              <a:off x="4050376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 flipH="1">
              <a:off x="4560358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7" name="직사각형 136"/>
            <p:cNvSpPr/>
            <p:nvPr/>
          </p:nvSpPr>
          <p:spPr>
            <a:xfrm flipH="1">
              <a:off x="5066880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8" name="직사각형 137"/>
            <p:cNvSpPr/>
            <p:nvPr/>
          </p:nvSpPr>
          <p:spPr>
            <a:xfrm flipH="1">
              <a:off x="5573401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9" name="직사각형 138"/>
            <p:cNvSpPr/>
            <p:nvPr/>
          </p:nvSpPr>
          <p:spPr>
            <a:xfrm flipH="1">
              <a:off x="6083385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 flipH="1">
              <a:off x="6593262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1" name="TextBox 105"/>
            <p:cNvSpPr txBox="1"/>
            <p:nvPr/>
          </p:nvSpPr>
          <p:spPr>
            <a:xfrm>
              <a:off x="3654959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TextBox 106"/>
            <p:cNvSpPr txBox="1"/>
            <p:nvPr/>
          </p:nvSpPr>
          <p:spPr>
            <a:xfrm>
              <a:off x="415673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3" name="TextBox 107"/>
            <p:cNvSpPr txBox="1"/>
            <p:nvPr/>
          </p:nvSpPr>
          <p:spPr>
            <a:xfrm>
              <a:off x="4671347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4" name="TextBox 108"/>
            <p:cNvSpPr txBox="1"/>
            <p:nvPr/>
          </p:nvSpPr>
          <p:spPr>
            <a:xfrm>
              <a:off x="518045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5" name="TextBox 109"/>
            <p:cNvSpPr txBox="1"/>
            <p:nvPr/>
          </p:nvSpPr>
          <p:spPr>
            <a:xfrm>
              <a:off x="5686974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6" name="TextBox 110"/>
            <p:cNvSpPr txBox="1"/>
            <p:nvPr/>
          </p:nvSpPr>
          <p:spPr>
            <a:xfrm>
              <a:off x="622065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7" name="TextBox 111"/>
            <p:cNvSpPr txBox="1"/>
            <p:nvPr/>
          </p:nvSpPr>
          <p:spPr>
            <a:xfrm>
              <a:off x="6712518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 flipH="1">
              <a:off x="7103139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 flipH="1">
              <a:off x="7615294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 flipH="1">
              <a:off x="8129018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1" name="TextBox 111"/>
            <p:cNvSpPr txBox="1"/>
            <p:nvPr/>
          </p:nvSpPr>
          <p:spPr>
            <a:xfrm>
              <a:off x="7239297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2" name="TextBox 111"/>
            <p:cNvSpPr txBox="1"/>
            <p:nvPr/>
          </p:nvSpPr>
          <p:spPr>
            <a:xfrm>
              <a:off x="7783002" y="2771569"/>
              <a:ext cx="256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3" name="TextBox 111"/>
            <p:cNvSpPr txBox="1"/>
            <p:nvPr/>
          </p:nvSpPr>
          <p:spPr>
            <a:xfrm>
              <a:off x="8282389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904742" y="5584579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add(5) </a:t>
            </a:r>
            <a:r>
              <a:rPr lang="en-US" altLang="ko-KR" b="1" dirty="0" smtClean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7799662" y="2179409"/>
            <a:ext cx="226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 = 0</a:t>
            </a:r>
          </a:p>
          <a:p>
            <a:r>
              <a:rPr lang="en-US" altLang="ko-KR" dirty="0" smtClean="0"/>
              <a:t>rear = 2</a:t>
            </a:r>
            <a:endParaRPr lang="ko-KR" altLang="en-US" dirty="0"/>
          </a:p>
        </p:txBody>
      </p:sp>
      <p:grpSp>
        <p:nvGrpSpPr>
          <p:cNvPr id="156" name="그룹 155"/>
          <p:cNvGrpSpPr/>
          <p:nvPr/>
        </p:nvGrpSpPr>
        <p:grpSpPr>
          <a:xfrm>
            <a:off x="2339309" y="2224534"/>
            <a:ext cx="5103459" cy="911814"/>
            <a:chOff x="3535541" y="2198309"/>
            <a:chExt cx="5103459" cy="911814"/>
          </a:xfrm>
        </p:grpSpPr>
        <p:sp>
          <p:nvSpPr>
            <p:cNvPr id="157" name="직사각형 156"/>
            <p:cNvSpPr/>
            <p:nvPr/>
          </p:nvSpPr>
          <p:spPr>
            <a:xfrm flipH="1">
              <a:off x="3535541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 flipH="1">
              <a:off x="4050376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9" name="직사각형 158"/>
            <p:cNvSpPr/>
            <p:nvPr/>
          </p:nvSpPr>
          <p:spPr>
            <a:xfrm flipH="1">
              <a:off x="4560358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0" name="직사각형 159"/>
            <p:cNvSpPr/>
            <p:nvPr/>
          </p:nvSpPr>
          <p:spPr>
            <a:xfrm flipH="1">
              <a:off x="5066880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 flipH="1">
              <a:off x="5573401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 flipH="1">
              <a:off x="6083385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 flipH="1">
              <a:off x="6593262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4" name="TextBox 105"/>
            <p:cNvSpPr txBox="1"/>
            <p:nvPr/>
          </p:nvSpPr>
          <p:spPr>
            <a:xfrm>
              <a:off x="3654959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5" name="TextBox 106"/>
            <p:cNvSpPr txBox="1"/>
            <p:nvPr/>
          </p:nvSpPr>
          <p:spPr>
            <a:xfrm>
              <a:off x="415673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6" name="TextBox 107"/>
            <p:cNvSpPr txBox="1"/>
            <p:nvPr/>
          </p:nvSpPr>
          <p:spPr>
            <a:xfrm>
              <a:off x="4671347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7" name="TextBox 108"/>
            <p:cNvSpPr txBox="1"/>
            <p:nvPr/>
          </p:nvSpPr>
          <p:spPr>
            <a:xfrm>
              <a:off x="518045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8" name="TextBox 109"/>
            <p:cNvSpPr txBox="1"/>
            <p:nvPr/>
          </p:nvSpPr>
          <p:spPr>
            <a:xfrm>
              <a:off x="5686974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9" name="TextBox 110"/>
            <p:cNvSpPr txBox="1"/>
            <p:nvPr/>
          </p:nvSpPr>
          <p:spPr>
            <a:xfrm>
              <a:off x="6220651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0" name="TextBox 111"/>
            <p:cNvSpPr txBox="1"/>
            <p:nvPr/>
          </p:nvSpPr>
          <p:spPr>
            <a:xfrm>
              <a:off x="6712518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 flipH="1">
              <a:off x="7103139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 flipH="1">
              <a:off x="7615294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 flipH="1">
              <a:off x="8129018" y="2198309"/>
              <a:ext cx="509982" cy="573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4" name="TextBox 111"/>
            <p:cNvSpPr txBox="1"/>
            <p:nvPr/>
          </p:nvSpPr>
          <p:spPr>
            <a:xfrm>
              <a:off x="7239297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5" name="TextBox 111"/>
            <p:cNvSpPr txBox="1"/>
            <p:nvPr/>
          </p:nvSpPr>
          <p:spPr>
            <a:xfrm>
              <a:off x="7783002" y="2771569"/>
              <a:ext cx="256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6" name="TextBox 111"/>
            <p:cNvSpPr txBox="1"/>
            <p:nvPr/>
          </p:nvSpPr>
          <p:spPr>
            <a:xfrm>
              <a:off x="8282389" y="2742211"/>
              <a:ext cx="207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77" name="직사각형 176"/>
          <p:cNvSpPr/>
          <p:nvPr/>
        </p:nvSpPr>
        <p:spPr>
          <a:xfrm>
            <a:off x="631076" y="2317908"/>
            <a:ext cx="1500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remove() </a:t>
            </a:r>
            <a:r>
              <a:rPr lang="en-US" altLang="ko-KR" b="1" dirty="0" smtClean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sp>
        <p:nvSpPr>
          <p:cNvPr id="178" name="직사각형 177"/>
          <p:cNvSpPr/>
          <p:nvPr/>
        </p:nvSpPr>
        <p:spPr>
          <a:xfrm>
            <a:off x="631077" y="3462499"/>
            <a:ext cx="1500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remove() </a:t>
            </a:r>
            <a:r>
              <a:rPr lang="en-US" altLang="ko-KR" b="1" dirty="0" smtClean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7803160" y="3344965"/>
            <a:ext cx="226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 = 1</a:t>
            </a:r>
          </a:p>
          <a:p>
            <a:r>
              <a:rPr lang="en-US" altLang="ko-KR" dirty="0" smtClean="0"/>
              <a:t>rear = 2</a:t>
            </a:r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7799662" y="4409590"/>
            <a:ext cx="226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 = 1</a:t>
            </a:r>
          </a:p>
          <a:p>
            <a:r>
              <a:rPr lang="en-US" altLang="ko-KR" dirty="0" smtClean="0"/>
              <a:t>rear = 3</a:t>
            </a:r>
            <a:endParaRPr lang="ko-KR" alt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7799662" y="5446079"/>
            <a:ext cx="226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 = 1</a:t>
            </a:r>
          </a:p>
          <a:p>
            <a:r>
              <a:rPr lang="en-US" altLang="ko-KR" dirty="0" smtClean="0"/>
              <a:t>rear =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7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Singly Linked Queue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dirty="0" smtClean="0"/>
              <a:t>add() &amp; remove()</a:t>
            </a:r>
            <a:r>
              <a:rPr lang="ko-KR" altLang="en-US" sz="2000" b="1" kern="0" dirty="0" smtClean="0">
                <a:latin typeface="맑은 고딕" panose="020B0503020000020004" pitchFamily="50" charset="-127"/>
              </a:rPr>
              <a:t>   </a:t>
            </a:r>
            <a:endParaRPr lang="ko-KR" altLang="en-US" sz="1600" b="1" kern="0" dirty="0"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4835566" y="1458868"/>
            <a:ext cx="19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SLinkedQueue</a:t>
            </a:r>
            <a:endParaRPr lang="ko-KR" altLang="en-US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3794756" y="1196098"/>
            <a:ext cx="938865" cy="1348569"/>
            <a:chOff x="1788996" y="1984413"/>
            <a:chExt cx="938865" cy="1348569"/>
          </a:xfrm>
        </p:grpSpPr>
        <p:sp>
          <p:nvSpPr>
            <p:cNvPr id="170" name="직사각형 169"/>
            <p:cNvSpPr/>
            <p:nvPr/>
          </p:nvSpPr>
          <p:spPr>
            <a:xfrm flipH="1">
              <a:off x="1998217" y="2349560"/>
              <a:ext cx="294912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1" name="타원 170"/>
            <p:cNvSpPr/>
            <p:nvPr/>
          </p:nvSpPr>
          <p:spPr>
            <a:xfrm flipH="1">
              <a:off x="2117747" y="2475863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88996" y="1984413"/>
              <a:ext cx="869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head</a:t>
              </a:r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flipH="1">
              <a:off x="1998217" y="3029347"/>
              <a:ext cx="294912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 flipH="1">
              <a:off x="2117747" y="3155650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858397" y="2672233"/>
              <a:ext cx="869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rear</a:t>
              </a:r>
              <a:endParaRPr lang="ko-KR" altLang="en-US" dirty="0"/>
            </a:p>
          </p:txBody>
        </p:sp>
      </p:grpSp>
      <p:sp>
        <p:nvSpPr>
          <p:cNvPr id="221" name="TextBox 220"/>
          <p:cNvSpPr txBox="1"/>
          <p:nvPr/>
        </p:nvSpPr>
        <p:spPr>
          <a:xfrm>
            <a:off x="4844030" y="1887335"/>
            <a:ext cx="362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Size = 0 ; </a:t>
            </a:r>
            <a:r>
              <a:rPr lang="en-US" altLang="ko-KR" dirty="0" smtClean="0">
                <a:solidFill>
                  <a:srgbClr val="0070C0"/>
                </a:solidFill>
              </a:rPr>
              <a:t>Empty Queue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299" name="그룹 298"/>
          <p:cNvGrpSpPr/>
          <p:nvPr/>
        </p:nvGrpSpPr>
        <p:grpSpPr>
          <a:xfrm>
            <a:off x="613470" y="2930813"/>
            <a:ext cx="4076449" cy="1364602"/>
            <a:chOff x="563701" y="3511574"/>
            <a:chExt cx="4076449" cy="1364602"/>
          </a:xfrm>
        </p:grpSpPr>
        <p:sp>
          <p:nvSpPr>
            <p:cNvPr id="144" name="타원 143"/>
            <p:cNvSpPr/>
            <p:nvPr/>
          </p:nvSpPr>
          <p:spPr>
            <a:xfrm flipH="1">
              <a:off x="3098428" y="4002697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46" name="직선 화살표 연결선 145"/>
            <p:cNvCxnSpPr/>
            <p:nvPr/>
          </p:nvCxnSpPr>
          <p:spPr>
            <a:xfrm>
              <a:off x="2153426" y="4030593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직사각형 156"/>
            <p:cNvSpPr/>
            <p:nvPr/>
          </p:nvSpPr>
          <p:spPr>
            <a:xfrm flipH="1">
              <a:off x="2986709" y="3876721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 flipH="1">
              <a:off x="2692138" y="3876721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200" name="그룹 199"/>
            <p:cNvGrpSpPr/>
            <p:nvPr/>
          </p:nvGrpSpPr>
          <p:grpSpPr>
            <a:xfrm>
              <a:off x="1780683" y="3511574"/>
              <a:ext cx="938865" cy="1348569"/>
              <a:chOff x="1788996" y="1984413"/>
              <a:chExt cx="938865" cy="1348569"/>
            </a:xfrm>
          </p:grpSpPr>
          <p:sp>
            <p:nvSpPr>
              <p:cNvPr id="201" name="직사각형 200"/>
              <p:cNvSpPr/>
              <p:nvPr/>
            </p:nvSpPr>
            <p:spPr>
              <a:xfrm flipH="1">
                <a:off x="1998217" y="2349560"/>
                <a:ext cx="294912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타원 201"/>
              <p:cNvSpPr/>
              <p:nvPr/>
            </p:nvSpPr>
            <p:spPr>
              <a:xfrm flipH="1">
                <a:off x="2117747" y="2475863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1788996" y="1984413"/>
                <a:ext cx="869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head</a:t>
                </a:r>
                <a:endParaRPr lang="ko-KR" altLang="en-US" dirty="0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flipH="1">
                <a:off x="1998217" y="3029347"/>
                <a:ext cx="294912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타원 204"/>
              <p:cNvSpPr/>
              <p:nvPr/>
            </p:nvSpPr>
            <p:spPr>
              <a:xfrm flipH="1">
                <a:off x="2117747" y="3155650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1858397" y="2672233"/>
                <a:ext cx="869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rear</a:t>
                </a:r>
                <a:endParaRPr lang="ko-KR" altLang="en-US" dirty="0"/>
              </a:p>
            </p:txBody>
          </p:sp>
        </p:grpSp>
        <p:sp>
          <p:nvSpPr>
            <p:cNvPr id="207" name="직사각형 206"/>
            <p:cNvSpPr/>
            <p:nvPr/>
          </p:nvSpPr>
          <p:spPr>
            <a:xfrm>
              <a:off x="563701" y="4064606"/>
              <a:ext cx="1226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add(6) </a:t>
              </a:r>
              <a:r>
                <a:rPr lang="en-US" altLang="ko-KR" b="1" dirty="0" smtClean="0">
                  <a:sym typeface="Wingdings" panose="05000000000000000000" pitchFamily="2" charset="2"/>
                </a:rPr>
                <a:t>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>
              <a:stCxn id="205" idx="1"/>
            </p:cNvCxnSpPr>
            <p:nvPr/>
          </p:nvCxnSpPr>
          <p:spPr>
            <a:xfrm flipV="1">
              <a:off x="2159307" y="4188670"/>
              <a:ext cx="688599" cy="502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직사각형 269"/>
            <p:cNvSpPr/>
            <p:nvPr/>
          </p:nvSpPr>
          <p:spPr>
            <a:xfrm>
              <a:off x="3509712" y="4506844"/>
              <a:ext cx="1130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Size = </a:t>
              </a:r>
              <a:r>
                <a:rPr lang="en-US" altLang="ko-KR" dirty="0" smtClean="0"/>
                <a:t>1 </a:t>
              </a:r>
              <a:endParaRPr lang="ko-KR" altLang="en-US" dirty="0"/>
            </a:p>
          </p:txBody>
        </p:sp>
      </p:grpSp>
      <p:grpSp>
        <p:nvGrpSpPr>
          <p:cNvPr id="300" name="그룹 299"/>
          <p:cNvGrpSpPr/>
          <p:nvPr/>
        </p:nvGrpSpPr>
        <p:grpSpPr>
          <a:xfrm>
            <a:off x="573347" y="4821380"/>
            <a:ext cx="4076449" cy="1355903"/>
            <a:chOff x="563701" y="5029426"/>
            <a:chExt cx="4076449" cy="1355903"/>
          </a:xfrm>
        </p:grpSpPr>
        <p:sp>
          <p:nvSpPr>
            <p:cNvPr id="208" name="타원 207"/>
            <p:cNvSpPr/>
            <p:nvPr/>
          </p:nvSpPr>
          <p:spPr>
            <a:xfrm flipH="1">
              <a:off x="4068475" y="5520549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09" name="직선 화살표 연결선 208"/>
            <p:cNvCxnSpPr/>
            <p:nvPr/>
          </p:nvCxnSpPr>
          <p:spPr>
            <a:xfrm>
              <a:off x="3123473" y="5548445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직사각형 209"/>
            <p:cNvSpPr/>
            <p:nvPr/>
          </p:nvSpPr>
          <p:spPr>
            <a:xfrm flipH="1">
              <a:off x="3956756" y="5394573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 flipH="1">
              <a:off x="3662185" y="5394573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3" name="타원 222"/>
            <p:cNvSpPr/>
            <p:nvPr/>
          </p:nvSpPr>
          <p:spPr>
            <a:xfrm flipH="1">
              <a:off x="3098428" y="5520549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24" name="직선 화살표 연결선 223"/>
            <p:cNvCxnSpPr/>
            <p:nvPr/>
          </p:nvCxnSpPr>
          <p:spPr>
            <a:xfrm>
              <a:off x="2153426" y="5548445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직사각형 224"/>
            <p:cNvSpPr/>
            <p:nvPr/>
          </p:nvSpPr>
          <p:spPr>
            <a:xfrm flipH="1">
              <a:off x="2986709" y="5394573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/>
            <p:cNvSpPr/>
            <p:nvPr/>
          </p:nvSpPr>
          <p:spPr>
            <a:xfrm flipH="1">
              <a:off x="2692138" y="5394573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227" name="그룹 226"/>
            <p:cNvGrpSpPr/>
            <p:nvPr/>
          </p:nvGrpSpPr>
          <p:grpSpPr>
            <a:xfrm>
              <a:off x="1780683" y="5029426"/>
              <a:ext cx="938865" cy="1348569"/>
              <a:chOff x="1788996" y="1984413"/>
              <a:chExt cx="938865" cy="1348569"/>
            </a:xfrm>
          </p:grpSpPr>
          <p:sp>
            <p:nvSpPr>
              <p:cNvPr id="228" name="직사각형 227"/>
              <p:cNvSpPr/>
              <p:nvPr/>
            </p:nvSpPr>
            <p:spPr>
              <a:xfrm flipH="1">
                <a:off x="1998217" y="2349560"/>
                <a:ext cx="294912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타원 228"/>
              <p:cNvSpPr/>
              <p:nvPr/>
            </p:nvSpPr>
            <p:spPr>
              <a:xfrm flipH="1">
                <a:off x="2117747" y="2475863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1788996" y="1984413"/>
                <a:ext cx="869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head</a:t>
                </a:r>
                <a:endParaRPr lang="ko-KR" altLang="en-US" dirty="0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flipH="1">
                <a:off x="1998217" y="3029347"/>
                <a:ext cx="294912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타원 231"/>
              <p:cNvSpPr/>
              <p:nvPr/>
            </p:nvSpPr>
            <p:spPr>
              <a:xfrm flipH="1">
                <a:off x="2117747" y="3155650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1858397" y="2672233"/>
                <a:ext cx="869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rear</a:t>
                </a:r>
                <a:endParaRPr lang="ko-KR" altLang="en-US" dirty="0"/>
              </a:p>
            </p:txBody>
          </p:sp>
        </p:grpSp>
        <p:sp>
          <p:nvSpPr>
            <p:cNvPr id="234" name="직사각형 233"/>
            <p:cNvSpPr/>
            <p:nvPr/>
          </p:nvSpPr>
          <p:spPr>
            <a:xfrm>
              <a:off x="563701" y="5582458"/>
              <a:ext cx="1226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add(7) </a:t>
              </a:r>
              <a:r>
                <a:rPr lang="en-US" altLang="ko-KR" b="1" dirty="0" smtClean="0">
                  <a:sym typeface="Wingdings" panose="05000000000000000000" pitchFamily="2" charset="2"/>
                </a:rPr>
                <a:t></a:t>
              </a:r>
              <a:endParaRPr lang="ko-KR" altLang="en-US" dirty="0"/>
            </a:p>
          </p:txBody>
        </p:sp>
        <p:cxnSp>
          <p:nvCxnSpPr>
            <p:cNvPr id="235" name="직선 화살표 연결선 234"/>
            <p:cNvCxnSpPr>
              <a:stCxn id="232" idx="1"/>
              <a:endCxn id="211" idx="2"/>
            </p:cNvCxnSpPr>
            <p:nvPr/>
          </p:nvCxnSpPr>
          <p:spPr>
            <a:xfrm flipV="1">
              <a:off x="2159307" y="5698208"/>
              <a:ext cx="1650333" cy="511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직사각형 270"/>
            <p:cNvSpPr/>
            <p:nvPr/>
          </p:nvSpPr>
          <p:spPr>
            <a:xfrm>
              <a:off x="3509712" y="6015997"/>
              <a:ext cx="1130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Size = 2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</p:grpSp>
      <p:grpSp>
        <p:nvGrpSpPr>
          <p:cNvPr id="301" name="그룹 300"/>
          <p:cNvGrpSpPr/>
          <p:nvPr/>
        </p:nvGrpSpPr>
        <p:grpSpPr>
          <a:xfrm>
            <a:off x="5301956" y="2970583"/>
            <a:ext cx="5060121" cy="1395856"/>
            <a:chOff x="5301956" y="3428448"/>
            <a:chExt cx="5060121" cy="1395856"/>
          </a:xfrm>
        </p:grpSpPr>
        <p:sp>
          <p:nvSpPr>
            <p:cNvPr id="240" name="타원 239"/>
            <p:cNvSpPr/>
            <p:nvPr/>
          </p:nvSpPr>
          <p:spPr>
            <a:xfrm flipH="1">
              <a:off x="7836683" y="3919571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41" name="직선 화살표 연결선 240"/>
            <p:cNvCxnSpPr/>
            <p:nvPr/>
          </p:nvCxnSpPr>
          <p:spPr>
            <a:xfrm>
              <a:off x="6891681" y="3947467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/>
            <p:cNvSpPr/>
            <p:nvPr/>
          </p:nvSpPr>
          <p:spPr>
            <a:xfrm flipH="1">
              <a:off x="7724964" y="3793595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 flipH="1">
              <a:off x="7430393" y="3793595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244" name="그룹 243"/>
            <p:cNvGrpSpPr/>
            <p:nvPr/>
          </p:nvGrpSpPr>
          <p:grpSpPr>
            <a:xfrm>
              <a:off x="6518938" y="3428448"/>
              <a:ext cx="938865" cy="1348569"/>
              <a:chOff x="1788996" y="1984413"/>
              <a:chExt cx="938865" cy="1348569"/>
            </a:xfrm>
          </p:grpSpPr>
          <p:sp>
            <p:nvSpPr>
              <p:cNvPr id="245" name="직사각형 244"/>
              <p:cNvSpPr/>
              <p:nvPr/>
            </p:nvSpPr>
            <p:spPr>
              <a:xfrm flipH="1">
                <a:off x="1998217" y="2349560"/>
                <a:ext cx="294912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타원 245"/>
              <p:cNvSpPr/>
              <p:nvPr/>
            </p:nvSpPr>
            <p:spPr>
              <a:xfrm flipH="1">
                <a:off x="2117747" y="2475863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1788996" y="1984413"/>
                <a:ext cx="869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head</a:t>
                </a:r>
                <a:endParaRPr lang="ko-KR" altLang="en-US" dirty="0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flipH="1">
                <a:off x="1998217" y="3029347"/>
                <a:ext cx="294912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타원 248"/>
              <p:cNvSpPr/>
              <p:nvPr/>
            </p:nvSpPr>
            <p:spPr>
              <a:xfrm flipH="1">
                <a:off x="2117747" y="3155650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1858397" y="2672233"/>
                <a:ext cx="869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rear</a:t>
                </a:r>
                <a:endParaRPr lang="ko-KR" altLang="en-US" dirty="0"/>
              </a:p>
            </p:txBody>
          </p:sp>
        </p:grpSp>
        <p:sp>
          <p:nvSpPr>
            <p:cNvPr id="251" name="직사각형 250"/>
            <p:cNvSpPr/>
            <p:nvPr/>
          </p:nvSpPr>
          <p:spPr>
            <a:xfrm>
              <a:off x="5301956" y="3981480"/>
              <a:ext cx="1226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add(8) </a:t>
              </a:r>
              <a:r>
                <a:rPr lang="en-US" altLang="ko-KR" b="1" dirty="0" smtClean="0">
                  <a:sym typeface="Wingdings" panose="05000000000000000000" pitchFamily="2" charset="2"/>
                </a:rPr>
                <a:t></a:t>
              </a:r>
              <a:endParaRPr lang="ko-KR" altLang="en-US" dirty="0"/>
            </a:p>
          </p:txBody>
        </p:sp>
        <p:cxnSp>
          <p:nvCxnSpPr>
            <p:cNvPr id="252" name="직선 화살표 연결선 251"/>
            <p:cNvCxnSpPr>
              <a:stCxn id="249" idx="1"/>
              <a:endCxn id="284" idx="2"/>
            </p:cNvCxnSpPr>
            <p:nvPr/>
          </p:nvCxnSpPr>
          <p:spPr>
            <a:xfrm flipV="1">
              <a:off x="6897562" y="4096846"/>
              <a:ext cx="2595367" cy="511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직사각형 272"/>
            <p:cNvSpPr/>
            <p:nvPr/>
          </p:nvSpPr>
          <p:spPr>
            <a:xfrm>
              <a:off x="9231639" y="4454972"/>
              <a:ext cx="1130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Size = 3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277" name="타원 276"/>
            <p:cNvSpPr/>
            <p:nvPr/>
          </p:nvSpPr>
          <p:spPr>
            <a:xfrm flipH="1">
              <a:off x="8806730" y="3919187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78" name="직선 화살표 연결선 277"/>
            <p:cNvCxnSpPr/>
            <p:nvPr/>
          </p:nvCxnSpPr>
          <p:spPr>
            <a:xfrm>
              <a:off x="7861728" y="3947083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직사각형 278"/>
            <p:cNvSpPr/>
            <p:nvPr/>
          </p:nvSpPr>
          <p:spPr>
            <a:xfrm flipH="1">
              <a:off x="8695011" y="3793211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0" name="직사각형 279"/>
            <p:cNvSpPr/>
            <p:nvPr/>
          </p:nvSpPr>
          <p:spPr>
            <a:xfrm flipH="1">
              <a:off x="8400440" y="3793211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1" name="타원 280"/>
            <p:cNvSpPr/>
            <p:nvPr/>
          </p:nvSpPr>
          <p:spPr>
            <a:xfrm flipH="1">
              <a:off x="9751764" y="3919187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82" name="직선 화살표 연결선 281"/>
            <p:cNvCxnSpPr/>
            <p:nvPr/>
          </p:nvCxnSpPr>
          <p:spPr>
            <a:xfrm>
              <a:off x="8806762" y="3947083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직사각형 282"/>
            <p:cNvSpPr/>
            <p:nvPr/>
          </p:nvSpPr>
          <p:spPr>
            <a:xfrm flipH="1">
              <a:off x="9640045" y="3793211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4" name="직사각형 283"/>
            <p:cNvSpPr/>
            <p:nvPr/>
          </p:nvSpPr>
          <p:spPr>
            <a:xfrm flipH="1">
              <a:off x="9345474" y="3793211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298" name="그룹 297"/>
          <p:cNvGrpSpPr/>
          <p:nvPr/>
        </p:nvGrpSpPr>
        <p:grpSpPr>
          <a:xfrm>
            <a:off x="5301956" y="4801323"/>
            <a:ext cx="5584033" cy="1515509"/>
            <a:chOff x="5301956" y="4946300"/>
            <a:chExt cx="5584033" cy="1515509"/>
          </a:xfrm>
        </p:grpSpPr>
        <p:sp>
          <p:nvSpPr>
            <p:cNvPr id="253" name="타원 252"/>
            <p:cNvSpPr/>
            <p:nvPr/>
          </p:nvSpPr>
          <p:spPr>
            <a:xfrm flipH="1">
              <a:off x="8806730" y="5437423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54" name="직선 화살표 연결선 253"/>
            <p:cNvCxnSpPr/>
            <p:nvPr/>
          </p:nvCxnSpPr>
          <p:spPr>
            <a:xfrm>
              <a:off x="7861728" y="5465319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직사각형 254"/>
            <p:cNvSpPr/>
            <p:nvPr/>
          </p:nvSpPr>
          <p:spPr>
            <a:xfrm flipH="1">
              <a:off x="8695011" y="5311447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/>
            <p:cNvSpPr/>
            <p:nvPr/>
          </p:nvSpPr>
          <p:spPr>
            <a:xfrm flipH="1">
              <a:off x="8400440" y="5311447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7" name="타원 256"/>
            <p:cNvSpPr/>
            <p:nvPr/>
          </p:nvSpPr>
          <p:spPr>
            <a:xfrm flipH="1">
              <a:off x="7836683" y="5437423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58" name="직선 화살표 연결선 257"/>
            <p:cNvCxnSpPr/>
            <p:nvPr/>
          </p:nvCxnSpPr>
          <p:spPr>
            <a:xfrm>
              <a:off x="6891681" y="5465319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직사각형 258"/>
            <p:cNvSpPr/>
            <p:nvPr/>
          </p:nvSpPr>
          <p:spPr>
            <a:xfrm flipH="1">
              <a:off x="7724964" y="5311447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 flipH="1">
              <a:off x="7430393" y="5311447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261" name="그룹 260"/>
            <p:cNvGrpSpPr/>
            <p:nvPr/>
          </p:nvGrpSpPr>
          <p:grpSpPr>
            <a:xfrm>
              <a:off x="6518938" y="4946300"/>
              <a:ext cx="938865" cy="1348569"/>
              <a:chOff x="1788996" y="1984413"/>
              <a:chExt cx="938865" cy="1348569"/>
            </a:xfrm>
          </p:grpSpPr>
          <p:sp>
            <p:nvSpPr>
              <p:cNvPr id="262" name="직사각형 261"/>
              <p:cNvSpPr/>
              <p:nvPr/>
            </p:nvSpPr>
            <p:spPr>
              <a:xfrm flipH="1">
                <a:off x="1998217" y="2349560"/>
                <a:ext cx="294912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타원 262"/>
              <p:cNvSpPr/>
              <p:nvPr/>
            </p:nvSpPr>
            <p:spPr>
              <a:xfrm flipH="1">
                <a:off x="2117747" y="2475863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1788996" y="1984413"/>
                <a:ext cx="869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head</a:t>
                </a:r>
                <a:endParaRPr lang="ko-KR" altLang="en-US" dirty="0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 flipH="1">
                <a:off x="1998217" y="3029347"/>
                <a:ext cx="294912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타원 265"/>
              <p:cNvSpPr/>
              <p:nvPr/>
            </p:nvSpPr>
            <p:spPr>
              <a:xfrm flipH="1">
                <a:off x="2117747" y="3155650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1858397" y="2672233"/>
                <a:ext cx="869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rear</a:t>
                </a:r>
                <a:endParaRPr lang="ko-KR" altLang="en-US" dirty="0"/>
              </a:p>
            </p:txBody>
          </p:sp>
        </p:grpSp>
        <p:sp>
          <p:nvSpPr>
            <p:cNvPr id="268" name="직사각형 267"/>
            <p:cNvSpPr/>
            <p:nvPr/>
          </p:nvSpPr>
          <p:spPr>
            <a:xfrm>
              <a:off x="5301956" y="5499332"/>
              <a:ext cx="1226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add(9) </a:t>
              </a:r>
              <a:r>
                <a:rPr lang="en-US" altLang="ko-KR" b="1" dirty="0" smtClean="0">
                  <a:sym typeface="Wingdings" panose="05000000000000000000" pitchFamily="2" charset="2"/>
                </a:rPr>
                <a:t></a:t>
              </a:r>
              <a:endParaRPr lang="ko-KR" altLang="en-US" dirty="0"/>
            </a:p>
          </p:txBody>
        </p:sp>
        <p:cxnSp>
          <p:nvCxnSpPr>
            <p:cNvPr id="269" name="직선 화살표 연결선 268"/>
            <p:cNvCxnSpPr>
              <a:stCxn id="266" idx="1"/>
              <a:endCxn id="296" idx="2"/>
            </p:cNvCxnSpPr>
            <p:nvPr/>
          </p:nvCxnSpPr>
          <p:spPr>
            <a:xfrm flipV="1">
              <a:off x="6897562" y="5603679"/>
              <a:ext cx="3546400" cy="522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직사각형 271"/>
            <p:cNvSpPr/>
            <p:nvPr/>
          </p:nvSpPr>
          <p:spPr>
            <a:xfrm>
              <a:off x="9231639" y="6092477"/>
              <a:ext cx="1130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Size = </a:t>
              </a:r>
              <a:r>
                <a:rPr lang="en-US" altLang="ko-KR" dirty="0" smtClean="0"/>
                <a:t>4 </a:t>
              </a:r>
              <a:endParaRPr lang="ko-KR" altLang="en-US" dirty="0"/>
            </a:p>
          </p:txBody>
        </p:sp>
        <p:sp>
          <p:nvSpPr>
            <p:cNvPr id="289" name="타원 288"/>
            <p:cNvSpPr/>
            <p:nvPr/>
          </p:nvSpPr>
          <p:spPr>
            <a:xfrm flipH="1">
              <a:off x="9751764" y="5426020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90" name="직선 화살표 연결선 289"/>
            <p:cNvCxnSpPr/>
            <p:nvPr/>
          </p:nvCxnSpPr>
          <p:spPr>
            <a:xfrm>
              <a:off x="8806762" y="5453916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직사각형 290"/>
            <p:cNvSpPr/>
            <p:nvPr/>
          </p:nvSpPr>
          <p:spPr>
            <a:xfrm flipH="1">
              <a:off x="9640045" y="5300044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/>
            <p:cNvSpPr/>
            <p:nvPr/>
          </p:nvSpPr>
          <p:spPr>
            <a:xfrm flipH="1">
              <a:off x="9345474" y="5300044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93" name="타원 292"/>
            <p:cNvSpPr/>
            <p:nvPr/>
          </p:nvSpPr>
          <p:spPr>
            <a:xfrm flipH="1">
              <a:off x="10702797" y="5426020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94" name="직선 화살표 연결선 293"/>
            <p:cNvCxnSpPr/>
            <p:nvPr/>
          </p:nvCxnSpPr>
          <p:spPr>
            <a:xfrm>
              <a:off x="9757795" y="5453916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직사각형 294"/>
            <p:cNvSpPr/>
            <p:nvPr/>
          </p:nvSpPr>
          <p:spPr>
            <a:xfrm flipH="1">
              <a:off x="10591078" y="5300044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/>
            <p:cNvSpPr/>
            <p:nvPr/>
          </p:nvSpPr>
          <p:spPr>
            <a:xfrm flipH="1">
              <a:off x="10296507" y="5300044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1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Singly Linked Queue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dirty="0" smtClean="0"/>
              <a:t>add() &amp; remove()</a:t>
            </a:r>
            <a:r>
              <a:rPr lang="ko-KR" altLang="en-US" sz="2000" b="1" kern="0" dirty="0" smtClean="0">
                <a:latin typeface="맑은 고딕" panose="020B0503020000020004" pitchFamily="50" charset="-127"/>
              </a:rPr>
              <a:t>   </a:t>
            </a:r>
            <a:endParaRPr lang="ko-KR" altLang="en-US" sz="1600" b="1" kern="0" dirty="0"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318300" y="2724610"/>
            <a:ext cx="4423153" cy="1364602"/>
            <a:chOff x="283499" y="2131662"/>
            <a:chExt cx="4423153" cy="1364602"/>
          </a:xfrm>
        </p:grpSpPr>
        <p:sp>
          <p:nvSpPr>
            <p:cNvPr id="144" name="타원 143"/>
            <p:cNvSpPr/>
            <p:nvPr/>
          </p:nvSpPr>
          <p:spPr>
            <a:xfrm flipH="1">
              <a:off x="3164930" y="2622785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46" name="직선 화살표 연결선 145"/>
            <p:cNvCxnSpPr/>
            <p:nvPr/>
          </p:nvCxnSpPr>
          <p:spPr>
            <a:xfrm>
              <a:off x="2219928" y="2650681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직사각형 156"/>
            <p:cNvSpPr/>
            <p:nvPr/>
          </p:nvSpPr>
          <p:spPr>
            <a:xfrm flipH="1">
              <a:off x="3053211" y="2496809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 flipH="1">
              <a:off x="2758640" y="2496809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00" name="그룹 199"/>
            <p:cNvGrpSpPr/>
            <p:nvPr/>
          </p:nvGrpSpPr>
          <p:grpSpPr>
            <a:xfrm>
              <a:off x="1847185" y="2131662"/>
              <a:ext cx="938865" cy="1348569"/>
              <a:chOff x="1788996" y="1984413"/>
              <a:chExt cx="938865" cy="1348569"/>
            </a:xfrm>
          </p:grpSpPr>
          <p:sp>
            <p:nvSpPr>
              <p:cNvPr id="201" name="직사각형 200"/>
              <p:cNvSpPr/>
              <p:nvPr/>
            </p:nvSpPr>
            <p:spPr>
              <a:xfrm flipH="1">
                <a:off x="1998217" y="2349560"/>
                <a:ext cx="294912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타원 201"/>
              <p:cNvSpPr/>
              <p:nvPr/>
            </p:nvSpPr>
            <p:spPr>
              <a:xfrm flipH="1">
                <a:off x="2117747" y="2475863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1788996" y="1984413"/>
                <a:ext cx="869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head</a:t>
                </a:r>
                <a:endParaRPr lang="ko-KR" altLang="en-US" dirty="0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flipH="1">
                <a:off x="1998217" y="3029347"/>
                <a:ext cx="294912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타원 204"/>
              <p:cNvSpPr/>
              <p:nvPr/>
            </p:nvSpPr>
            <p:spPr>
              <a:xfrm flipH="1">
                <a:off x="2117747" y="3155650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1858397" y="2672233"/>
                <a:ext cx="869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rear</a:t>
                </a:r>
                <a:endParaRPr lang="ko-KR" altLang="en-US" dirty="0"/>
              </a:p>
            </p:txBody>
          </p:sp>
        </p:grpSp>
        <p:sp>
          <p:nvSpPr>
            <p:cNvPr id="207" name="직사각형 206"/>
            <p:cNvSpPr/>
            <p:nvPr/>
          </p:nvSpPr>
          <p:spPr>
            <a:xfrm>
              <a:off x="283499" y="2682187"/>
              <a:ext cx="1500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remove() </a:t>
              </a:r>
              <a:r>
                <a:rPr lang="en-US" altLang="ko-KR" b="1" dirty="0" smtClean="0">
                  <a:sym typeface="Wingdings" panose="05000000000000000000" pitchFamily="2" charset="2"/>
                </a:rPr>
                <a:t>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>
              <a:stCxn id="205" idx="1"/>
            </p:cNvCxnSpPr>
            <p:nvPr/>
          </p:nvCxnSpPr>
          <p:spPr>
            <a:xfrm flipV="1">
              <a:off x="2225809" y="2808758"/>
              <a:ext cx="688599" cy="502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직사각형 269"/>
            <p:cNvSpPr/>
            <p:nvPr/>
          </p:nvSpPr>
          <p:spPr>
            <a:xfrm>
              <a:off x="3576214" y="3126932"/>
              <a:ext cx="1130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Size = </a:t>
              </a:r>
              <a:r>
                <a:rPr lang="en-US" altLang="ko-KR" dirty="0" smtClean="0"/>
                <a:t>1 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135" y="4760398"/>
            <a:ext cx="5279390" cy="1433909"/>
            <a:chOff x="352462" y="3649514"/>
            <a:chExt cx="5279390" cy="1433909"/>
          </a:xfrm>
        </p:grpSpPr>
        <p:sp>
          <p:nvSpPr>
            <p:cNvPr id="208" name="타원 207"/>
            <p:cNvSpPr/>
            <p:nvPr/>
          </p:nvSpPr>
          <p:spPr>
            <a:xfrm flipH="1">
              <a:off x="4134977" y="4140637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09" name="직선 화살표 연결선 208"/>
            <p:cNvCxnSpPr/>
            <p:nvPr/>
          </p:nvCxnSpPr>
          <p:spPr>
            <a:xfrm>
              <a:off x="3189975" y="4168533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직사각형 209"/>
            <p:cNvSpPr/>
            <p:nvPr/>
          </p:nvSpPr>
          <p:spPr>
            <a:xfrm flipH="1">
              <a:off x="4023258" y="4014661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 flipH="1">
              <a:off x="3728687" y="4014661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3" name="타원 222"/>
            <p:cNvSpPr/>
            <p:nvPr/>
          </p:nvSpPr>
          <p:spPr>
            <a:xfrm flipH="1">
              <a:off x="3164930" y="4140637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24" name="직선 화살표 연결선 223"/>
            <p:cNvCxnSpPr/>
            <p:nvPr/>
          </p:nvCxnSpPr>
          <p:spPr>
            <a:xfrm>
              <a:off x="2219928" y="4168533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직사각형 224"/>
            <p:cNvSpPr/>
            <p:nvPr/>
          </p:nvSpPr>
          <p:spPr>
            <a:xfrm flipH="1">
              <a:off x="3053211" y="4014661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/>
            <p:cNvSpPr/>
            <p:nvPr/>
          </p:nvSpPr>
          <p:spPr>
            <a:xfrm flipH="1">
              <a:off x="2758640" y="4014661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27" name="그룹 226"/>
            <p:cNvGrpSpPr/>
            <p:nvPr/>
          </p:nvGrpSpPr>
          <p:grpSpPr>
            <a:xfrm>
              <a:off x="1847185" y="3649514"/>
              <a:ext cx="938865" cy="1348569"/>
              <a:chOff x="1788996" y="1984413"/>
              <a:chExt cx="938865" cy="1348569"/>
            </a:xfrm>
          </p:grpSpPr>
          <p:sp>
            <p:nvSpPr>
              <p:cNvPr id="228" name="직사각형 227"/>
              <p:cNvSpPr/>
              <p:nvPr/>
            </p:nvSpPr>
            <p:spPr>
              <a:xfrm flipH="1">
                <a:off x="1998217" y="2349560"/>
                <a:ext cx="294912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타원 228"/>
              <p:cNvSpPr/>
              <p:nvPr/>
            </p:nvSpPr>
            <p:spPr>
              <a:xfrm flipH="1">
                <a:off x="2117747" y="2475863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1788996" y="1984413"/>
                <a:ext cx="869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head</a:t>
                </a:r>
                <a:endParaRPr lang="ko-KR" altLang="en-US" dirty="0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flipH="1">
                <a:off x="1998217" y="3029347"/>
                <a:ext cx="294912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타원 231"/>
              <p:cNvSpPr/>
              <p:nvPr/>
            </p:nvSpPr>
            <p:spPr>
              <a:xfrm flipH="1">
                <a:off x="2117747" y="3155650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1858397" y="2672233"/>
                <a:ext cx="869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rear</a:t>
                </a:r>
                <a:endParaRPr lang="ko-KR" altLang="en-US" dirty="0"/>
              </a:p>
            </p:txBody>
          </p:sp>
        </p:grpSp>
        <p:sp>
          <p:nvSpPr>
            <p:cNvPr id="234" name="직사각형 233"/>
            <p:cNvSpPr/>
            <p:nvPr/>
          </p:nvSpPr>
          <p:spPr>
            <a:xfrm>
              <a:off x="352462" y="4204541"/>
              <a:ext cx="1500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remove() </a:t>
              </a:r>
              <a:r>
                <a:rPr lang="en-US" altLang="ko-KR" b="1" dirty="0" smtClean="0">
                  <a:sym typeface="Wingdings" panose="05000000000000000000" pitchFamily="2" charset="2"/>
                </a:rPr>
                <a:t></a:t>
              </a:r>
              <a:endParaRPr lang="ko-KR" altLang="en-US" dirty="0"/>
            </a:p>
          </p:txBody>
        </p:sp>
        <p:cxnSp>
          <p:nvCxnSpPr>
            <p:cNvPr id="235" name="직선 화살표 연결선 234"/>
            <p:cNvCxnSpPr>
              <a:stCxn id="232" idx="1"/>
              <a:endCxn id="211" idx="2"/>
            </p:cNvCxnSpPr>
            <p:nvPr/>
          </p:nvCxnSpPr>
          <p:spPr>
            <a:xfrm flipV="1">
              <a:off x="2225809" y="4318296"/>
              <a:ext cx="1650333" cy="511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직사각형 270"/>
            <p:cNvSpPr/>
            <p:nvPr/>
          </p:nvSpPr>
          <p:spPr>
            <a:xfrm>
              <a:off x="4501414" y="4714091"/>
              <a:ext cx="1130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Size = 2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92135" y="2836727"/>
            <a:ext cx="5324484" cy="1395856"/>
            <a:chOff x="5104095" y="2048536"/>
            <a:chExt cx="5324484" cy="1395856"/>
          </a:xfrm>
        </p:grpSpPr>
        <p:sp>
          <p:nvSpPr>
            <p:cNvPr id="240" name="타원 239"/>
            <p:cNvSpPr/>
            <p:nvPr/>
          </p:nvSpPr>
          <p:spPr>
            <a:xfrm flipH="1">
              <a:off x="7903185" y="2539659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41" name="직선 화살표 연결선 240"/>
            <p:cNvCxnSpPr/>
            <p:nvPr/>
          </p:nvCxnSpPr>
          <p:spPr>
            <a:xfrm>
              <a:off x="6958183" y="2567555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/>
            <p:cNvSpPr/>
            <p:nvPr/>
          </p:nvSpPr>
          <p:spPr>
            <a:xfrm flipH="1">
              <a:off x="7791466" y="2413683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 flipH="1">
              <a:off x="7496895" y="2413683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</a:p>
          </p:txBody>
        </p:sp>
        <p:grpSp>
          <p:nvGrpSpPr>
            <p:cNvPr id="244" name="그룹 243"/>
            <p:cNvGrpSpPr/>
            <p:nvPr/>
          </p:nvGrpSpPr>
          <p:grpSpPr>
            <a:xfrm>
              <a:off x="6585440" y="2048536"/>
              <a:ext cx="938865" cy="1348569"/>
              <a:chOff x="1788996" y="1984413"/>
              <a:chExt cx="938865" cy="1348569"/>
            </a:xfrm>
          </p:grpSpPr>
          <p:sp>
            <p:nvSpPr>
              <p:cNvPr id="245" name="직사각형 244"/>
              <p:cNvSpPr/>
              <p:nvPr/>
            </p:nvSpPr>
            <p:spPr>
              <a:xfrm flipH="1">
                <a:off x="1998217" y="2349560"/>
                <a:ext cx="294912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타원 245"/>
              <p:cNvSpPr/>
              <p:nvPr/>
            </p:nvSpPr>
            <p:spPr>
              <a:xfrm flipH="1">
                <a:off x="2117747" y="2475863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1788996" y="1984413"/>
                <a:ext cx="869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head</a:t>
                </a:r>
                <a:endParaRPr lang="ko-KR" altLang="en-US" dirty="0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flipH="1">
                <a:off x="1998217" y="3029347"/>
                <a:ext cx="294912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타원 248"/>
              <p:cNvSpPr/>
              <p:nvPr/>
            </p:nvSpPr>
            <p:spPr>
              <a:xfrm flipH="1">
                <a:off x="2117747" y="3155650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1858397" y="2672233"/>
                <a:ext cx="869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rear</a:t>
                </a:r>
                <a:endParaRPr lang="ko-KR" altLang="en-US" dirty="0"/>
              </a:p>
            </p:txBody>
          </p:sp>
        </p:grpSp>
        <p:sp>
          <p:nvSpPr>
            <p:cNvPr id="251" name="직사각형 250"/>
            <p:cNvSpPr/>
            <p:nvPr/>
          </p:nvSpPr>
          <p:spPr>
            <a:xfrm>
              <a:off x="5104095" y="2605453"/>
              <a:ext cx="1500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remove() </a:t>
              </a:r>
              <a:r>
                <a:rPr lang="en-US" altLang="ko-KR" b="1" dirty="0" smtClean="0">
                  <a:sym typeface="Wingdings" panose="05000000000000000000" pitchFamily="2" charset="2"/>
                </a:rPr>
                <a:t></a:t>
              </a:r>
              <a:endParaRPr lang="ko-KR" altLang="en-US" dirty="0"/>
            </a:p>
          </p:txBody>
        </p:sp>
        <p:cxnSp>
          <p:nvCxnSpPr>
            <p:cNvPr id="252" name="직선 화살표 연결선 251"/>
            <p:cNvCxnSpPr>
              <a:stCxn id="249" idx="1"/>
              <a:endCxn id="284" idx="2"/>
            </p:cNvCxnSpPr>
            <p:nvPr/>
          </p:nvCxnSpPr>
          <p:spPr>
            <a:xfrm flipV="1">
              <a:off x="6964064" y="2716934"/>
              <a:ext cx="2595367" cy="511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직사각형 272"/>
            <p:cNvSpPr/>
            <p:nvPr/>
          </p:nvSpPr>
          <p:spPr>
            <a:xfrm>
              <a:off x="9298141" y="3075060"/>
              <a:ext cx="1130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Size = 3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277" name="타원 276"/>
            <p:cNvSpPr/>
            <p:nvPr/>
          </p:nvSpPr>
          <p:spPr>
            <a:xfrm flipH="1">
              <a:off x="8873232" y="2539275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78" name="직선 화살표 연결선 277"/>
            <p:cNvCxnSpPr/>
            <p:nvPr/>
          </p:nvCxnSpPr>
          <p:spPr>
            <a:xfrm>
              <a:off x="7928230" y="2567171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직사각형 278"/>
            <p:cNvSpPr/>
            <p:nvPr/>
          </p:nvSpPr>
          <p:spPr>
            <a:xfrm flipH="1">
              <a:off x="8761513" y="2413299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0" name="직사각형 279"/>
            <p:cNvSpPr/>
            <p:nvPr/>
          </p:nvSpPr>
          <p:spPr>
            <a:xfrm flipH="1">
              <a:off x="8466942" y="2413299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81" name="타원 280"/>
            <p:cNvSpPr/>
            <p:nvPr/>
          </p:nvSpPr>
          <p:spPr>
            <a:xfrm flipH="1">
              <a:off x="9818266" y="2539275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82" name="직선 화살표 연결선 281"/>
            <p:cNvCxnSpPr/>
            <p:nvPr/>
          </p:nvCxnSpPr>
          <p:spPr>
            <a:xfrm>
              <a:off x="8873264" y="2567171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직사각형 282"/>
            <p:cNvSpPr/>
            <p:nvPr/>
          </p:nvSpPr>
          <p:spPr>
            <a:xfrm flipH="1">
              <a:off x="9706547" y="2413299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4" name="직사각형 283"/>
            <p:cNvSpPr/>
            <p:nvPr/>
          </p:nvSpPr>
          <p:spPr>
            <a:xfrm flipH="1">
              <a:off x="9411976" y="2413299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862023" y="4781032"/>
            <a:ext cx="938865" cy="1348569"/>
            <a:chOff x="1788996" y="1984413"/>
            <a:chExt cx="938865" cy="1348569"/>
          </a:xfrm>
        </p:grpSpPr>
        <p:sp>
          <p:nvSpPr>
            <p:cNvPr id="100" name="직사각형 99"/>
            <p:cNvSpPr/>
            <p:nvPr/>
          </p:nvSpPr>
          <p:spPr>
            <a:xfrm flipH="1">
              <a:off x="1998217" y="2349560"/>
              <a:ext cx="294912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 flipH="1">
              <a:off x="2117747" y="2475863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788996" y="1984413"/>
              <a:ext cx="869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head</a:t>
              </a:r>
              <a:endParaRPr lang="ko-KR" alt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 flipH="1">
              <a:off x="1998217" y="3029347"/>
              <a:ext cx="294912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 flipH="1">
              <a:off x="2117747" y="3155650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858397" y="2672233"/>
              <a:ext cx="869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rear</a:t>
              </a:r>
              <a:endParaRPr lang="ko-KR" alt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8806822" y="5339108"/>
            <a:ext cx="362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Size = 0 ; </a:t>
            </a:r>
            <a:r>
              <a:rPr lang="en-US" altLang="ko-KR" dirty="0" smtClean="0">
                <a:solidFill>
                  <a:srgbClr val="0070C0"/>
                </a:solidFill>
              </a:rPr>
              <a:t>Empty Queue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315741" y="5331884"/>
            <a:ext cx="1500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remove() </a:t>
            </a:r>
            <a:r>
              <a:rPr lang="en-US" altLang="ko-KR" b="1" dirty="0" smtClean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3802355" y="1083386"/>
            <a:ext cx="4563801" cy="1348569"/>
            <a:chOff x="6518938" y="4946300"/>
            <a:chExt cx="4563801" cy="1348569"/>
          </a:xfrm>
        </p:grpSpPr>
        <p:sp>
          <p:nvSpPr>
            <p:cNvPr id="109" name="타원 108"/>
            <p:cNvSpPr/>
            <p:nvPr/>
          </p:nvSpPr>
          <p:spPr>
            <a:xfrm flipH="1">
              <a:off x="8806730" y="5437423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10" name="직선 화살표 연결선 109"/>
            <p:cNvCxnSpPr/>
            <p:nvPr/>
          </p:nvCxnSpPr>
          <p:spPr>
            <a:xfrm>
              <a:off x="7861728" y="5465319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 flipH="1">
              <a:off x="8695011" y="5311447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 flipH="1">
              <a:off x="8400440" y="5311447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 flipH="1">
              <a:off x="7836683" y="5437423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14" name="직선 화살표 연결선 113"/>
            <p:cNvCxnSpPr/>
            <p:nvPr/>
          </p:nvCxnSpPr>
          <p:spPr>
            <a:xfrm>
              <a:off x="6891681" y="5465319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직사각형 114"/>
            <p:cNvSpPr/>
            <p:nvPr/>
          </p:nvSpPr>
          <p:spPr>
            <a:xfrm flipH="1">
              <a:off x="7724964" y="5311447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 flipH="1">
              <a:off x="7430393" y="5311447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6518938" y="4946300"/>
              <a:ext cx="938865" cy="1348569"/>
              <a:chOff x="1788996" y="1984413"/>
              <a:chExt cx="938865" cy="1348569"/>
            </a:xfrm>
          </p:grpSpPr>
          <p:sp>
            <p:nvSpPr>
              <p:cNvPr id="129" name="직사각형 128"/>
              <p:cNvSpPr/>
              <p:nvPr/>
            </p:nvSpPr>
            <p:spPr>
              <a:xfrm flipH="1">
                <a:off x="1998217" y="2349560"/>
                <a:ext cx="294912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타원 129"/>
              <p:cNvSpPr/>
              <p:nvPr/>
            </p:nvSpPr>
            <p:spPr>
              <a:xfrm flipH="1">
                <a:off x="2117747" y="2475863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1788996" y="1984413"/>
                <a:ext cx="869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head</a:t>
                </a:r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flipH="1">
                <a:off x="1998217" y="3029347"/>
                <a:ext cx="294912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 flipH="1">
                <a:off x="2117747" y="3155650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858397" y="2672233"/>
                <a:ext cx="869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rear</a:t>
                </a:r>
                <a:endParaRPr lang="ko-KR" altLang="en-US" dirty="0"/>
              </a:p>
            </p:txBody>
          </p:sp>
        </p:grpSp>
        <p:cxnSp>
          <p:nvCxnSpPr>
            <p:cNvPr id="119" name="직선 화살표 연결선 118"/>
            <p:cNvCxnSpPr>
              <a:stCxn id="133" idx="1"/>
              <a:endCxn id="128" idx="2"/>
            </p:cNvCxnSpPr>
            <p:nvPr/>
          </p:nvCxnSpPr>
          <p:spPr>
            <a:xfrm flipV="1">
              <a:off x="6897562" y="5603679"/>
              <a:ext cx="3546400" cy="522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119"/>
            <p:cNvSpPr/>
            <p:nvPr/>
          </p:nvSpPr>
          <p:spPr>
            <a:xfrm>
              <a:off x="9952301" y="5925537"/>
              <a:ext cx="1130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Size = </a:t>
              </a:r>
              <a:r>
                <a:rPr lang="en-US" altLang="ko-KR" dirty="0" smtClean="0"/>
                <a:t>4 </a:t>
              </a:r>
              <a:endParaRPr lang="ko-KR" altLang="en-US" dirty="0"/>
            </a:p>
          </p:txBody>
        </p:sp>
        <p:sp>
          <p:nvSpPr>
            <p:cNvPr id="121" name="타원 120"/>
            <p:cNvSpPr/>
            <p:nvPr/>
          </p:nvSpPr>
          <p:spPr>
            <a:xfrm flipH="1">
              <a:off x="9751764" y="5426020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22" name="직선 화살표 연결선 121"/>
            <p:cNvCxnSpPr/>
            <p:nvPr/>
          </p:nvCxnSpPr>
          <p:spPr>
            <a:xfrm>
              <a:off x="8806762" y="5453916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 flipH="1">
              <a:off x="9640045" y="5300044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 flipH="1">
              <a:off x="9345474" y="5300044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5" name="타원 124"/>
            <p:cNvSpPr/>
            <p:nvPr/>
          </p:nvSpPr>
          <p:spPr>
            <a:xfrm flipH="1">
              <a:off x="10702797" y="5426020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26" name="직선 화살표 연결선 125"/>
            <p:cNvCxnSpPr/>
            <p:nvPr/>
          </p:nvCxnSpPr>
          <p:spPr>
            <a:xfrm>
              <a:off x="9757795" y="5453916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26"/>
            <p:cNvSpPr/>
            <p:nvPr/>
          </p:nvSpPr>
          <p:spPr>
            <a:xfrm flipH="1">
              <a:off x="10591078" y="5300044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 flipH="1">
              <a:off x="10296507" y="5300044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4638</TotalTime>
  <Words>1122</Words>
  <Application>Microsoft Office PowerPoint</Application>
  <PresentationFormat>와이드스크린</PresentationFormat>
  <Paragraphs>306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Malgun Gothic</vt:lpstr>
      <vt:lpstr>Malgun Gothic</vt:lpstr>
      <vt:lpstr>바탕</vt:lpstr>
      <vt:lpstr>함초롬돋움</vt:lpstr>
      <vt:lpstr>Arial</vt:lpstr>
      <vt:lpstr>Wingdings</vt:lpstr>
      <vt:lpstr>Office 테마</vt:lpstr>
      <vt:lpstr>2018년 1학기 자료구조 및 실습 #06 : Queue  2018. 04. 17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Windows 사용자</cp:lastModifiedBy>
  <cp:revision>102</cp:revision>
  <cp:lastPrinted>2018-04-15T23:56:23Z</cp:lastPrinted>
  <dcterms:created xsi:type="dcterms:W3CDTF">2018-03-11T12:41:56Z</dcterms:created>
  <dcterms:modified xsi:type="dcterms:W3CDTF">2018-04-17T00:54:59Z</dcterms:modified>
</cp:coreProperties>
</file>