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72" r:id="rId15"/>
    <p:sldId id="270" r:id="rId16"/>
    <p:sldId id="271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6666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055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60" cy="49805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#09 : </a:t>
            </a:r>
            <a:r>
              <a:rPr lang="en-US" altLang="ko-KR" sz="2800" b="1" dirty="0" err="1" smtClean="0"/>
              <a:t>OrderedTree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순서트리</a:t>
            </a:r>
            <a:r>
              <a:rPr lang="en-US" altLang="ko-KR" sz="2800" b="1" dirty="0" smtClean="0"/>
              <a:t>)</a:t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2018. 05. 08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04040"/>
                </a:solidFill>
              </a:rPr>
              <a:t>3. </a:t>
            </a:r>
            <a:r>
              <a:rPr lang="ko-KR" altLang="en-US" sz="2000" dirty="0" smtClean="0">
                <a:solidFill>
                  <a:srgbClr val="404040"/>
                </a:solidFill>
              </a:rPr>
              <a:t>루트 노드의 자식으로 각 서브 트리를 연결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2536" y="5710320"/>
            <a:ext cx="31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p.390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11.13] -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63389" y="2755288"/>
            <a:ext cx="5399286" cy="30201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43378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88378" y="495125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0390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77773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14" y="2913112"/>
            <a:ext cx="5491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객체 생성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smtClean="0">
                <a:solidFill>
                  <a:srgbClr val="404040"/>
                </a:solidFill>
              </a:rPr>
              <a:t>Set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subtreesOfA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TreeSet</a:t>
            </a:r>
            <a:r>
              <a:rPr lang="en-US" altLang="ko-KR" dirty="0" smtClean="0">
                <a:solidFill>
                  <a:srgbClr val="404040"/>
                </a:solidFill>
              </a:rPr>
              <a:t>();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ko-KR" altLang="en-US" dirty="0" smtClean="0">
                <a:solidFill>
                  <a:srgbClr val="FF5050"/>
                </a:solidFill>
              </a:rPr>
              <a:t>에 </a:t>
            </a:r>
            <a:r>
              <a:rPr lang="en-US" altLang="ko-KR" dirty="0" err="1" smtClean="0">
                <a:solidFill>
                  <a:srgbClr val="FF5050"/>
                </a:solidFill>
              </a:rPr>
              <a:t>treeB</a:t>
            </a:r>
            <a:r>
              <a:rPr lang="en-US" altLang="ko-KR" dirty="0" smtClean="0">
                <a:solidFill>
                  <a:srgbClr val="FF5050"/>
                </a:solidFill>
              </a:rPr>
              <a:t>, </a:t>
            </a:r>
            <a:r>
              <a:rPr lang="en-US" altLang="ko-KR" dirty="0" err="1" smtClean="0">
                <a:solidFill>
                  <a:srgbClr val="FF5050"/>
                </a:solidFill>
              </a:rPr>
              <a:t>treeC</a:t>
            </a:r>
            <a:r>
              <a:rPr lang="en-US" altLang="ko-KR" dirty="0" smtClean="0">
                <a:solidFill>
                  <a:srgbClr val="FF5050"/>
                </a:solidFill>
              </a:rPr>
              <a:t>, </a:t>
            </a:r>
            <a:r>
              <a:rPr lang="en-US" altLang="ko-KR" dirty="0" err="1" smtClean="0">
                <a:solidFill>
                  <a:srgbClr val="FF5050"/>
                </a:solidFill>
              </a:rPr>
              <a:t>treeD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추가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subtreesOfA.add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treeB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subtreesOfA.add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treeC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subtreesOfA.add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treeD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treeA</a:t>
            </a:r>
            <a:r>
              <a:rPr lang="en-US" altLang="ko-KR" dirty="0" smtClean="0">
                <a:solidFill>
                  <a:srgbClr val="FF5050"/>
                </a:solidFill>
              </a:rPr>
              <a:t>(root)</a:t>
            </a:r>
            <a:r>
              <a:rPr lang="ko-KR" altLang="en-US" dirty="0" smtClean="0">
                <a:solidFill>
                  <a:srgbClr val="FF5050"/>
                </a:solidFill>
              </a:rPr>
              <a:t>에 각 트리를 연결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treeA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(“A”,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subtreesOfA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</p:txBody>
      </p:sp>
      <p:sp>
        <p:nvSpPr>
          <p:cNvPr id="26" name="타원 25"/>
          <p:cNvSpPr/>
          <p:nvPr/>
        </p:nvSpPr>
        <p:spPr>
          <a:xfrm>
            <a:off x="16656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4" idx="0"/>
            <a:endCxn id="26" idx="3"/>
          </p:cNvCxnSpPr>
          <p:nvPr/>
        </p:nvCxnSpPr>
        <p:spPr>
          <a:xfrm flipV="1">
            <a:off x="1287509" y="4306656"/>
            <a:ext cx="449673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4" idx="0"/>
            <a:endCxn id="26" idx="5"/>
          </p:cNvCxnSpPr>
          <p:nvPr/>
        </p:nvCxnSpPr>
        <p:spPr>
          <a:xfrm flipH="1" flipV="1">
            <a:off x="2082436" y="4306656"/>
            <a:ext cx="392085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4883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2" idx="0"/>
            <a:endCxn id="27" idx="4"/>
          </p:cNvCxnSpPr>
          <p:nvPr/>
        </p:nvCxnSpPr>
        <p:spPr>
          <a:xfrm flipV="1">
            <a:off x="5732509" y="4378160"/>
            <a:ext cx="0" cy="573096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577028" y="299689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0"/>
            <a:endCxn id="25" idx="3"/>
          </p:cNvCxnSpPr>
          <p:nvPr/>
        </p:nvCxnSpPr>
        <p:spPr>
          <a:xfrm flipV="1">
            <a:off x="1909809" y="3413655"/>
            <a:ext cx="17387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0"/>
            <a:endCxn id="25" idx="5"/>
          </p:cNvCxnSpPr>
          <p:nvPr/>
        </p:nvCxnSpPr>
        <p:spPr>
          <a:xfrm flipH="1" flipV="1">
            <a:off x="3993786" y="3413655"/>
            <a:ext cx="17387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5" idx="0"/>
            <a:endCxn id="25" idx="4"/>
          </p:cNvCxnSpPr>
          <p:nvPr/>
        </p:nvCxnSpPr>
        <p:spPr>
          <a:xfrm flipH="1" flipV="1">
            <a:off x="3821159" y="3485159"/>
            <a:ext cx="745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/>
        </p:nvSpPr>
        <p:spPr>
          <a:xfrm>
            <a:off x="1695450" y="2860630"/>
            <a:ext cx="4391722" cy="1282745"/>
          </a:xfrm>
          <a:custGeom>
            <a:avLst/>
            <a:gdLst>
              <a:gd name="connsiteX0" fmla="*/ 1733550 w 4391722"/>
              <a:gd name="connsiteY0" fmla="*/ 15920 h 1282745"/>
              <a:gd name="connsiteX1" fmla="*/ 1733550 w 4391722"/>
              <a:gd name="connsiteY1" fmla="*/ 15920 h 1282745"/>
              <a:gd name="connsiteX2" fmla="*/ 971550 w 4391722"/>
              <a:gd name="connsiteY2" fmla="*/ 15920 h 1282745"/>
              <a:gd name="connsiteX3" fmla="*/ 838200 w 4391722"/>
              <a:gd name="connsiteY3" fmla="*/ 34970 h 1282745"/>
              <a:gd name="connsiteX4" fmla="*/ 809625 w 4391722"/>
              <a:gd name="connsiteY4" fmla="*/ 54020 h 1282745"/>
              <a:gd name="connsiteX5" fmla="*/ 619125 w 4391722"/>
              <a:gd name="connsiteY5" fmla="*/ 111170 h 1282745"/>
              <a:gd name="connsiteX6" fmla="*/ 561975 w 4391722"/>
              <a:gd name="connsiteY6" fmla="*/ 149270 h 1282745"/>
              <a:gd name="connsiteX7" fmla="*/ 533400 w 4391722"/>
              <a:gd name="connsiteY7" fmla="*/ 158795 h 1282745"/>
              <a:gd name="connsiteX8" fmla="*/ 476250 w 4391722"/>
              <a:gd name="connsiteY8" fmla="*/ 187370 h 1282745"/>
              <a:gd name="connsiteX9" fmla="*/ 447675 w 4391722"/>
              <a:gd name="connsiteY9" fmla="*/ 196895 h 1282745"/>
              <a:gd name="connsiteX10" fmla="*/ 371475 w 4391722"/>
              <a:gd name="connsiteY10" fmla="*/ 254045 h 1282745"/>
              <a:gd name="connsiteX11" fmla="*/ 342900 w 4391722"/>
              <a:gd name="connsiteY11" fmla="*/ 273095 h 1282745"/>
              <a:gd name="connsiteX12" fmla="*/ 304800 w 4391722"/>
              <a:gd name="connsiteY12" fmla="*/ 311195 h 1282745"/>
              <a:gd name="connsiteX13" fmla="*/ 257175 w 4391722"/>
              <a:gd name="connsiteY13" fmla="*/ 320720 h 1282745"/>
              <a:gd name="connsiteX14" fmla="*/ 152400 w 4391722"/>
              <a:gd name="connsiteY14" fmla="*/ 396920 h 1282745"/>
              <a:gd name="connsiteX15" fmla="*/ 114300 w 4391722"/>
              <a:gd name="connsiteY15" fmla="*/ 425495 h 1282745"/>
              <a:gd name="connsiteX16" fmla="*/ 38100 w 4391722"/>
              <a:gd name="connsiteY16" fmla="*/ 530270 h 1282745"/>
              <a:gd name="connsiteX17" fmla="*/ 28575 w 4391722"/>
              <a:gd name="connsiteY17" fmla="*/ 568370 h 1282745"/>
              <a:gd name="connsiteX18" fmla="*/ 9525 w 4391722"/>
              <a:gd name="connsiteY18" fmla="*/ 635045 h 1282745"/>
              <a:gd name="connsiteX19" fmla="*/ 0 w 4391722"/>
              <a:gd name="connsiteY19" fmla="*/ 692195 h 1282745"/>
              <a:gd name="connsiteX20" fmla="*/ 9525 w 4391722"/>
              <a:gd name="connsiteY20" fmla="*/ 987470 h 1282745"/>
              <a:gd name="connsiteX21" fmla="*/ 19050 w 4391722"/>
              <a:gd name="connsiteY21" fmla="*/ 1016045 h 1282745"/>
              <a:gd name="connsiteX22" fmla="*/ 47625 w 4391722"/>
              <a:gd name="connsiteY22" fmla="*/ 1044620 h 1282745"/>
              <a:gd name="connsiteX23" fmla="*/ 57150 w 4391722"/>
              <a:gd name="connsiteY23" fmla="*/ 1082720 h 1282745"/>
              <a:gd name="connsiteX24" fmla="*/ 85725 w 4391722"/>
              <a:gd name="connsiteY24" fmla="*/ 1101770 h 1282745"/>
              <a:gd name="connsiteX25" fmla="*/ 142875 w 4391722"/>
              <a:gd name="connsiteY25" fmla="*/ 1158920 h 1282745"/>
              <a:gd name="connsiteX26" fmla="*/ 228600 w 4391722"/>
              <a:gd name="connsiteY26" fmla="*/ 1168445 h 1282745"/>
              <a:gd name="connsiteX27" fmla="*/ 276225 w 4391722"/>
              <a:gd name="connsiteY27" fmla="*/ 1177970 h 1282745"/>
              <a:gd name="connsiteX28" fmla="*/ 314325 w 4391722"/>
              <a:gd name="connsiteY28" fmla="*/ 1187495 h 1282745"/>
              <a:gd name="connsiteX29" fmla="*/ 495300 w 4391722"/>
              <a:gd name="connsiteY29" fmla="*/ 1206545 h 1282745"/>
              <a:gd name="connsiteX30" fmla="*/ 1200150 w 4391722"/>
              <a:gd name="connsiteY30" fmla="*/ 1216070 h 1282745"/>
              <a:gd name="connsiteX31" fmla="*/ 1647825 w 4391722"/>
              <a:gd name="connsiteY31" fmla="*/ 1206545 h 1282745"/>
              <a:gd name="connsiteX32" fmla="*/ 2600325 w 4391722"/>
              <a:gd name="connsiteY32" fmla="*/ 1225595 h 1282745"/>
              <a:gd name="connsiteX33" fmla="*/ 2762250 w 4391722"/>
              <a:gd name="connsiteY33" fmla="*/ 1244645 h 1282745"/>
              <a:gd name="connsiteX34" fmla="*/ 2886075 w 4391722"/>
              <a:gd name="connsiteY34" fmla="*/ 1273220 h 1282745"/>
              <a:gd name="connsiteX35" fmla="*/ 3000375 w 4391722"/>
              <a:gd name="connsiteY35" fmla="*/ 1282745 h 1282745"/>
              <a:gd name="connsiteX36" fmla="*/ 4229100 w 4391722"/>
              <a:gd name="connsiteY36" fmla="*/ 1273220 h 1282745"/>
              <a:gd name="connsiteX37" fmla="*/ 4257675 w 4391722"/>
              <a:gd name="connsiteY37" fmla="*/ 1235120 h 1282745"/>
              <a:gd name="connsiteX38" fmla="*/ 4305300 w 4391722"/>
              <a:gd name="connsiteY38" fmla="*/ 1168445 h 1282745"/>
              <a:gd name="connsiteX39" fmla="*/ 4362450 w 4391722"/>
              <a:gd name="connsiteY39" fmla="*/ 1092245 h 1282745"/>
              <a:gd name="connsiteX40" fmla="*/ 4371975 w 4391722"/>
              <a:gd name="connsiteY40" fmla="*/ 1063670 h 1282745"/>
              <a:gd name="connsiteX41" fmla="*/ 4391025 w 4391722"/>
              <a:gd name="connsiteY41" fmla="*/ 1025570 h 1282745"/>
              <a:gd name="connsiteX42" fmla="*/ 4381500 w 4391722"/>
              <a:gd name="connsiteY42" fmla="*/ 644570 h 1282745"/>
              <a:gd name="connsiteX43" fmla="*/ 4371975 w 4391722"/>
              <a:gd name="connsiteY43" fmla="*/ 606470 h 1282745"/>
              <a:gd name="connsiteX44" fmla="*/ 4314825 w 4391722"/>
              <a:gd name="connsiteY44" fmla="*/ 539795 h 1282745"/>
              <a:gd name="connsiteX45" fmla="*/ 4276725 w 4391722"/>
              <a:gd name="connsiteY45" fmla="*/ 492170 h 1282745"/>
              <a:gd name="connsiteX46" fmla="*/ 4229100 w 4391722"/>
              <a:gd name="connsiteY46" fmla="*/ 444545 h 1282745"/>
              <a:gd name="connsiteX47" fmla="*/ 4200525 w 4391722"/>
              <a:gd name="connsiteY47" fmla="*/ 406445 h 1282745"/>
              <a:gd name="connsiteX48" fmla="*/ 4171950 w 4391722"/>
              <a:gd name="connsiteY48" fmla="*/ 387395 h 1282745"/>
              <a:gd name="connsiteX49" fmla="*/ 4143375 w 4391722"/>
              <a:gd name="connsiteY49" fmla="*/ 358820 h 1282745"/>
              <a:gd name="connsiteX50" fmla="*/ 4038600 w 4391722"/>
              <a:gd name="connsiteY50" fmla="*/ 330245 h 1282745"/>
              <a:gd name="connsiteX51" fmla="*/ 3914775 w 4391722"/>
              <a:gd name="connsiteY51" fmla="*/ 263570 h 1282745"/>
              <a:gd name="connsiteX52" fmla="*/ 3867150 w 4391722"/>
              <a:gd name="connsiteY52" fmla="*/ 254045 h 1282745"/>
              <a:gd name="connsiteX53" fmla="*/ 3771900 w 4391722"/>
              <a:gd name="connsiteY53" fmla="*/ 215945 h 1282745"/>
              <a:gd name="connsiteX54" fmla="*/ 3733800 w 4391722"/>
              <a:gd name="connsiteY54" fmla="*/ 206420 h 1282745"/>
              <a:gd name="connsiteX55" fmla="*/ 3562350 w 4391722"/>
              <a:gd name="connsiteY55" fmla="*/ 187370 h 1282745"/>
              <a:gd name="connsiteX56" fmla="*/ 3505200 w 4391722"/>
              <a:gd name="connsiteY56" fmla="*/ 168320 h 1282745"/>
              <a:gd name="connsiteX57" fmla="*/ 3143250 w 4391722"/>
              <a:gd name="connsiteY57" fmla="*/ 130220 h 1282745"/>
              <a:gd name="connsiteX58" fmla="*/ 3057525 w 4391722"/>
              <a:gd name="connsiteY58" fmla="*/ 120695 h 1282745"/>
              <a:gd name="connsiteX59" fmla="*/ 3000375 w 4391722"/>
              <a:gd name="connsiteY59" fmla="*/ 111170 h 1282745"/>
              <a:gd name="connsiteX60" fmla="*/ 2819400 w 4391722"/>
              <a:gd name="connsiteY60" fmla="*/ 82595 h 1282745"/>
              <a:gd name="connsiteX61" fmla="*/ 2743200 w 4391722"/>
              <a:gd name="connsiteY61" fmla="*/ 54020 h 1282745"/>
              <a:gd name="connsiteX62" fmla="*/ 1733550 w 4391722"/>
              <a:gd name="connsiteY62" fmla="*/ 15920 h 128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391722" h="1282745">
                <a:moveTo>
                  <a:pt x="1733550" y="15920"/>
                </a:moveTo>
                <a:lnTo>
                  <a:pt x="1733550" y="15920"/>
                </a:lnTo>
                <a:cubicBezTo>
                  <a:pt x="1420528" y="-6439"/>
                  <a:pt x="1506638" y="-4146"/>
                  <a:pt x="971550" y="15920"/>
                </a:cubicBezTo>
                <a:cubicBezTo>
                  <a:pt x="926680" y="17603"/>
                  <a:pt x="838200" y="34970"/>
                  <a:pt x="838200" y="34970"/>
                </a:cubicBezTo>
                <a:cubicBezTo>
                  <a:pt x="828675" y="41320"/>
                  <a:pt x="820383" y="50108"/>
                  <a:pt x="809625" y="54020"/>
                </a:cubicBezTo>
                <a:cubicBezTo>
                  <a:pt x="751055" y="75318"/>
                  <a:pt x="671455" y="76283"/>
                  <a:pt x="619125" y="111170"/>
                </a:cubicBezTo>
                <a:cubicBezTo>
                  <a:pt x="600075" y="123870"/>
                  <a:pt x="581989" y="138151"/>
                  <a:pt x="561975" y="149270"/>
                </a:cubicBezTo>
                <a:cubicBezTo>
                  <a:pt x="553198" y="154146"/>
                  <a:pt x="542575" y="154717"/>
                  <a:pt x="533400" y="158795"/>
                </a:cubicBezTo>
                <a:cubicBezTo>
                  <a:pt x="513937" y="167445"/>
                  <a:pt x="495713" y="178720"/>
                  <a:pt x="476250" y="187370"/>
                </a:cubicBezTo>
                <a:cubicBezTo>
                  <a:pt x="467075" y="191448"/>
                  <a:pt x="456655" y="192405"/>
                  <a:pt x="447675" y="196895"/>
                </a:cubicBezTo>
                <a:cubicBezTo>
                  <a:pt x="426141" y="207662"/>
                  <a:pt x="385494" y="243531"/>
                  <a:pt x="371475" y="254045"/>
                </a:cubicBezTo>
                <a:cubicBezTo>
                  <a:pt x="362317" y="260914"/>
                  <a:pt x="351592" y="265645"/>
                  <a:pt x="342900" y="273095"/>
                </a:cubicBezTo>
                <a:cubicBezTo>
                  <a:pt x="329263" y="284784"/>
                  <a:pt x="320500" y="302473"/>
                  <a:pt x="304800" y="311195"/>
                </a:cubicBezTo>
                <a:cubicBezTo>
                  <a:pt x="290648" y="319057"/>
                  <a:pt x="273050" y="317545"/>
                  <a:pt x="257175" y="320720"/>
                </a:cubicBezTo>
                <a:cubicBezTo>
                  <a:pt x="141924" y="386577"/>
                  <a:pt x="231742" y="327496"/>
                  <a:pt x="152400" y="396920"/>
                </a:cubicBezTo>
                <a:cubicBezTo>
                  <a:pt x="140453" y="407374"/>
                  <a:pt x="124979" y="413748"/>
                  <a:pt x="114300" y="425495"/>
                </a:cubicBezTo>
                <a:cubicBezTo>
                  <a:pt x="87626" y="454837"/>
                  <a:pt x="61297" y="495474"/>
                  <a:pt x="38100" y="530270"/>
                </a:cubicBezTo>
                <a:cubicBezTo>
                  <a:pt x="34925" y="542970"/>
                  <a:pt x="32019" y="555740"/>
                  <a:pt x="28575" y="568370"/>
                </a:cubicBezTo>
                <a:cubicBezTo>
                  <a:pt x="22493" y="590670"/>
                  <a:pt x="14722" y="612523"/>
                  <a:pt x="9525" y="635045"/>
                </a:cubicBezTo>
                <a:cubicBezTo>
                  <a:pt x="5182" y="653863"/>
                  <a:pt x="3175" y="673145"/>
                  <a:pt x="0" y="692195"/>
                </a:cubicBezTo>
                <a:cubicBezTo>
                  <a:pt x="3175" y="790620"/>
                  <a:pt x="3742" y="889164"/>
                  <a:pt x="9525" y="987470"/>
                </a:cubicBezTo>
                <a:cubicBezTo>
                  <a:pt x="10115" y="997493"/>
                  <a:pt x="13481" y="1007691"/>
                  <a:pt x="19050" y="1016045"/>
                </a:cubicBezTo>
                <a:cubicBezTo>
                  <a:pt x="26522" y="1027253"/>
                  <a:pt x="38100" y="1035095"/>
                  <a:pt x="47625" y="1044620"/>
                </a:cubicBezTo>
                <a:cubicBezTo>
                  <a:pt x="50800" y="1057320"/>
                  <a:pt x="49888" y="1071828"/>
                  <a:pt x="57150" y="1082720"/>
                </a:cubicBezTo>
                <a:cubicBezTo>
                  <a:pt x="63500" y="1092245"/>
                  <a:pt x="77630" y="1093675"/>
                  <a:pt x="85725" y="1101770"/>
                </a:cubicBezTo>
                <a:cubicBezTo>
                  <a:pt x="111927" y="1127972"/>
                  <a:pt x="97911" y="1145085"/>
                  <a:pt x="142875" y="1158920"/>
                </a:cubicBezTo>
                <a:cubicBezTo>
                  <a:pt x="170354" y="1167375"/>
                  <a:pt x="200138" y="1164379"/>
                  <a:pt x="228600" y="1168445"/>
                </a:cubicBezTo>
                <a:cubicBezTo>
                  <a:pt x="244627" y="1170735"/>
                  <a:pt x="260421" y="1174458"/>
                  <a:pt x="276225" y="1177970"/>
                </a:cubicBezTo>
                <a:cubicBezTo>
                  <a:pt x="289004" y="1180810"/>
                  <a:pt x="301344" y="1185802"/>
                  <a:pt x="314325" y="1187495"/>
                </a:cubicBezTo>
                <a:cubicBezTo>
                  <a:pt x="374474" y="1195340"/>
                  <a:pt x="434673" y="1204589"/>
                  <a:pt x="495300" y="1206545"/>
                </a:cubicBezTo>
                <a:cubicBezTo>
                  <a:pt x="730149" y="1214121"/>
                  <a:pt x="965200" y="1212895"/>
                  <a:pt x="1200150" y="1216070"/>
                </a:cubicBezTo>
                <a:cubicBezTo>
                  <a:pt x="1349375" y="1212895"/>
                  <a:pt x="1498570" y="1205530"/>
                  <a:pt x="1647825" y="1206545"/>
                </a:cubicBezTo>
                <a:cubicBezTo>
                  <a:pt x="1965381" y="1208705"/>
                  <a:pt x="2600325" y="1225595"/>
                  <a:pt x="2600325" y="1225595"/>
                </a:cubicBezTo>
                <a:cubicBezTo>
                  <a:pt x="2630628" y="1228625"/>
                  <a:pt x="2725402" y="1236749"/>
                  <a:pt x="2762250" y="1244645"/>
                </a:cubicBezTo>
                <a:cubicBezTo>
                  <a:pt x="2854986" y="1264517"/>
                  <a:pt x="2799866" y="1263641"/>
                  <a:pt x="2886075" y="1273220"/>
                </a:cubicBezTo>
                <a:cubicBezTo>
                  <a:pt x="2924073" y="1277442"/>
                  <a:pt x="2962275" y="1279570"/>
                  <a:pt x="3000375" y="1282745"/>
                </a:cubicBezTo>
                <a:lnTo>
                  <a:pt x="4229100" y="1273220"/>
                </a:lnTo>
                <a:cubicBezTo>
                  <a:pt x="4244964" y="1272619"/>
                  <a:pt x="4247344" y="1247173"/>
                  <a:pt x="4257675" y="1235120"/>
                </a:cubicBezTo>
                <a:cubicBezTo>
                  <a:pt x="4351279" y="1125915"/>
                  <a:pt x="4222263" y="1293001"/>
                  <a:pt x="4305300" y="1168445"/>
                </a:cubicBezTo>
                <a:cubicBezTo>
                  <a:pt x="4322912" y="1142027"/>
                  <a:pt x="4362450" y="1092245"/>
                  <a:pt x="4362450" y="1092245"/>
                </a:cubicBezTo>
                <a:cubicBezTo>
                  <a:pt x="4365625" y="1082720"/>
                  <a:pt x="4368020" y="1072898"/>
                  <a:pt x="4371975" y="1063670"/>
                </a:cubicBezTo>
                <a:cubicBezTo>
                  <a:pt x="4377568" y="1050619"/>
                  <a:pt x="4390702" y="1039765"/>
                  <a:pt x="4391025" y="1025570"/>
                </a:cubicBezTo>
                <a:cubicBezTo>
                  <a:pt x="4393912" y="898563"/>
                  <a:pt x="4387269" y="771479"/>
                  <a:pt x="4381500" y="644570"/>
                </a:cubicBezTo>
                <a:cubicBezTo>
                  <a:pt x="4380906" y="631493"/>
                  <a:pt x="4377829" y="618179"/>
                  <a:pt x="4371975" y="606470"/>
                </a:cubicBezTo>
                <a:cubicBezTo>
                  <a:pt x="4356011" y="574543"/>
                  <a:pt x="4337066" y="565213"/>
                  <a:pt x="4314825" y="539795"/>
                </a:cubicBezTo>
                <a:cubicBezTo>
                  <a:pt x="4301438" y="524495"/>
                  <a:pt x="4290325" y="507281"/>
                  <a:pt x="4276725" y="492170"/>
                </a:cubicBezTo>
                <a:cubicBezTo>
                  <a:pt x="4261706" y="475483"/>
                  <a:pt x="4244015" y="461325"/>
                  <a:pt x="4229100" y="444545"/>
                </a:cubicBezTo>
                <a:cubicBezTo>
                  <a:pt x="4218553" y="432680"/>
                  <a:pt x="4211750" y="417670"/>
                  <a:pt x="4200525" y="406445"/>
                </a:cubicBezTo>
                <a:cubicBezTo>
                  <a:pt x="4192430" y="398350"/>
                  <a:pt x="4180744" y="394724"/>
                  <a:pt x="4171950" y="387395"/>
                </a:cubicBezTo>
                <a:cubicBezTo>
                  <a:pt x="4161602" y="378771"/>
                  <a:pt x="4154798" y="365959"/>
                  <a:pt x="4143375" y="358820"/>
                </a:cubicBezTo>
                <a:cubicBezTo>
                  <a:pt x="4110001" y="337961"/>
                  <a:pt x="4076264" y="336522"/>
                  <a:pt x="4038600" y="330245"/>
                </a:cubicBezTo>
                <a:cubicBezTo>
                  <a:pt x="3985062" y="294553"/>
                  <a:pt x="3977431" y="284455"/>
                  <a:pt x="3914775" y="263570"/>
                </a:cubicBezTo>
                <a:cubicBezTo>
                  <a:pt x="3899416" y="258450"/>
                  <a:pt x="3883025" y="257220"/>
                  <a:pt x="3867150" y="254045"/>
                </a:cubicBezTo>
                <a:cubicBezTo>
                  <a:pt x="3827735" y="234337"/>
                  <a:pt x="3818980" y="227715"/>
                  <a:pt x="3771900" y="215945"/>
                </a:cubicBezTo>
                <a:cubicBezTo>
                  <a:pt x="3759200" y="212770"/>
                  <a:pt x="3746771" y="208189"/>
                  <a:pt x="3733800" y="206420"/>
                </a:cubicBezTo>
                <a:cubicBezTo>
                  <a:pt x="3676826" y="198651"/>
                  <a:pt x="3562350" y="187370"/>
                  <a:pt x="3562350" y="187370"/>
                </a:cubicBezTo>
                <a:cubicBezTo>
                  <a:pt x="3543300" y="181020"/>
                  <a:pt x="3525096" y="171033"/>
                  <a:pt x="3505200" y="168320"/>
                </a:cubicBezTo>
                <a:cubicBezTo>
                  <a:pt x="3384996" y="151929"/>
                  <a:pt x="3263825" y="143617"/>
                  <a:pt x="3143250" y="130220"/>
                </a:cubicBezTo>
                <a:cubicBezTo>
                  <a:pt x="3114675" y="127045"/>
                  <a:pt x="3086024" y="124495"/>
                  <a:pt x="3057525" y="120695"/>
                </a:cubicBezTo>
                <a:cubicBezTo>
                  <a:pt x="3038382" y="118143"/>
                  <a:pt x="3019425" y="114345"/>
                  <a:pt x="3000375" y="111170"/>
                </a:cubicBezTo>
                <a:cubicBezTo>
                  <a:pt x="2914244" y="68105"/>
                  <a:pt x="2994390" y="102038"/>
                  <a:pt x="2819400" y="82595"/>
                </a:cubicBezTo>
                <a:cubicBezTo>
                  <a:pt x="2804549" y="80945"/>
                  <a:pt x="2749154" y="54181"/>
                  <a:pt x="2743200" y="54020"/>
                </a:cubicBezTo>
                <a:cubicBezTo>
                  <a:pt x="2403584" y="44841"/>
                  <a:pt x="1901825" y="22270"/>
                  <a:pt x="1733550" y="15920"/>
                </a:cubicBezTo>
                <a:close/>
              </a:path>
            </a:pathLst>
          </a:custGeom>
          <a:noFill/>
          <a:ln w="25400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UnOrderedTree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p.388 ~ 390)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5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(1/3)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2332" y="1107492"/>
            <a:ext cx="110784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dirty="0"/>
              <a:t>강의 슬라이드의 </a:t>
            </a:r>
            <a:r>
              <a:rPr lang="en-US" altLang="ko-KR" sz="2000" dirty="0" err="1" smtClean="0"/>
              <a:t>OrderedTree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</a:t>
            </a:r>
            <a:r>
              <a:rPr lang="ko-KR" altLang="en-US" sz="2000" dirty="0"/>
              <a:t>코드를 </a:t>
            </a:r>
            <a:r>
              <a:rPr lang="ko-KR" altLang="en-US" sz="2000" dirty="0" err="1" smtClean="0"/>
              <a:t>완성하시오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 fontAlgn="base">
              <a:lnSpc>
                <a:spcPct val="200000"/>
              </a:lnSpc>
            </a:pPr>
            <a:r>
              <a:rPr lang="ko-KR" altLang="en-US" sz="2000" dirty="0" err="1"/>
              <a:t>레벨순서</a:t>
            </a:r>
            <a:r>
              <a:rPr lang="en-US" altLang="ko-KR" sz="2000" dirty="0"/>
              <a:t>(level order)</a:t>
            </a:r>
            <a:r>
              <a:rPr lang="ko-KR" altLang="en-US" sz="2000" dirty="0"/>
              <a:t>순회를 구현한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추가하시오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74176" y="1424516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3154" y="3129002"/>
            <a:ext cx="103256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테스트클래스에서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393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페이지 그림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[11.18]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 보인 </a:t>
            </a:r>
            <a:endParaRPr lang="en-US" altLang="ko-KR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1)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순서트리를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생성하고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</a:p>
          <a:p>
            <a:pPr algn="just" fontAlgn="base">
              <a:lnSpc>
                <a:spcPct val="20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레벨순서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순회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실행하여 트리노드들을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프린트하시오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3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(2/3)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1396" y="1267110"/>
            <a:ext cx="3413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err="1" smtClean="0"/>
              <a:t>OrderedTree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클래스의 구현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18160" y="2215071"/>
            <a:ext cx="5956337" cy="3167300"/>
            <a:chOff x="421365" y="2996897"/>
            <a:chExt cx="6644174" cy="3514549"/>
          </a:xfrm>
        </p:grpSpPr>
        <p:sp>
          <p:nvSpPr>
            <p:cNvPr id="13" name="타원 12"/>
            <p:cNvSpPr/>
            <p:nvPr/>
          </p:nvSpPr>
          <p:spPr>
            <a:xfrm>
              <a:off x="1043378" y="4949023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77028" y="2996897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65678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88378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0"/>
              <a:endCxn id="14" idx="3"/>
            </p:cNvCxnSpPr>
            <p:nvPr/>
          </p:nvCxnSpPr>
          <p:spPr>
            <a:xfrm flipV="1">
              <a:off x="1909809" y="3413655"/>
              <a:ext cx="1738723" cy="47624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6" idx="0"/>
              <a:endCxn id="14" idx="5"/>
            </p:cNvCxnSpPr>
            <p:nvPr/>
          </p:nvCxnSpPr>
          <p:spPr>
            <a:xfrm flipH="1" flipV="1">
              <a:off x="3993786" y="3413655"/>
              <a:ext cx="1738723" cy="47624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3" idx="0"/>
              <a:endCxn id="15" idx="3"/>
            </p:cNvCxnSpPr>
            <p:nvPr/>
          </p:nvCxnSpPr>
          <p:spPr>
            <a:xfrm flipV="1">
              <a:off x="1287509" y="4306656"/>
              <a:ext cx="449673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23" idx="0"/>
              <a:endCxn id="15" idx="5"/>
            </p:cNvCxnSpPr>
            <p:nvPr/>
          </p:nvCxnSpPr>
          <p:spPr>
            <a:xfrm flipH="1" flipV="1">
              <a:off x="2082436" y="4306656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5488378" y="495125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>
              <a:stCxn id="21" idx="0"/>
              <a:endCxn id="16" idx="4"/>
            </p:cNvCxnSpPr>
            <p:nvPr/>
          </p:nvCxnSpPr>
          <p:spPr>
            <a:xfrm flipV="1">
              <a:off x="5732509" y="4378160"/>
              <a:ext cx="0" cy="573096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230390" y="4949023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577773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stCxn id="24" idx="0"/>
              <a:endCxn id="14" idx="4"/>
            </p:cNvCxnSpPr>
            <p:nvPr/>
          </p:nvCxnSpPr>
          <p:spPr>
            <a:xfrm flipH="1" flipV="1">
              <a:off x="3821159" y="3485159"/>
              <a:ext cx="745" cy="4047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421365" y="6023183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>
              <a:stCxn id="31" idx="0"/>
            </p:cNvCxnSpPr>
            <p:nvPr/>
          </p:nvCxnSpPr>
          <p:spPr>
            <a:xfrm flipV="1">
              <a:off x="665497" y="5380815"/>
              <a:ext cx="449673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34" idx="0"/>
            </p:cNvCxnSpPr>
            <p:nvPr/>
          </p:nvCxnSpPr>
          <p:spPr>
            <a:xfrm flipH="1" flipV="1">
              <a:off x="1460422" y="5380815"/>
              <a:ext cx="392084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1608376" y="6023184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167871" y="600755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35" idx="0"/>
              <a:endCxn id="21" idx="3"/>
            </p:cNvCxnSpPr>
            <p:nvPr/>
          </p:nvCxnSpPr>
          <p:spPr>
            <a:xfrm flipV="1">
              <a:off x="5412003" y="5368014"/>
              <a:ext cx="147879" cy="639536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8" idx="0"/>
              <a:endCxn id="21" idx="5"/>
            </p:cNvCxnSpPr>
            <p:nvPr/>
          </p:nvCxnSpPr>
          <p:spPr>
            <a:xfrm flipH="1" flipV="1">
              <a:off x="5905135" y="5368014"/>
              <a:ext cx="20860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5869609" y="6010381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460203" y="600755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/>
            <p:cNvCxnSpPr>
              <a:stCxn id="39" idx="0"/>
              <a:endCxn id="21" idx="2"/>
            </p:cNvCxnSpPr>
            <p:nvPr/>
          </p:nvCxnSpPr>
          <p:spPr>
            <a:xfrm flipV="1">
              <a:off x="4704335" y="5195387"/>
              <a:ext cx="784043" cy="81216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42" idx="0"/>
              <a:endCxn id="21" idx="6"/>
            </p:cNvCxnSpPr>
            <p:nvPr/>
          </p:nvCxnSpPr>
          <p:spPr>
            <a:xfrm flipH="1" flipV="1">
              <a:off x="5976640" y="5195387"/>
              <a:ext cx="844769" cy="81216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6577277" y="6007550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6708296" y="1086944"/>
            <a:ext cx="0" cy="5652903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931857" y="1044990"/>
            <a:ext cx="5079868" cy="5647825"/>
            <a:chOff x="6952405" y="1116908"/>
            <a:chExt cx="5079868" cy="564782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2405" y="1183909"/>
              <a:ext cx="5079868" cy="558082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9" name="직사각형 28"/>
            <p:cNvSpPr/>
            <p:nvPr/>
          </p:nvSpPr>
          <p:spPr>
            <a:xfrm>
              <a:off x="11383766" y="1116908"/>
              <a:ext cx="648507" cy="686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-167322" y="5664744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p.393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11.18] </a:t>
            </a:r>
            <a:r>
              <a:rPr lang="ko-KR" altLang="en-US" b="1" dirty="0" smtClean="0">
                <a:solidFill>
                  <a:srgbClr val="404040"/>
                </a:solidFill>
              </a:rPr>
              <a:t>의 </a:t>
            </a:r>
            <a:r>
              <a:rPr lang="ko-KR" altLang="en-US" b="1" dirty="0" err="1" smtClean="0">
                <a:solidFill>
                  <a:srgbClr val="404040"/>
                </a:solidFill>
              </a:rPr>
              <a:t>순서트리</a:t>
            </a:r>
            <a:r>
              <a:rPr lang="en-US" altLang="ko-KR" b="1" dirty="0" smtClean="0">
                <a:solidFill>
                  <a:srgbClr val="404040"/>
                </a:solidFill>
              </a:rPr>
              <a:t>(</a:t>
            </a:r>
            <a:r>
              <a:rPr lang="en-US" altLang="ko-KR" b="1" dirty="0" err="1" smtClean="0">
                <a:solidFill>
                  <a:srgbClr val="404040"/>
                </a:solidFill>
              </a:rPr>
              <a:t>OrderedTree</a:t>
            </a:r>
            <a:r>
              <a:rPr lang="en-US" altLang="ko-KR" b="1" dirty="0" smtClean="0">
                <a:solidFill>
                  <a:srgbClr val="404040"/>
                </a:solidFill>
              </a:rPr>
              <a:t>) 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과제 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(3/3)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6450" y="1236631"/>
            <a:ext cx="4624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public void </a:t>
            </a:r>
            <a:r>
              <a:rPr lang="en-US" altLang="ko-KR" sz="2000" b="1" dirty="0" err="1" smtClean="0"/>
              <a:t>levelOrder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추가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cxnSp>
        <p:nvCxnSpPr>
          <p:cNvPr id="56" name="직선 화살표 연결선 55"/>
          <p:cNvCxnSpPr>
            <a:stCxn id="22" idx="6"/>
            <a:endCxn id="20" idx="2"/>
          </p:cNvCxnSpPr>
          <p:nvPr/>
        </p:nvCxnSpPr>
        <p:spPr>
          <a:xfrm>
            <a:off x="2735707" y="4105718"/>
            <a:ext cx="2482991" cy="201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353165" y="2331940"/>
            <a:ext cx="6587640" cy="2746055"/>
            <a:chOff x="95079" y="2215071"/>
            <a:chExt cx="6587640" cy="2746055"/>
          </a:xfrm>
        </p:grpSpPr>
        <p:grpSp>
          <p:nvGrpSpPr>
            <p:cNvPr id="11" name="그룹 10"/>
            <p:cNvGrpSpPr/>
            <p:nvPr/>
          </p:nvGrpSpPr>
          <p:grpSpPr>
            <a:xfrm>
              <a:off x="418160" y="2215071"/>
              <a:ext cx="6264559" cy="2746055"/>
              <a:chOff x="421365" y="2996897"/>
              <a:chExt cx="6987989" cy="3047124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043378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577028" y="299689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6656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488378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4" idx="0"/>
                <a:endCxn id="13" idx="3"/>
              </p:cNvCxnSpPr>
              <p:nvPr/>
            </p:nvCxnSpPr>
            <p:spPr>
              <a:xfrm flipV="1">
                <a:off x="1909809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5" idx="0"/>
                <a:endCxn id="13" idx="5"/>
              </p:cNvCxnSpPr>
              <p:nvPr/>
            </p:nvCxnSpPr>
            <p:spPr>
              <a:xfrm flipH="1" flipV="1">
                <a:off x="3993786" y="3413655"/>
                <a:ext cx="1738723" cy="476243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2" idx="0"/>
                <a:endCxn id="14" idx="3"/>
              </p:cNvCxnSpPr>
              <p:nvPr/>
            </p:nvCxnSpPr>
            <p:spPr>
              <a:xfrm flipV="1">
                <a:off x="1287509" y="4306657"/>
                <a:ext cx="449673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22" idx="0"/>
                <a:endCxn id="14" idx="5"/>
              </p:cNvCxnSpPr>
              <p:nvPr/>
            </p:nvCxnSpPr>
            <p:spPr>
              <a:xfrm flipH="1" flipV="1">
                <a:off x="2082436" y="4306657"/>
                <a:ext cx="392086" cy="41435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5488378" y="472324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G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  <a:endCxn id="15" idx="4"/>
              </p:cNvCxnSpPr>
              <p:nvPr/>
            </p:nvCxnSpPr>
            <p:spPr>
              <a:xfrm flipV="1">
                <a:off x="5732510" y="4378160"/>
                <a:ext cx="0" cy="345088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2230390" y="4721016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577773" y="3889898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/>
              <p:cNvCxnSpPr>
                <a:stCxn id="23" idx="0"/>
                <a:endCxn id="13" idx="4"/>
              </p:cNvCxnSpPr>
              <p:nvPr/>
            </p:nvCxnSpPr>
            <p:spPr>
              <a:xfrm flipH="1" flipV="1">
                <a:off x="3821159" y="3485159"/>
                <a:ext cx="745" cy="404739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/>
              <p:cNvSpPr/>
              <p:nvPr/>
            </p:nvSpPr>
            <p:spPr>
              <a:xfrm>
                <a:off x="421365" y="5555758"/>
                <a:ext cx="488262" cy="488263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H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/>
              <p:cNvCxnSpPr>
                <a:stCxn id="25" idx="0"/>
                <a:endCxn id="12" idx="3"/>
              </p:cNvCxnSpPr>
              <p:nvPr/>
            </p:nvCxnSpPr>
            <p:spPr>
              <a:xfrm flipV="1">
                <a:off x="665497" y="5137775"/>
                <a:ext cx="449386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8" idx="0"/>
                <a:endCxn id="12" idx="5"/>
              </p:cNvCxnSpPr>
              <p:nvPr/>
            </p:nvCxnSpPr>
            <p:spPr>
              <a:xfrm flipH="1" flipV="1">
                <a:off x="1460135" y="5137775"/>
                <a:ext cx="392372" cy="417982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608376" y="5555757"/>
                <a:ext cx="488262" cy="488262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I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07426" y="5540137"/>
                <a:ext cx="488262" cy="488264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K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>
                <a:stCxn id="29" idx="0"/>
                <a:endCxn id="20" idx="3"/>
              </p:cNvCxnSpPr>
              <p:nvPr/>
            </p:nvCxnSpPr>
            <p:spPr>
              <a:xfrm flipV="1">
                <a:off x="5251558" y="5140006"/>
                <a:ext cx="308325" cy="400131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32" idx="0"/>
                <a:endCxn id="20" idx="5"/>
              </p:cNvCxnSpPr>
              <p:nvPr/>
            </p:nvCxnSpPr>
            <p:spPr>
              <a:xfrm flipH="1" flipV="1">
                <a:off x="5905136" y="5140006"/>
                <a:ext cx="322946" cy="400131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5983950" y="5540137"/>
                <a:ext cx="488262" cy="488264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070548" y="5540137"/>
                <a:ext cx="488262" cy="488264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>
                <a:stCxn id="33" idx="0"/>
                <a:endCxn id="20" idx="2"/>
              </p:cNvCxnSpPr>
              <p:nvPr/>
            </p:nvCxnSpPr>
            <p:spPr>
              <a:xfrm flipV="1">
                <a:off x="4314680" y="4967379"/>
                <a:ext cx="1173699" cy="572758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6" idx="0"/>
                <a:endCxn id="20" idx="6"/>
              </p:cNvCxnSpPr>
              <p:nvPr/>
            </p:nvCxnSpPr>
            <p:spPr>
              <a:xfrm flipH="1" flipV="1">
                <a:off x="5976641" y="4967379"/>
                <a:ext cx="1188583" cy="572758"/>
              </a:xfrm>
              <a:prstGeom prst="line">
                <a:avLst/>
              </a:prstGeom>
              <a:ln w="28575">
                <a:solidFill>
                  <a:srgbClr val="16A0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/>
              <p:cNvSpPr/>
              <p:nvPr/>
            </p:nvSpPr>
            <p:spPr>
              <a:xfrm>
                <a:off x="6921092" y="5540137"/>
                <a:ext cx="488262" cy="488264"/>
              </a:xfrm>
              <a:prstGeom prst="ellipse">
                <a:avLst/>
              </a:prstGeom>
              <a:noFill/>
              <a:ln w="28575">
                <a:solidFill>
                  <a:srgbClr val="16A0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5079" y="2433869"/>
              <a:ext cx="6414136" cy="2307247"/>
              <a:chOff x="95079" y="2433869"/>
              <a:chExt cx="6414136" cy="2307247"/>
            </a:xfrm>
          </p:grpSpPr>
          <p:cxnSp>
            <p:nvCxnSpPr>
              <p:cNvPr id="44" name="직선 화살표 연결선 43"/>
              <p:cNvCxnSpPr>
                <a:endCxn id="13" idx="2"/>
              </p:cNvCxnSpPr>
              <p:nvPr/>
            </p:nvCxnSpPr>
            <p:spPr>
              <a:xfrm>
                <a:off x="1801182" y="2435081"/>
                <a:ext cx="1445952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4" idx="6"/>
                <a:endCxn id="23" idx="2"/>
              </p:cNvCxnSpPr>
              <p:nvPr/>
            </p:nvCxnSpPr>
            <p:spPr>
              <a:xfrm>
                <a:off x="1971371" y="3239851"/>
                <a:ext cx="1276430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23" idx="6"/>
                <a:endCxn id="15" idx="2"/>
              </p:cNvCxnSpPr>
              <p:nvPr/>
            </p:nvCxnSpPr>
            <p:spPr>
              <a:xfrm>
                <a:off x="3685516" y="3239851"/>
                <a:ext cx="1275095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12" idx="6"/>
                <a:endCxn id="22" idx="2"/>
              </p:cNvCxnSpPr>
              <p:nvPr/>
            </p:nvCxnSpPr>
            <p:spPr>
              <a:xfrm>
                <a:off x="1413494" y="3988851"/>
                <a:ext cx="626412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>
                <a:stCxn id="25" idx="6"/>
                <a:endCxn id="28" idx="2"/>
              </p:cNvCxnSpPr>
              <p:nvPr/>
            </p:nvCxnSpPr>
            <p:spPr>
              <a:xfrm>
                <a:off x="855875" y="4741115"/>
                <a:ext cx="626411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28" idx="6"/>
                <a:endCxn id="33" idx="2"/>
              </p:cNvCxnSpPr>
              <p:nvPr/>
            </p:nvCxnSpPr>
            <p:spPr>
              <a:xfrm flipV="1">
                <a:off x="1920001" y="4727038"/>
                <a:ext cx="1769561" cy="14077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stCxn id="33" idx="6"/>
                <a:endCxn id="29" idx="2"/>
              </p:cNvCxnSpPr>
              <p:nvPr/>
            </p:nvCxnSpPr>
            <p:spPr>
              <a:xfrm>
                <a:off x="4127277" y="4727038"/>
                <a:ext cx="402173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>
                <a:stCxn id="29" idx="6"/>
                <a:endCxn id="32" idx="2"/>
              </p:cNvCxnSpPr>
              <p:nvPr/>
            </p:nvCxnSpPr>
            <p:spPr>
              <a:xfrm>
                <a:off x="4967165" y="4727038"/>
                <a:ext cx="437715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stCxn id="32" idx="6"/>
                <a:endCxn id="36" idx="2"/>
              </p:cNvCxnSpPr>
              <p:nvPr/>
            </p:nvCxnSpPr>
            <p:spPr>
              <a:xfrm>
                <a:off x="5842595" y="4727038"/>
                <a:ext cx="402409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108"/>
              <p:cNvGrpSpPr/>
              <p:nvPr/>
            </p:nvGrpSpPr>
            <p:grpSpPr>
              <a:xfrm>
                <a:off x="1176860" y="2433869"/>
                <a:ext cx="3420438" cy="818289"/>
                <a:chOff x="1176860" y="2433869"/>
                <a:chExt cx="3420438" cy="818289"/>
              </a:xfrm>
            </p:grpSpPr>
            <p:sp>
              <p:nvSpPr>
                <p:cNvPr id="91" name="원호 90"/>
                <p:cNvSpPr/>
                <p:nvPr/>
              </p:nvSpPr>
              <p:spPr>
                <a:xfrm>
                  <a:off x="4094165" y="2433869"/>
                  <a:ext cx="503133" cy="365164"/>
                </a:xfrm>
                <a:prstGeom prst="arc">
                  <a:avLst>
                    <a:gd name="adj1" fmla="val 16705121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/>
                <p:cNvCxnSpPr>
                  <a:stCxn id="13" idx="6"/>
                  <a:endCxn id="91" idx="0"/>
                </p:cNvCxnSpPr>
                <p:nvPr/>
              </p:nvCxnSpPr>
              <p:spPr>
                <a:xfrm flipV="1">
                  <a:off x="3684849" y="2434913"/>
                  <a:ext cx="687750" cy="168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>
                  <a:stCxn id="98" idx="2"/>
                  <a:endCxn id="91" idx="2"/>
                </p:cNvCxnSpPr>
                <p:nvPr/>
              </p:nvCxnSpPr>
              <p:spPr>
                <a:xfrm flipV="1">
                  <a:off x="1393140" y="2798554"/>
                  <a:ext cx="2970802" cy="61559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원호 97"/>
                <p:cNvSpPr/>
                <p:nvPr/>
              </p:nvSpPr>
              <p:spPr>
                <a:xfrm rot="10800000">
                  <a:off x="1176860" y="2859436"/>
                  <a:ext cx="471696" cy="392722"/>
                </a:xfrm>
                <a:prstGeom prst="arc">
                  <a:avLst>
                    <a:gd name="adj1" fmla="val 16705129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6" name="직선 화살표 연결선 105"/>
                <p:cNvCxnSpPr>
                  <a:stCxn id="98" idx="0"/>
                  <a:endCxn id="14" idx="2"/>
                </p:cNvCxnSpPr>
                <p:nvPr/>
              </p:nvCxnSpPr>
              <p:spPr>
                <a:xfrm flipV="1">
                  <a:off x="1383864" y="3239850"/>
                  <a:ext cx="149792" cy="10834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그룹 109"/>
              <p:cNvGrpSpPr/>
              <p:nvPr/>
            </p:nvGrpSpPr>
            <p:grpSpPr>
              <a:xfrm>
                <a:off x="629662" y="3225046"/>
                <a:ext cx="5504010" cy="763803"/>
                <a:chOff x="-1428973" y="2433869"/>
                <a:chExt cx="5656955" cy="763803"/>
              </a:xfrm>
            </p:grpSpPr>
            <p:sp>
              <p:nvSpPr>
                <p:cNvPr id="111" name="원호 110"/>
                <p:cNvSpPr/>
                <p:nvPr/>
              </p:nvSpPr>
              <p:spPr>
                <a:xfrm>
                  <a:off x="3724849" y="2433869"/>
                  <a:ext cx="503133" cy="365164"/>
                </a:xfrm>
                <a:prstGeom prst="arc">
                  <a:avLst>
                    <a:gd name="adj1" fmla="val 16705121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>
                  <a:stCxn id="15" idx="6"/>
                  <a:endCxn id="111" idx="0"/>
                </p:cNvCxnSpPr>
                <p:nvPr/>
              </p:nvCxnSpPr>
              <p:spPr>
                <a:xfrm flipV="1">
                  <a:off x="3472203" y="2434972"/>
                  <a:ext cx="531818" cy="1370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/>
                <p:cNvCxnSpPr>
                  <a:stCxn id="114" idx="2"/>
                  <a:endCxn id="111" idx="2"/>
                </p:cNvCxnSpPr>
                <p:nvPr/>
              </p:nvCxnSpPr>
              <p:spPr>
                <a:xfrm flipV="1">
                  <a:off x="-1212484" y="2798527"/>
                  <a:ext cx="5207612" cy="11624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원호 113"/>
                <p:cNvSpPr/>
                <p:nvPr/>
              </p:nvSpPr>
              <p:spPr>
                <a:xfrm rot="10800000">
                  <a:off x="-1428973" y="2809513"/>
                  <a:ext cx="471696" cy="377988"/>
                </a:xfrm>
                <a:prstGeom prst="arc">
                  <a:avLst>
                    <a:gd name="adj1" fmla="val 16705121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화살표 연결선 114"/>
                <p:cNvCxnSpPr>
                  <a:stCxn id="114" idx="0"/>
                  <a:endCxn id="12" idx="2"/>
                </p:cNvCxnSpPr>
                <p:nvPr/>
              </p:nvCxnSpPr>
              <p:spPr>
                <a:xfrm>
                  <a:off x="-1221662" y="3186112"/>
                  <a:ext cx="148424" cy="1156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그룹 123"/>
              <p:cNvGrpSpPr/>
              <p:nvPr/>
            </p:nvGrpSpPr>
            <p:grpSpPr>
              <a:xfrm>
                <a:off x="95079" y="3961790"/>
                <a:ext cx="6414136" cy="779326"/>
                <a:chOff x="-2279895" y="2433869"/>
                <a:chExt cx="6592371" cy="779326"/>
              </a:xfrm>
            </p:grpSpPr>
            <p:sp>
              <p:nvSpPr>
                <p:cNvPr id="125" name="원호 124"/>
                <p:cNvSpPr/>
                <p:nvPr/>
              </p:nvSpPr>
              <p:spPr>
                <a:xfrm>
                  <a:off x="3809343" y="2433869"/>
                  <a:ext cx="503133" cy="365164"/>
                </a:xfrm>
                <a:prstGeom prst="arc">
                  <a:avLst>
                    <a:gd name="adj1" fmla="val 16705121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6" name="직선 연결선 125"/>
                <p:cNvCxnSpPr>
                  <a:stCxn id="20" idx="6"/>
                  <a:endCxn id="125" idx="0"/>
                </p:cNvCxnSpPr>
                <p:nvPr/>
              </p:nvCxnSpPr>
              <p:spPr>
                <a:xfrm flipV="1">
                  <a:off x="3170719" y="2434972"/>
                  <a:ext cx="917796" cy="27968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>
                  <a:stCxn id="128" idx="2"/>
                </p:cNvCxnSpPr>
                <p:nvPr/>
              </p:nvCxnSpPr>
              <p:spPr>
                <a:xfrm flipV="1">
                  <a:off x="-2063406" y="2808801"/>
                  <a:ext cx="6143028" cy="27043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원호 127"/>
                <p:cNvSpPr/>
                <p:nvPr/>
              </p:nvSpPr>
              <p:spPr>
                <a:xfrm rot="10800000">
                  <a:off x="-2279895" y="2835206"/>
                  <a:ext cx="471696" cy="377988"/>
                </a:xfrm>
                <a:prstGeom prst="arc">
                  <a:avLst>
                    <a:gd name="adj1" fmla="val 16705121"/>
                    <a:gd name="adj2" fmla="val 5057370"/>
                  </a:avLst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9" name="직선 화살표 연결선 128"/>
                <p:cNvCxnSpPr>
                  <a:stCxn id="128" idx="0"/>
                  <a:endCxn id="25" idx="2"/>
                </p:cNvCxnSpPr>
                <p:nvPr/>
              </p:nvCxnSpPr>
              <p:spPr>
                <a:xfrm>
                  <a:off x="-2072584" y="3211805"/>
                  <a:ext cx="124748" cy="1390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0" name="TextBox 139"/>
          <p:cNvSpPr txBox="1"/>
          <p:nvPr/>
        </p:nvSpPr>
        <p:spPr>
          <a:xfrm>
            <a:off x="6940805" y="1352670"/>
            <a:ext cx="5001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레벨 </a:t>
            </a: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순서 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(level order) </a:t>
            </a:r>
            <a:r>
              <a:rPr lang="ko-KR" altLang="en-US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순회</a:t>
            </a:r>
            <a:endParaRPr lang="en-US" altLang="ko-KR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600" dirty="0" smtClean="0">
                <a:latin typeface="MalgunGothic"/>
              </a:rPr>
              <a:t>트리의 </a:t>
            </a:r>
            <a:r>
              <a:rPr lang="ko-KR" altLang="en-US" sz="1600" dirty="0">
                <a:latin typeface="MalgunGothic"/>
              </a:rPr>
              <a:t>레벨에 따른 순서로 </a:t>
            </a:r>
            <a:r>
              <a:rPr lang="ko-KR" altLang="en-US" sz="1600" dirty="0" smtClean="0">
                <a:latin typeface="MalgunGothic"/>
              </a:rPr>
              <a:t>이동</a:t>
            </a:r>
            <a:endParaRPr lang="en-US" altLang="ko-KR" sz="1600" dirty="0" smtClean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p.409, 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12.1]&gt;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 smtClean="0"/>
              <a:t>큐를 초기화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 smtClean="0"/>
              <a:t>루트를 큐에 삽입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 smtClean="0"/>
              <a:t>큐가 공백</a:t>
            </a:r>
            <a:r>
              <a:rPr lang="en-US" altLang="ko-KR" sz="1600" b="1" dirty="0" smtClean="0"/>
              <a:t>(null)</a:t>
            </a:r>
            <a:r>
              <a:rPr lang="ko-KR" altLang="en-US" sz="1600" b="1" dirty="0" smtClean="0"/>
              <a:t>이 될 때까지 단계 </a:t>
            </a:r>
            <a:r>
              <a:rPr lang="en-US" altLang="ko-KR" sz="1600" b="1" dirty="0" smtClean="0"/>
              <a:t>4-6</a:t>
            </a:r>
            <a:r>
              <a:rPr lang="ko-KR" altLang="en-US" sz="1600" b="1" dirty="0" smtClean="0"/>
              <a:t>을 반복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 smtClean="0"/>
              <a:t>큐에서 첫번째 노드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를 삭제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5. x</a:t>
            </a:r>
            <a:r>
              <a:rPr lang="ko-KR" altLang="en-US" sz="1600" b="1" dirty="0" smtClean="0"/>
              <a:t>를 방문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6. </a:t>
            </a:r>
            <a:r>
              <a:rPr lang="en-US" altLang="ko-KR" sz="1600" b="1" dirty="0" smtClean="0"/>
              <a:t>x</a:t>
            </a:r>
            <a:r>
              <a:rPr lang="ko-KR" altLang="en-US" sz="1600" b="1" dirty="0" smtClean="0"/>
              <a:t>의 모든 자식들을 순서대로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큐에 삽입</a:t>
            </a:r>
            <a:r>
              <a:rPr lang="en-US" altLang="ko-KR" sz="1600" b="1" dirty="0"/>
              <a:t>.</a:t>
            </a:r>
            <a:endParaRPr lang="en-US" altLang="ko-KR" sz="16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234260" y="5406249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p.393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11.18] </a:t>
            </a:r>
            <a:r>
              <a:rPr lang="ko-KR" altLang="en-US" b="1" dirty="0" smtClean="0">
                <a:solidFill>
                  <a:srgbClr val="404040"/>
                </a:solidFill>
              </a:rPr>
              <a:t>의 레벨 순서</a:t>
            </a:r>
            <a:r>
              <a:rPr lang="en-US" altLang="ko-KR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level order)</a:t>
            </a:r>
            <a:r>
              <a:rPr lang="ko-KR" altLang="en-US" b="1" dirty="0" smtClean="0">
                <a:solidFill>
                  <a:srgbClr val="404040"/>
                </a:solidFill>
              </a:rPr>
              <a:t> 순회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6450" y="6261387"/>
            <a:ext cx="537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pt-BR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pt-BR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B, </a:t>
            </a:r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C, </a:t>
            </a:r>
            <a:r>
              <a:rPr lang="pt-BR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pt-BR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pt-BR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E, F, </a:t>
            </a:r>
            <a:r>
              <a:rPr lang="pt-BR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G, </a:t>
            </a:r>
            <a:r>
              <a:rPr lang="pt-BR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H, I, J, K, L, M</a:t>
            </a:r>
            <a:endParaRPr lang="pt-BR" altLang="ko-KR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57" y="6337922"/>
            <a:ext cx="4449167" cy="3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OrderedTree.java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TestOrderTree.java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SLinkedQueue.java or ArrayQueue.java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Queue.java (interface)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+mn-ea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0070C0"/>
                  </a:solidFill>
                </a:rPr>
                <a:t>DS04_09_201800000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DS04_09_201800000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</a:rPr>
              <a:t>실습 개요 </a:t>
            </a:r>
            <a:endParaRPr lang="ko-KR" altLang="en-US" sz="2800" b="1" dirty="0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dirty="0" err="1" smtClean="0"/>
              <a:t>순서트리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OrderedTree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레벨순서</a:t>
            </a:r>
            <a:r>
              <a:rPr lang="en-US" altLang="ko-KR" sz="2000" b="1" dirty="0" smtClean="0"/>
              <a:t>(level order)</a:t>
            </a:r>
            <a:r>
              <a:rPr lang="ko-KR" altLang="en-US" sz="2000" b="1" dirty="0" smtClean="0"/>
              <a:t>순회의 구현</a:t>
            </a:r>
            <a:endParaRPr lang="ko-KR" altLang="en-US" sz="1600" b="1" kern="0" dirty="0"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실습문제</a:t>
            </a:r>
            <a:endParaRPr lang="ko-KR" altLang="en-US" sz="1600" b="1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688037" y="3600091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무</a:t>
            </a:r>
            <a:r>
              <a:rPr lang="en-US" altLang="ko-KR" sz="2000" dirty="0" smtClean="0">
                <a:solidFill>
                  <a:srgbClr val="404040"/>
                </a:solidFill>
              </a:rPr>
              <a:t>(</a:t>
            </a:r>
            <a:r>
              <a:rPr lang="ko-KR" altLang="en-US" sz="2000" dirty="0" smtClean="0">
                <a:solidFill>
                  <a:srgbClr val="404040"/>
                </a:solidFill>
              </a:rPr>
              <a:t>無</a:t>
            </a:r>
            <a:r>
              <a:rPr lang="en-US" altLang="ko-KR" sz="2000" dirty="0" smtClean="0">
                <a:solidFill>
                  <a:srgbClr val="404040"/>
                </a:solidFill>
              </a:rPr>
              <a:t>)</a:t>
            </a:r>
            <a:r>
              <a:rPr lang="ko-KR" altLang="en-US" sz="2000" dirty="0" smtClean="0">
                <a:solidFill>
                  <a:srgbClr val="404040"/>
                </a:solidFill>
              </a:rPr>
              <a:t>순서 트리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같은 높이에 있는 노드 간에 순서가 없음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아래 </a:t>
            </a:r>
            <a:r>
              <a:rPr lang="en-US" altLang="ko-KR" sz="2000" dirty="0" smtClean="0">
                <a:solidFill>
                  <a:srgbClr val="404040"/>
                </a:solidFill>
              </a:rPr>
              <a:t>3</a:t>
            </a:r>
            <a:r>
              <a:rPr lang="ko-KR" altLang="en-US" sz="2000" dirty="0" smtClean="0">
                <a:solidFill>
                  <a:srgbClr val="404040"/>
                </a:solidFill>
              </a:rPr>
              <a:t>개의 트리는 동일한 트리임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78553" y="3532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35603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78553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21503" y="441340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78553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4" name="직선 연결선 3"/>
          <p:cNvCxnSpPr>
            <a:stCxn id="8" idx="0"/>
            <a:endCxn id="2" idx="3"/>
          </p:cNvCxnSpPr>
          <p:nvPr/>
        </p:nvCxnSpPr>
        <p:spPr>
          <a:xfrm flipV="1">
            <a:off x="1779734" y="3949031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0"/>
            <a:endCxn id="2" idx="5"/>
          </p:cNvCxnSpPr>
          <p:nvPr/>
        </p:nvCxnSpPr>
        <p:spPr>
          <a:xfrm flipH="1" flipV="1">
            <a:off x="2695311" y="3949031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0"/>
            <a:endCxn id="2" idx="4"/>
          </p:cNvCxnSpPr>
          <p:nvPr/>
        </p:nvCxnSpPr>
        <p:spPr>
          <a:xfrm flipV="1">
            <a:off x="2522684" y="4020535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0"/>
            <a:endCxn id="9" idx="4"/>
          </p:cNvCxnSpPr>
          <p:nvPr/>
        </p:nvCxnSpPr>
        <p:spPr>
          <a:xfrm flipV="1">
            <a:off x="2522684" y="4913536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602778" y="3532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859828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02778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45728" y="441340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345728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28" name="직선 연결선 27"/>
          <p:cNvCxnSpPr>
            <a:stCxn id="24" idx="0"/>
            <a:endCxn id="23" idx="3"/>
          </p:cNvCxnSpPr>
          <p:nvPr/>
        </p:nvCxnSpPr>
        <p:spPr>
          <a:xfrm flipV="1">
            <a:off x="5103959" y="3949031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0"/>
            <a:endCxn id="23" idx="5"/>
          </p:cNvCxnSpPr>
          <p:nvPr/>
        </p:nvCxnSpPr>
        <p:spPr>
          <a:xfrm flipH="1" flipV="1">
            <a:off x="6019536" y="3949031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0"/>
            <a:endCxn id="23" idx="4"/>
          </p:cNvCxnSpPr>
          <p:nvPr/>
        </p:nvCxnSpPr>
        <p:spPr>
          <a:xfrm flipV="1">
            <a:off x="5846909" y="4020535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0"/>
            <a:endCxn id="26" idx="4"/>
          </p:cNvCxnSpPr>
          <p:nvPr/>
        </p:nvCxnSpPr>
        <p:spPr>
          <a:xfrm flipV="1">
            <a:off x="6589859" y="4901662"/>
            <a:ext cx="0" cy="41661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3573" y="4196828"/>
            <a:ext cx="78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5400" dirty="0" smtClean="0">
                <a:solidFill>
                  <a:srgbClr val="404040"/>
                </a:solidFill>
              </a:rPr>
              <a:t>=</a:t>
            </a:r>
            <a:endParaRPr lang="ko-KR" altLang="en-US" sz="5400" dirty="0">
              <a:solidFill>
                <a:srgbClr val="40404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900708" y="353227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157758" y="4425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900708" y="4425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643658" y="441339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157758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43" name="직선 연결선 42"/>
          <p:cNvCxnSpPr>
            <a:stCxn id="39" idx="0"/>
            <a:endCxn id="38" idx="3"/>
          </p:cNvCxnSpPr>
          <p:nvPr/>
        </p:nvCxnSpPr>
        <p:spPr>
          <a:xfrm flipV="1">
            <a:off x="8401889" y="3949030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0"/>
            <a:endCxn id="38" idx="5"/>
          </p:cNvCxnSpPr>
          <p:nvPr/>
        </p:nvCxnSpPr>
        <p:spPr>
          <a:xfrm flipH="1" flipV="1">
            <a:off x="9317466" y="3949030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0" idx="0"/>
            <a:endCxn id="38" idx="4"/>
          </p:cNvCxnSpPr>
          <p:nvPr/>
        </p:nvCxnSpPr>
        <p:spPr>
          <a:xfrm flipV="1">
            <a:off x="9144839" y="4020534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0"/>
            <a:endCxn id="39" idx="4"/>
          </p:cNvCxnSpPr>
          <p:nvPr/>
        </p:nvCxnSpPr>
        <p:spPr>
          <a:xfrm flipV="1">
            <a:off x="8401889" y="4913535"/>
            <a:ext cx="0" cy="40474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20624" y="4208411"/>
            <a:ext cx="78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5400" dirty="0" smtClean="0">
                <a:solidFill>
                  <a:srgbClr val="404040"/>
                </a:solidFill>
              </a:rPr>
              <a:t>=</a:t>
            </a:r>
            <a:endParaRPr lang="ko-KR" altLang="en-US" sz="5400" dirty="0">
              <a:solidFill>
                <a:srgbClr val="40404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Tree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4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순서 트리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같은 높이에 있는 노드 간에 순서가 존재함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아래 </a:t>
            </a:r>
            <a:r>
              <a:rPr lang="en-US" altLang="ko-KR" sz="2000" dirty="0" smtClean="0">
                <a:solidFill>
                  <a:srgbClr val="404040"/>
                </a:solidFill>
              </a:rPr>
              <a:t>3</a:t>
            </a:r>
            <a:r>
              <a:rPr lang="ko-KR" altLang="en-US" sz="2000" dirty="0" smtClean="0">
                <a:solidFill>
                  <a:srgbClr val="404040"/>
                </a:solidFill>
              </a:rPr>
              <a:t>개의 트리는 서로 다른 트리임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ko-KR" altLang="en-US" sz="2000" dirty="0">
              <a:solidFill>
                <a:srgbClr val="40404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78553" y="3532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35603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78553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21503" y="441340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278553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38" name="직선 연결선 37"/>
          <p:cNvCxnSpPr>
            <a:stCxn id="33" idx="0"/>
            <a:endCxn id="32" idx="3"/>
          </p:cNvCxnSpPr>
          <p:nvPr/>
        </p:nvCxnSpPr>
        <p:spPr>
          <a:xfrm flipV="1">
            <a:off x="1779734" y="3949031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0"/>
            <a:endCxn id="32" idx="5"/>
          </p:cNvCxnSpPr>
          <p:nvPr/>
        </p:nvCxnSpPr>
        <p:spPr>
          <a:xfrm flipH="1" flipV="1">
            <a:off x="2695311" y="3949031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0"/>
            <a:endCxn id="32" idx="4"/>
          </p:cNvCxnSpPr>
          <p:nvPr/>
        </p:nvCxnSpPr>
        <p:spPr>
          <a:xfrm flipV="1">
            <a:off x="2522684" y="4020535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0"/>
            <a:endCxn id="34" idx="4"/>
          </p:cNvCxnSpPr>
          <p:nvPr/>
        </p:nvCxnSpPr>
        <p:spPr>
          <a:xfrm flipV="1">
            <a:off x="2522684" y="4913536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602778" y="3532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59828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02778" y="4425274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45728" y="4413400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45728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47" name="직선 연결선 46"/>
          <p:cNvCxnSpPr>
            <a:stCxn id="43" idx="0"/>
            <a:endCxn id="42" idx="3"/>
          </p:cNvCxnSpPr>
          <p:nvPr/>
        </p:nvCxnSpPr>
        <p:spPr>
          <a:xfrm flipV="1">
            <a:off x="5103959" y="3949031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5" idx="0"/>
            <a:endCxn id="42" idx="5"/>
          </p:cNvCxnSpPr>
          <p:nvPr/>
        </p:nvCxnSpPr>
        <p:spPr>
          <a:xfrm flipH="1" flipV="1">
            <a:off x="6019536" y="3949031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0"/>
            <a:endCxn id="42" idx="4"/>
          </p:cNvCxnSpPr>
          <p:nvPr/>
        </p:nvCxnSpPr>
        <p:spPr>
          <a:xfrm flipV="1">
            <a:off x="5846909" y="4020535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0"/>
            <a:endCxn id="45" idx="4"/>
          </p:cNvCxnSpPr>
          <p:nvPr/>
        </p:nvCxnSpPr>
        <p:spPr>
          <a:xfrm flipV="1">
            <a:off x="6589859" y="4901662"/>
            <a:ext cx="0" cy="41661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93573" y="4196828"/>
            <a:ext cx="78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5400" dirty="0" smtClean="0">
                <a:solidFill>
                  <a:srgbClr val="404040"/>
                </a:solidFill>
              </a:rPr>
              <a:t>≠</a:t>
            </a:r>
            <a:endParaRPr lang="ko-KR" altLang="en-US" sz="5400" dirty="0">
              <a:solidFill>
                <a:srgbClr val="40404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900708" y="3532272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157758" y="4425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900708" y="442527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643658" y="4413399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157758" y="5318275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4040"/>
              </a:solidFill>
            </a:endParaRPr>
          </a:p>
        </p:txBody>
      </p:sp>
      <p:cxnSp>
        <p:nvCxnSpPr>
          <p:cNvPr id="57" name="직선 연결선 56"/>
          <p:cNvCxnSpPr>
            <a:stCxn id="53" idx="0"/>
            <a:endCxn id="52" idx="3"/>
          </p:cNvCxnSpPr>
          <p:nvPr/>
        </p:nvCxnSpPr>
        <p:spPr>
          <a:xfrm flipV="1">
            <a:off x="8401889" y="3949030"/>
            <a:ext cx="570323" cy="476243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5" idx="0"/>
            <a:endCxn id="52" idx="5"/>
          </p:cNvCxnSpPr>
          <p:nvPr/>
        </p:nvCxnSpPr>
        <p:spPr>
          <a:xfrm flipH="1" flipV="1">
            <a:off x="9317466" y="3949030"/>
            <a:ext cx="570323" cy="46436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4" idx="0"/>
            <a:endCxn id="52" idx="4"/>
          </p:cNvCxnSpPr>
          <p:nvPr/>
        </p:nvCxnSpPr>
        <p:spPr>
          <a:xfrm flipV="1">
            <a:off x="9144839" y="4020534"/>
            <a:ext cx="0" cy="404739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0"/>
            <a:endCxn id="53" idx="4"/>
          </p:cNvCxnSpPr>
          <p:nvPr/>
        </p:nvCxnSpPr>
        <p:spPr>
          <a:xfrm flipV="1">
            <a:off x="8401889" y="4913535"/>
            <a:ext cx="0" cy="40474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20624" y="4208411"/>
            <a:ext cx="78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5400" dirty="0">
                <a:solidFill>
                  <a:srgbClr val="404040"/>
                </a:solidFill>
              </a:rPr>
              <a:t>≠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Ordered Tree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0554" y="1642650"/>
            <a:ext cx="104441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04040"/>
                </a:solidFill>
              </a:rPr>
              <a:t>Java</a:t>
            </a:r>
            <a:r>
              <a:rPr lang="ko-KR" altLang="en-US" sz="2000" dirty="0" smtClean="0">
                <a:solidFill>
                  <a:srgbClr val="404040"/>
                </a:solidFill>
              </a:rPr>
              <a:t>에서 </a:t>
            </a:r>
            <a:r>
              <a:rPr lang="ko-KR" altLang="en-US" sz="2000" b="1" dirty="0" smtClean="0">
                <a:solidFill>
                  <a:srgbClr val="404040"/>
                </a:solidFill>
              </a:rPr>
              <a:t>데이터를 저장하는 기본 자료구조를 사용하기 편하도록</a:t>
            </a:r>
            <a:r>
              <a:rPr lang="ko-KR" altLang="en-US" sz="2000" dirty="0" smtClean="0">
                <a:solidFill>
                  <a:srgbClr val="404040"/>
                </a:solidFill>
              </a:rPr>
              <a:t> 구현해 놓은 것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914400" lvl="1" indent="-457200" fontAlgn="base">
              <a:buAutoNum type="arabicPeriod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List</a:t>
            </a:r>
          </a:p>
          <a:p>
            <a:pPr marL="1257300" lvl="2" indent="-342900" fontAlgn="base">
              <a:buFontTx/>
              <a:buChar char="-"/>
            </a:pPr>
            <a:r>
              <a:rPr lang="ko-KR" altLang="en-US" sz="2000" b="1" dirty="0" smtClean="0">
                <a:solidFill>
                  <a:srgbClr val="404040"/>
                </a:solidFill>
              </a:rPr>
              <a:t>순서가 있는 데이터를 저장</a:t>
            </a:r>
            <a:r>
              <a:rPr lang="ko-KR" altLang="en-US" sz="2000" dirty="0" smtClean="0">
                <a:solidFill>
                  <a:srgbClr val="404040"/>
                </a:solidFill>
              </a:rPr>
              <a:t>할 때 사용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ko-KR" altLang="en-US" sz="2000" dirty="0" smtClean="0">
                <a:solidFill>
                  <a:srgbClr val="404040"/>
                </a:solidFill>
              </a:rPr>
              <a:t>중복 허용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1257300" lvl="2" indent="-342900" fontAlgn="base">
              <a:buFontTx/>
              <a:buChar char="-"/>
            </a:pPr>
            <a:r>
              <a:rPr lang="en-US" altLang="ko-KR" sz="2000" dirty="0" err="1" smtClean="0">
                <a:solidFill>
                  <a:srgbClr val="404040"/>
                </a:solidFill>
              </a:rPr>
              <a:t>LinkedList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ArrayList</a:t>
            </a:r>
            <a:r>
              <a:rPr lang="en-US" altLang="ko-KR" sz="2000" dirty="0" smtClean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등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914400" lvl="1" indent="-457200" fontAlgn="base">
              <a:buAutoNum type="arabicPeriod"/>
            </a:pPr>
            <a:endParaRPr lang="en-US" altLang="ko-KR" sz="2000" dirty="0">
              <a:solidFill>
                <a:srgbClr val="404040"/>
              </a:solidFill>
            </a:endParaRPr>
          </a:p>
          <a:p>
            <a:pPr marL="914400" lvl="1" indent="-457200" fontAlgn="base">
              <a:buAutoNum type="arabicPeriod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Set</a:t>
            </a:r>
          </a:p>
          <a:p>
            <a:pPr marL="1257300" lvl="2" indent="-342900" fontAlgn="base">
              <a:buFontTx/>
              <a:buChar char="-"/>
            </a:pPr>
            <a:r>
              <a:rPr lang="ko-KR" altLang="en-US" sz="2000" b="1" dirty="0">
                <a:solidFill>
                  <a:srgbClr val="404040"/>
                </a:solidFill>
              </a:rPr>
              <a:t>순서가 없는 데이터를 저장</a:t>
            </a:r>
            <a:r>
              <a:rPr lang="ko-KR" altLang="en-US" sz="2000" dirty="0">
                <a:solidFill>
                  <a:srgbClr val="404040"/>
                </a:solidFill>
              </a:rPr>
              <a:t>할 때 사용</a:t>
            </a:r>
            <a:r>
              <a:rPr lang="en-US" altLang="ko-KR" sz="2000" dirty="0">
                <a:solidFill>
                  <a:srgbClr val="404040"/>
                </a:solidFill>
              </a:rPr>
              <a:t>, </a:t>
            </a:r>
            <a:r>
              <a:rPr lang="ko-KR" altLang="en-US" sz="2000" dirty="0">
                <a:solidFill>
                  <a:srgbClr val="404040"/>
                </a:solidFill>
              </a:rPr>
              <a:t>중복 허용 안함</a:t>
            </a:r>
            <a:r>
              <a:rPr lang="en-US" altLang="ko-KR" sz="2000" dirty="0">
                <a:solidFill>
                  <a:srgbClr val="404040"/>
                </a:solidFill>
              </a:rPr>
              <a:t>.</a:t>
            </a:r>
          </a:p>
          <a:p>
            <a:pPr marL="1257300" lvl="2" indent="-342900" fontAlgn="base">
              <a:buFontTx/>
              <a:buChar char="-"/>
            </a:pPr>
            <a:r>
              <a:rPr lang="en-US" altLang="ko-KR" sz="2000" dirty="0" err="1" smtClean="0">
                <a:solidFill>
                  <a:srgbClr val="404040"/>
                </a:solidFill>
              </a:rPr>
              <a:t>HashSet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TreeSet</a:t>
            </a:r>
            <a:r>
              <a:rPr lang="en-US" altLang="ko-KR" sz="2000" dirty="0" smtClean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등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1257300" lvl="2" indent="-342900" fontAlgn="base">
              <a:buFontTx/>
              <a:buChar char="-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914400" lvl="1" indent="-457200" fontAlgn="base">
              <a:buAutoNum type="arabicPeriod"/>
            </a:pPr>
            <a:r>
              <a:rPr lang="en-US" altLang="ko-KR" sz="2000" b="1" dirty="0" smtClean="0">
                <a:solidFill>
                  <a:srgbClr val="404040"/>
                </a:solidFill>
              </a:rPr>
              <a:t>Map</a:t>
            </a:r>
          </a:p>
          <a:p>
            <a:pPr marL="1257300" lvl="2" indent="-342900" fontAlgn="base">
              <a:buFontTx/>
              <a:buChar char="-"/>
            </a:pPr>
            <a:r>
              <a:rPr lang="ko-KR" altLang="en-US" sz="2000" dirty="0" smtClean="0">
                <a:solidFill>
                  <a:srgbClr val="404040"/>
                </a:solidFill>
              </a:rPr>
              <a:t>키</a:t>
            </a:r>
            <a:r>
              <a:rPr lang="en-US" altLang="ko-KR" sz="2000" dirty="0" smtClean="0">
                <a:solidFill>
                  <a:srgbClr val="404040"/>
                </a:solidFill>
              </a:rPr>
              <a:t>(Key)</a:t>
            </a:r>
            <a:r>
              <a:rPr lang="ko-KR" altLang="en-US" sz="2000" dirty="0" smtClean="0">
                <a:solidFill>
                  <a:srgbClr val="404040"/>
                </a:solidFill>
              </a:rPr>
              <a:t>와 값</a:t>
            </a:r>
            <a:r>
              <a:rPr lang="en-US" altLang="ko-KR" sz="2000" dirty="0" smtClean="0">
                <a:solidFill>
                  <a:srgbClr val="404040"/>
                </a:solidFill>
              </a:rPr>
              <a:t>(Value)</a:t>
            </a:r>
            <a:r>
              <a:rPr lang="ko-KR" altLang="en-US" sz="2000" dirty="0" smtClean="0">
                <a:solidFill>
                  <a:srgbClr val="404040"/>
                </a:solidFill>
              </a:rPr>
              <a:t>의 쌍으로 데이터를 저장할 때 사용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marL="1257300" lvl="2" indent="-342900" fontAlgn="base">
              <a:buFontTx/>
              <a:buChar char="-"/>
            </a:pPr>
            <a:r>
              <a:rPr lang="en-US" altLang="ko-KR" sz="2000" dirty="0" err="1" smtClean="0">
                <a:solidFill>
                  <a:srgbClr val="404040"/>
                </a:solidFill>
              </a:rPr>
              <a:t>HashMap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TreeMap</a:t>
            </a:r>
            <a:r>
              <a:rPr lang="en-US" altLang="ko-KR" sz="2000" dirty="0" smtClean="0">
                <a:solidFill>
                  <a:srgbClr val="40404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404040"/>
                </a:solidFill>
              </a:rPr>
              <a:t>HashTable</a:t>
            </a:r>
            <a:r>
              <a:rPr lang="en-US" altLang="ko-KR" sz="2000" dirty="0">
                <a:solidFill>
                  <a:srgbClr val="404040"/>
                </a:solidFill>
              </a:rPr>
              <a:t> </a:t>
            </a:r>
            <a:r>
              <a:rPr lang="ko-KR" altLang="en-US" sz="2000" dirty="0" smtClean="0">
                <a:solidFill>
                  <a:srgbClr val="404040"/>
                </a:solidFill>
              </a:rPr>
              <a:t>등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  <a:p>
            <a:pPr lvl="2" fontAlgn="base"/>
            <a:endParaRPr lang="en-US" altLang="ko-KR" sz="2000" dirty="0">
              <a:solidFill>
                <a:srgbClr val="404040"/>
              </a:solidFill>
            </a:endParaRPr>
          </a:p>
          <a:p>
            <a:pPr lvl="1" fontAlgn="base"/>
            <a:endParaRPr lang="ko-KR" altLang="en-US" sz="2000" dirty="0">
              <a:solidFill>
                <a:srgbClr val="40404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</a:rPr>
              <a:t>Java Collection Framework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00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146857" y="1524904"/>
            <a:ext cx="10603610" cy="400110"/>
            <a:chOff x="2581164" y="1868478"/>
            <a:chExt cx="10603610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2581164" y="1994115"/>
              <a:ext cx="159457" cy="159457"/>
            </a:xfrm>
            <a:prstGeom prst="rect">
              <a:avLst/>
            </a:prstGeom>
            <a:solidFill>
              <a:srgbClr val="16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0621" y="1868478"/>
              <a:ext cx="10444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000" dirty="0" smtClean="0">
                  <a:solidFill>
                    <a:srgbClr val="404040"/>
                  </a:solidFill>
                </a:rPr>
                <a:t>리프노드부터 시작하여 서브 트리를 구축하고</a:t>
              </a:r>
              <a:r>
                <a:rPr lang="en-US" altLang="ko-KR" sz="2000" dirty="0" smtClean="0">
                  <a:solidFill>
                    <a:srgbClr val="404040"/>
                  </a:solidFill>
                </a:rPr>
                <a:t>, </a:t>
              </a:r>
              <a:r>
                <a:rPr lang="ko-KR" altLang="en-US" sz="2000" dirty="0" smtClean="0">
                  <a:solidFill>
                    <a:srgbClr val="404040"/>
                  </a:solidFill>
                </a:rPr>
                <a:t>루트 노드에 연결함</a:t>
              </a:r>
              <a:r>
                <a:rPr lang="en-US" altLang="ko-KR" sz="2000" dirty="0" smtClean="0">
                  <a:solidFill>
                    <a:srgbClr val="404040"/>
                  </a:solidFill>
                </a:rPr>
                <a:t>.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43378" y="2996897"/>
            <a:ext cx="4933262" cy="3082755"/>
            <a:chOff x="1043378" y="2996897"/>
            <a:chExt cx="4933262" cy="3082755"/>
          </a:xfrm>
        </p:grpSpPr>
        <p:sp>
          <p:nvSpPr>
            <p:cNvPr id="22" name="TextBox 21"/>
            <p:cNvSpPr txBox="1"/>
            <p:nvPr/>
          </p:nvSpPr>
          <p:spPr>
            <a:xfrm>
              <a:off x="2242536" y="5710320"/>
              <a:ext cx="315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altLang="ko-KR" b="1" dirty="0" smtClean="0">
                  <a:solidFill>
                    <a:srgbClr val="404040"/>
                  </a:solidFill>
                </a:rPr>
                <a:t>- </a:t>
              </a:r>
              <a:r>
                <a:rPr lang="ko-KR" altLang="en-US" b="1" dirty="0" smtClean="0">
                  <a:solidFill>
                    <a:srgbClr val="404040"/>
                  </a:solidFill>
                </a:rPr>
                <a:t>교재 </a:t>
              </a:r>
              <a:r>
                <a:rPr lang="en-US" altLang="ko-KR" b="1" dirty="0" smtClean="0">
                  <a:solidFill>
                    <a:srgbClr val="404040"/>
                  </a:solidFill>
                </a:rPr>
                <a:t>p.390 [</a:t>
              </a:r>
              <a:r>
                <a:rPr lang="ko-KR" altLang="en-US" b="1" dirty="0" smtClean="0">
                  <a:solidFill>
                    <a:srgbClr val="404040"/>
                  </a:solidFill>
                </a:rPr>
                <a:t>그림 </a:t>
              </a:r>
              <a:r>
                <a:rPr lang="en-US" altLang="ko-KR" b="1" dirty="0" smtClean="0">
                  <a:solidFill>
                    <a:srgbClr val="404040"/>
                  </a:solidFill>
                </a:rPr>
                <a:t>11.13] -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1043378" y="4949023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577028" y="2996897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665678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488378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>
              <a:stCxn id="25" idx="0"/>
              <a:endCxn id="24" idx="3"/>
            </p:cNvCxnSpPr>
            <p:nvPr/>
          </p:nvCxnSpPr>
          <p:spPr>
            <a:xfrm flipV="1">
              <a:off x="1909809" y="3413655"/>
              <a:ext cx="1738723" cy="47624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6" idx="0"/>
              <a:endCxn id="24" idx="5"/>
            </p:cNvCxnSpPr>
            <p:nvPr/>
          </p:nvCxnSpPr>
          <p:spPr>
            <a:xfrm flipH="1" flipV="1">
              <a:off x="3993786" y="3413655"/>
              <a:ext cx="1738723" cy="476243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0"/>
              <a:endCxn id="25" idx="3"/>
            </p:cNvCxnSpPr>
            <p:nvPr/>
          </p:nvCxnSpPr>
          <p:spPr>
            <a:xfrm flipV="1">
              <a:off x="1287509" y="4306656"/>
              <a:ext cx="449673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33" idx="0"/>
              <a:endCxn id="25" idx="5"/>
            </p:cNvCxnSpPr>
            <p:nvPr/>
          </p:nvCxnSpPr>
          <p:spPr>
            <a:xfrm flipH="1" flipV="1">
              <a:off x="2082436" y="4306656"/>
              <a:ext cx="392085" cy="642367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5488378" y="4951256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>
              <a:stCxn id="31" idx="0"/>
              <a:endCxn id="26" idx="4"/>
            </p:cNvCxnSpPr>
            <p:nvPr/>
          </p:nvCxnSpPr>
          <p:spPr>
            <a:xfrm flipV="1">
              <a:off x="5732509" y="4378160"/>
              <a:ext cx="0" cy="573096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230390" y="4949023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577773" y="3889898"/>
              <a:ext cx="488262" cy="488262"/>
            </a:xfrm>
            <a:prstGeom prst="ellipse">
              <a:avLst/>
            </a:prstGeom>
            <a:noFill/>
            <a:ln w="28575">
              <a:solidFill>
                <a:srgbClr val="16A0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/>
            <p:cNvCxnSpPr>
              <a:stCxn id="34" idx="0"/>
              <a:endCxn id="24" idx="4"/>
            </p:cNvCxnSpPr>
            <p:nvPr/>
          </p:nvCxnSpPr>
          <p:spPr>
            <a:xfrm flipH="1" flipV="1">
              <a:off x="3821159" y="3485159"/>
              <a:ext cx="745" cy="404739"/>
            </a:xfrm>
            <a:prstGeom prst="line">
              <a:avLst/>
            </a:prstGeom>
            <a:ln w="28575">
              <a:solidFill>
                <a:srgbClr val="16A0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UnOrderedTree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p.388 ~ 390)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04040"/>
                </a:solidFill>
              </a:rPr>
              <a:t>1. </a:t>
            </a:r>
            <a:r>
              <a:rPr lang="ko-KR" altLang="en-US" sz="2000" dirty="0" smtClean="0">
                <a:solidFill>
                  <a:srgbClr val="404040"/>
                </a:solidFill>
              </a:rPr>
              <a:t>각 리프 노드 생성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2536" y="5710320"/>
            <a:ext cx="31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p.390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11.13] -</a:t>
            </a:r>
          </a:p>
        </p:txBody>
      </p:sp>
      <p:sp>
        <p:nvSpPr>
          <p:cNvPr id="25" name="타원 24"/>
          <p:cNvSpPr/>
          <p:nvPr/>
        </p:nvSpPr>
        <p:spPr>
          <a:xfrm>
            <a:off x="3577028" y="299689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6656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883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0"/>
            <a:endCxn id="25" idx="3"/>
          </p:cNvCxnSpPr>
          <p:nvPr/>
        </p:nvCxnSpPr>
        <p:spPr>
          <a:xfrm flipV="1">
            <a:off x="1909809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0"/>
            <a:endCxn id="25" idx="5"/>
          </p:cNvCxnSpPr>
          <p:nvPr/>
        </p:nvCxnSpPr>
        <p:spPr>
          <a:xfrm flipH="1" flipV="1">
            <a:off x="3993786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6" idx="3"/>
          </p:cNvCxnSpPr>
          <p:nvPr/>
        </p:nvCxnSpPr>
        <p:spPr>
          <a:xfrm flipV="1">
            <a:off x="1287509" y="4306656"/>
            <a:ext cx="449673" cy="642367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4" idx="0"/>
            <a:endCxn id="26" idx="5"/>
          </p:cNvCxnSpPr>
          <p:nvPr/>
        </p:nvCxnSpPr>
        <p:spPr>
          <a:xfrm flipH="1" flipV="1">
            <a:off x="2082436" y="4306656"/>
            <a:ext cx="392085" cy="642367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2" idx="0"/>
            <a:endCxn id="27" idx="4"/>
          </p:cNvCxnSpPr>
          <p:nvPr/>
        </p:nvCxnSpPr>
        <p:spPr>
          <a:xfrm flipV="1">
            <a:off x="5732509" y="4378160"/>
            <a:ext cx="0" cy="573096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5" idx="0"/>
            <a:endCxn id="25" idx="4"/>
          </p:cNvCxnSpPr>
          <p:nvPr/>
        </p:nvCxnSpPr>
        <p:spPr>
          <a:xfrm flipH="1" flipV="1">
            <a:off x="3821159" y="3485159"/>
            <a:ext cx="745" cy="40473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87028" y="2796583"/>
            <a:ext cx="5399286" cy="302014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43378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88378" y="495125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0390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77773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14" y="2913112"/>
            <a:ext cx="5491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 </a:t>
            </a:r>
            <a:r>
              <a:rPr lang="en-US" altLang="ko-KR" dirty="0" err="1" smtClean="0">
                <a:solidFill>
                  <a:srgbClr val="404040"/>
                </a:solidFill>
              </a:rPr>
              <a:t>treeA</a:t>
            </a:r>
            <a:r>
              <a:rPr lang="en-US" altLang="ko-KR" dirty="0" smtClean="0">
                <a:solidFill>
                  <a:srgbClr val="404040"/>
                </a:solidFill>
              </a:rPr>
              <a:t>, </a:t>
            </a:r>
            <a:r>
              <a:rPr lang="en-US" altLang="ko-KR" dirty="0" err="1" smtClean="0">
                <a:solidFill>
                  <a:srgbClr val="404040"/>
                </a:solidFill>
              </a:rPr>
              <a:t>treeB</a:t>
            </a:r>
            <a:r>
              <a:rPr lang="en-US" altLang="ko-KR" dirty="0" smtClean="0">
                <a:solidFill>
                  <a:srgbClr val="404040"/>
                </a:solidFill>
              </a:rPr>
              <a:t>, </a:t>
            </a:r>
            <a:r>
              <a:rPr lang="en-US" altLang="ko-KR" dirty="0" err="1" smtClean="0">
                <a:solidFill>
                  <a:srgbClr val="404040"/>
                </a:solidFill>
              </a:rPr>
              <a:t>treeD</a:t>
            </a:r>
            <a:r>
              <a:rPr lang="en-US" altLang="ko-KR" dirty="0" smtClean="0">
                <a:solidFill>
                  <a:srgbClr val="404040"/>
                </a:solidFill>
              </a:rPr>
              <a:t>;</a:t>
            </a:r>
          </a:p>
          <a:p>
            <a:pPr fontAlgn="base"/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en-US" altLang="ko-KR" dirty="0" err="1" smtClean="0">
                <a:solidFill>
                  <a:srgbClr val="404040"/>
                </a:solidFill>
              </a:rPr>
              <a:t>treeC</a:t>
            </a:r>
            <a:r>
              <a:rPr lang="en-US" altLang="ko-KR" dirty="0" smtClean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= new </a:t>
            </a:r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>
                <a:solidFill>
                  <a:srgbClr val="404040"/>
                </a:solidFill>
              </a:rPr>
              <a:t>(“C”);</a:t>
            </a:r>
          </a:p>
          <a:p>
            <a:pPr fontAlgn="base"/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en-US" altLang="ko-KR" dirty="0" err="1" smtClean="0">
                <a:solidFill>
                  <a:srgbClr val="404040"/>
                </a:solidFill>
              </a:rPr>
              <a:t>treeE</a:t>
            </a:r>
            <a:r>
              <a:rPr lang="en-US" altLang="ko-KR" dirty="0" smtClean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= new </a:t>
            </a:r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(“E”);</a:t>
            </a:r>
            <a:endParaRPr lang="en-US" altLang="ko-KR" dirty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en-US" altLang="ko-KR" dirty="0" err="1" smtClean="0">
                <a:solidFill>
                  <a:srgbClr val="404040"/>
                </a:solidFill>
              </a:rPr>
              <a:t>treeF</a:t>
            </a:r>
            <a:r>
              <a:rPr lang="en-US" altLang="ko-KR" dirty="0" smtClean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= new </a:t>
            </a:r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(“F”);</a:t>
            </a:r>
            <a:endParaRPr lang="en-US" altLang="ko-KR" dirty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>
                <a:solidFill>
                  <a:srgbClr val="404040"/>
                </a:solidFill>
              </a:rPr>
              <a:t> </a:t>
            </a:r>
            <a:r>
              <a:rPr lang="en-US" altLang="ko-KR" dirty="0" err="1" smtClean="0">
                <a:solidFill>
                  <a:srgbClr val="404040"/>
                </a:solidFill>
              </a:rPr>
              <a:t>treeG</a:t>
            </a:r>
            <a:r>
              <a:rPr lang="en-US" altLang="ko-KR" dirty="0" smtClean="0">
                <a:solidFill>
                  <a:srgbClr val="404040"/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= new </a:t>
            </a:r>
            <a:r>
              <a:rPr lang="en-US" altLang="ko-KR" dirty="0" err="1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(“G”);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UnOrderedTree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p.388 ~ 390)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04040"/>
                </a:solidFill>
              </a:rPr>
              <a:t>2. </a:t>
            </a:r>
            <a:r>
              <a:rPr lang="ko-KR" altLang="en-US" sz="2000" dirty="0" smtClean="0">
                <a:solidFill>
                  <a:srgbClr val="404040"/>
                </a:solidFill>
              </a:rPr>
              <a:t>서브 트리 구축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2536" y="5710320"/>
            <a:ext cx="31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p.390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11.13] -</a:t>
            </a:r>
          </a:p>
        </p:txBody>
      </p:sp>
      <p:sp>
        <p:nvSpPr>
          <p:cNvPr id="25" name="타원 24"/>
          <p:cNvSpPr/>
          <p:nvPr/>
        </p:nvSpPr>
        <p:spPr>
          <a:xfrm>
            <a:off x="3577028" y="299689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883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0"/>
            <a:endCxn id="25" idx="3"/>
          </p:cNvCxnSpPr>
          <p:nvPr/>
        </p:nvCxnSpPr>
        <p:spPr>
          <a:xfrm flipV="1">
            <a:off x="1909809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0"/>
            <a:endCxn id="25" idx="5"/>
          </p:cNvCxnSpPr>
          <p:nvPr/>
        </p:nvCxnSpPr>
        <p:spPr>
          <a:xfrm flipH="1" flipV="1">
            <a:off x="3993786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2" idx="0"/>
            <a:endCxn id="27" idx="4"/>
          </p:cNvCxnSpPr>
          <p:nvPr/>
        </p:nvCxnSpPr>
        <p:spPr>
          <a:xfrm flipV="1">
            <a:off x="5732509" y="4378160"/>
            <a:ext cx="0" cy="573096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5" idx="0"/>
            <a:endCxn id="25" idx="4"/>
          </p:cNvCxnSpPr>
          <p:nvPr/>
        </p:nvCxnSpPr>
        <p:spPr>
          <a:xfrm flipH="1" flipV="1">
            <a:off x="3821159" y="3485159"/>
            <a:ext cx="745" cy="40473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378" y="2752341"/>
            <a:ext cx="5399286" cy="302014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43378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88378" y="495125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0390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77773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14" y="2913112"/>
            <a:ext cx="5491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객체 생성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smtClean="0">
                <a:solidFill>
                  <a:srgbClr val="404040"/>
                </a:solidFill>
              </a:rPr>
              <a:t>Set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subtreesOfB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TreeSet</a:t>
            </a:r>
            <a:r>
              <a:rPr lang="en-US" altLang="ko-KR" dirty="0" smtClean="0">
                <a:solidFill>
                  <a:srgbClr val="404040"/>
                </a:solidFill>
              </a:rPr>
              <a:t>();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ko-KR" altLang="en-US" dirty="0" smtClean="0">
                <a:solidFill>
                  <a:srgbClr val="FF5050"/>
                </a:solidFill>
              </a:rPr>
              <a:t>에 </a:t>
            </a:r>
            <a:r>
              <a:rPr lang="en-US" altLang="ko-KR" dirty="0" err="1" smtClean="0">
                <a:solidFill>
                  <a:srgbClr val="FF5050"/>
                </a:solidFill>
              </a:rPr>
              <a:t>treeE</a:t>
            </a:r>
            <a:r>
              <a:rPr lang="en-US" altLang="ko-KR" dirty="0" smtClean="0">
                <a:solidFill>
                  <a:srgbClr val="FF5050"/>
                </a:solidFill>
              </a:rPr>
              <a:t>, </a:t>
            </a:r>
            <a:r>
              <a:rPr lang="en-US" altLang="ko-KR" dirty="0" err="1" smtClean="0">
                <a:solidFill>
                  <a:srgbClr val="FF5050"/>
                </a:solidFill>
              </a:rPr>
              <a:t>treeF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추가 </a:t>
            </a:r>
            <a:r>
              <a:rPr lang="en-US" altLang="ko-KR" dirty="0" smtClean="0">
                <a:solidFill>
                  <a:srgbClr val="FF5050"/>
                </a:solidFill>
              </a:rPr>
              <a:t>*/ 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subtreesOfB.add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treeE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subtreesOfB.add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treeF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treeB</a:t>
            </a:r>
            <a:r>
              <a:rPr lang="ko-KR" altLang="en-US" dirty="0" smtClean="0">
                <a:solidFill>
                  <a:srgbClr val="FF5050"/>
                </a:solidFill>
              </a:rPr>
              <a:t>에 연결하여 트리 구축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treeB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(“B”,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subtreesOfB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</p:txBody>
      </p:sp>
      <p:sp>
        <p:nvSpPr>
          <p:cNvPr id="26" name="타원 25"/>
          <p:cNvSpPr/>
          <p:nvPr/>
        </p:nvSpPr>
        <p:spPr>
          <a:xfrm>
            <a:off x="16656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4" idx="0"/>
            <a:endCxn id="26" idx="3"/>
          </p:cNvCxnSpPr>
          <p:nvPr/>
        </p:nvCxnSpPr>
        <p:spPr>
          <a:xfrm flipV="1">
            <a:off x="1287509" y="4306656"/>
            <a:ext cx="449673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4" idx="0"/>
            <a:endCxn id="26" idx="5"/>
          </p:cNvCxnSpPr>
          <p:nvPr/>
        </p:nvCxnSpPr>
        <p:spPr>
          <a:xfrm flipH="1" flipV="1">
            <a:off x="2082436" y="4306656"/>
            <a:ext cx="392085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자유형 2"/>
          <p:cNvSpPr/>
          <p:nvPr/>
        </p:nvSpPr>
        <p:spPr>
          <a:xfrm>
            <a:off x="865754" y="3600787"/>
            <a:ext cx="2181519" cy="2171700"/>
          </a:xfrm>
          <a:custGeom>
            <a:avLst/>
            <a:gdLst>
              <a:gd name="connsiteX0" fmla="*/ 666750 w 2181519"/>
              <a:gd name="connsiteY0" fmla="*/ 76200 h 2171700"/>
              <a:gd name="connsiteX1" fmla="*/ 666750 w 2181519"/>
              <a:gd name="connsiteY1" fmla="*/ 76200 h 2171700"/>
              <a:gd name="connsiteX2" fmla="*/ 504825 w 2181519"/>
              <a:gd name="connsiteY2" fmla="*/ 142875 h 2171700"/>
              <a:gd name="connsiteX3" fmla="*/ 409575 w 2181519"/>
              <a:gd name="connsiteY3" fmla="*/ 209550 h 2171700"/>
              <a:gd name="connsiteX4" fmla="*/ 257175 w 2181519"/>
              <a:gd name="connsiteY4" fmla="*/ 333375 h 2171700"/>
              <a:gd name="connsiteX5" fmla="*/ 238125 w 2181519"/>
              <a:gd name="connsiteY5" fmla="*/ 361950 h 2171700"/>
              <a:gd name="connsiteX6" fmla="*/ 219075 w 2181519"/>
              <a:gd name="connsiteY6" fmla="*/ 400050 h 2171700"/>
              <a:gd name="connsiteX7" fmla="*/ 190500 w 2181519"/>
              <a:gd name="connsiteY7" fmla="*/ 438150 h 2171700"/>
              <a:gd name="connsiteX8" fmla="*/ 142875 w 2181519"/>
              <a:gd name="connsiteY8" fmla="*/ 514350 h 2171700"/>
              <a:gd name="connsiteX9" fmla="*/ 133350 w 2181519"/>
              <a:gd name="connsiteY9" fmla="*/ 542925 h 2171700"/>
              <a:gd name="connsiteX10" fmla="*/ 114300 w 2181519"/>
              <a:gd name="connsiteY10" fmla="*/ 571500 h 2171700"/>
              <a:gd name="connsiteX11" fmla="*/ 104775 w 2181519"/>
              <a:gd name="connsiteY11" fmla="*/ 619125 h 2171700"/>
              <a:gd name="connsiteX12" fmla="*/ 85725 w 2181519"/>
              <a:gd name="connsiteY12" fmla="*/ 676275 h 2171700"/>
              <a:gd name="connsiteX13" fmla="*/ 57150 w 2181519"/>
              <a:gd name="connsiteY13" fmla="*/ 762000 h 2171700"/>
              <a:gd name="connsiteX14" fmla="*/ 47625 w 2181519"/>
              <a:gd name="connsiteY14" fmla="*/ 828675 h 2171700"/>
              <a:gd name="connsiteX15" fmla="*/ 19050 w 2181519"/>
              <a:gd name="connsiteY15" fmla="*/ 895350 h 2171700"/>
              <a:gd name="connsiteX16" fmla="*/ 9525 w 2181519"/>
              <a:gd name="connsiteY16" fmla="*/ 1114425 h 2171700"/>
              <a:gd name="connsiteX17" fmla="*/ 0 w 2181519"/>
              <a:gd name="connsiteY17" fmla="*/ 1543050 h 2171700"/>
              <a:gd name="connsiteX18" fmla="*/ 9525 w 2181519"/>
              <a:gd name="connsiteY18" fmla="*/ 1724025 h 2171700"/>
              <a:gd name="connsiteX19" fmla="*/ 28575 w 2181519"/>
              <a:gd name="connsiteY19" fmla="*/ 1752600 h 2171700"/>
              <a:gd name="connsiteX20" fmla="*/ 47625 w 2181519"/>
              <a:gd name="connsiteY20" fmla="*/ 1790700 h 2171700"/>
              <a:gd name="connsiteX21" fmla="*/ 142875 w 2181519"/>
              <a:gd name="connsiteY21" fmla="*/ 1895475 h 2171700"/>
              <a:gd name="connsiteX22" fmla="*/ 200025 w 2181519"/>
              <a:gd name="connsiteY22" fmla="*/ 1943100 h 2171700"/>
              <a:gd name="connsiteX23" fmla="*/ 247650 w 2181519"/>
              <a:gd name="connsiteY23" fmla="*/ 1981200 h 2171700"/>
              <a:gd name="connsiteX24" fmla="*/ 285750 w 2181519"/>
              <a:gd name="connsiteY24" fmla="*/ 2009775 h 2171700"/>
              <a:gd name="connsiteX25" fmla="*/ 381000 w 2181519"/>
              <a:gd name="connsiteY25" fmla="*/ 2038350 h 2171700"/>
              <a:gd name="connsiteX26" fmla="*/ 409575 w 2181519"/>
              <a:gd name="connsiteY26" fmla="*/ 2047875 h 2171700"/>
              <a:gd name="connsiteX27" fmla="*/ 447675 w 2181519"/>
              <a:gd name="connsiteY27" fmla="*/ 2057400 h 2171700"/>
              <a:gd name="connsiteX28" fmla="*/ 514350 w 2181519"/>
              <a:gd name="connsiteY28" fmla="*/ 2076450 h 2171700"/>
              <a:gd name="connsiteX29" fmla="*/ 647700 w 2181519"/>
              <a:gd name="connsiteY29" fmla="*/ 2114550 h 2171700"/>
              <a:gd name="connsiteX30" fmla="*/ 895350 w 2181519"/>
              <a:gd name="connsiteY30" fmla="*/ 2133600 h 2171700"/>
              <a:gd name="connsiteX31" fmla="*/ 1019175 w 2181519"/>
              <a:gd name="connsiteY31" fmla="*/ 2152650 h 2171700"/>
              <a:gd name="connsiteX32" fmla="*/ 1123950 w 2181519"/>
              <a:gd name="connsiteY32" fmla="*/ 2171700 h 2171700"/>
              <a:gd name="connsiteX33" fmla="*/ 1676400 w 2181519"/>
              <a:gd name="connsiteY33" fmla="*/ 2152650 h 2171700"/>
              <a:gd name="connsiteX34" fmla="*/ 1809750 w 2181519"/>
              <a:gd name="connsiteY34" fmla="*/ 2143125 h 2171700"/>
              <a:gd name="connsiteX35" fmla="*/ 1876425 w 2181519"/>
              <a:gd name="connsiteY35" fmla="*/ 2124075 h 2171700"/>
              <a:gd name="connsiteX36" fmla="*/ 1981200 w 2181519"/>
              <a:gd name="connsiteY36" fmla="*/ 2114550 h 2171700"/>
              <a:gd name="connsiteX37" fmla="*/ 2019300 w 2181519"/>
              <a:gd name="connsiteY37" fmla="*/ 2095500 h 2171700"/>
              <a:gd name="connsiteX38" fmla="*/ 2076450 w 2181519"/>
              <a:gd name="connsiteY38" fmla="*/ 2028825 h 2171700"/>
              <a:gd name="connsiteX39" fmla="*/ 2085975 w 2181519"/>
              <a:gd name="connsiteY39" fmla="*/ 2000250 h 2171700"/>
              <a:gd name="connsiteX40" fmla="*/ 2124075 w 2181519"/>
              <a:gd name="connsiteY40" fmla="*/ 1933575 h 2171700"/>
              <a:gd name="connsiteX41" fmla="*/ 2152650 w 2181519"/>
              <a:gd name="connsiteY41" fmla="*/ 1857375 h 2171700"/>
              <a:gd name="connsiteX42" fmla="*/ 2171700 w 2181519"/>
              <a:gd name="connsiteY42" fmla="*/ 1790700 h 2171700"/>
              <a:gd name="connsiteX43" fmla="*/ 2181225 w 2181519"/>
              <a:gd name="connsiteY43" fmla="*/ 1333500 h 2171700"/>
              <a:gd name="connsiteX44" fmla="*/ 2162175 w 2181519"/>
              <a:gd name="connsiteY44" fmla="*/ 1047750 h 2171700"/>
              <a:gd name="connsiteX45" fmla="*/ 2143125 w 2181519"/>
              <a:gd name="connsiteY45" fmla="*/ 990600 h 2171700"/>
              <a:gd name="connsiteX46" fmla="*/ 2133600 w 2181519"/>
              <a:gd name="connsiteY46" fmla="*/ 962025 h 2171700"/>
              <a:gd name="connsiteX47" fmla="*/ 2114550 w 2181519"/>
              <a:gd name="connsiteY47" fmla="*/ 933450 h 2171700"/>
              <a:gd name="connsiteX48" fmla="*/ 2085975 w 2181519"/>
              <a:gd name="connsiteY48" fmla="*/ 866775 h 2171700"/>
              <a:gd name="connsiteX49" fmla="*/ 2057400 w 2181519"/>
              <a:gd name="connsiteY49" fmla="*/ 819150 h 2171700"/>
              <a:gd name="connsiteX50" fmla="*/ 2038350 w 2181519"/>
              <a:gd name="connsiteY50" fmla="*/ 790575 h 2171700"/>
              <a:gd name="connsiteX51" fmla="*/ 2019300 w 2181519"/>
              <a:gd name="connsiteY51" fmla="*/ 733425 h 2171700"/>
              <a:gd name="connsiteX52" fmla="*/ 1981200 w 2181519"/>
              <a:gd name="connsiteY52" fmla="*/ 685800 h 2171700"/>
              <a:gd name="connsiteX53" fmla="*/ 1914525 w 2181519"/>
              <a:gd name="connsiteY53" fmla="*/ 590550 h 2171700"/>
              <a:gd name="connsiteX54" fmla="*/ 1847850 w 2181519"/>
              <a:gd name="connsiteY54" fmla="*/ 504825 h 2171700"/>
              <a:gd name="connsiteX55" fmla="*/ 1771650 w 2181519"/>
              <a:gd name="connsiteY55" fmla="*/ 428625 h 2171700"/>
              <a:gd name="connsiteX56" fmla="*/ 1733550 w 2181519"/>
              <a:gd name="connsiteY56" fmla="*/ 400050 h 2171700"/>
              <a:gd name="connsiteX57" fmla="*/ 1676400 w 2181519"/>
              <a:gd name="connsiteY57" fmla="*/ 352425 h 2171700"/>
              <a:gd name="connsiteX58" fmla="*/ 1609725 w 2181519"/>
              <a:gd name="connsiteY58" fmla="*/ 276225 h 2171700"/>
              <a:gd name="connsiteX59" fmla="*/ 1476375 w 2181519"/>
              <a:gd name="connsiteY59" fmla="*/ 152400 h 2171700"/>
              <a:gd name="connsiteX60" fmla="*/ 1428750 w 2181519"/>
              <a:gd name="connsiteY60" fmla="*/ 123825 h 2171700"/>
              <a:gd name="connsiteX61" fmla="*/ 1390650 w 2181519"/>
              <a:gd name="connsiteY61" fmla="*/ 104775 h 2171700"/>
              <a:gd name="connsiteX62" fmla="*/ 1362075 w 2181519"/>
              <a:gd name="connsiteY62" fmla="*/ 76200 h 2171700"/>
              <a:gd name="connsiteX63" fmla="*/ 1323975 w 2181519"/>
              <a:gd name="connsiteY63" fmla="*/ 66675 h 2171700"/>
              <a:gd name="connsiteX64" fmla="*/ 1285875 w 2181519"/>
              <a:gd name="connsiteY64" fmla="*/ 47625 h 2171700"/>
              <a:gd name="connsiteX65" fmla="*/ 1238250 w 2181519"/>
              <a:gd name="connsiteY65" fmla="*/ 38100 h 2171700"/>
              <a:gd name="connsiteX66" fmla="*/ 1114425 w 2181519"/>
              <a:gd name="connsiteY66" fmla="*/ 9525 h 2171700"/>
              <a:gd name="connsiteX67" fmla="*/ 952500 w 2181519"/>
              <a:gd name="connsiteY67" fmla="*/ 0 h 2171700"/>
              <a:gd name="connsiteX68" fmla="*/ 704850 w 2181519"/>
              <a:gd name="connsiteY68" fmla="*/ 9525 h 2171700"/>
              <a:gd name="connsiteX69" fmla="*/ 676275 w 2181519"/>
              <a:gd name="connsiteY69" fmla="*/ 19050 h 2171700"/>
              <a:gd name="connsiteX70" fmla="*/ 666750 w 2181519"/>
              <a:gd name="connsiteY70" fmla="*/ 762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181519" h="2171700">
                <a:moveTo>
                  <a:pt x="666750" y="76200"/>
                </a:moveTo>
                <a:lnTo>
                  <a:pt x="666750" y="76200"/>
                </a:lnTo>
                <a:cubicBezTo>
                  <a:pt x="655435" y="80552"/>
                  <a:pt x="542099" y="119579"/>
                  <a:pt x="504825" y="142875"/>
                </a:cubicBezTo>
                <a:cubicBezTo>
                  <a:pt x="376730" y="222934"/>
                  <a:pt x="583310" y="108205"/>
                  <a:pt x="409575" y="209550"/>
                </a:cubicBezTo>
                <a:cubicBezTo>
                  <a:pt x="331958" y="254826"/>
                  <a:pt x="325966" y="230188"/>
                  <a:pt x="257175" y="333375"/>
                </a:cubicBezTo>
                <a:cubicBezTo>
                  <a:pt x="250825" y="342900"/>
                  <a:pt x="243805" y="352011"/>
                  <a:pt x="238125" y="361950"/>
                </a:cubicBezTo>
                <a:cubicBezTo>
                  <a:pt x="231080" y="374278"/>
                  <a:pt x="226600" y="388009"/>
                  <a:pt x="219075" y="400050"/>
                </a:cubicBezTo>
                <a:cubicBezTo>
                  <a:pt x="210661" y="413512"/>
                  <a:pt x="198914" y="424688"/>
                  <a:pt x="190500" y="438150"/>
                </a:cubicBezTo>
                <a:cubicBezTo>
                  <a:pt x="125126" y="542748"/>
                  <a:pt x="223823" y="406419"/>
                  <a:pt x="142875" y="514350"/>
                </a:cubicBezTo>
                <a:cubicBezTo>
                  <a:pt x="139700" y="523875"/>
                  <a:pt x="137840" y="533945"/>
                  <a:pt x="133350" y="542925"/>
                </a:cubicBezTo>
                <a:cubicBezTo>
                  <a:pt x="128230" y="553164"/>
                  <a:pt x="118320" y="560781"/>
                  <a:pt x="114300" y="571500"/>
                </a:cubicBezTo>
                <a:cubicBezTo>
                  <a:pt x="108616" y="586659"/>
                  <a:pt x="109035" y="603506"/>
                  <a:pt x="104775" y="619125"/>
                </a:cubicBezTo>
                <a:cubicBezTo>
                  <a:pt x="99491" y="638498"/>
                  <a:pt x="91009" y="656902"/>
                  <a:pt x="85725" y="676275"/>
                </a:cubicBezTo>
                <a:cubicBezTo>
                  <a:pt x="63568" y="757519"/>
                  <a:pt x="92077" y="692146"/>
                  <a:pt x="57150" y="762000"/>
                </a:cubicBezTo>
                <a:cubicBezTo>
                  <a:pt x="53975" y="784225"/>
                  <a:pt x="53793" y="807088"/>
                  <a:pt x="47625" y="828675"/>
                </a:cubicBezTo>
                <a:cubicBezTo>
                  <a:pt x="40982" y="851925"/>
                  <a:pt x="22246" y="871382"/>
                  <a:pt x="19050" y="895350"/>
                </a:cubicBezTo>
                <a:cubicBezTo>
                  <a:pt x="9390" y="967803"/>
                  <a:pt x="11674" y="1041363"/>
                  <a:pt x="9525" y="1114425"/>
                </a:cubicBezTo>
                <a:cubicBezTo>
                  <a:pt x="5324" y="1257274"/>
                  <a:pt x="3175" y="1400175"/>
                  <a:pt x="0" y="1543050"/>
                </a:cubicBezTo>
                <a:cubicBezTo>
                  <a:pt x="3175" y="1603375"/>
                  <a:pt x="1363" y="1664170"/>
                  <a:pt x="9525" y="1724025"/>
                </a:cubicBezTo>
                <a:cubicBezTo>
                  <a:pt x="11072" y="1735368"/>
                  <a:pt x="22895" y="1742661"/>
                  <a:pt x="28575" y="1752600"/>
                </a:cubicBezTo>
                <a:cubicBezTo>
                  <a:pt x="35620" y="1764928"/>
                  <a:pt x="39749" y="1778886"/>
                  <a:pt x="47625" y="1790700"/>
                </a:cubicBezTo>
                <a:cubicBezTo>
                  <a:pt x="118181" y="1896533"/>
                  <a:pt x="77435" y="1839383"/>
                  <a:pt x="142875" y="1895475"/>
                </a:cubicBezTo>
                <a:cubicBezTo>
                  <a:pt x="207047" y="1950480"/>
                  <a:pt x="136870" y="1900996"/>
                  <a:pt x="200025" y="1943100"/>
                </a:cubicBezTo>
                <a:cubicBezTo>
                  <a:pt x="236173" y="1997322"/>
                  <a:pt x="198103" y="1952888"/>
                  <a:pt x="247650" y="1981200"/>
                </a:cubicBezTo>
                <a:cubicBezTo>
                  <a:pt x="261433" y="1989076"/>
                  <a:pt x="271551" y="2002675"/>
                  <a:pt x="285750" y="2009775"/>
                </a:cubicBezTo>
                <a:cubicBezTo>
                  <a:pt x="315931" y="2024865"/>
                  <a:pt x="349097" y="2029235"/>
                  <a:pt x="381000" y="2038350"/>
                </a:cubicBezTo>
                <a:cubicBezTo>
                  <a:pt x="390654" y="2041108"/>
                  <a:pt x="399921" y="2045117"/>
                  <a:pt x="409575" y="2047875"/>
                </a:cubicBezTo>
                <a:cubicBezTo>
                  <a:pt x="422162" y="2051471"/>
                  <a:pt x="435045" y="2053956"/>
                  <a:pt x="447675" y="2057400"/>
                </a:cubicBezTo>
                <a:cubicBezTo>
                  <a:pt x="469975" y="2063482"/>
                  <a:pt x="492422" y="2069141"/>
                  <a:pt x="514350" y="2076450"/>
                </a:cubicBezTo>
                <a:cubicBezTo>
                  <a:pt x="582442" y="2099147"/>
                  <a:pt x="556774" y="2104158"/>
                  <a:pt x="647700" y="2114550"/>
                </a:cubicBezTo>
                <a:cubicBezTo>
                  <a:pt x="729958" y="2123951"/>
                  <a:pt x="813388" y="2121891"/>
                  <a:pt x="895350" y="2133600"/>
                </a:cubicBezTo>
                <a:cubicBezTo>
                  <a:pt x="927373" y="2138175"/>
                  <a:pt x="986135" y="2146042"/>
                  <a:pt x="1019175" y="2152650"/>
                </a:cubicBezTo>
                <a:cubicBezTo>
                  <a:pt x="1131451" y="2175105"/>
                  <a:pt x="954459" y="2147487"/>
                  <a:pt x="1123950" y="2171700"/>
                </a:cubicBezTo>
                <a:lnTo>
                  <a:pt x="1676400" y="2152650"/>
                </a:lnTo>
                <a:cubicBezTo>
                  <a:pt x="1720925" y="2150795"/>
                  <a:pt x="1765635" y="2149427"/>
                  <a:pt x="1809750" y="2143125"/>
                </a:cubicBezTo>
                <a:cubicBezTo>
                  <a:pt x="1832632" y="2139856"/>
                  <a:pt x="1853625" y="2127875"/>
                  <a:pt x="1876425" y="2124075"/>
                </a:cubicBezTo>
                <a:cubicBezTo>
                  <a:pt x="1911017" y="2118310"/>
                  <a:pt x="1946275" y="2117725"/>
                  <a:pt x="1981200" y="2114550"/>
                </a:cubicBezTo>
                <a:cubicBezTo>
                  <a:pt x="1993900" y="2108200"/>
                  <a:pt x="2007746" y="2103753"/>
                  <a:pt x="2019300" y="2095500"/>
                </a:cubicBezTo>
                <a:cubicBezTo>
                  <a:pt x="2040731" y="2080192"/>
                  <a:pt x="2061441" y="2048837"/>
                  <a:pt x="2076450" y="2028825"/>
                </a:cubicBezTo>
                <a:cubicBezTo>
                  <a:pt x="2079625" y="2019300"/>
                  <a:pt x="2082020" y="2009478"/>
                  <a:pt x="2085975" y="2000250"/>
                </a:cubicBezTo>
                <a:cubicBezTo>
                  <a:pt x="2100477" y="1966413"/>
                  <a:pt x="2104943" y="1962273"/>
                  <a:pt x="2124075" y="1933575"/>
                </a:cubicBezTo>
                <a:cubicBezTo>
                  <a:pt x="2141636" y="1863331"/>
                  <a:pt x="2122765" y="1927107"/>
                  <a:pt x="2152650" y="1857375"/>
                </a:cubicBezTo>
                <a:cubicBezTo>
                  <a:pt x="2160849" y="1838244"/>
                  <a:pt x="2166867" y="1810034"/>
                  <a:pt x="2171700" y="1790700"/>
                </a:cubicBezTo>
                <a:cubicBezTo>
                  <a:pt x="2174875" y="1638300"/>
                  <a:pt x="2183179" y="1485921"/>
                  <a:pt x="2181225" y="1333500"/>
                </a:cubicBezTo>
                <a:cubicBezTo>
                  <a:pt x="2180001" y="1238046"/>
                  <a:pt x="2172717" y="1142628"/>
                  <a:pt x="2162175" y="1047750"/>
                </a:cubicBezTo>
                <a:cubicBezTo>
                  <a:pt x="2159957" y="1027792"/>
                  <a:pt x="2149475" y="1009650"/>
                  <a:pt x="2143125" y="990600"/>
                </a:cubicBezTo>
                <a:cubicBezTo>
                  <a:pt x="2139950" y="981075"/>
                  <a:pt x="2139169" y="970379"/>
                  <a:pt x="2133600" y="962025"/>
                </a:cubicBezTo>
                <a:cubicBezTo>
                  <a:pt x="2127250" y="952500"/>
                  <a:pt x="2119670" y="943689"/>
                  <a:pt x="2114550" y="933450"/>
                </a:cubicBezTo>
                <a:cubicBezTo>
                  <a:pt x="2047105" y="798559"/>
                  <a:pt x="2185077" y="1045158"/>
                  <a:pt x="2085975" y="866775"/>
                </a:cubicBezTo>
                <a:cubicBezTo>
                  <a:pt x="2076984" y="850591"/>
                  <a:pt x="2067212" y="834849"/>
                  <a:pt x="2057400" y="819150"/>
                </a:cubicBezTo>
                <a:cubicBezTo>
                  <a:pt x="2051333" y="809442"/>
                  <a:pt x="2042999" y="801036"/>
                  <a:pt x="2038350" y="790575"/>
                </a:cubicBezTo>
                <a:cubicBezTo>
                  <a:pt x="2030195" y="772225"/>
                  <a:pt x="2028916" y="751054"/>
                  <a:pt x="2019300" y="733425"/>
                </a:cubicBezTo>
                <a:cubicBezTo>
                  <a:pt x="2009565" y="715577"/>
                  <a:pt x="1992477" y="702716"/>
                  <a:pt x="1981200" y="685800"/>
                </a:cubicBezTo>
                <a:cubicBezTo>
                  <a:pt x="1839966" y="473950"/>
                  <a:pt x="2011956" y="707467"/>
                  <a:pt x="1914525" y="590550"/>
                </a:cubicBezTo>
                <a:cubicBezTo>
                  <a:pt x="1891350" y="562740"/>
                  <a:pt x="1876118" y="527439"/>
                  <a:pt x="1847850" y="504825"/>
                </a:cubicBezTo>
                <a:cubicBezTo>
                  <a:pt x="1700804" y="387188"/>
                  <a:pt x="1880378" y="537353"/>
                  <a:pt x="1771650" y="428625"/>
                </a:cubicBezTo>
                <a:cubicBezTo>
                  <a:pt x="1760425" y="417400"/>
                  <a:pt x="1744775" y="411275"/>
                  <a:pt x="1733550" y="400050"/>
                </a:cubicBezTo>
                <a:cubicBezTo>
                  <a:pt x="1681651" y="348151"/>
                  <a:pt x="1730977" y="370617"/>
                  <a:pt x="1676400" y="352425"/>
                </a:cubicBezTo>
                <a:cubicBezTo>
                  <a:pt x="1523193" y="199218"/>
                  <a:pt x="1740896" y="420513"/>
                  <a:pt x="1609725" y="276225"/>
                </a:cubicBezTo>
                <a:cubicBezTo>
                  <a:pt x="1577076" y="240311"/>
                  <a:pt x="1515949" y="182080"/>
                  <a:pt x="1476375" y="152400"/>
                </a:cubicBezTo>
                <a:cubicBezTo>
                  <a:pt x="1461564" y="141292"/>
                  <a:pt x="1444934" y="132816"/>
                  <a:pt x="1428750" y="123825"/>
                </a:cubicBezTo>
                <a:cubicBezTo>
                  <a:pt x="1416338" y="116929"/>
                  <a:pt x="1402204" y="113028"/>
                  <a:pt x="1390650" y="104775"/>
                </a:cubicBezTo>
                <a:cubicBezTo>
                  <a:pt x="1379689" y="96945"/>
                  <a:pt x="1373771" y="82883"/>
                  <a:pt x="1362075" y="76200"/>
                </a:cubicBezTo>
                <a:cubicBezTo>
                  <a:pt x="1350709" y="69705"/>
                  <a:pt x="1336232" y="71272"/>
                  <a:pt x="1323975" y="66675"/>
                </a:cubicBezTo>
                <a:cubicBezTo>
                  <a:pt x="1310680" y="61689"/>
                  <a:pt x="1299345" y="52115"/>
                  <a:pt x="1285875" y="47625"/>
                </a:cubicBezTo>
                <a:cubicBezTo>
                  <a:pt x="1270516" y="42505"/>
                  <a:pt x="1254054" y="41612"/>
                  <a:pt x="1238250" y="38100"/>
                </a:cubicBezTo>
                <a:cubicBezTo>
                  <a:pt x="1196899" y="28911"/>
                  <a:pt x="1156413" y="15123"/>
                  <a:pt x="1114425" y="9525"/>
                </a:cubicBezTo>
                <a:cubicBezTo>
                  <a:pt x="1060831" y="2379"/>
                  <a:pt x="1006475" y="3175"/>
                  <a:pt x="952500" y="0"/>
                </a:cubicBezTo>
                <a:cubicBezTo>
                  <a:pt x="869950" y="3175"/>
                  <a:pt x="787265" y="3841"/>
                  <a:pt x="704850" y="9525"/>
                </a:cubicBezTo>
                <a:cubicBezTo>
                  <a:pt x="694834" y="10216"/>
                  <a:pt x="685255" y="14560"/>
                  <a:pt x="676275" y="19050"/>
                </a:cubicBezTo>
                <a:cubicBezTo>
                  <a:pt x="634653" y="39861"/>
                  <a:pt x="668338" y="66675"/>
                  <a:pt x="666750" y="76200"/>
                </a:cubicBezTo>
                <a:close/>
              </a:path>
            </a:pathLst>
          </a:custGeom>
          <a:noFill/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UnOrderedTree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p.388 ~ 390)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04040"/>
                </a:solidFill>
              </a:rPr>
              <a:t>2. </a:t>
            </a:r>
            <a:r>
              <a:rPr lang="ko-KR" altLang="en-US" sz="2000" dirty="0" smtClean="0">
                <a:solidFill>
                  <a:srgbClr val="404040"/>
                </a:solidFill>
              </a:rPr>
              <a:t>서브 트리 구축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2536" y="5710320"/>
            <a:ext cx="31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교재 </a:t>
            </a:r>
            <a:r>
              <a:rPr lang="en-US" altLang="ko-KR" b="1" dirty="0" smtClean="0">
                <a:solidFill>
                  <a:srgbClr val="404040"/>
                </a:solidFill>
              </a:rPr>
              <a:t>p.390 [</a:t>
            </a:r>
            <a:r>
              <a:rPr lang="ko-KR" altLang="en-US" b="1" dirty="0" smtClean="0">
                <a:solidFill>
                  <a:srgbClr val="404040"/>
                </a:solidFill>
              </a:rPr>
              <a:t>그림 </a:t>
            </a:r>
            <a:r>
              <a:rPr lang="en-US" altLang="ko-KR" b="1" dirty="0" smtClean="0">
                <a:solidFill>
                  <a:srgbClr val="404040"/>
                </a:solidFill>
              </a:rPr>
              <a:t>11.13] -</a:t>
            </a:r>
          </a:p>
        </p:txBody>
      </p:sp>
      <p:sp>
        <p:nvSpPr>
          <p:cNvPr id="25" name="타원 24"/>
          <p:cNvSpPr/>
          <p:nvPr/>
        </p:nvSpPr>
        <p:spPr>
          <a:xfrm>
            <a:off x="3577028" y="2996897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6" idx="0"/>
            <a:endCxn id="25" idx="3"/>
          </p:cNvCxnSpPr>
          <p:nvPr/>
        </p:nvCxnSpPr>
        <p:spPr>
          <a:xfrm flipV="1">
            <a:off x="1909809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7" idx="0"/>
            <a:endCxn id="25" idx="5"/>
          </p:cNvCxnSpPr>
          <p:nvPr/>
        </p:nvCxnSpPr>
        <p:spPr>
          <a:xfrm flipH="1" flipV="1">
            <a:off x="3993786" y="3413655"/>
            <a:ext cx="1738723" cy="476243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5" idx="0"/>
            <a:endCxn id="25" idx="4"/>
          </p:cNvCxnSpPr>
          <p:nvPr/>
        </p:nvCxnSpPr>
        <p:spPr>
          <a:xfrm flipH="1" flipV="1">
            <a:off x="3821159" y="3485159"/>
            <a:ext cx="745" cy="404739"/>
          </a:xfrm>
          <a:prstGeom prst="line">
            <a:avLst/>
          </a:prstGeom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48889" y="2687752"/>
            <a:ext cx="5399286" cy="302014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43378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488378" y="4951256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30390" y="4949023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77773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14" y="2913112"/>
            <a:ext cx="5491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객체 생성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smtClean="0">
                <a:solidFill>
                  <a:srgbClr val="404040"/>
                </a:solidFill>
              </a:rPr>
              <a:t>Set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subtreesOfD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TreeSet</a:t>
            </a:r>
            <a:r>
              <a:rPr lang="en-US" altLang="ko-KR" dirty="0" smtClean="0">
                <a:solidFill>
                  <a:srgbClr val="404040"/>
                </a:solidFill>
              </a:rPr>
              <a:t>();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treeSet</a:t>
            </a:r>
            <a:r>
              <a:rPr lang="ko-KR" altLang="en-US" dirty="0" smtClean="0">
                <a:solidFill>
                  <a:srgbClr val="FF5050"/>
                </a:solidFill>
              </a:rPr>
              <a:t>에 </a:t>
            </a:r>
            <a:r>
              <a:rPr lang="en-US" altLang="ko-KR" dirty="0" err="1" smtClean="0">
                <a:solidFill>
                  <a:srgbClr val="FF5050"/>
                </a:solidFill>
              </a:rPr>
              <a:t>treeG</a:t>
            </a:r>
            <a:r>
              <a:rPr lang="en-US" altLang="ko-KR" dirty="0" smtClean="0">
                <a:solidFill>
                  <a:srgbClr val="FF5050"/>
                </a:solidFill>
              </a:rPr>
              <a:t> </a:t>
            </a:r>
            <a:r>
              <a:rPr lang="ko-KR" altLang="en-US" dirty="0" smtClean="0">
                <a:solidFill>
                  <a:srgbClr val="FF5050"/>
                </a:solidFill>
              </a:rPr>
              <a:t>추가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subtreesOfD.add</a:t>
            </a:r>
            <a:r>
              <a:rPr lang="en-US" altLang="ko-KR" dirty="0" smtClean="0">
                <a:solidFill>
                  <a:srgbClr val="404040"/>
                </a:solidFill>
              </a:rPr>
              <a:t>(</a:t>
            </a:r>
            <a:r>
              <a:rPr lang="en-US" altLang="ko-KR" dirty="0" err="1" smtClean="0">
                <a:solidFill>
                  <a:srgbClr val="404040"/>
                </a:solidFill>
              </a:rPr>
              <a:t>treeG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  <a:p>
            <a:pPr fontAlgn="base"/>
            <a:endParaRPr lang="en-US" altLang="ko-KR" dirty="0" smtClean="0">
              <a:solidFill>
                <a:srgbClr val="40404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5050"/>
                </a:solidFill>
              </a:rPr>
              <a:t>/* </a:t>
            </a:r>
            <a:r>
              <a:rPr lang="en-US" altLang="ko-KR" dirty="0" err="1" smtClean="0">
                <a:solidFill>
                  <a:srgbClr val="FF5050"/>
                </a:solidFill>
              </a:rPr>
              <a:t>treeD</a:t>
            </a:r>
            <a:r>
              <a:rPr lang="ko-KR" altLang="en-US" dirty="0" smtClean="0">
                <a:solidFill>
                  <a:srgbClr val="FF5050"/>
                </a:solidFill>
              </a:rPr>
              <a:t>에 연결하여 트리 구축 </a:t>
            </a:r>
            <a:r>
              <a:rPr lang="en-US" altLang="ko-KR" dirty="0" smtClean="0">
                <a:solidFill>
                  <a:srgbClr val="FF5050"/>
                </a:solidFill>
              </a:rPr>
              <a:t>*/</a:t>
            </a:r>
          </a:p>
          <a:p>
            <a:pPr fontAlgn="base"/>
            <a:r>
              <a:rPr lang="en-US" altLang="ko-KR" dirty="0" err="1" smtClean="0">
                <a:solidFill>
                  <a:srgbClr val="404040"/>
                </a:solidFill>
              </a:rPr>
              <a:t>treeD</a:t>
            </a:r>
            <a:r>
              <a:rPr lang="en-US" altLang="ko-KR" dirty="0" smtClean="0">
                <a:solidFill>
                  <a:srgbClr val="404040"/>
                </a:solidFill>
              </a:rPr>
              <a:t> = new </a:t>
            </a:r>
            <a:r>
              <a:rPr lang="en-US" altLang="ko-KR" dirty="0" err="1" smtClean="0">
                <a:solidFill>
                  <a:srgbClr val="404040"/>
                </a:solidFill>
              </a:rPr>
              <a:t>UnorderedTree</a:t>
            </a:r>
            <a:r>
              <a:rPr lang="en-US" altLang="ko-KR" dirty="0" smtClean="0">
                <a:solidFill>
                  <a:srgbClr val="404040"/>
                </a:solidFill>
              </a:rPr>
              <a:t>(“D”, </a:t>
            </a:r>
            <a:r>
              <a:rPr lang="en-US" altLang="ko-KR" dirty="0" err="1" smtClean="0">
                <a:solidFill>
                  <a:srgbClr val="404040"/>
                </a:solidFill>
              </a:rPr>
              <a:t>subtreesOfD</a:t>
            </a:r>
            <a:r>
              <a:rPr lang="en-US" altLang="ko-KR" dirty="0" smtClean="0">
                <a:solidFill>
                  <a:srgbClr val="404040"/>
                </a:solidFill>
              </a:rPr>
              <a:t>);</a:t>
            </a:r>
          </a:p>
        </p:txBody>
      </p:sp>
      <p:sp>
        <p:nvSpPr>
          <p:cNvPr id="26" name="타원 25"/>
          <p:cNvSpPr/>
          <p:nvPr/>
        </p:nvSpPr>
        <p:spPr>
          <a:xfrm>
            <a:off x="16656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4" idx="0"/>
            <a:endCxn id="26" idx="3"/>
          </p:cNvCxnSpPr>
          <p:nvPr/>
        </p:nvCxnSpPr>
        <p:spPr>
          <a:xfrm flipV="1">
            <a:off x="1287509" y="4306656"/>
            <a:ext cx="449673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4" idx="0"/>
            <a:endCxn id="26" idx="5"/>
          </p:cNvCxnSpPr>
          <p:nvPr/>
        </p:nvCxnSpPr>
        <p:spPr>
          <a:xfrm flipH="1" flipV="1">
            <a:off x="2082436" y="4306656"/>
            <a:ext cx="392085" cy="642367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488378" y="3889898"/>
            <a:ext cx="488262" cy="488262"/>
          </a:xfrm>
          <a:prstGeom prst="ellipse">
            <a:avLst/>
          </a:prstGeom>
          <a:noFill/>
          <a:ln w="28575"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32" idx="0"/>
            <a:endCxn id="27" idx="4"/>
          </p:cNvCxnSpPr>
          <p:nvPr/>
        </p:nvCxnSpPr>
        <p:spPr>
          <a:xfrm flipV="1">
            <a:off x="5732509" y="4378160"/>
            <a:ext cx="0" cy="573096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5167570" y="3711832"/>
            <a:ext cx="995105" cy="1993643"/>
          </a:xfrm>
          <a:custGeom>
            <a:avLst/>
            <a:gdLst>
              <a:gd name="connsiteX0" fmla="*/ 423605 w 995105"/>
              <a:gd name="connsiteY0" fmla="*/ 50543 h 1993643"/>
              <a:gd name="connsiteX1" fmla="*/ 423605 w 995105"/>
              <a:gd name="connsiteY1" fmla="*/ 50543 h 1993643"/>
              <a:gd name="connsiteX2" fmla="*/ 347405 w 995105"/>
              <a:gd name="connsiteY2" fmla="*/ 98168 h 1993643"/>
              <a:gd name="connsiteX3" fmla="*/ 318830 w 995105"/>
              <a:gd name="connsiteY3" fmla="*/ 107693 h 1993643"/>
              <a:gd name="connsiteX4" fmla="*/ 252155 w 995105"/>
              <a:gd name="connsiteY4" fmla="*/ 155318 h 1993643"/>
              <a:gd name="connsiteX5" fmla="*/ 156905 w 995105"/>
              <a:gd name="connsiteY5" fmla="*/ 231518 h 1993643"/>
              <a:gd name="connsiteX6" fmla="*/ 137855 w 995105"/>
              <a:gd name="connsiteY6" fmla="*/ 279143 h 1993643"/>
              <a:gd name="connsiteX7" fmla="*/ 90230 w 995105"/>
              <a:gd name="connsiteY7" fmla="*/ 345818 h 1993643"/>
              <a:gd name="connsiteX8" fmla="*/ 80705 w 995105"/>
              <a:gd name="connsiteY8" fmla="*/ 402968 h 1993643"/>
              <a:gd name="connsiteX9" fmla="*/ 61655 w 995105"/>
              <a:gd name="connsiteY9" fmla="*/ 431543 h 1993643"/>
              <a:gd name="connsiteX10" fmla="*/ 52130 w 995105"/>
              <a:gd name="connsiteY10" fmla="*/ 479168 h 1993643"/>
              <a:gd name="connsiteX11" fmla="*/ 42605 w 995105"/>
              <a:gd name="connsiteY11" fmla="*/ 517268 h 1993643"/>
              <a:gd name="connsiteX12" fmla="*/ 14030 w 995105"/>
              <a:gd name="connsiteY12" fmla="*/ 602993 h 1993643"/>
              <a:gd name="connsiteX13" fmla="*/ 14030 w 995105"/>
              <a:gd name="connsiteY13" fmla="*/ 1250693 h 1993643"/>
              <a:gd name="connsiteX14" fmla="*/ 33080 w 995105"/>
              <a:gd name="connsiteY14" fmla="*/ 1288793 h 1993643"/>
              <a:gd name="connsiteX15" fmla="*/ 52130 w 995105"/>
              <a:gd name="connsiteY15" fmla="*/ 1345943 h 1993643"/>
              <a:gd name="connsiteX16" fmla="*/ 61655 w 995105"/>
              <a:gd name="connsiteY16" fmla="*/ 1384043 h 1993643"/>
              <a:gd name="connsiteX17" fmla="*/ 71180 w 995105"/>
              <a:gd name="connsiteY17" fmla="*/ 1441193 h 1993643"/>
              <a:gd name="connsiteX18" fmla="*/ 90230 w 995105"/>
              <a:gd name="connsiteY18" fmla="*/ 1469768 h 1993643"/>
              <a:gd name="connsiteX19" fmla="*/ 99755 w 995105"/>
              <a:gd name="connsiteY19" fmla="*/ 1507868 h 1993643"/>
              <a:gd name="connsiteX20" fmla="*/ 137855 w 995105"/>
              <a:gd name="connsiteY20" fmla="*/ 1565018 h 1993643"/>
              <a:gd name="connsiteX21" fmla="*/ 156905 w 995105"/>
              <a:gd name="connsiteY21" fmla="*/ 1593593 h 1993643"/>
              <a:gd name="connsiteX22" fmla="*/ 195005 w 995105"/>
              <a:gd name="connsiteY22" fmla="*/ 1669793 h 1993643"/>
              <a:gd name="connsiteX23" fmla="*/ 214055 w 995105"/>
              <a:gd name="connsiteY23" fmla="*/ 1707893 h 1993643"/>
              <a:gd name="connsiteX24" fmla="*/ 242630 w 995105"/>
              <a:gd name="connsiteY24" fmla="*/ 1736468 h 1993643"/>
              <a:gd name="connsiteX25" fmla="*/ 280730 w 995105"/>
              <a:gd name="connsiteY25" fmla="*/ 1793618 h 1993643"/>
              <a:gd name="connsiteX26" fmla="*/ 309305 w 995105"/>
              <a:gd name="connsiteY26" fmla="*/ 1831718 h 1993643"/>
              <a:gd name="connsiteX27" fmla="*/ 414080 w 995105"/>
              <a:gd name="connsiteY27" fmla="*/ 1907918 h 1993643"/>
              <a:gd name="connsiteX28" fmla="*/ 461705 w 995105"/>
              <a:gd name="connsiteY28" fmla="*/ 1917443 h 1993643"/>
              <a:gd name="connsiteX29" fmla="*/ 499805 w 995105"/>
              <a:gd name="connsiteY29" fmla="*/ 1946018 h 1993643"/>
              <a:gd name="connsiteX30" fmla="*/ 556955 w 995105"/>
              <a:gd name="connsiteY30" fmla="*/ 1965068 h 1993643"/>
              <a:gd name="connsiteX31" fmla="*/ 804605 w 995105"/>
              <a:gd name="connsiteY31" fmla="*/ 1993643 h 1993643"/>
              <a:gd name="connsiteX32" fmla="*/ 871280 w 995105"/>
              <a:gd name="connsiteY32" fmla="*/ 1926968 h 1993643"/>
              <a:gd name="connsiteX33" fmla="*/ 909380 w 995105"/>
              <a:gd name="connsiteY33" fmla="*/ 1850768 h 1993643"/>
              <a:gd name="connsiteX34" fmla="*/ 928430 w 995105"/>
              <a:gd name="connsiteY34" fmla="*/ 1822193 h 1993643"/>
              <a:gd name="connsiteX35" fmla="*/ 957005 w 995105"/>
              <a:gd name="connsiteY35" fmla="*/ 1726943 h 1993643"/>
              <a:gd name="connsiteX36" fmla="*/ 976055 w 995105"/>
              <a:gd name="connsiteY36" fmla="*/ 1669793 h 1993643"/>
              <a:gd name="connsiteX37" fmla="*/ 985580 w 995105"/>
              <a:gd name="connsiteY37" fmla="*/ 1450718 h 1993643"/>
              <a:gd name="connsiteX38" fmla="*/ 995105 w 995105"/>
              <a:gd name="connsiteY38" fmla="*/ 1345943 h 1993643"/>
              <a:gd name="connsiteX39" fmla="*/ 985580 w 995105"/>
              <a:gd name="connsiteY39" fmla="*/ 679193 h 1993643"/>
              <a:gd name="connsiteX40" fmla="*/ 947480 w 995105"/>
              <a:gd name="connsiteY40" fmla="*/ 517268 h 1993643"/>
              <a:gd name="connsiteX41" fmla="*/ 928430 w 995105"/>
              <a:gd name="connsiteY41" fmla="*/ 450593 h 1993643"/>
              <a:gd name="connsiteX42" fmla="*/ 909380 w 995105"/>
              <a:gd name="connsiteY42" fmla="*/ 412493 h 1993643"/>
              <a:gd name="connsiteX43" fmla="*/ 880805 w 995105"/>
              <a:gd name="connsiteY43" fmla="*/ 326768 h 1993643"/>
              <a:gd name="connsiteX44" fmla="*/ 861755 w 995105"/>
              <a:gd name="connsiteY44" fmla="*/ 269618 h 1993643"/>
              <a:gd name="connsiteX45" fmla="*/ 852230 w 995105"/>
              <a:gd name="connsiteY45" fmla="*/ 241043 h 1993643"/>
              <a:gd name="connsiteX46" fmla="*/ 833180 w 995105"/>
              <a:gd name="connsiteY46" fmla="*/ 212468 h 1993643"/>
              <a:gd name="connsiteX47" fmla="*/ 823655 w 995105"/>
              <a:gd name="connsiteY47" fmla="*/ 183893 h 1993643"/>
              <a:gd name="connsiteX48" fmla="*/ 804605 w 995105"/>
              <a:gd name="connsiteY48" fmla="*/ 155318 h 1993643"/>
              <a:gd name="connsiteX49" fmla="*/ 785555 w 995105"/>
              <a:gd name="connsiteY49" fmla="*/ 117218 h 1993643"/>
              <a:gd name="connsiteX50" fmla="*/ 756980 w 995105"/>
              <a:gd name="connsiteY50" fmla="*/ 88643 h 1993643"/>
              <a:gd name="connsiteX51" fmla="*/ 728405 w 995105"/>
              <a:gd name="connsiteY51" fmla="*/ 50543 h 1993643"/>
              <a:gd name="connsiteX52" fmla="*/ 566480 w 995105"/>
              <a:gd name="connsiteY52" fmla="*/ 21968 h 1993643"/>
              <a:gd name="connsiteX53" fmla="*/ 442655 w 995105"/>
              <a:gd name="connsiteY53" fmla="*/ 12443 h 1993643"/>
              <a:gd name="connsiteX54" fmla="*/ 423605 w 995105"/>
              <a:gd name="connsiteY54" fmla="*/ 50543 h 199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95105" h="1993643">
                <a:moveTo>
                  <a:pt x="423605" y="50543"/>
                </a:moveTo>
                <a:lnTo>
                  <a:pt x="423605" y="50543"/>
                </a:lnTo>
                <a:cubicBezTo>
                  <a:pt x="398205" y="66418"/>
                  <a:pt x="373701" y="83825"/>
                  <a:pt x="347405" y="98168"/>
                </a:cubicBezTo>
                <a:cubicBezTo>
                  <a:pt x="338591" y="102976"/>
                  <a:pt x="327810" y="103203"/>
                  <a:pt x="318830" y="107693"/>
                </a:cubicBezTo>
                <a:cubicBezTo>
                  <a:pt x="303346" y="115435"/>
                  <a:pt x="262941" y="147768"/>
                  <a:pt x="252155" y="155318"/>
                </a:cubicBezTo>
                <a:cubicBezTo>
                  <a:pt x="172051" y="211391"/>
                  <a:pt x="217478" y="170945"/>
                  <a:pt x="156905" y="231518"/>
                </a:cubicBezTo>
                <a:cubicBezTo>
                  <a:pt x="150555" y="247393"/>
                  <a:pt x="145501" y="263850"/>
                  <a:pt x="137855" y="279143"/>
                </a:cubicBezTo>
                <a:cubicBezTo>
                  <a:pt x="130891" y="293071"/>
                  <a:pt x="96702" y="337189"/>
                  <a:pt x="90230" y="345818"/>
                </a:cubicBezTo>
                <a:cubicBezTo>
                  <a:pt x="87055" y="364868"/>
                  <a:pt x="86812" y="384646"/>
                  <a:pt x="80705" y="402968"/>
                </a:cubicBezTo>
                <a:cubicBezTo>
                  <a:pt x="77085" y="413828"/>
                  <a:pt x="65675" y="420824"/>
                  <a:pt x="61655" y="431543"/>
                </a:cubicBezTo>
                <a:cubicBezTo>
                  <a:pt x="55971" y="446702"/>
                  <a:pt x="55642" y="463364"/>
                  <a:pt x="52130" y="479168"/>
                </a:cubicBezTo>
                <a:cubicBezTo>
                  <a:pt x="49290" y="491947"/>
                  <a:pt x="46455" y="504756"/>
                  <a:pt x="42605" y="517268"/>
                </a:cubicBezTo>
                <a:cubicBezTo>
                  <a:pt x="33747" y="546057"/>
                  <a:pt x="14030" y="602993"/>
                  <a:pt x="14030" y="602993"/>
                </a:cubicBezTo>
                <a:cubicBezTo>
                  <a:pt x="-2682" y="870393"/>
                  <a:pt x="-6573" y="866098"/>
                  <a:pt x="14030" y="1250693"/>
                </a:cubicBezTo>
                <a:cubicBezTo>
                  <a:pt x="14790" y="1264872"/>
                  <a:pt x="27807" y="1275610"/>
                  <a:pt x="33080" y="1288793"/>
                </a:cubicBezTo>
                <a:cubicBezTo>
                  <a:pt x="40538" y="1307437"/>
                  <a:pt x="46360" y="1326709"/>
                  <a:pt x="52130" y="1345943"/>
                </a:cubicBezTo>
                <a:cubicBezTo>
                  <a:pt x="55892" y="1358482"/>
                  <a:pt x="59088" y="1371206"/>
                  <a:pt x="61655" y="1384043"/>
                </a:cubicBezTo>
                <a:cubicBezTo>
                  <a:pt x="65443" y="1402981"/>
                  <a:pt x="65073" y="1422871"/>
                  <a:pt x="71180" y="1441193"/>
                </a:cubicBezTo>
                <a:cubicBezTo>
                  <a:pt x="74800" y="1452053"/>
                  <a:pt x="83880" y="1460243"/>
                  <a:pt x="90230" y="1469768"/>
                </a:cubicBezTo>
                <a:cubicBezTo>
                  <a:pt x="93405" y="1482468"/>
                  <a:pt x="93901" y="1496159"/>
                  <a:pt x="99755" y="1507868"/>
                </a:cubicBezTo>
                <a:cubicBezTo>
                  <a:pt x="109994" y="1528346"/>
                  <a:pt x="125155" y="1545968"/>
                  <a:pt x="137855" y="1565018"/>
                </a:cubicBezTo>
                <a:cubicBezTo>
                  <a:pt x="144205" y="1574543"/>
                  <a:pt x="151785" y="1583354"/>
                  <a:pt x="156905" y="1593593"/>
                </a:cubicBezTo>
                <a:lnTo>
                  <a:pt x="195005" y="1669793"/>
                </a:lnTo>
                <a:cubicBezTo>
                  <a:pt x="201355" y="1682493"/>
                  <a:pt x="204015" y="1697853"/>
                  <a:pt x="214055" y="1707893"/>
                </a:cubicBezTo>
                <a:lnTo>
                  <a:pt x="242630" y="1736468"/>
                </a:lnTo>
                <a:cubicBezTo>
                  <a:pt x="258832" y="1785074"/>
                  <a:pt x="241812" y="1748214"/>
                  <a:pt x="280730" y="1793618"/>
                </a:cubicBezTo>
                <a:cubicBezTo>
                  <a:pt x="291061" y="1805671"/>
                  <a:pt x="298685" y="1819918"/>
                  <a:pt x="309305" y="1831718"/>
                </a:cubicBezTo>
                <a:cubicBezTo>
                  <a:pt x="354949" y="1882434"/>
                  <a:pt x="356416" y="1890619"/>
                  <a:pt x="414080" y="1907918"/>
                </a:cubicBezTo>
                <a:cubicBezTo>
                  <a:pt x="429587" y="1912570"/>
                  <a:pt x="445830" y="1914268"/>
                  <a:pt x="461705" y="1917443"/>
                </a:cubicBezTo>
                <a:cubicBezTo>
                  <a:pt x="474405" y="1926968"/>
                  <a:pt x="485606" y="1938918"/>
                  <a:pt x="499805" y="1946018"/>
                </a:cubicBezTo>
                <a:cubicBezTo>
                  <a:pt x="517766" y="1954998"/>
                  <a:pt x="537108" y="1962015"/>
                  <a:pt x="556955" y="1965068"/>
                </a:cubicBezTo>
                <a:cubicBezTo>
                  <a:pt x="721696" y="1990413"/>
                  <a:pt x="639142" y="1980915"/>
                  <a:pt x="804605" y="1993643"/>
                </a:cubicBezTo>
                <a:cubicBezTo>
                  <a:pt x="849155" y="1978793"/>
                  <a:pt x="840711" y="1988105"/>
                  <a:pt x="871280" y="1926968"/>
                </a:cubicBezTo>
                <a:cubicBezTo>
                  <a:pt x="883980" y="1901568"/>
                  <a:pt x="893628" y="1874397"/>
                  <a:pt x="909380" y="1850768"/>
                </a:cubicBezTo>
                <a:cubicBezTo>
                  <a:pt x="915730" y="1841243"/>
                  <a:pt x="923781" y="1832654"/>
                  <a:pt x="928430" y="1822193"/>
                </a:cubicBezTo>
                <a:cubicBezTo>
                  <a:pt x="949154" y="1775565"/>
                  <a:pt x="944217" y="1769568"/>
                  <a:pt x="957005" y="1726943"/>
                </a:cubicBezTo>
                <a:cubicBezTo>
                  <a:pt x="962775" y="1707709"/>
                  <a:pt x="969705" y="1688843"/>
                  <a:pt x="976055" y="1669793"/>
                </a:cubicBezTo>
                <a:cubicBezTo>
                  <a:pt x="979230" y="1596768"/>
                  <a:pt x="981288" y="1523686"/>
                  <a:pt x="985580" y="1450718"/>
                </a:cubicBezTo>
                <a:cubicBezTo>
                  <a:pt x="987639" y="1415709"/>
                  <a:pt x="995105" y="1381012"/>
                  <a:pt x="995105" y="1345943"/>
                </a:cubicBezTo>
                <a:cubicBezTo>
                  <a:pt x="995105" y="1123670"/>
                  <a:pt x="993706" y="901317"/>
                  <a:pt x="985580" y="679193"/>
                </a:cubicBezTo>
                <a:cubicBezTo>
                  <a:pt x="981335" y="563153"/>
                  <a:pt x="973078" y="594061"/>
                  <a:pt x="947480" y="517268"/>
                </a:cubicBezTo>
                <a:cubicBezTo>
                  <a:pt x="935396" y="481017"/>
                  <a:pt x="942189" y="482698"/>
                  <a:pt x="928430" y="450593"/>
                </a:cubicBezTo>
                <a:cubicBezTo>
                  <a:pt x="922837" y="437542"/>
                  <a:pt x="915730" y="425193"/>
                  <a:pt x="909380" y="412493"/>
                </a:cubicBezTo>
                <a:cubicBezTo>
                  <a:pt x="891075" y="320969"/>
                  <a:pt x="912353" y="405638"/>
                  <a:pt x="880805" y="326768"/>
                </a:cubicBezTo>
                <a:cubicBezTo>
                  <a:pt x="873347" y="308124"/>
                  <a:pt x="868105" y="288668"/>
                  <a:pt x="861755" y="269618"/>
                </a:cubicBezTo>
                <a:cubicBezTo>
                  <a:pt x="858580" y="260093"/>
                  <a:pt x="857799" y="249397"/>
                  <a:pt x="852230" y="241043"/>
                </a:cubicBezTo>
                <a:cubicBezTo>
                  <a:pt x="845880" y="231518"/>
                  <a:pt x="838300" y="222707"/>
                  <a:pt x="833180" y="212468"/>
                </a:cubicBezTo>
                <a:cubicBezTo>
                  <a:pt x="828690" y="203488"/>
                  <a:pt x="828145" y="192873"/>
                  <a:pt x="823655" y="183893"/>
                </a:cubicBezTo>
                <a:cubicBezTo>
                  <a:pt x="818535" y="173654"/>
                  <a:pt x="810285" y="165257"/>
                  <a:pt x="804605" y="155318"/>
                </a:cubicBezTo>
                <a:cubicBezTo>
                  <a:pt x="797560" y="142990"/>
                  <a:pt x="793808" y="128772"/>
                  <a:pt x="785555" y="117218"/>
                </a:cubicBezTo>
                <a:cubicBezTo>
                  <a:pt x="777725" y="106257"/>
                  <a:pt x="765746" y="98870"/>
                  <a:pt x="756980" y="88643"/>
                </a:cubicBezTo>
                <a:cubicBezTo>
                  <a:pt x="746649" y="76590"/>
                  <a:pt x="740458" y="60874"/>
                  <a:pt x="728405" y="50543"/>
                </a:cubicBezTo>
                <a:cubicBezTo>
                  <a:pt x="687667" y="15625"/>
                  <a:pt x="604202" y="24870"/>
                  <a:pt x="566480" y="21968"/>
                </a:cubicBezTo>
                <a:cubicBezTo>
                  <a:pt x="512767" y="483"/>
                  <a:pt x="509353" y="-9790"/>
                  <a:pt x="442655" y="12443"/>
                </a:cubicBezTo>
                <a:cubicBezTo>
                  <a:pt x="435920" y="14688"/>
                  <a:pt x="426780" y="44193"/>
                  <a:pt x="423605" y="50543"/>
                </a:cubicBezTo>
                <a:close/>
              </a:path>
            </a:pathLst>
          </a:custGeom>
          <a:noFill/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404040"/>
                </a:solidFill>
                <a:latin typeface="맑은 고딕" panose="020B0503020000020004" pitchFamily="50" charset="-127"/>
              </a:rPr>
              <a:t>UnOrderedTree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클래스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p.388 ~ 390)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0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925</Words>
  <Application>Microsoft Office PowerPoint</Application>
  <PresentationFormat>와이드스크린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MalgunGothic</vt:lpstr>
      <vt:lpstr>맑은 고딕</vt:lpstr>
      <vt:lpstr>바탕</vt:lpstr>
      <vt:lpstr>함초롬돋움</vt:lpstr>
      <vt:lpstr>Arial</vt:lpstr>
      <vt:lpstr>Wingdings</vt:lpstr>
      <vt:lpstr>Office 테마</vt:lpstr>
      <vt:lpstr>2018년 1학기 자료구조 및 실습 #09 : OrderedTree(순서트리)  2018. 05. 08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133</cp:revision>
  <cp:lastPrinted>2018-05-04T04:40:04Z</cp:lastPrinted>
  <dcterms:created xsi:type="dcterms:W3CDTF">2018-03-11T12:41:56Z</dcterms:created>
  <dcterms:modified xsi:type="dcterms:W3CDTF">2018-05-08T00:13:22Z</dcterms:modified>
</cp:coreProperties>
</file>