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60" r:id="rId4"/>
    <p:sldId id="349" r:id="rId5"/>
    <p:sldId id="348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1" r:id="rId17"/>
    <p:sldId id="360" r:id="rId18"/>
    <p:sldId id="339" r:id="rId19"/>
    <p:sldId id="363" r:id="rId20"/>
    <p:sldId id="362" r:id="rId21"/>
    <p:sldId id="364" r:id="rId22"/>
    <p:sldId id="344" r:id="rId23"/>
    <p:sldId id="347" r:id="rId24"/>
    <p:sldId id="34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0B0B0"/>
    <a:srgbClr val="E2E2E2"/>
    <a:srgbClr val="0000FF"/>
    <a:srgbClr val="BD5B69"/>
    <a:srgbClr val="823651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3088D-A811-440F-95A7-827F4A264644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79B41-A7CF-4EC6-BC36-38DD6BDB0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0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EE1B-90D5-4F9B-9E4C-62AC71F1B549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02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6E12-91E9-48B3-8725-8FB18F62DABB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98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A353-E004-4C18-A205-40CAB4A97367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91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4103-840D-472B-9DB6-A573DD245691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28669" y="6331636"/>
            <a:ext cx="2743200" cy="365125"/>
          </a:xfrm>
        </p:spPr>
        <p:txBody>
          <a:bodyPr/>
          <a:lstStyle/>
          <a:p>
            <a:fld id="{6BAF57E2-C58E-409B-97F6-4EE9FBA14BBF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12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F7E7-AAAB-4E9C-9EB2-7F7C9E8ACEA4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59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32C9-0033-4800-BB2A-890E7C87EE64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4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18E2-4C60-42BD-9DCC-59F701B4A01C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56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6D11-B5CF-4CEF-8AD4-CBDB7F17B9F1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3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F26C-9BDE-4BAA-8102-B488E1775E9F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53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51FE-D68B-4925-90CE-5CFE6F8EA24E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65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7D8A-E5E4-4D6A-8CBF-4718C95A6F89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8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1D724-19A1-4D21-88AE-556D6284F5B9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9457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F57E2-C58E-409B-97F6-4EE9FBA14BBF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330950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urwls9628@naver.com" TargetMode="External"/><Relationship Id="rId2" Type="http://schemas.openxmlformats.org/officeDocument/2006/relationships/hyperlink" Target="http://e-learn.cnu.ac.kr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23258" y="157956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 smtClean="0"/>
              <a:t>Image Processing</a:t>
            </a:r>
            <a:br>
              <a:rPr lang="en-US" altLang="ko-KR" sz="4400" b="1" dirty="0" smtClean="0"/>
            </a:br>
            <a:r>
              <a:rPr lang="ko-KR" altLang="en-US" sz="3600" dirty="0" smtClean="0"/>
              <a:t>실습 </a:t>
            </a:r>
            <a:r>
              <a:rPr lang="en-US" altLang="ko-KR" sz="3600" dirty="0" smtClean="0"/>
              <a:t>11.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3258" y="405923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dirty="0" smtClean="0"/>
              <a:t>2019. 06. 03.</a:t>
            </a:r>
          </a:p>
          <a:p>
            <a:pPr algn="r"/>
            <a:endParaRPr lang="en-US" altLang="ko-KR" sz="1600" dirty="0" smtClean="0"/>
          </a:p>
          <a:p>
            <a:pPr algn="r"/>
            <a:r>
              <a:rPr lang="ko-KR" altLang="en-US" sz="1600" dirty="0" smtClean="0"/>
              <a:t>김 혁 진</a:t>
            </a:r>
            <a:endParaRPr lang="en-US" altLang="ko-KR" sz="1600" dirty="0" smtClean="0"/>
          </a:p>
          <a:p>
            <a:pPr algn="r"/>
            <a:r>
              <a:rPr lang="en-US" altLang="ko-KR" sz="1600" dirty="0" smtClean="0"/>
              <a:t>gurwls9628@naver.com</a:t>
            </a:r>
            <a:endParaRPr lang="ko-KR" altLang="en-US" sz="1600" dirty="0"/>
          </a:p>
        </p:txBody>
      </p:sp>
      <p:cxnSp>
        <p:nvCxnSpPr>
          <p:cNvPr id="4" name="꺾인 연결선 3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46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sz="1800" b="1" dirty="0" smtClean="0"/>
              <a:t>Zigzag scanning</a:t>
            </a:r>
            <a:endParaRPr lang="ko-KR" altLang="en-US" sz="1800" b="1" dirty="0" smtClean="0"/>
          </a:p>
          <a:p>
            <a:pPr lvl="2">
              <a:lnSpc>
                <a:spcPct val="100000"/>
              </a:lnSpc>
              <a:buFontTx/>
              <a:buChar char="-"/>
            </a:pPr>
            <a:endParaRPr lang="en-US" altLang="ko-KR" sz="1600" dirty="0" smtClean="0"/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en-US" altLang="ko-KR" sz="1600" dirty="0" smtClean="0"/>
              <a:t>Zigzag Scanning</a:t>
            </a:r>
            <a:r>
              <a:rPr lang="ko-KR" altLang="en-US" sz="1600" dirty="0" smtClean="0"/>
              <a:t>의 결과값을 받았을 때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블록으로 다시 재구성 해야 함</a:t>
            </a:r>
            <a:endParaRPr lang="en-US" altLang="ko-KR" sz="1600" dirty="0" smtClean="0"/>
          </a:p>
          <a:p>
            <a:pPr lvl="2">
              <a:lnSpc>
                <a:spcPct val="100000"/>
              </a:lnSpc>
              <a:buFontTx/>
              <a:buChar char="-"/>
            </a:pPr>
            <a:endParaRPr lang="en-US" altLang="ko-KR" sz="1600" dirty="0"/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en-US" altLang="ko-KR" sz="1600" dirty="0" smtClean="0"/>
              <a:t>1</a:t>
            </a:r>
            <a:r>
              <a:rPr lang="ko-KR" altLang="en-US" sz="1600" dirty="0" smtClean="0"/>
              <a:t>차원 배열일 경우 각 블록을 재구성해야함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10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JPEG Decoding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8302" y="196641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9 </a:t>
            </a:r>
            <a:r>
              <a:rPr lang="ko-KR" altLang="en-US" sz="1400" b="1" dirty="0" smtClean="0"/>
              <a:t>주차 리뷰</a:t>
            </a:r>
            <a:endParaRPr lang="en-US" altLang="ko-KR" sz="140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44" y="2905319"/>
            <a:ext cx="5200650" cy="19431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직선 연결선 11"/>
          <p:cNvCxnSpPr/>
          <p:nvPr/>
        </p:nvCxnSpPr>
        <p:spPr>
          <a:xfrm>
            <a:off x="9280596" y="4357396"/>
            <a:ext cx="132831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48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sz="1800" b="1" dirty="0" smtClean="0"/>
              <a:t>Zigzag scanning</a:t>
            </a:r>
            <a:endParaRPr lang="ko-KR" altLang="en-US" sz="1800" b="1" dirty="0" smtClean="0"/>
          </a:p>
          <a:p>
            <a:pPr lvl="2">
              <a:lnSpc>
                <a:spcPct val="100000"/>
              </a:lnSpc>
              <a:buFontTx/>
              <a:buChar char="-"/>
            </a:pPr>
            <a:endParaRPr lang="en-US" altLang="ko-KR" sz="1600" dirty="0" smtClean="0"/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ko-KR" altLang="en-US" sz="1600" dirty="0" smtClean="0"/>
              <a:t>초기 블록을 </a:t>
            </a:r>
            <a:r>
              <a:rPr lang="en-US" altLang="ko-KR" sz="1600" dirty="0" smtClean="0"/>
              <a:t>zeros</a:t>
            </a:r>
            <a:r>
              <a:rPr lang="ko-KR" altLang="en-US" sz="1600" dirty="0" smtClean="0"/>
              <a:t>로 만들어 가지고있는 값 외에는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0</a:t>
            </a:r>
            <a:r>
              <a:rPr lang="ko-KR" altLang="en-US" sz="1600" dirty="0" smtClean="0"/>
              <a:t>으로 처리되게 만듦</a:t>
            </a:r>
            <a:endParaRPr lang="en-US" altLang="ko-KR" sz="1600" dirty="0" smtClean="0"/>
          </a:p>
          <a:p>
            <a:pPr lvl="2">
              <a:lnSpc>
                <a:spcPct val="100000"/>
              </a:lnSpc>
              <a:buFontTx/>
              <a:buChar char="-"/>
            </a:pPr>
            <a:endParaRPr lang="en-US" altLang="ko-KR" sz="1600" dirty="0" smtClean="0"/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en-US" altLang="ko-KR" sz="1600" dirty="0" smtClean="0"/>
              <a:t>Zigzag </a:t>
            </a:r>
            <a:r>
              <a:rPr lang="ko-KR" altLang="en-US" sz="1600" dirty="0" smtClean="0"/>
              <a:t>순서대로 </a:t>
            </a:r>
            <a:r>
              <a:rPr lang="ko-KR" altLang="en-US" sz="1600" dirty="0" err="1" smtClean="0"/>
              <a:t>입력받은</a:t>
            </a:r>
            <a:r>
              <a:rPr lang="ko-KR" altLang="en-US" sz="1600" dirty="0" smtClean="0"/>
              <a:t> 값을 대입시킴</a:t>
            </a:r>
            <a:endParaRPr lang="en-US" altLang="ko-KR" sz="1600" dirty="0" smtClean="0"/>
          </a:p>
          <a:p>
            <a:pPr lvl="2">
              <a:lnSpc>
                <a:spcPct val="100000"/>
              </a:lnSpc>
              <a:buFontTx/>
              <a:buChar char="-"/>
            </a:pPr>
            <a:endParaRPr lang="en-US" altLang="ko-KR" sz="1600" dirty="0"/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ko-KR" altLang="en-US" sz="1600" dirty="0" smtClean="0"/>
              <a:t>입력이 끝나면 종료</a:t>
            </a:r>
            <a:endParaRPr lang="en-US" altLang="ko-KR" sz="1600" dirty="0" smtClean="0"/>
          </a:p>
          <a:p>
            <a:pPr lvl="2">
              <a:lnSpc>
                <a:spcPct val="100000"/>
              </a:lnSpc>
              <a:buFontTx/>
              <a:buChar char="-"/>
            </a:pP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11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JPEG Decoding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8302" y="196641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9 </a:t>
            </a:r>
            <a:r>
              <a:rPr lang="ko-KR" altLang="en-US" sz="1400" b="1" dirty="0" smtClean="0"/>
              <a:t>주차 리뷰</a:t>
            </a:r>
            <a:endParaRPr lang="en-US" altLang="ko-KR" sz="1400" b="1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839" y="171450"/>
            <a:ext cx="3276600" cy="66865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187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sz="1800" b="1" dirty="0" smtClean="0"/>
              <a:t>Quantization</a:t>
            </a:r>
            <a:endParaRPr lang="ko-KR" altLang="en-US" sz="1800" b="1" dirty="0" smtClean="0"/>
          </a:p>
          <a:p>
            <a:pPr lvl="2">
              <a:lnSpc>
                <a:spcPct val="100000"/>
              </a:lnSpc>
              <a:buFontTx/>
              <a:buChar char="-"/>
            </a:pPr>
            <a:endParaRPr lang="en-US" altLang="ko-KR" sz="1600" dirty="0" smtClean="0"/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ko-KR" altLang="en-US" sz="1600" dirty="0" smtClean="0"/>
              <a:t>같은 </a:t>
            </a:r>
            <a:r>
              <a:rPr lang="en-US" altLang="ko-KR" sz="1600" dirty="0" smtClean="0"/>
              <a:t>matrix</a:t>
            </a:r>
            <a:r>
              <a:rPr lang="ko-KR" altLang="en-US" sz="1600" dirty="0" smtClean="0"/>
              <a:t>값을 행렬 인덱스 곱을 함</a:t>
            </a:r>
            <a:endParaRPr lang="en-US" altLang="ko-KR" sz="1600" dirty="0" smtClean="0"/>
          </a:p>
          <a:p>
            <a:pPr lvl="2">
              <a:lnSpc>
                <a:spcPct val="100000"/>
              </a:lnSpc>
              <a:buFontTx/>
              <a:buChar char="-"/>
            </a:pPr>
            <a:endParaRPr lang="en-US" altLang="ko-KR" sz="1600" dirty="0"/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en-US" altLang="ko-KR" sz="1600" dirty="0" smtClean="0"/>
              <a:t>Round</a:t>
            </a:r>
            <a:r>
              <a:rPr lang="ko-KR" altLang="en-US" sz="1600" dirty="0" smtClean="0"/>
              <a:t>했던 값이므로 약간의 오차가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생길 수 있음</a:t>
            </a:r>
            <a:endParaRPr lang="en-US" altLang="ko-KR" sz="1600" dirty="0" smtClean="0"/>
          </a:p>
          <a:p>
            <a:pPr lvl="2">
              <a:lnSpc>
                <a:spcPct val="100000"/>
              </a:lnSpc>
              <a:buFontTx/>
              <a:buChar char="-"/>
            </a:pP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12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JPEG Decoding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8302" y="196641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9 </a:t>
            </a:r>
            <a:r>
              <a:rPr lang="ko-KR" altLang="en-US" sz="1400" b="1" dirty="0" smtClean="0"/>
              <a:t>주차 리뷰</a:t>
            </a:r>
            <a:endParaRPr lang="en-US" altLang="ko-KR" sz="1400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469" y="2008230"/>
            <a:ext cx="5867400" cy="30670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094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sz="1800" b="1" dirty="0" smtClean="0"/>
              <a:t>IDCT</a:t>
            </a:r>
            <a:endParaRPr lang="en-US" altLang="ko-KR" sz="1600" dirty="0" smtClean="0"/>
          </a:p>
          <a:p>
            <a:pPr lvl="2">
              <a:lnSpc>
                <a:spcPct val="100000"/>
              </a:lnSpc>
              <a:buFontTx/>
              <a:buChar char="-"/>
            </a:pPr>
            <a:endParaRPr lang="en-US" altLang="ko-KR" sz="1600" dirty="0" smtClean="0"/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en-US" altLang="ko-KR" sz="1600" dirty="0" smtClean="0"/>
              <a:t>Inverse DCT </a:t>
            </a:r>
            <a:r>
              <a:rPr lang="ko-KR" altLang="en-US" sz="1600" dirty="0" smtClean="0"/>
              <a:t>의 식을 이용해서 만듦</a:t>
            </a:r>
            <a:endParaRPr lang="en-US" altLang="ko-KR" sz="1600" dirty="0" smtClean="0"/>
          </a:p>
          <a:p>
            <a:pPr lvl="2">
              <a:lnSpc>
                <a:spcPct val="100000"/>
              </a:lnSpc>
              <a:buFontTx/>
              <a:buChar char="-"/>
            </a:pPr>
            <a:endParaRPr lang="en-US" altLang="ko-KR" sz="1600" dirty="0"/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en-US" altLang="ko-KR" sz="1600" dirty="0" smtClean="0"/>
              <a:t>DCT </a:t>
            </a:r>
            <a:r>
              <a:rPr lang="ko-KR" altLang="en-US" sz="1600" dirty="0" smtClean="0"/>
              <a:t>구현 시와 </a:t>
            </a:r>
            <a:r>
              <a:rPr lang="ko-KR" altLang="en-US" sz="1600" dirty="0" err="1" smtClean="0"/>
              <a:t>비슷</a:t>
            </a:r>
            <a:endParaRPr lang="en-US" altLang="ko-KR" sz="1600" dirty="0" smtClean="0"/>
          </a:p>
          <a:p>
            <a:pPr lvl="2">
              <a:lnSpc>
                <a:spcPct val="100000"/>
              </a:lnSpc>
              <a:buFontTx/>
              <a:buChar char="-"/>
            </a:pPr>
            <a:endParaRPr lang="en-US" altLang="ko-KR" sz="1600" dirty="0"/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ko-KR" altLang="en-US" sz="1600" dirty="0" smtClean="0"/>
              <a:t>곱해진 </a:t>
            </a:r>
            <a:r>
              <a:rPr lang="en-US" altLang="ko-KR" sz="1600" dirty="0" err="1" smtClean="0"/>
              <a:t>sqrt</a:t>
            </a:r>
            <a:r>
              <a:rPr lang="en-US" altLang="ko-KR" sz="1600" dirty="0" smtClean="0"/>
              <a:t>(1/n), </a:t>
            </a:r>
            <a:r>
              <a:rPr lang="en-US" altLang="ko-KR" sz="1600" dirty="0" err="1" smtClean="0"/>
              <a:t>sqrt</a:t>
            </a:r>
            <a:r>
              <a:rPr lang="en-US" altLang="ko-KR" sz="1600" dirty="0" smtClean="0"/>
              <a:t>(2/n)</a:t>
            </a:r>
            <a:r>
              <a:rPr lang="ko-KR" altLang="en-US" sz="1600" dirty="0" smtClean="0"/>
              <a:t>으로 인해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식이 간단해 짐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13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JPEG Decoding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8302" y="196641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9 </a:t>
            </a:r>
            <a:r>
              <a:rPr lang="ko-KR" altLang="en-US" sz="1400" b="1" dirty="0" smtClean="0"/>
              <a:t>주차 리뷰</a:t>
            </a:r>
            <a:endParaRPr lang="en-US" altLang="ko-KR" sz="140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0" y="855149"/>
            <a:ext cx="6115050" cy="13335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622" y="2183801"/>
            <a:ext cx="4678817" cy="45034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31" y="5476222"/>
            <a:ext cx="5745117" cy="669710"/>
          </a:xfrm>
          <a:prstGeom prst="rect">
            <a:avLst/>
          </a:prstGeom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직선 연결선 12"/>
          <p:cNvCxnSpPr/>
          <p:nvPr/>
        </p:nvCxnSpPr>
        <p:spPr>
          <a:xfrm>
            <a:off x="9028669" y="1777056"/>
            <a:ext cx="6285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56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sz="1800" b="1" dirty="0" smtClean="0"/>
              <a:t>Add 128</a:t>
            </a:r>
            <a:endParaRPr lang="en-US" altLang="ko-KR" sz="1600" dirty="0" smtClean="0"/>
          </a:p>
          <a:p>
            <a:pPr lvl="2">
              <a:lnSpc>
                <a:spcPct val="100000"/>
              </a:lnSpc>
              <a:buFontTx/>
              <a:buChar char="-"/>
            </a:pPr>
            <a:endParaRPr lang="en-US" altLang="ko-KR" sz="1600" dirty="0" smtClean="0"/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en-US" altLang="ko-KR" sz="1600" dirty="0" smtClean="0"/>
              <a:t>128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더해 기존 이미지와 거의 비슷한 이미지를 얻음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14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JPEG Decoding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8302" y="196641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9 </a:t>
            </a:r>
            <a:r>
              <a:rPr lang="ko-KR" altLang="en-US" sz="1400" b="1" dirty="0" smtClean="0"/>
              <a:t>주차 리뷰</a:t>
            </a:r>
            <a:endParaRPr lang="en-US" altLang="ko-KR" sz="1400" b="1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370" y="3282778"/>
            <a:ext cx="18192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2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sz="1800" b="1" dirty="0" smtClean="0"/>
              <a:t>Edge Preserving </a:t>
            </a:r>
            <a:r>
              <a:rPr lang="ko-KR" altLang="en-US" sz="1800" b="1" dirty="0" smtClean="0"/>
              <a:t>효과</a:t>
            </a:r>
            <a:endParaRPr lang="en-US" altLang="ko-KR" sz="1600" dirty="0" smtClean="0"/>
          </a:p>
          <a:p>
            <a:pPr lvl="2">
              <a:lnSpc>
                <a:spcPct val="100000"/>
              </a:lnSpc>
              <a:buFontTx/>
              <a:buChar char="-"/>
            </a:pPr>
            <a:endParaRPr lang="en-US" altLang="ko-KR" sz="1600" dirty="0" smtClean="0"/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en-US" altLang="ko-KR" sz="1600" dirty="0" smtClean="0"/>
              <a:t>Blur </a:t>
            </a:r>
            <a:r>
              <a:rPr lang="ko-KR" altLang="en-US" sz="1600" dirty="0" smtClean="0"/>
              <a:t>처리는 되지만 </a:t>
            </a:r>
            <a:r>
              <a:rPr lang="ko-KR" altLang="en-US" sz="1600" dirty="0" err="1" smtClean="0"/>
              <a:t>엣지에</a:t>
            </a:r>
            <a:r>
              <a:rPr lang="ko-KR" altLang="en-US" sz="1600" dirty="0" smtClean="0"/>
              <a:t> 대해서는 보장이 됨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15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Bilateral Filter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6204" y="196641"/>
            <a:ext cx="1236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10 </a:t>
            </a:r>
            <a:r>
              <a:rPr lang="ko-KR" altLang="en-US" sz="1400" b="1" dirty="0" smtClean="0"/>
              <a:t>주차 리뷰</a:t>
            </a:r>
            <a:endParaRPr lang="en-US" altLang="ko-KR" sz="1400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910" y="3673924"/>
            <a:ext cx="9968495" cy="284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1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sz="1800" b="1" dirty="0" smtClean="0"/>
              <a:t>Edge Preserving </a:t>
            </a:r>
            <a:r>
              <a:rPr lang="ko-KR" altLang="en-US" sz="1800" b="1" dirty="0" smtClean="0"/>
              <a:t>효과</a:t>
            </a:r>
            <a:endParaRPr lang="en-US" altLang="ko-KR" sz="1600" dirty="0" smtClean="0"/>
          </a:p>
          <a:p>
            <a:pPr lvl="2">
              <a:lnSpc>
                <a:spcPct val="100000"/>
              </a:lnSpc>
              <a:buFontTx/>
              <a:buChar char="-"/>
            </a:pPr>
            <a:endParaRPr lang="en-US" altLang="ko-KR" sz="1600" dirty="0" smtClean="0"/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en-US" altLang="ko-KR" sz="1600" dirty="0" smtClean="0"/>
              <a:t>Edge</a:t>
            </a:r>
            <a:r>
              <a:rPr lang="ko-KR" altLang="en-US" sz="1600" dirty="0" smtClean="0"/>
              <a:t>의 경우 </a:t>
            </a:r>
            <a:r>
              <a:rPr lang="en-US" altLang="ko-KR" sz="1600" dirty="0" smtClean="0"/>
              <a:t>Blur </a:t>
            </a:r>
            <a:r>
              <a:rPr lang="ko-KR" altLang="en-US" sz="1600" dirty="0" smtClean="0"/>
              <a:t>효과를 적게 받게 됨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16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Bilateral Filter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6204" y="196641"/>
            <a:ext cx="1236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10 </a:t>
            </a:r>
            <a:r>
              <a:rPr lang="ko-KR" altLang="en-US" sz="1400" b="1" dirty="0" smtClean="0"/>
              <a:t>주차 리뷰</a:t>
            </a:r>
            <a:endParaRPr lang="en-US" altLang="ko-KR" sz="140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60" y="4601299"/>
            <a:ext cx="10971411" cy="14137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65715" y="5782889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</a:rPr>
              <a:t>중앙에서의 거리가 멀수록 영향을 적게</a:t>
            </a:r>
            <a:endParaRPr lang="en-US" altLang="ko-KR" sz="16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Gaussian Filter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63095" y="5782889"/>
            <a:ext cx="4033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중앙의 이미지 값과 다를수록 영향을 적게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Bilateral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에서의 추가점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62033" y="4226459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FF0000"/>
                </a:solidFill>
              </a:rPr>
              <a:t>두가지 처리의 곱 연산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75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sz="1800" b="1" dirty="0" smtClean="0"/>
              <a:t>구현</a:t>
            </a:r>
            <a:endParaRPr lang="en-US" altLang="ko-KR" sz="1600" dirty="0" smtClean="0"/>
          </a:p>
          <a:p>
            <a:pPr lvl="2">
              <a:lnSpc>
                <a:spcPct val="100000"/>
              </a:lnSpc>
              <a:buFontTx/>
              <a:buChar char="-"/>
            </a:pPr>
            <a:endParaRPr lang="en-US" altLang="ko-KR" sz="1600" dirty="0" smtClean="0"/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ko-KR" altLang="en-US" sz="1600" dirty="0" smtClean="0"/>
              <a:t>식을 구현하면 쉽게 해결</a:t>
            </a:r>
            <a:endParaRPr lang="en-US" altLang="ko-KR" sz="1600" dirty="0" smtClean="0"/>
          </a:p>
          <a:p>
            <a:pPr lvl="2">
              <a:lnSpc>
                <a:spcPct val="100000"/>
              </a:lnSpc>
              <a:buFontTx/>
              <a:buChar char="-"/>
            </a:pPr>
            <a:endParaRPr lang="en-US" altLang="ko-KR" sz="1600" dirty="0"/>
          </a:p>
          <a:p>
            <a:pPr lvl="2">
              <a:lnSpc>
                <a:spcPct val="100000"/>
              </a:lnSpc>
              <a:buFontTx/>
              <a:buChar char="-"/>
            </a:pP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17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Bilateral Filter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6204" y="196641"/>
            <a:ext cx="1236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10 </a:t>
            </a:r>
            <a:r>
              <a:rPr lang="ko-KR" altLang="en-US" sz="1400" b="1" dirty="0" smtClean="0"/>
              <a:t>주차 리뷰</a:t>
            </a:r>
            <a:endParaRPr lang="en-US" altLang="ko-KR" sz="140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962" y="1973079"/>
            <a:ext cx="6079985" cy="404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6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sz="1800" b="1" dirty="0" smtClean="0"/>
              <a:t>Recursive Labeling</a:t>
            </a:r>
          </a:p>
          <a:p>
            <a:pPr lvl="2">
              <a:buFontTx/>
              <a:buChar char="-"/>
            </a:pPr>
            <a:endParaRPr lang="en-US" altLang="ko-KR" sz="1600" dirty="0" smtClean="0"/>
          </a:p>
          <a:p>
            <a:pPr lvl="2">
              <a:buFontTx/>
              <a:buChar char="-"/>
            </a:pPr>
            <a:r>
              <a:rPr lang="en-US" altLang="ko-KR" sz="1600" dirty="0" smtClean="0"/>
              <a:t>Binary Image</a:t>
            </a:r>
            <a:r>
              <a:rPr lang="ko-KR" altLang="en-US" sz="1600" dirty="0" smtClean="0"/>
              <a:t>에 대해서 처리</a:t>
            </a:r>
            <a:endParaRPr lang="en-US" altLang="ko-KR" sz="1600" dirty="0" smtClean="0"/>
          </a:p>
          <a:p>
            <a:pPr lvl="2">
              <a:buFontTx/>
              <a:buChar char="-"/>
            </a:pPr>
            <a:endParaRPr lang="en-US" altLang="ko-KR" sz="1600" dirty="0"/>
          </a:p>
          <a:p>
            <a:pPr lvl="2">
              <a:buFontTx/>
              <a:buChar char="-"/>
            </a:pPr>
            <a:r>
              <a:rPr lang="ko-KR" altLang="en-US" sz="1600" dirty="0" smtClean="0"/>
              <a:t>기존 값을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처리해서 음수로 만든 후 </a:t>
            </a:r>
            <a:r>
              <a:rPr lang="en-US" altLang="ko-KR" sz="1600" dirty="0" smtClean="0"/>
              <a:t>labeling </a:t>
            </a:r>
            <a:r>
              <a:rPr lang="ko-KR" altLang="en-US" sz="1600" dirty="0" smtClean="0"/>
              <a:t>시작</a:t>
            </a:r>
            <a:endParaRPr lang="en-US" altLang="ko-KR" sz="1600" dirty="0" smtClean="0"/>
          </a:p>
          <a:p>
            <a:pPr marL="914400" lvl="2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è"/>
            </a:pPr>
            <a:r>
              <a:rPr lang="en-US" altLang="ko-KR" sz="1600" dirty="0" smtClean="0">
                <a:sym typeface="Wingdings" panose="05000000000000000000" pitchFamily="2" charset="2"/>
              </a:rPr>
              <a:t>labeling</a:t>
            </a:r>
            <a:r>
              <a:rPr lang="ko-KR" altLang="en-US" sz="1600" dirty="0" smtClean="0">
                <a:sym typeface="Wingdings" panose="05000000000000000000" pitchFamily="2" charset="2"/>
              </a:rPr>
              <a:t>되지 않은 값과 구분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en-US" altLang="ko-KR" sz="1600" b="1" dirty="0" smtClean="0">
                <a:sym typeface="Wingdings" panose="05000000000000000000" pitchFamily="2" charset="2"/>
              </a:rPr>
              <a:t>DFS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로 </a:t>
            </a:r>
            <a:r>
              <a:rPr lang="ko-KR" altLang="en-US" sz="1600" b="1" dirty="0" err="1" smtClean="0">
                <a:sym typeface="Wingdings" panose="05000000000000000000" pitchFamily="2" charset="2"/>
              </a:rPr>
              <a:t>재귀적인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 방법으로 구현할 것</a:t>
            </a:r>
            <a:endParaRPr lang="en-US" altLang="ko-KR" sz="1600" b="1" dirty="0" smtClean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altLang="ko-KR" sz="1600" b="1" dirty="0" smtClean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ko-KR" altLang="en-US" sz="1400" dirty="0" smtClean="0">
                <a:sym typeface="Wingdings" panose="05000000000000000000" pitchFamily="2" charset="2"/>
              </a:rPr>
              <a:t>이전 </a:t>
            </a:r>
            <a:r>
              <a:rPr lang="en-US" altLang="ko-KR" sz="1400" dirty="0" smtClean="0">
                <a:sym typeface="Wingdings" panose="05000000000000000000" pitchFamily="2" charset="2"/>
              </a:rPr>
              <a:t>Canny Edge detection </a:t>
            </a:r>
            <a:r>
              <a:rPr lang="ko-KR" altLang="en-US" sz="1400" dirty="0" smtClean="0">
                <a:sym typeface="Wingdings" panose="05000000000000000000" pitchFamily="2" charset="2"/>
              </a:rPr>
              <a:t>때의 </a:t>
            </a:r>
            <a:r>
              <a:rPr lang="en-US" altLang="ko-KR" sz="1400" dirty="0" smtClean="0">
                <a:sym typeface="Wingdings" panose="05000000000000000000" pitchFamily="2" charset="2"/>
              </a:rPr>
              <a:t>BFS </a:t>
            </a:r>
            <a:r>
              <a:rPr lang="ko-KR" altLang="en-US" sz="1400" dirty="0" smtClean="0">
                <a:sym typeface="Wingdings" panose="05000000000000000000" pitchFamily="2" charset="2"/>
              </a:rPr>
              <a:t>방법으로</a:t>
            </a:r>
            <a:r>
              <a:rPr lang="en-US" altLang="ko-KR" sz="1400" dirty="0" smtClean="0"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ko-KR" altLang="en-US" sz="1400" dirty="0" smtClean="0">
                <a:sym typeface="Wingdings" panose="05000000000000000000" pitchFamily="2" charset="2"/>
              </a:rPr>
              <a:t>탐색하지 </a:t>
            </a:r>
            <a:r>
              <a:rPr lang="ko-KR" altLang="en-US" sz="1400" dirty="0" smtClean="0">
                <a:sym typeface="Wingdings" panose="05000000000000000000" pitchFamily="2" charset="2"/>
              </a:rPr>
              <a:t>말 것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en-US" altLang="ko-KR" sz="1400" dirty="0" smtClean="0">
                <a:sym typeface="Wingdings" panose="05000000000000000000" pitchFamily="2" charset="2"/>
              </a:rPr>
              <a:t>(</a:t>
            </a:r>
            <a:r>
              <a:rPr lang="ko-KR" altLang="en-US" sz="1400" dirty="0" smtClean="0">
                <a:sym typeface="Wingdings" panose="05000000000000000000" pitchFamily="2" charset="2"/>
              </a:rPr>
              <a:t>결과는 같지만 방법이 다름</a:t>
            </a:r>
            <a:r>
              <a:rPr lang="en-US" altLang="ko-KR" sz="1400" dirty="0" smtClean="0">
                <a:sym typeface="Wingdings" panose="05000000000000000000" pitchFamily="2" charset="2"/>
              </a:rPr>
              <a:t>)</a:t>
            </a:r>
            <a:endParaRPr lang="en-US" altLang="ko-KR" sz="1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18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Connectedness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3362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과제</a:t>
            </a:r>
            <a:endParaRPr lang="en-US" altLang="ko-KR" sz="1400" b="1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157" y="694849"/>
            <a:ext cx="3105150" cy="26765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248" y="3429704"/>
            <a:ext cx="3223191" cy="293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6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sz="1800" b="1" dirty="0" smtClean="0"/>
              <a:t>Recursive Labeling</a:t>
            </a:r>
          </a:p>
          <a:p>
            <a:pPr lvl="2">
              <a:buFontTx/>
              <a:buChar char="-"/>
            </a:pPr>
            <a:endParaRPr lang="en-US" altLang="ko-KR" sz="1600" dirty="0" smtClean="0"/>
          </a:p>
          <a:p>
            <a:pPr lvl="2">
              <a:buFontTx/>
              <a:buChar char="-"/>
            </a:pPr>
            <a:r>
              <a:rPr lang="ko-KR" altLang="en-US" sz="1600" dirty="0" smtClean="0"/>
              <a:t>이후 가장 큰 </a:t>
            </a:r>
            <a:r>
              <a:rPr lang="en-US" altLang="ko-KR" sz="1600" dirty="0" smtClean="0"/>
              <a:t>index</a:t>
            </a:r>
            <a:r>
              <a:rPr lang="ko-KR" altLang="en-US" sz="1600" dirty="0" smtClean="0"/>
              <a:t>의 값으로 </a:t>
            </a:r>
            <a:r>
              <a:rPr lang="en-US" altLang="ko-KR" sz="1600" dirty="0" smtClean="0"/>
              <a:t>255</a:t>
            </a:r>
            <a:r>
              <a:rPr lang="ko-KR" altLang="en-US" sz="1600" dirty="0" smtClean="0"/>
              <a:t>를 나눈 값을 이미지에 곱해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색상으로 구분할 수 있게 볼 수 있음</a:t>
            </a:r>
            <a:endParaRPr lang="en-US" altLang="ko-KR" sz="1600" dirty="0" smtClean="0"/>
          </a:p>
          <a:p>
            <a:pPr lvl="2">
              <a:buFontTx/>
              <a:buChar char="-"/>
            </a:pPr>
            <a:endParaRPr lang="en-US" altLang="ko-KR" sz="1600" dirty="0"/>
          </a:p>
          <a:p>
            <a:pPr lvl="2">
              <a:buFontTx/>
              <a:buChar char="-"/>
            </a:pPr>
            <a:r>
              <a:rPr lang="en-US" altLang="ko-KR" sz="1600" dirty="0" smtClean="0"/>
              <a:t>s = 255/index;</a:t>
            </a:r>
          </a:p>
          <a:p>
            <a:pPr lvl="2">
              <a:buFontTx/>
              <a:buChar char="-"/>
            </a:pPr>
            <a:r>
              <a:rPr lang="en-US" altLang="ko-KR" sz="1600" dirty="0" err="1" smtClean="0"/>
              <a:t>Img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img</a:t>
            </a:r>
            <a:r>
              <a:rPr lang="en-US" altLang="ko-KR" sz="1600" dirty="0" smtClean="0"/>
              <a:t> * s;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19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Connectedness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3362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과제</a:t>
            </a:r>
            <a:endParaRPr lang="en-US" altLang="ko-KR" sz="1400" b="1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157" y="694849"/>
            <a:ext cx="3105150" cy="2676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452" y="3824330"/>
            <a:ext cx="28575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ko-KR" altLang="en-US" b="1" dirty="0" smtClean="0"/>
              <a:t>과목 홈페이지</a:t>
            </a:r>
            <a:endParaRPr lang="en-US" altLang="ko-KR" b="1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충남대학교 사이버 캠퍼스 </a:t>
            </a:r>
            <a:r>
              <a:rPr lang="en-US" altLang="ko-KR" dirty="0" smtClean="0"/>
              <a:t>( </a:t>
            </a:r>
            <a:r>
              <a:rPr lang="en-US" altLang="ko-KR" dirty="0" smtClean="0">
                <a:hlinkClick r:id="rId2"/>
              </a:rPr>
              <a:t>http://e-learn.cnu.ac.kr</a:t>
            </a:r>
            <a:r>
              <a:rPr lang="en-US" altLang="ko-KR" dirty="0" smtClean="0"/>
              <a:t> )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b="1" dirty="0" smtClean="0"/>
              <a:t>TA </a:t>
            </a:r>
            <a:r>
              <a:rPr lang="ko-KR" altLang="en-US" b="1" dirty="0" smtClean="0"/>
              <a:t>연락처</a:t>
            </a:r>
            <a:endParaRPr lang="en-US" altLang="ko-KR" b="1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김혁진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공대 </a:t>
            </a:r>
            <a:r>
              <a:rPr lang="en-US" altLang="ko-KR" dirty="0" smtClean="0"/>
              <a:t>5</a:t>
            </a:r>
            <a:r>
              <a:rPr lang="ko-KR" altLang="en-US" dirty="0" smtClean="0"/>
              <a:t>호관 </a:t>
            </a:r>
            <a:r>
              <a:rPr lang="en-US" altLang="ko-KR" dirty="0" smtClean="0"/>
              <a:t>627</a:t>
            </a:r>
            <a:r>
              <a:rPr lang="ko-KR" altLang="en-US" dirty="0" smtClean="0"/>
              <a:t>호 정보보호연구실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 smtClean="0">
                <a:hlinkClick r:id="rId3"/>
              </a:rPr>
              <a:t>gurwls9628@naver.com</a:t>
            </a:r>
            <a:endParaRPr lang="en-US" altLang="ko-KR" dirty="0" smtClean="0"/>
          </a:p>
          <a:p>
            <a:pPr lvl="3">
              <a:buFontTx/>
              <a:buChar char="-"/>
            </a:pPr>
            <a:r>
              <a:rPr lang="en-US" altLang="ko-KR" dirty="0" smtClean="0"/>
              <a:t>[IP] </a:t>
            </a:r>
            <a:r>
              <a:rPr lang="ko-KR" altLang="en-US" dirty="0" smtClean="0"/>
              <a:t>를 메일 제목에 붙여주세요</a:t>
            </a:r>
            <a:endParaRPr lang="en-US" altLang="ko-KR" dirty="0" smtClean="0"/>
          </a:p>
          <a:p>
            <a:pPr lvl="3">
              <a:buFontTx/>
              <a:buChar char="-"/>
            </a:pPr>
            <a:r>
              <a:rPr lang="ko-KR" altLang="en-US" dirty="0" smtClean="0"/>
              <a:t>과제 질문은 메일로만 해주세요</a:t>
            </a:r>
            <a:endParaRPr lang="en-US" altLang="ko-KR" dirty="0" smtClean="0"/>
          </a:p>
          <a:p>
            <a:pPr marL="1371600" lvl="3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실습 소개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30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sz="1800" b="1" dirty="0" smtClean="0"/>
              <a:t>Dilation, Erosion</a:t>
            </a:r>
          </a:p>
          <a:p>
            <a:pPr lvl="2">
              <a:buFontTx/>
              <a:buChar char="-"/>
            </a:pPr>
            <a:endParaRPr lang="en-US" altLang="ko-KR" sz="1600" dirty="0" smtClean="0"/>
          </a:p>
          <a:p>
            <a:pPr lvl="2">
              <a:buFontTx/>
              <a:buChar char="-"/>
            </a:pPr>
            <a:r>
              <a:rPr lang="en-US" altLang="ko-KR" sz="1400" dirty="0" smtClean="0"/>
              <a:t>Image 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filter</a:t>
            </a:r>
            <a:r>
              <a:rPr lang="ko-KR" altLang="en-US" sz="1400" dirty="0" smtClean="0"/>
              <a:t>를 </a:t>
            </a:r>
            <a:r>
              <a:rPr lang="ko-KR" altLang="en-US" sz="1400" dirty="0" err="1" smtClean="0"/>
              <a:t>입력받아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Dilation, Erosion </a:t>
            </a:r>
            <a:r>
              <a:rPr lang="ko-KR" altLang="en-US" sz="1400" dirty="0" smtClean="0"/>
              <a:t>처리</a:t>
            </a:r>
            <a:endParaRPr lang="en-US" altLang="ko-KR" sz="1400" dirty="0" smtClean="0"/>
          </a:p>
          <a:p>
            <a:pPr lvl="2">
              <a:buFontTx/>
              <a:buChar char="-"/>
            </a:pPr>
            <a:endParaRPr lang="en-US" altLang="ko-KR" sz="1400" dirty="0" smtClean="0"/>
          </a:p>
          <a:p>
            <a:pPr lvl="2">
              <a:buFontTx/>
              <a:buChar char="-"/>
            </a:pPr>
            <a:r>
              <a:rPr lang="en-US" altLang="ko-KR" sz="1400" dirty="0" smtClean="0"/>
              <a:t>Dilation</a:t>
            </a:r>
            <a:r>
              <a:rPr lang="ko-KR" altLang="en-US" sz="1400" dirty="0" smtClean="0"/>
              <a:t>은 기존 값이 있을 때 </a:t>
            </a:r>
            <a:r>
              <a:rPr lang="en-US" altLang="ko-KR" sz="1400" dirty="0" smtClean="0"/>
              <a:t>filter </a:t>
            </a:r>
            <a:r>
              <a:rPr lang="ko-KR" altLang="en-US" sz="1400" dirty="0" smtClean="0"/>
              <a:t>모양대로 늘리는 것</a:t>
            </a:r>
            <a:endParaRPr lang="en-US" altLang="ko-KR" sz="1400" dirty="0" smtClean="0"/>
          </a:p>
          <a:p>
            <a:pPr lvl="2">
              <a:buFontTx/>
              <a:buChar char="-"/>
            </a:pPr>
            <a:endParaRPr lang="en-US" altLang="ko-KR" sz="1400" dirty="0"/>
          </a:p>
          <a:p>
            <a:pPr lvl="2">
              <a:buFontTx/>
              <a:buChar char="-"/>
            </a:pPr>
            <a:r>
              <a:rPr lang="en-US" altLang="ko-KR" sz="1400" dirty="0" smtClean="0"/>
              <a:t>Erosion</a:t>
            </a:r>
            <a:r>
              <a:rPr lang="ko-KR" altLang="en-US" sz="1400" dirty="0" smtClean="0"/>
              <a:t>은 필터 모양에 맞는 값만 중앙 위치에 값을 두는 것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20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Morphology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3362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과제</a:t>
            </a:r>
            <a:endParaRPr lang="en-US" altLang="ko-KR" sz="1400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63" y="1460500"/>
            <a:ext cx="2924175" cy="1285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8732102" y="2835914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Dilation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924" y="3481541"/>
            <a:ext cx="3448050" cy="6953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8754255" y="4317059"/>
            <a:ext cx="903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Erosion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989" y="4364751"/>
            <a:ext cx="2087540" cy="191497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672" y="4317059"/>
            <a:ext cx="2020442" cy="205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sz="1800" b="1" dirty="0" smtClean="0"/>
              <a:t>Opening, Closing</a:t>
            </a:r>
          </a:p>
          <a:p>
            <a:pPr lvl="2">
              <a:buFontTx/>
              <a:buChar char="-"/>
            </a:pPr>
            <a:endParaRPr lang="en-US" altLang="ko-KR" sz="1600" dirty="0" smtClean="0"/>
          </a:p>
          <a:p>
            <a:pPr lvl="2">
              <a:buFontTx/>
              <a:buChar char="-"/>
            </a:pPr>
            <a:r>
              <a:rPr lang="en-US" altLang="ko-KR" sz="1400" dirty="0" smtClean="0"/>
              <a:t>Dilation</a:t>
            </a:r>
            <a:r>
              <a:rPr lang="ko-KR" altLang="en-US" sz="1400" dirty="0" smtClean="0"/>
              <a:t>과  </a:t>
            </a:r>
            <a:r>
              <a:rPr lang="en-US" altLang="ko-KR" sz="1400" dirty="0" smtClean="0"/>
              <a:t>Erosion</a:t>
            </a:r>
            <a:r>
              <a:rPr lang="ko-KR" altLang="en-US" sz="1400" dirty="0" smtClean="0"/>
              <a:t>을 이용해 각각 순서만 반대로 하여 처리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21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Morphology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3362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과제</a:t>
            </a:r>
            <a:endParaRPr lang="en-US" altLang="ko-KR" sz="1400" b="1" dirty="0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989" y="4364751"/>
            <a:ext cx="2087540" cy="191497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672" y="4317059"/>
            <a:ext cx="2020442" cy="205630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907" y="1906069"/>
            <a:ext cx="3629025" cy="6572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696838" y="2476095"/>
            <a:ext cx="1018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Opening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70575" y="4317059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closing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4957" y="3621734"/>
            <a:ext cx="35623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9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ko-KR" altLang="en-US" b="1" dirty="0" smtClean="0"/>
              <a:t>보고서</a:t>
            </a:r>
            <a:endParaRPr lang="en-US" altLang="ko-KR" dirty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Recursive labeling</a:t>
            </a:r>
            <a:r>
              <a:rPr lang="ko-KR" altLang="en-US" dirty="0"/>
              <a:t> </a:t>
            </a:r>
            <a:r>
              <a:rPr lang="ko-KR" altLang="en-US" dirty="0" smtClean="0"/>
              <a:t>구현에 대한 설명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Dilation, erosion, opening, closing</a:t>
            </a:r>
            <a:r>
              <a:rPr lang="ko-KR" altLang="en-US" dirty="0" smtClean="0"/>
              <a:t>의 구현에 대한 설명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b="1" dirty="0" smtClean="0"/>
              <a:t>파일 이름</a:t>
            </a:r>
            <a:r>
              <a:rPr lang="en-US" altLang="ko-KR" b="1" dirty="0" smtClean="0"/>
              <a:t>:</a:t>
            </a:r>
          </a:p>
          <a:p>
            <a:pPr lvl="3">
              <a:buFontTx/>
              <a:buChar char="-"/>
            </a:pPr>
            <a:r>
              <a:rPr lang="en-US" altLang="ko-KR" dirty="0" smtClean="0"/>
              <a:t>[IP]20xxxxxxx_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_11</a:t>
            </a:r>
            <a:r>
              <a:rPr lang="ko-KR" altLang="en-US" dirty="0" err="1" smtClean="0"/>
              <a:t>주차과제</a:t>
            </a:r>
            <a:r>
              <a:rPr lang="en-US" altLang="ko-KR" dirty="0" smtClean="0"/>
              <a:t>.pdf</a:t>
            </a:r>
          </a:p>
          <a:p>
            <a:pPr lvl="3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22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과제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4461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과제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9821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ko-KR" altLang="en-US" b="1" dirty="0" smtClean="0"/>
              <a:t>파일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이러닝에 올라간 </a:t>
            </a:r>
            <a:r>
              <a:rPr lang="en-US" altLang="ko-KR" dirty="0" err="1" smtClean="0"/>
              <a:t>matlab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코드의 함수를 채울 것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err="1" smtClean="0"/>
              <a:t>my_connected.m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err="1" smtClean="0"/>
              <a:t>my_dilation.m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err="1" smtClean="0"/>
              <a:t>my_erosion.m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err="1" smtClean="0"/>
              <a:t>my_opening.m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err="1" smtClean="0"/>
              <a:t>my_closing.m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b="1" dirty="0" smtClean="0"/>
              <a:t>파일 이름</a:t>
            </a:r>
            <a:r>
              <a:rPr lang="en-US" altLang="ko-KR" b="1" dirty="0" smtClean="0"/>
              <a:t>:</a:t>
            </a:r>
          </a:p>
          <a:p>
            <a:pPr lvl="3">
              <a:buFontTx/>
              <a:buChar char="-"/>
            </a:pPr>
            <a:r>
              <a:rPr lang="en-US" altLang="ko-KR" dirty="0" smtClean="0"/>
              <a:t>[IP]20xxxxxxx_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_11</a:t>
            </a:r>
            <a:r>
              <a:rPr lang="ko-KR" altLang="en-US" dirty="0" err="1" smtClean="0"/>
              <a:t>주차과제</a:t>
            </a:r>
            <a:r>
              <a:rPr lang="en-US" altLang="ko-KR" dirty="0" smtClean="0"/>
              <a:t>.zip</a:t>
            </a:r>
          </a:p>
          <a:p>
            <a:pPr lvl="3">
              <a:buFontTx/>
              <a:buChar char="-"/>
            </a:pPr>
            <a:r>
              <a:rPr lang="ko-KR" altLang="en-US" dirty="0" smtClean="0"/>
              <a:t>보고서와 파일을 모두 압축하여 올림</a:t>
            </a:r>
            <a:endParaRPr lang="en-US" altLang="ko-KR" dirty="0" smtClean="0"/>
          </a:p>
          <a:p>
            <a:pPr lvl="3">
              <a:buFontTx/>
              <a:buChar char="-"/>
            </a:pPr>
            <a:r>
              <a:rPr lang="ko-KR" altLang="en-US" dirty="0" smtClean="0"/>
              <a:t>이외의 함수를 작성하였을 경우 해당 함수 </a:t>
            </a:r>
            <a:r>
              <a:rPr lang="en-US" altLang="ko-KR" dirty="0" smtClean="0"/>
              <a:t>.m </a:t>
            </a:r>
            <a:r>
              <a:rPr lang="ko-KR" altLang="en-US" dirty="0" smtClean="0"/>
              <a:t>파일도 같이 압축</a:t>
            </a:r>
            <a:endParaRPr lang="en-US" altLang="ko-KR" dirty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23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과제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4461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과제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778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ko-KR" altLang="en-US" b="1" dirty="0" smtClean="0"/>
              <a:t>제출 기한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 smtClean="0"/>
              <a:t>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일 </a:t>
            </a:r>
            <a:r>
              <a:rPr lang="en-US" altLang="ko-KR" dirty="0"/>
              <a:t>17</a:t>
            </a:r>
            <a:r>
              <a:rPr lang="ko-KR" altLang="en-US" dirty="0"/>
              <a:t>시 </a:t>
            </a:r>
            <a:r>
              <a:rPr lang="en-US" altLang="ko-KR" dirty="0"/>
              <a:t>59</a:t>
            </a:r>
            <a:r>
              <a:rPr lang="ko-KR" altLang="en-US" dirty="0" smtClean="0"/>
              <a:t>분까지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24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과제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4461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과제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4963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smtClean="0"/>
              <a:t>9, 10</a:t>
            </a:r>
            <a:r>
              <a:rPr lang="ko-KR" altLang="en-US" b="1" dirty="0" smtClean="0"/>
              <a:t>주차 과제 리뷰</a:t>
            </a:r>
            <a:endParaRPr lang="en-US" altLang="ko-KR" b="1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JPEG Encoding</a:t>
            </a:r>
          </a:p>
          <a:p>
            <a:pPr lvl="2">
              <a:buFontTx/>
              <a:buChar char="-"/>
            </a:pPr>
            <a:r>
              <a:rPr lang="en-US" altLang="ko-KR" dirty="0" smtClean="0"/>
              <a:t>Bilateral Filter</a:t>
            </a:r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1"/>
            <a:r>
              <a:rPr lang="en-US" altLang="ko-KR" b="1" dirty="0" smtClean="0"/>
              <a:t>11</a:t>
            </a:r>
            <a:r>
              <a:rPr lang="ko-KR" altLang="en-US" b="1" dirty="0" smtClean="0"/>
              <a:t>주차 과제</a:t>
            </a:r>
            <a:endParaRPr lang="en-US" altLang="ko-KR" b="1" dirty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Recursive Labeling</a:t>
            </a:r>
          </a:p>
          <a:p>
            <a:pPr lvl="2">
              <a:buFontTx/>
              <a:buChar char="-"/>
            </a:pPr>
            <a:r>
              <a:rPr lang="en-US" altLang="ko-KR" dirty="0" smtClean="0"/>
              <a:t>Dilation, Erosion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 err="1" smtClean="0"/>
              <a:t>Openning</a:t>
            </a:r>
            <a:r>
              <a:rPr lang="en-US" altLang="ko-KR" dirty="0" smtClean="0"/>
              <a:t>, Closing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개요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13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ko-KR" altLang="en-US" sz="1800" b="1" dirty="0" smtClean="0"/>
              <a:t>이미지 </a:t>
            </a:r>
            <a:r>
              <a:rPr lang="en-US" altLang="ko-KR" sz="1800" b="1" dirty="0" smtClean="0"/>
              <a:t>Encoding &amp; Decoding</a:t>
            </a:r>
            <a:endParaRPr lang="en-US" altLang="ko-KR" sz="1800" dirty="0" smtClean="0"/>
          </a:p>
          <a:p>
            <a:pPr lvl="2">
              <a:buFontTx/>
              <a:buChar char="-"/>
            </a:pPr>
            <a:endParaRPr lang="en-US" altLang="ko-KR" sz="1600" dirty="0" smtClean="0"/>
          </a:p>
          <a:p>
            <a:pPr lvl="2">
              <a:buFontTx/>
              <a:buChar char="-"/>
            </a:pPr>
            <a:r>
              <a:rPr lang="ko-KR" altLang="en-US" sz="1600" dirty="0" smtClean="0"/>
              <a:t>이미지를 압축 후 </a:t>
            </a:r>
            <a:r>
              <a:rPr lang="en-US" altLang="ko-KR" sz="1600" dirty="0" smtClean="0"/>
              <a:t>Decoding </a:t>
            </a:r>
            <a:r>
              <a:rPr lang="ko-KR" altLang="en-US" sz="1600" dirty="0" smtClean="0"/>
              <a:t>작업</a:t>
            </a:r>
            <a:endParaRPr lang="en-US" altLang="ko-KR" sz="1600" dirty="0" smtClean="0"/>
          </a:p>
          <a:p>
            <a:pPr lvl="2">
              <a:buFontTx/>
              <a:buChar char="-"/>
            </a:pPr>
            <a:endParaRPr lang="en-US" altLang="ko-KR" sz="1600" dirty="0"/>
          </a:p>
          <a:p>
            <a:pPr lvl="2">
              <a:buFontTx/>
              <a:buChar char="-"/>
            </a:pPr>
            <a:r>
              <a:rPr lang="ko-KR" altLang="en-US" sz="1600" dirty="0" smtClean="0"/>
              <a:t>역순으로 재 실행하면 가능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JPEG </a:t>
            </a:r>
            <a:r>
              <a:rPr lang="ko-KR" altLang="en-US" sz="3200" b="1" dirty="0" smtClean="0"/>
              <a:t>압축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65646" y="4579242"/>
            <a:ext cx="1237496" cy="60682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Subtract</a:t>
            </a:r>
            <a:br>
              <a:rPr lang="en-US" altLang="ko-KR" sz="1400" b="1" dirty="0" smtClean="0">
                <a:solidFill>
                  <a:schemeClr val="tx1"/>
                </a:solidFill>
              </a:rPr>
            </a:br>
            <a:r>
              <a:rPr lang="en-US" altLang="ko-KR" sz="1400" b="1" dirty="0" smtClean="0">
                <a:solidFill>
                  <a:schemeClr val="tx1"/>
                </a:solidFill>
              </a:rPr>
              <a:t>128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49625" y="4579242"/>
            <a:ext cx="1237496" cy="606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DCT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866232" y="4715165"/>
            <a:ext cx="515389" cy="325770"/>
          </a:xfrm>
          <a:prstGeom prst="rightArrow">
            <a:avLst>
              <a:gd name="adj1" fmla="val 50000"/>
              <a:gd name="adj2" fmla="val 52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38518" y="4579242"/>
            <a:ext cx="1237496" cy="60682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Divide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Quantization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755125" y="4715165"/>
            <a:ext cx="515389" cy="325770"/>
          </a:xfrm>
          <a:prstGeom prst="rightArrow">
            <a:avLst>
              <a:gd name="adj1" fmla="val 50000"/>
              <a:gd name="adj2" fmla="val 52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227411" y="4579242"/>
            <a:ext cx="1237496" cy="606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Zigzag</a:t>
            </a:r>
            <a:br>
              <a:rPr lang="en-US" altLang="ko-KR" sz="1600" b="1" dirty="0" smtClean="0">
                <a:solidFill>
                  <a:schemeClr val="tx1"/>
                </a:solidFill>
              </a:rPr>
            </a:br>
            <a:r>
              <a:rPr lang="en-US" altLang="ko-KR" sz="1600" b="1" dirty="0" smtClean="0">
                <a:solidFill>
                  <a:schemeClr val="tx1"/>
                </a:solidFill>
              </a:rPr>
              <a:t>scanning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7644018" y="4715165"/>
            <a:ext cx="515389" cy="325770"/>
          </a:xfrm>
          <a:prstGeom prst="rightArrow">
            <a:avLst>
              <a:gd name="adj1" fmla="val 50000"/>
              <a:gd name="adj2" fmla="val 52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9532911" y="4715165"/>
            <a:ext cx="515389" cy="325770"/>
          </a:xfrm>
          <a:prstGeom prst="rightArrow">
            <a:avLst>
              <a:gd name="adj1" fmla="val 50000"/>
              <a:gd name="adj2" fmla="val 52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76753" y="4579242"/>
            <a:ext cx="1237496" cy="60682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Image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1982253" y="4715165"/>
            <a:ext cx="515389" cy="325770"/>
          </a:xfrm>
          <a:prstGeom prst="rightArrow">
            <a:avLst>
              <a:gd name="adj1" fmla="val 50000"/>
              <a:gd name="adj2" fmla="val 52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565646" y="5521877"/>
            <a:ext cx="1237496" cy="60682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Add</a:t>
            </a:r>
            <a:br>
              <a:rPr lang="en-US" altLang="ko-KR" sz="1400" b="1" dirty="0" smtClean="0">
                <a:solidFill>
                  <a:schemeClr val="tx1"/>
                </a:solidFill>
              </a:rPr>
            </a:br>
            <a:r>
              <a:rPr lang="en-US" altLang="ko-KR" sz="1400" b="1" dirty="0" smtClean="0">
                <a:solidFill>
                  <a:schemeClr val="tx1"/>
                </a:solidFill>
              </a:rPr>
              <a:t>128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49625" y="5521877"/>
            <a:ext cx="1237496" cy="606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IDCT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 flipH="1">
            <a:off x="3866232" y="5657800"/>
            <a:ext cx="515389" cy="325770"/>
          </a:xfrm>
          <a:prstGeom prst="rightArrow">
            <a:avLst>
              <a:gd name="adj1" fmla="val 50000"/>
              <a:gd name="adj2" fmla="val 52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338518" y="5521877"/>
            <a:ext cx="1237496" cy="60682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Multiply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Quantization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 flipH="1">
            <a:off x="5755125" y="5657800"/>
            <a:ext cx="515389" cy="325770"/>
          </a:xfrm>
          <a:prstGeom prst="rightArrow">
            <a:avLst>
              <a:gd name="adj1" fmla="val 50000"/>
              <a:gd name="adj2" fmla="val 52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227411" y="5521877"/>
            <a:ext cx="1237496" cy="606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Zigzag</a:t>
            </a:r>
            <a:br>
              <a:rPr lang="en-US" altLang="ko-KR" sz="1600" b="1" dirty="0" smtClean="0">
                <a:solidFill>
                  <a:schemeClr val="tx1"/>
                </a:solidFill>
              </a:rPr>
            </a:br>
            <a:r>
              <a:rPr lang="en-US" altLang="ko-KR" sz="1600" b="1" dirty="0" smtClean="0">
                <a:solidFill>
                  <a:schemeClr val="tx1"/>
                </a:solidFill>
              </a:rPr>
              <a:t>Decoding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 flipH="1">
            <a:off x="7644018" y="5657800"/>
            <a:ext cx="515389" cy="325770"/>
          </a:xfrm>
          <a:prstGeom prst="rightArrow">
            <a:avLst>
              <a:gd name="adj1" fmla="val 50000"/>
              <a:gd name="adj2" fmla="val 52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76753" y="5521877"/>
            <a:ext cx="1237496" cy="60682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Restored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Image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오른쪽 화살표 26"/>
          <p:cNvSpPr/>
          <p:nvPr/>
        </p:nvSpPr>
        <p:spPr>
          <a:xfrm flipH="1">
            <a:off x="1982253" y="5657800"/>
            <a:ext cx="515389" cy="325770"/>
          </a:xfrm>
          <a:prstGeom prst="rightArrow">
            <a:avLst>
              <a:gd name="adj1" fmla="val 50000"/>
              <a:gd name="adj2" fmla="val 52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 flipH="1">
            <a:off x="9532911" y="5657800"/>
            <a:ext cx="515389" cy="325770"/>
          </a:xfrm>
          <a:prstGeom prst="rightArrow">
            <a:avLst>
              <a:gd name="adj1" fmla="val 50000"/>
              <a:gd name="adj2" fmla="val 52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0190424" y="4579242"/>
            <a:ext cx="1237496" cy="15999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Zigzag</a:t>
            </a:r>
            <a:br>
              <a:rPr lang="en-US" altLang="ko-KR" sz="1600" b="1" dirty="0" smtClean="0">
                <a:solidFill>
                  <a:schemeClr val="tx1"/>
                </a:solidFill>
              </a:rPr>
            </a:br>
            <a:r>
              <a:rPr lang="en-US" altLang="ko-KR" sz="1600" b="1" dirty="0" smtClean="0">
                <a:solidFill>
                  <a:schemeClr val="tx1"/>
                </a:solidFill>
              </a:rPr>
              <a:t>value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302" y="196641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9 </a:t>
            </a:r>
            <a:r>
              <a:rPr lang="ko-KR" altLang="en-US" sz="1400" b="1" dirty="0" smtClean="0"/>
              <a:t>주차 리뷰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60445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sz="1800" b="1" dirty="0" smtClean="0"/>
              <a:t>Subtract 128 &amp; DCT</a:t>
            </a:r>
            <a:endParaRPr lang="ko-KR" altLang="en-US" sz="1800" b="1" dirty="0" smtClean="0"/>
          </a:p>
          <a:p>
            <a:pPr lvl="2">
              <a:lnSpc>
                <a:spcPct val="100000"/>
              </a:lnSpc>
              <a:buFontTx/>
              <a:buChar char="-"/>
            </a:pPr>
            <a:endParaRPr lang="en-US" altLang="ko-KR" sz="1600" dirty="0" smtClean="0"/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ko-KR" altLang="en-US" sz="1600" dirty="0" smtClean="0"/>
              <a:t>이후 </a:t>
            </a:r>
            <a:r>
              <a:rPr lang="en-US" altLang="ko-KR" sz="1600" dirty="0" smtClean="0"/>
              <a:t>double</a:t>
            </a:r>
            <a:r>
              <a:rPr lang="ko-KR" altLang="en-US" sz="1600" dirty="0" smtClean="0"/>
              <a:t>로 처리될 수 있으므로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double </a:t>
            </a:r>
            <a:r>
              <a:rPr lang="ko-KR" altLang="en-US" sz="1600" dirty="0" err="1" smtClean="0"/>
              <a:t>형변환</a:t>
            </a:r>
            <a:endParaRPr lang="en-US" altLang="ko-KR" sz="1600" dirty="0" smtClean="0"/>
          </a:p>
          <a:p>
            <a:pPr lvl="2">
              <a:lnSpc>
                <a:spcPct val="100000"/>
              </a:lnSpc>
              <a:buFontTx/>
              <a:buChar char="-"/>
            </a:pPr>
            <a:endParaRPr lang="en-US" altLang="ko-KR" sz="1600" dirty="0" smtClean="0"/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en-US" altLang="ko-KR" sz="1600" dirty="0" smtClean="0"/>
              <a:t>128 </a:t>
            </a:r>
            <a:r>
              <a:rPr lang="ko-KR" altLang="en-US" sz="1600" dirty="0" smtClean="0"/>
              <a:t>마이너스 연산</a:t>
            </a:r>
            <a:endParaRPr lang="en-US" altLang="ko-KR" sz="1600" dirty="0" smtClean="0"/>
          </a:p>
          <a:p>
            <a:pPr lvl="2">
              <a:lnSpc>
                <a:spcPct val="100000"/>
              </a:lnSpc>
              <a:buFontTx/>
              <a:buChar char="-"/>
            </a:pPr>
            <a:endParaRPr lang="en-US" altLang="ko-KR" sz="1600" dirty="0"/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en-US" altLang="ko-KR" sz="1600" dirty="0" err="1" smtClean="0"/>
              <a:t>Dct</a:t>
            </a:r>
            <a:r>
              <a:rPr lang="en-US" altLang="ko-KR" sz="1600" dirty="0" smtClean="0"/>
              <a:t> padding(8</a:t>
            </a:r>
            <a:r>
              <a:rPr lang="ko-KR" altLang="en-US" sz="1600" dirty="0" smtClean="0"/>
              <a:t>의 배수로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이후 </a:t>
            </a:r>
            <a:r>
              <a:rPr lang="en-US" altLang="ko-KR" sz="1600" dirty="0" err="1" smtClean="0"/>
              <a:t>dct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처리</a:t>
            </a:r>
            <a:endParaRPr lang="en-US" altLang="ko-KR" sz="1600" dirty="0" smtClean="0"/>
          </a:p>
          <a:p>
            <a:pPr lvl="2">
              <a:lnSpc>
                <a:spcPct val="100000"/>
              </a:lnSpc>
              <a:buFontTx/>
              <a:buChar char="-"/>
            </a:pP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JPEG </a:t>
            </a:r>
            <a:r>
              <a:rPr lang="ko-KR" altLang="en-US" sz="3200" b="1" dirty="0" smtClean="0"/>
              <a:t>압축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8302" y="196641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9 </a:t>
            </a:r>
            <a:r>
              <a:rPr lang="ko-KR" altLang="en-US" sz="1400" b="1" dirty="0" smtClean="0"/>
              <a:t>주차 리뷰</a:t>
            </a:r>
            <a:endParaRPr lang="en-US" altLang="ko-KR" sz="1400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906" y="2290352"/>
            <a:ext cx="6105525" cy="3676650"/>
          </a:xfrm>
          <a:prstGeom prst="rect">
            <a:avLst/>
          </a:prstGeom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73" y="4515578"/>
            <a:ext cx="4476750" cy="2324100"/>
          </a:xfrm>
          <a:prstGeom prst="rect">
            <a:avLst/>
          </a:prstGeom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직선 연결선 10"/>
          <p:cNvCxnSpPr/>
          <p:nvPr/>
        </p:nvCxnSpPr>
        <p:spPr>
          <a:xfrm>
            <a:off x="9028669" y="5477069"/>
            <a:ext cx="4978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509404" y="4889240"/>
            <a:ext cx="132831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021380" y="4777272"/>
            <a:ext cx="132831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31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sz="1800" b="1" dirty="0" smtClean="0"/>
              <a:t>DCT</a:t>
            </a:r>
            <a:endParaRPr lang="ko-KR" altLang="en-US" sz="1800" b="1" dirty="0" smtClean="0"/>
          </a:p>
          <a:p>
            <a:pPr lvl="2">
              <a:lnSpc>
                <a:spcPct val="100000"/>
              </a:lnSpc>
              <a:buFontTx/>
              <a:buChar char="-"/>
            </a:pPr>
            <a:endParaRPr lang="en-US" altLang="ko-KR" sz="1600" dirty="0" smtClean="0"/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ko-KR" altLang="en-US" sz="1600" dirty="0" smtClean="0"/>
              <a:t>미리 각 위치에 맞는 </a:t>
            </a:r>
            <a:r>
              <a:rPr lang="en-US" altLang="ko-KR" sz="1600" dirty="0" smtClean="0"/>
              <a:t>w</a:t>
            </a:r>
            <a:r>
              <a:rPr lang="ko-KR" altLang="en-US" sz="1600" dirty="0" smtClean="0"/>
              <a:t>값을 계산해 넣어둠</a:t>
            </a:r>
            <a:endParaRPr lang="en-US" altLang="ko-KR" sz="1600" dirty="0" smtClean="0"/>
          </a:p>
          <a:p>
            <a:pPr lvl="2">
              <a:lnSpc>
                <a:spcPct val="100000"/>
              </a:lnSpc>
              <a:buFontTx/>
              <a:buChar char="-"/>
            </a:pPr>
            <a:endParaRPr lang="en-US" altLang="ko-KR" sz="1600" dirty="0"/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en-US" altLang="ko-KR" sz="1600" dirty="0" smtClean="0"/>
              <a:t>DCT </a:t>
            </a:r>
            <a:r>
              <a:rPr lang="ko-KR" altLang="en-US" sz="1600" dirty="0" smtClean="0"/>
              <a:t>식에 맞게 처리</a:t>
            </a:r>
            <a:endParaRPr lang="en-US" altLang="ko-KR" sz="1600" dirty="0" smtClean="0"/>
          </a:p>
          <a:p>
            <a:pPr lvl="2">
              <a:lnSpc>
                <a:spcPct val="100000"/>
              </a:lnSpc>
              <a:buFontTx/>
              <a:buChar char="-"/>
            </a:pP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JPEG </a:t>
            </a:r>
            <a:r>
              <a:rPr lang="ko-KR" altLang="en-US" sz="3200" b="1" dirty="0" smtClean="0"/>
              <a:t>압축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8302" y="196641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9 </a:t>
            </a:r>
            <a:r>
              <a:rPr lang="ko-KR" altLang="en-US" sz="1400" b="1" dirty="0" smtClean="0"/>
              <a:t>주차 리뷰</a:t>
            </a:r>
            <a:endParaRPr lang="en-US" altLang="ko-KR" sz="1400" b="1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358" y="928730"/>
            <a:ext cx="4514850" cy="52387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696" y="5185177"/>
            <a:ext cx="5220927" cy="729696"/>
          </a:xfrm>
          <a:prstGeom prst="rect">
            <a:avLst/>
          </a:prstGeom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913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sz="1800" b="1" dirty="0" smtClean="0"/>
              <a:t>Quantization Matrix</a:t>
            </a:r>
            <a:endParaRPr lang="ko-KR" altLang="en-US" sz="1800" b="1" dirty="0" smtClean="0"/>
          </a:p>
          <a:p>
            <a:pPr lvl="2">
              <a:lnSpc>
                <a:spcPct val="100000"/>
              </a:lnSpc>
              <a:buFontTx/>
              <a:buChar char="-"/>
            </a:pPr>
            <a:endParaRPr lang="en-US" altLang="ko-KR" sz="1600" dirty="0" smtClean="0"/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ko-KR" altLang="en-US" sz="1600" dirty="0" smtClean="0"/>
              <a:t>하드코딩하여 넣어둔 후 행렬의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인덱스 나누기 연산</a:t>
            </a:r>
            <a:endParaRPr lang="en-US" altLang="ko-KR" sz="1600" dirty="0" smtClean="0"/>
          </a:p>
          <a:p>
            <a:pPr lvl="2">
              <a:lnSpc>
                <a:spcPct val="100000"/>
              </a:lnSpc>
              <a:buFontTx/>
              <a:buChar char="-"/>
            </a:pPr>
            <a:endParaRPr lang="en-US" altLang="ko-KR" sz="1600" dirty="0"/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ko-KR" altLang="en-US" sz="1600" dirty="0" smtClean="0"/>
              <a:t>오타만 없으면 쉽게 해결</a:t>
            </a:r>
            <a:endParaRPr lang="en-US" altLang="ko-KR" sz="1600" dirty="0"/>
          </a:p>
          <a:p>
            <a:pPr lvl="2">
              <a:lnSpc>
                <a:spcPct val="100000"/>
              </a:lnSpc>
              <a:buFontTx/>
              <a:buChar char="-"/>
            </a:pPr>
            <a:endParaRPr lang="en-US" altLang="ko-KR" sz="1600" dirty="0" smtClean="0"/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en-US" altLang="ko-KR" sz="1600" dirty="0" smtClean="0"/>
              <a:t>Round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..</a:t>
            </a:r>
          </a:p>
          <a:p>
            <a:pPr lvl="2">
              <a:lnSpc>
                <a:spcPct val="100000"/>
              </a:lnSpc>
              <a:buFontTx/>
              <a:buChar char="-"/>
            </a:pP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JPEG </a:t>
            </a:r>
            <a:r>
              <a:rPr lang="ko-KR" altLang="en-US" sz="3200" b="1" dirty="0" smtClean="0"/>
              <a:t>압축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8302" y="196641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9 </a:t>
            </a:r>
            <a:r>
              <a:rPr lang="ko-KR" altLang="en-US" sz="1400" b="1" dirty="0" smtClean="0"/>
              <a:t>주차 리뷰</a:t>
            </a:r>
            <a:endParaRPr lang="en-US" altLang="ko-KR" sz="1400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358" y="2770415"/>
            <a:ext cx="5314622" cy="26164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938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sz="1800" b="1" dirty="0" smtClean="0"/>
              <a:t>Zigzag scanning</a:t>
            </a:r>
            <a:endParaRPr lang="ko-KR" altLang="en-US" sz="1800" b="1" dirty="0" smtClean="0"/>
          </a:p>
          <a:p>
            <a:pPr lvl="2">
              <a:lnSpc>
                <a:spcPct val="100000"/>
              </a:lnSpc>
              <a:buFontTx/>
              <a:buChar char="-"/>
            </a:pPr>
            <a:endParaRPr lang="en-US" altLang="ko-KR" sz="1600" dirty="0" smtClean="0"/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en-US" altLang="ko-KR" sz="1600" dirty="0" smtClean="0"/>
              <a:t>Zigzag scanning </a:t>
            </a:r>
            <a:r>
              <a:rPr lang="ko-KR" altLang="en-US" sz="1600" dirty="0" smtClean="0"/>
              <a:t>처리 하면 끝</a:t>
            </a:r>
            <a:endParaRPr lang="en-US" altLang="ko-KR" sz="1600" dirty="0" smtClean="0"/>
          </a:p>
          <a:p>
            <a:pPr lvl="2">
              <a:lnSpc>
                <a:spcPct val="100000"/>
              </a:lnSpc>
              <a:buFontTx/>
              <a:buChar char="-"/>
            </a:pPr>
            <a:endParaRPr lang="en-US" altLang="ko-KR" sz="1600" dirty="0"/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ko-KR" altLang="en-US" sz="1600" dirty="0" smtClean="0"/>
              <a:t>이 때 값은 </a:t>
            </a:r>
            <a:r>
              <a:rPr lang="en-US" altLang="ko-KR" sz="1600" dirty="0" smtClean="0"/>
              <a:t>M x N </a:t>
            </a:r>
            <a:r>
              <a:rPr lang="ko-KR" altLang="en-US" sz="1600" dirty="0" smtClean="0"/>
              <a:t>의 행렬로 나와도 되고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1</a:t>
            </a:r>
            <a:r>
              <a:rPr lang="ko-KR" altLang="en-US" sz="1600" dirty="0" smtClean="0"/>
              <a:t>차원 행렬로 처리해도 되고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3</a:t>
            </a:r>
            <a:r>
              <a:rPr lang="ko-KR" altLang="en-US" sz="1600" dirty="0" smtClean="0"/>
              <a:t>차원으로 처리해도 괜찮음</a:t>
            </a:r>
            <a:endParaRPr lang="en-US" altLang="ko-KR" sz="1600" dirty="0" smtClean="0"/>
          </a:p>
          <a:p>
            <a:pPr lvl="2">
              <a:lnSpc>
                <a:spcPct val="100000"/>
              </a:lnSpc>
              <a:buFontTx/>
              <a:buChar char="-"/>
            </a:pPr>
            <a:endParaRPr lang="en-US" altLang="ko-KR" sz="1600" dirty="0" smtClean="0"/>
          </a:p>
          <a:p>
            <a:pPr lvl="2">
              <a:lnSpc>
                <a:spcPct val="100000"/>
              </a:lnSpc>
              <a:buFontTx/>
              <a:buChar char="-"/>
            </a:pP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JPEG </a:t>
            </a:r>
            <a:r>
              <a:rPr lang="ko-KR" altLang="en-US" sz="3200" b="1" dirty="0" smtClean="0"/>
              <a:t>압축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8302" y="196641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9 </a:t>
            </a:r>
            <a:r>
              <a:rPr lang="ko-KR" altLang="en-US" sz="1400" b="1" dirty="0" smtClean="0"/>
              <a:t>주차 리뷰</a:t>
            </a:r>
            <a:endParaRPr lang="en-US" altLang="ko-KR" sz="140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899" y="2511253"/>
            <a:ext cx="4867275" cy="15430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직선 연결선 9"/>
          <p:cNvCxnSpPr/>
          <p:nvPr/>
        </p:nvCxnSpPr>
        <p:spPr>
          <a:xfrm>
            <a:off x="8160922" y="3554962"/>
            <a:ext cx="6658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83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sz="1800" b="1" dirty="0" smtClean="0"/>
              <a:t>Zigzag scanning</a:t>
            </a:r>
            <a:endParaRPr lang="ko-KR" altLang="en-US" sz="1800" b="1" dirty="0" smtClean="0"/>
          </a:p>
          <a:p>
            <a:pPr lvl="2">
              <a:lnSpc>
                <a:spcPct val="100000"/>
              </a:lnSpc>
              <a:buFontTx/>
              <a:buChar char="-"/>
            </a:pPr>
            <a:endParaRPr lang="en-US" altLang="ko-KR" sz="1600" dirty="0" smtClean="0"/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en-US" altLang="ko-KR" sz="1600" dirty="0" smtClean="0"/>
              <a:t>Zigzag </a:t>
            </a:r>
            <a:r>
              <a:rPr lang="ko-KR" altLang="en-US" sz="1600" dirty="0" smtClean="0"/>
              <a:t>순으로 읽고 뒤의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을 제거</a:t>
            </a:r>
            <a:endParaRPr lang="en-US" altLang="ko-KR" sz="1600" dirty="0" smtClean="0"/>
          </a:p>
          <a:p>
            <a:pPr lvl="2">
              <a:lnSpc>
                <a:spcPct val="100000"/>
              </a:lnSpc>
              <a:buFontTx/>
              <a:buChar char="-"/>
            </a:pPr>
            <a:endParaRPr lang="en-US" altLang="ko-KR" sz="1600" dirty="0"/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ko-KR" altLang="en-US" sz="1600" dirty="0" smtClean="0"/>
              <a:t>만약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차원 배열로 내보낼 경우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/>
              <a:t>NaN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Inf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등의 실제 이미지에 없을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값을 통해 블록 구분 가능</a:t>
            </a:r>
            <a:endParaRPr lang="en-US" altLang="ko-KR" sz="1600" dirty="0" smtClean="0"/>
          </a:p>
          <a:p>
            <a:pPr lvl="2">
              <a:lnSpc>
                <a:spcPct val="100000"/>
              </a:lnSpc>
              <a:buFontTx/>
              <a:buChar char="-"/>
            </a:pP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JPEG </a:t>
            </a:r>
            <a:r>
              <a:rPr lang="ko-KR" altLang="en-US" sz="3200" b="1" dirty="0" smtClean="0"/>
              <a:t>압축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8302" y="196641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9 </a:t>
            </a:r>
            <a:r>
              <a:rPr lang="ko-KR" altLang="en-US" sz="1400" b="1" dirty="0" smtClean="0"/>
              <a:t>주차 리뷰</a:t>
            </a:r>
            <a:endParaRPr lang="en-US" altLang="ko-KR" sz="1400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155" y="966830"/>
            <a:ext cx="3571875" cy="52006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841" y="2441618"/>
            <a:ext cx="26098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9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7218</TotalTime>
  <Words>570</Words>
  <Application>Microsoft Office PowerPoint</Application>
  <PresentationFormat>와이드스크린</PresentationFormat>
  <Paragraphs>241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Wingdings</vt:lpstr>
      <vt:lpstr>Office 테마</vt:lpstr>
      <vt:lpstr>Image Processing 실습 11.</vt:lpstr>
      <vt:lpstr>실습 소개</vt:lpstr>
      <vt:lpstr>개요</vt:lpstr>
      <vt:lpstr>JPEG 압축</vt:lpstr>
      <vt:lpstr>JPEG 압축</vt:lpstr>
      <vt:lpstr>JPEG 압축</vt:lpstr>
      <vt:lpstr>JPEG 압축</vt:lpstr>
      <vt:lpstr>JPEG 압축</vt:lpstr>
      <vt:lpstr>JPEG 압축</vt:lpstr>
      <vt:lpstr>JPEG Decoding</vt:lpstr>
      <vt:lpstr>JPEG Decoding</vt:lpstr>
      <vt:lpstr>JPEG Decoding</vt:lpstr>
      <vt:lpstr>JPEG Decoding</vt:lpstr>
      <vt:lpstr>JPEG Decoding</vt:lpstr>
      <vt:lpstr>Bilateral Filter</vt:lpstr>
      <vt:lpstr>Bilateral Filter</vt:lpstr>
      <vt:lpstr>Bilateral Filter</vt:lpstr>
      <vt:lpstr>Connectedness</vt:lpstr>
      <vt:lpstr>Connectedness</vt:lpstr>
      <vt:lpstr>Morphology</vt:lpstr>
      <vt:lpstr>Morphology</vt:lpstr>
      <vt:lpstr>과제</vt:lpstr>
      <vt:lpstr>과제</vt:lpstr>
      <vt:lpstr>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영상처리 과제</dc:title>
  <dc:creator>user</dc:creator>
  <cp:lastModifiedBy>user</cp:lastModifiedBy>
  <cp:revision>201</cp:revision>
  <dcterms:created xsi:type="dcterms:W3CDTF">2019-03-05T04:12:02Z</dcterms:created>
  <dcterms:modified xsi:type="dcterms:W3CDTF">2019-06-03T08:44:23Z</dcterms:modified>
</cp:coreProperties>
</file>