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35"/>
  </p:notesMasterIdLst>
  <p:sldIdLst>
    <p:sldId id="357" r:id="rId2"/>
    <p:sldId id="575" r:id="rId3"/>
    <p:sldId id="576" r:id="rId4"/>
    <p:sldId id="584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603" r:id="rId13"/>
    <p:sldId id="604" r:id="rId14"/>
    <p:sldId id="585" r:id="rId15"/>
    <p:sldId id="589" r:id="rId16"/>
    <p:sldId id="591" r:id="rId17"/>
    <p:sldId id="594" r:id="rId18"/>
    <p:sldId id="588" r:id="rId19"/>
    <p:sldId id="597" r:id="rId20"/>
    <p:sldId id="598" r:id="rId21"/>
    <p:sldId id="605" r:id="rId22"/>
    <p:sldId id="600" r:id="rId23"/>
    <p:sldId id="601" r:id="rId24"/>
    <p:sldId id="606" r:id="rId25"/>
    <p:sldId id="596" r:id="rId26"/>
    <p:sldId id="599" r:id="rId27"/>
    <p:sldId id="571" r:id="rId28"/>
    <p:sldId id="570" r:id="rId29"/>
    <p:sldId id="587" r:id="rId30"/>
    <p:sldId id="607" r:id="rId31"/>
    <p:sldId id="608" r:id="rId32"/>
    <p:sldId id="592" r:id="rId33"/>
    <p:sldId id="593" r:id="rId34"/>
  </p:sldIdLst>
  <p:sldSz cx="9144000" cy="6858000" type="screen4x3"/>
  <p:notesSz cx="6858000" cy="9872663"/>
  <p:embeddedFontLst>
    <p:embeddedFont>
      <p:font typeface="Tw Cen MT" panose="020B0602020104020603" pitchFamily="34" charset="0"/>
      <p:regular r:id="rId36"/>
      <p:bold r:id="rId37"/>
      <p:italic r:id="rId38"/>
      <p:boldItalic r:id="rId39"/>
    </p:embeddedFont>
    <p:embeddedFont>
      <p:font typeface="KoPub돋움체 Bold" panose="02020603020101020101" pitchFamily="18" charset="-127"/>
      <p:regular r:id="rId40"/>
    </p:embeddedFont>
    <p:embeddedFont>
      <p:font typeface="Wingdings 3" panose="05040102010807070707" pitchFamily="18" charset="2"/>
      <p:regular r:id="rId41"/>
    </p:embeddedFont>
    <p:embeddedFont>
      <p:font typeface="HY견명조" panose="02030600000101010101" pitchFamily="18" charset="-127"/>
      <p:regular r:id="rId42"/>
    </p:embeddedFont>
    <p:embeddedFont>
      <p:font typeface="KoPub돋움체 Light" panose="02020603020101020101" pitchFamily="18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D60093"/>
    <a:srgbClr val="FF5019"/>
    <a:srgbClr val="FFF8EB"/>
    <a:srgbClr val="CC0066"/>
    <a:srgbClr val="1A5784"/>
    <a:srgbClr val="3A1953"/>
    <a:srgbClr val="DD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545" autoAdjust="0"/>
  </p:normalViewPr>
  <p:slideViewPr>
    <p:cSldViewPr snapToGrid="0">
      <p:cViewPr varScale="1">
        <p:scale>
          <a:sx n="109" d="100"/>
          <a:sy n="109" d="100"/>
        </p:scale>
        <p:origin x="1596" y="96"/>
      </p:cViewPr>
      <p:guideLst/>
    </p:cSldViewPr>
  </p:slideViewPr>
  <p:outlineViewPr>
    <p:cViewPr>
      <p:scale>
        <a:sx n="33" d="100"/>
        <a:sy n="33" d="100"/>
      </p:scale>
      <p:origin x="0" y="-24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r">
              <a:defRPr sz="1100"/>
            </a:lvl1pPr>
          </a:lstStyle>
          <a:p>
            <a:fld id="{3C4EE183-29FA-4388-8718-7915871A6A47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1" tIns="45365" rIns="90731" bIns="453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51219"/>
            <a:ext cx="5486400" cy="3887361"/>
          </a:xfrm>
          <a:prstGeom prst="rect">
            <a:avLst/>
          </a:prstGeom>
        </p:spPr>
        <p:txBody>
          <a:bodyPr vert="horz" lIns="90731" tIns="45365" rIns="90731" bIns="453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r">
              <a:defRPr sz="1100"/>
            </a:lvl1pPr>
          </a:lstStyle>
          <a:p>
            <a:fld id="{D3F6B52D-2F61-4CF4-89F0-6ED55642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4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3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1C156-13F1-4DBB-8B63-0A746526099B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8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558097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1873093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616404" y="3138"/>
            <a:ext cx="1167905" cy="146484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578"/>
            <a:ext cx="2788920" cy="14674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24" y="2920893"/>
            <a:ext cx="7781544" cy="2894838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685783" rtl="0" eaLnBrk="1" latinLnBrk="0" hangingPunct="1">
              <a:lnSpc>
                <a:spcPct val="150000"/>
              </a:lnSpc>
              <a:spcBef>
                <a:spcPts val="0"/>
              </a:spcBef>
              <a:buNone/>
              <a:defRPr lang="en-US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목차를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006493"/>
            <a:ext cx="8211312" cy="754380"/>
          </a:xfrm>
        </p:spPr>
        <p:txBody>
          <a:bodyPr vert="horz" lIns="91440" tIns="45720" rIns="91440" bIns="45720" rtlCol="0"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부제목을 입력하세요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8892" y="199480"/>
            <a:ext cx="2426640" cy="105710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r" defTabSz="685783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2796540" y="210514"/>
            <a:ext cx="835660" cy="10541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bIns="0" anchor="ctr">
            <a:noAutofit/>
          </a:bodyPr>
          <a:lstStyle>
            <a:lvl1pPr marL="0" indent="0" algn="l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63505"/>
            <a:ext cx="9144000" cy="442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81" y="237644"/>
            <a:ext cx="7742820" cy="508498"/>
          </a:xfrm>
        </p:spPr>
        <p:txBody>
          <a:bodyPr/>
          <a:lstStyle>
            <a:lvl1pPr algn="l"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61" y="847023"/>
            <a:ext cx="8649393" cy="5783781"/>
          </a:xfrm>
        </p:spPr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630804"/>
            <a:ext cx="9144000" cy="227195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18097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 bwMode="gray">
          <a:xfrm>
            <a:off x="899160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0" y="902677"/>
            <a:ext cx="4231988" cy="53346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98" y="902677"/>
            <a:ext cx="4233650" cy="53346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43200" y="2223407"/>
            <a:ext cx="3657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Q n</a:t>
            </a:r>
            <a:r>
              <a:rPr lang="en-US" altLang="ko-KR" sz="4400" b="1" baseline="0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 A</a:t>
            </a:r>
            <a:endParaRPr lang="en-US" altLang="ko-KR" sz="4400" b="1" dirty="0">
              <a:solidFill>
                <a:srgbClr val="84ACB6">
                  <a:lumMod val="75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기본예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49263" indent="-449263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369-D3A5-4B8C-8EAF-5F38269922ED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D7C-A74A-4716-81D2-4D96C2915E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386" y="242901"/>
            <a:ext cx="8912568" cy="523754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 bwMode="gray">
          <a:xfrm>
            <a:off x="2019819" y="-5927"/>
            <a:ext cx="636716" cy="3178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-6131" y="-5927"/>
            <a:ext cx="2579997" cy="31785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10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65400" y="237644"/>
            <a:ext cx="8613201" cy="50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66561" y="1043975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870448" y="6630805"/>
            <a:ext cx="2427246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02152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411542" y="467551"/>
            <a:ext cx="735093" cy="38884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28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751" r:id="rId3"/>
    <p:sldLayoutId id="2147483710" r:id="rId4"/>
    <p:sldLayoutId id="2147483703" r:id="rId5"/>
    <p:sldLayoutId id="2147483701" r:id="rId6"/>
    <p:sldLayoutId id="2147483748" r:id="rId7"/>
    <p:sldLayoutId id="2147483752" r:id="rId8"/>
    <p:sldLayoutId id="2147483753" r:id="rId9"/>
  </p:sldLayoutIdLst>
  <p:txStyles>
    <p:titleStyle>
      <a:lvl1pPr algn="ctr" defTabSz="685783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68" indent="-257168" algn="l" defTabSz="685783" rtl="0" eaLnBrk="1" latinLnBrk="1" hangingPunct="1">
        <a:spcBef>
          <a:spcPts val="600"/>
        </a:spcBef>
        <a:spcAft>
          <a:spcPts val="300"/>
        </a:spcAft>
        <a:buClr>
          <a:schemeClr val="accent1"/>
        </a:buClr>
        <a:buSzPct val="80000"/>
        <a:buFont typeface="Wingdings 3" pitchFamily="18" charset="2"/>
        <a:buChar char=""/>
        <a:defRPr sz="1800" kern="1200">
          <a:solidFill>
            <a:srgbClr val="1A5784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557199" indent="-214308" algn="l" defTabSz="685783" rtl="0" eaLnBrk="1" latinLnBrk="1" hangingPunct="1">
        <a:spcBef>
          <a:spcPts val="400"/>
        </a:spcBef>
        <a:buClr>
          <a:srgbClr val="92D050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857228" indent="-171446" algn="l" defTabSz="685783" rtl="0" eaLnBrk="1" latinLnBrk="1" hangingPunct="1">
        <a:spcBef>
          <a:spcPts val="400"/>
        </a:spcBef>
        <a:buClr>
          <a:schemeClr val="accent3"/>
        </a:buClr>
        <a:buSzPct val="60000"/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200120" indent="-171446" algn="l" defTabSz="685783" rtl="0" eaLnBrk="1" latinLnBrk="1" hangingPunct="1">
        <a:spcBef>
          <a:spcPts val="400"/>
        </a:spcBef>
        <a:buClr>
          <a:schemeClr val="accent4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1543012" indent="-171446" algn="l" defTabSz="685783" rtl="0" eaLnBrk="1" latinLnBrk="1" hangingPunct="1">
        <a:spcBef>
          <a:spcPts val="400"/>
        </a:spcBef>
        <a:buClr>
          <a:schemeClr val="accent5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GFbu5eaayhBXidyUBNcIn4roh1nWjjbB" TargetMode="External"/><Relationship Id="rId2" Type="http://schemas.openxmlformats.org/officeDocument/2006/relationships/hyperlink" Target="http://cic.cnu.ac.kr/auth/swDown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개발 환경 구축 및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840083" y="375977"/>
            <a:ext cx="835660" cy="1054100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파일 작성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외부 종속성에 있는 입출력 라이브러리를 헤더 선언을 통해 참조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기본적으로 헤더 파일의 </a:t>
            </a:r>
            <a:r>
              <a:rPr lang="ko-KR" altLang="en-US" sz="1600" dirty="0" err="1" smtClean="0"/>
              <a:t>확장자는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.h</a:t>
            </a:r>
            <a:r>
              <a:rPr lang="ko-KR" altLang="en-US" sz="1600" dirty="0" smtClean="0"/>
              <a:t>이지만</a:t>
            </a:r>
            <a:r>
              <a:rPr lang="en-US" altLang="ko-KR" sz="1600" dirty="0" smtClean="0"/>
              <a:t>, C++</a:t>
            </a:r>
            <a:r>
              <a:rPr lang="ko-KR" altLang="en-US" sz="1600" dirty="0" smtClean="0"/>
              <a:t>에서는 프로그래머가 정의하는 헤더 파일의 선언이 아닌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표준 헤더 파일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기본적으로 제공되는 라이브러리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선언에서는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생략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소스 코드 한 줄 작성 끝마쳤다는 뜻으로 </a:t>
            </a:r>
            <a:r>
              <a:rPr lang="ko-KR" altLang="en-US" sz="1600" dirty="0" err="1" smtClean="0"/>
              <a:t>세미클론</a:t>
            </a:r>
            <a:r>
              <a:rPr lang="en-US" altLang="ko-KR" sz="1600" dirty="0" smtClean="0"/>
              <a:t>(;)</a:t>
            </a:r>
            <a:r>
              <a:rPr lang="ko-KR" altLang="en-US" sz="1600" dirty="0" smtClean="0"/>
              <a:t>을 맨 마지막에 </a:t>
            </a:r>
            <a:r>
              <a:rPr lang="ko-KR" altLang="en-US" sz="1600" dirty="0" err="1" smtClean="0"/>
              <a:t>붙여야함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801382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5882" y="3268252"/>
            <a:ext cx="8244565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// Example.cpp    					//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확장자</a:t>
            </a:r>
            <a:r>
              <a:rPr lang="ko-KR" altLang="en-US" sz="2000" dirty="0" smtClean="0">
                <a:solidFill>
                  <a:srgbClr val="00B050"/>
                </a:solidFill>
              </a:rPr>
              <a:t> 구분</a:t>
            </a:r>
            <a:r>
              <a:rPr lang="en-US" altLang="ko-KR" sz="2000" dirty="0" smtClean="0">
                <a:solidFill>
                  <a:srgbClr val="00B050"/>
                </a:solidFill>
              </a:rPr>
              <a:t>, C</a:t>
            </a:r>
            <a:r>
              <a:rPr lang="ko-KR" altLang="en-US" sz="2000" dirty="0" smtClean="0">
                <a:solidFill>
                  <a:srgbClr val="00B050"/>
                </a:solidFill>
              </a:rPr>
              <a:t>는 </a:t>
            </a:r>
            <a:r>
              <a:rPr lang="en-US" altLang="ko-KR" sz="2000" dirty="0" smtClean="0">
                <a:solidFill>
                  <a:srgbClr val="00B050"/>
                </a:solidFill>
              </a:rPr>
              <a:t>.c , C++</a:t>
            </a:r>
            <a:r>
              <a:rPr lang="ko-KR" altLang="en-US" sz="2000" dirty="0" smtClean="0">
                <a:solidFill>
                  <a:srgbClr val="00B050"/>
                </a:solidFill>
              </a:rPr>
              <a:t>는 </a:t>
            </a:r>
            <a:r>
              <a:rPr lang="en-US" altLang="ko-KR" sz="2000" dirty="0" smtClean="0">
                <a:solidFill>
                  <a:srgbClr val="00B050"/>
                </a:solidFill>
              </a:rPr>
              <a:t>.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cpp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#include </a:t>
            </a:r>
            <a:r>
              <a:rPr lang="en-US" altLang="ko-KR" sz="2000" dirty="0" smtClean="0">
                <a:solidFill>
                  <a:srgbClr val="FF0000"/>
                </a:solidFill>
              </a:rPr>
              <a:t>“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pch.h</a:t>
            </a:r>
            <a:r>
              <a:rPr lang="en-US" altLang="ko-KR" sz="2000" dirty="0" smtClean="0">
                <a:solidFill>
                  <a:srgbClr val="FF0000"/>
                </a:solidFill>
              </a:rPr>
              <a:t>”						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</a:rPr>
              <a:t>미리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컴파일된</a:t>
            </a:r>
            <a:r>
              <a:rPr lang="ko-KR" altLang="en-US" sz="2000" dirty="0" smtClean="0">
                <a:solidFill>
                  <a:srgbClr val="00B050"/>
                </a:solidFill>
              </a:rPr>
              <a:t> 헤더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#include </a:t>
            </a:r>
            <a:r>
              <a:rPr lang="en-US" altLang="ko-KR" sz="2000" dirty="0" smtClean="0">
                <a:solidFill>
                  <a:srgbClr val="FF000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iostream</a:t>
            </a:r>
            <a:r>
              <a:rPr lang="en-US" altLang="ko-KR" sz="2000" dirty="0" smtClean="0">
                <a:solidFill>
                  <a:srgbClr val="FF0000"/>
                </a:solidFill>
              </a:rPr>
              <a:t>&gt;</a:t>
            </a:r>
            <a:r>
              <a:rPr lang="en-US" altLang="ko-KR" sz="2000" dirty="0" smtClean="0"/>
              <a:t>    				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</a:rPr>
              <a:t>입출력을 위한 헤더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 err="1" smtClean="0">
                <a:solidFill>
                  <a:schemeClr val="accent6"/>
                </a:solidFill>
              </a:rPr>
              <a:t>int</a:t>
            </a:r>
            <a:r>
              <a:rPr lang="en-US" altLang="ko-KR" sz="2000" dirty="0" smtClean="0"/>
              <a:t> main()							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</a:rPr>
              <a:t>메인 함수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</a:t>
            </a:r>
            <a:r>
              <a:rPr lang="en-US" altLang="ko-KR" sz="2000" dirty="0" smtClean="0">
                <a:solidFill>
                  <a:srgbClr val="FF0000"/>
                </a:solidFill>
              </a:rPr>
              <a:t>“Hello World!\n”		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cout</a:t>
            </a:r>
            <a:r>
              <a:rPr lang="en-US" altLang="ko-KR" sz="2000" dirty="0" smtClean="0">
                <a:solidFill>
                  <a:srgbClr val="00B050"/>
                </a:solidFill>
              </a:rPr>
              <a:t>: </a:t>
            </a:r>
            <a:r>
              <a:rPr lang="ko-KR" altLang="en-US" sz="2000" dirty="0" smtClean="0">
                <a:solidFill>
                  <a:srgbClr val="00B050"/>
                </a:solidFill>
              </a:rPr>
              <a:t>콘솔 출력 담당 객체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0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빌드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문법에 오류가 없는지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검사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컴파일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하고 필요한 리소스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소스파일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헤더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라이브러리 등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가</a:t>
            </a:r>
            <a:r>
              <a:rPr lang="ko-KR" altLang="en-US" sz="1600" dirty="0" smtClean="0"/>
              <a:t> 전부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있는지 검사함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빌드</a:t>
            </a:r>
            <a:r>
              <a:rPr lang="en-US" altLang="ko-KR" sz="1600" dirty="0" smtClean="0"/>
              <a:t>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[</a:t>
            </a:r>
            <a:r>
              <a:rPr lang="ko-KR" altLang="en-US" sz="1600" dirty="0" smtClean="0">
                <a:sym typeface="Wingdings" panose="05000000000000000000" pitchFamily="2" charset="2"/>
              </a:rPr>
              <a:t>솔루션에서 코드 분석 실행</a:t>
            </a:r>
            <a:r>
              <a:rPr lang="en-US" altLang="ko-KR" sz="1600" dirty="0" smtClean="0">
                <a:sym typeface="Wingdings" panose="05000000000000000000" pitchFamily="2" charset="2"/>
              </a:rPr>
              <a:t>] </a:t>
            </a:r>
            <a:r>
              <a:rPr lang="ko-KR" altLang="en-US" sz="1600" dirty="0" smtClean="0">
                <a:sym typeface="Wingdings" panose="05000000000000000000" pitchFamily="2" charset="2"/>
              </a:rPr>
              <a:t>또는 단축키 </a:t>
            </a:r>
            <a:r>
              <a:rPr lang="en-US" altLang="ko-KR" sz="1600" dirty="0" smtClean="0">
                <a:sym typeface="Wingdings" panose="05000000000000000000" pitchFamily="2" charset="2"/>
              </a:rPr>
              <a:t>Alt + F11 </a:t>
            </a:r>
            <a:r>
              <a:rPr lang="ko-KR" altLang="en-US" sz="1600" dirty="0" smtClean="0">
                <a:sym typeface="Wingdings" panose="05000000000000000000" pitchFamily="2" charset="2"/>
              </a:rPr>
              <a:t>로 빌드 가능</a:t>
            </a:r>
            <a:endParaRPr lang="en-US" altLang="ko-KR" sz="1600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빌드가 완료된 프로젝트를 실행하여 결과를 콘솔 창에 보여줌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디버그</a:t>
            </a:r>
            <a:r>
              <a:rPr lang="en-US" altLang="ko-KR" sz="1600" dirty="0" smtClean="0"/>
              <a:t>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[</a:t>
            </a:r>
            <a:r>
              <a:rPr lang="ko-KR" altLang="en-US" sz="1600" dirty="0" smtClean="0">
                <a:sym typeface="Wingdings" panose="05000000000000000000" pitchFamily="2" charset="2"/>
              </a:rPr>
              <a:t>디버그 하지 않고 시작</a:t>
            </a:r>
            <a:r>
              <a:rPr lang="en-US" altLang="ko-KR" sz="1600" dirty="0" smtClean="0">
                <a:sym typeface="Wingdings" panose="05000000000000000000" pitchFamily="2" charset="2"/>
              </a:rPr>
              <a:t>] </a:t>
            </a:r>
            <a:r>
              <a:rPr lang="ko-KR" altLang="en-US" sz="1600" dirty="0" smtClean="0">
                <a:sym typeface="Wingdings" panose="05000000000000000000" pitchFamily="2" charset="2"/>
              </a:rPr>
              <a:t>또는 단축키 </a:t>
            </a:r>
            <a:r>
              <a:rPr lang="en-US" altLang="ko-KR" sz="1600" dirty="0" smtClean="0">
                <a:sym typeface="Wingdings" panose="05000000000000000000" pitchFamily="2" charset="2"/>
              </a:rPr>
              <a:t>Ctrl + F5</a:t>
            </a:r>
            <a:r>
              <a:rPr lang="ko-KR" altLang="en-US" sz="1600" dirty="0" smtClean="0">
                <a:sym typeface="Wingdings" panose="05000000000000000000" pitchFamily="2" charset="2"/>
              </a:rPr>
              <a:t>로 실행 가능</a:t>
            </a:r>
            <a:endParaRPr lang="en-US" altLang="ko-KR" sz="1600" dirty="0" smtClean="0"/>
          </a:p>
          <a:p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3579444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83" y="3954277"/>
            <a:ext cx="4343400" cy="885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2129"/>
          <a:stretch/>
        </p:blipFill>
        <p:spPr>
          <a:xfrm>
            <a:off x="4040883" y="5335404"/>
            <a:ext cx="4376607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7627" y="4332385"/>
            <a:ext cx="20890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빌드 결과                   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실행 결과 </a:t>
            </a:r>
            <a:r>
              <a:rPr lang="en-US" altLang="ko-KR" sz="1400" b="1" dirty="0" smtClean="0"/>
              <a:t>( </a:t>
            </a:r>
            <a:r>
              <a:rPr lang="ko-KR" altLang="en-US" sz="1400" b="1" dirty="0" err="1" smtClean="0"/>
              <a:t>콘솔창</a:t>
            </a:r>
            <a:r>
              <a:rPr lang="en-US" altLang="ko-KR" sz="1400" b="1" dirty="0" smtClean="0"/>
              <a:t>)   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</a:t>
            </a:r>
            <a:endParaRPr lang="en-US" altLang="ko-KR" sz="1400" b="1" dirty="0"/>
          </a:p>
          <a:p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337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종류</a:t>
            </a:r>
            <a:r>
              <a:rPr lang="en-US" altLang="ko-KR" dirty="0"/>
              <a:t> </a:t>
            </a:r>
            <a:r>
              <a:rPr lang="ko-KR" altLang="en-US" dirty="0" err="1" smtClean="0"/>
              <a:t>맟</a:t>
            </a:r>
            <a:r>
              <a:rPr lang="ko-KR" altLang="en-US" dirty="0" smtClean="0"/>
              <a:t> 크기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err="1" smtClean="0"/>
              <a:t>자료형의</a:t>
            </a:r>
            <a:r>
              <a:rPr lang="ko-KR" altLang="en-US" dirty="0" smtClean="0"/>
              <a:t> 크기는 운영체제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에 따라 차이가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실습 환경은 </a:t>
            </a:r>
            <a:r>
              <a:rPr lang="en-US" altLang="ko-KR" dirty="0" smtClean="0"/>
              <a:t>Windows(64bit) </a:t>
            </a:r>
            <a:r>
              <a:rPr lang="ko-KR" altLang="en-US" dirty="0" smtClean="0"/>
              <a:t>기준으로 진행됨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752" y="2281952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89931" y="6476915"/>
            <a:ext cx="2913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출처 </a:t>
            </a:r>
            <a:r>
              <a:rPr lang="en-US" altLang="ko-KR" sz="1400" b="1" dirty="0"/>
              <a:t>: http://foxlime.tistory.com/115</a:t>
            </a:r>
            <a:endParaRPr lang="en-US" altLang="ko-KR" sz="1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82" y="2589206"/>
            <a:ext cx="6838950" cy="33985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61714" y="2565256"/>
            <a:ext cx="2349018" cy="34224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6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연산자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752" y="1640115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6979" y="6504504"/>
            <a:ext cx="5673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출처 </a:t>
            </a:r>
            <a:r>
              <a:rPr lang="en-US" altLang="ko-KR" sz="1400" b="1" dirty="0"/>
              <a:t>: https://ko.cppreference.com/w/cpp/language/operator_precedence</a:t>
            </a:r>
            <a:endParaRPr lang="en-US" altLang="ko-KR" sz="1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92" y="1785775"/>
            <a:ext cx="3437216" cy="46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파일 선언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입출력을 지원해주는 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(input/output)</a:t>
            </a:r>
            <a:r>
              <a:rPr lang="ko-KR" altLang="en-US" sz="1600" dirty="0" smtClean="0"/>
              <a:t>를 </a:t>
            </a:r>
            <a:r>
              <a:rPr lang="en-US" altLang="ko-KR" sz="1600" dirty="0"/>
              <a:t>#</a:t>
            </a:r>
            <a:r>
              <a:rPr lang="en-US" altLang="ko-KR" sz="1600" dirty="0" smtClean="0"/>
              <a:t>include </a:t>
            </a:r>
            <a:r>
              <a:rPr lang="ko-KR" altLang="en-US" sz="1600" dirty="0" smtClean="0"/>
              <a:t>로 선언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Iostream</a:t>
            </a:r>
            <a:r>
              <a:rPr lang="ko-KR" altLang="en-US" sz="1600" dirty="0" smtClean="0"/>
              <a:t>은 표준 입출력 라이브러리로 </a:t>
            </a:r>
            <a:r>
              <a:rPr lang="ko-KR" altLang="en-US" sz="1600" dirty="0" err="1" smtClean="0"/>
              <a:t>확장자</a:t>
            </a:r>
            <a:r>
              <a:rPr lang="en-US" altLang="ko-KR" sz="1600" dirty="0" smtClean="0"/>
              <a:t>(.h)</a:t>
            </a:r>
            <a:r>
              <a:rPr lang="ko-KR" altLang="en-US" sz="1600" dirty="0" smtClean="0"/>
              <a:t>를 생략</a:t>
            </a:r>
            <a:endParaRPr lang="en-US" altLang="ko-KR" sz="1600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입출력</a:t>
            </a:r>
            <a:endParaRPr lang="en-US" altLang="ko-KR" dirty="0" smtClean="0"/>
          </a:p>
          <a:p>
            <a:pPr lvl="2"/>
            <a:r>
              <a:rPr lang="en-US" altLang="ko-KR" sz="1600" dirty="0" err="1" smtClean="0">
                <a:solidFill>
                  <a:srgbClr val="0070C0"/>
                </a:solidFill>
              </a:rPr>
              <a:t>std</a:t>
            </a:r>
            <a:r>
              <a:rPr lang="en-US" altLang="ko-KR" sz="1600" dirty="0" smtClean="0">
                <a:solidFill>
                  <a:srgbClr val="0070C0"/>
                </a:solidFill>
              </a:rPr>
              <a:t>::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std</a:t>
            </a:r>
            <a:r>
              <a:rPr lang="en-US" altLang="ko-KR" sz="1600" dirty="0" smtClean="0">
                <a:solidFill>
                  <a:srgbClr val="0070C0"/>
                </a:solidFill>
              </a:rPr>
              <a:t>::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endl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/>
              <a:t>그리고 </a:t>
            </a:r>
            <a:r>
              <a:rPr lang="en-US" altLang="ko-KR" sz="16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600" dirty="0" smtClean="0">
                <a:solidFill>
                  <a:srgbClr val="0070C0"/>
                </a:solidFill>
              </a:rPr>
              <a:t>연산자</a:t>
            </a:r>
            <a:r>
              <a:rPr lang="ko-KR" altLang="en-US" sz="1600" dirty="0" smtClean="0"/>
              <a:t>를 이용한 출력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‘</a:t>
            </a:r>
            <a:r>
              <a:rPr lang="ko-KR" altLang="en-US" sz="1600" dirty="0" smtClean="0"/>
              <a:t>출력 대상</a:t>
            </a:r>
            <a:r>
              <a:rPr lang="en-US" altLang="ko-KR" sz="1600" dirty="0" smtClean="0"/>
              <a:t>’ &lt;&lt; </a:t>
            </a:r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endl</a:t>
            </a:r>
            <a:endParaRPr lang="en-US" altLang="ko-KR" sz="1600" dirty="0" smtClean="0"/>
          </a:p>
          <a:p>
            <a:pPr lvl="4"/>
            <a:r>
              <a:rPr lang="en-US" altLang="ko-KR" sz="1600" dirty="0" err="1" smtClean="0"/>
              <a:t>Endl</a:t>
            </a:r>
            <a:r>
              <a:rPr lang="ko-KR" altLang="en-US" sz="1600" dirty="0" smtClean="0"/>
              <a:t>는 줄 </a:t>
            </a:r>
            <a:r>
              <a:rPr lang="ko-KR" altLang="en-US" sz="1600" dirty="0" err="1" smtClean="0"/>
              <a:t>바꿈하는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개행</a:t>
            </a:r>
            <a:r>
              <a:rPr lang="ko-KR" altLang="en-US" sz="1600" dirty="0" smtClean="0"/>
              <a:t> 문자임</a:t>
            </a:r>
            <a:r>
              <a:rPr lang="en-US" altLang="ko-KR" sz="1600" dirty="0" smtClean="0"/>
              <a:t>(\n)</a:t>
            </a:r>
          </a:p>
          <a:p>
            <a:pPr lvl="2"/>
            <a:r>
              <a:rPr lang="en-US" altLang="ko-KR" sz="1600" dirty="0" smtClean="0"/>
              <a:t>&lt;&lt; </a:t>
            </a:r>
            <a:r>
              <a:rPr lang="ko-KR" altLang="en-US" sz="1600" dirty="0" smtClean="0"/>
              <a:t>연산자를 이용해 둘 이상의 출력 대상을 연이어서 출력 할 수 있음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‘</a:t>
            </a:r>
            <a:r>
              <a:rPr lang="ko-KR" altLang="en-US" sz="1600" dirty="0" smtClean="0"/>
              <a:t>출력 대상</a:t>
            </a:r>
            <a:r>
              <a:rPr lang="en-US" altLang="ko-KR" sz="1600" dirty="0" smtClean="0"/>
              <a:t>1’ &lt;&lt; ‘</a:t>
            </a:r>
            <a:r>
              <a:rPr lang="ko-KR" altLang="en-US" sz="1600" dirty="0" smtClean="0"/>
              <a:t>출력 대상</a:t>
            </a:r>
            <a:r>
              <a:rPr lang="en-US" altLang="ko-KR" sz="1600" dirty="0" smtClean="0"/>
              <a:t>2’ &lt;&lt; ‘</a:t>
            </a:r>
            <a:r>
              <a:rPr lang="ko-KR" altLang="en-US" sz="1600" dirty="0" smtClean="0"/>
              <a:t>출력 대상</a:t>
            </a:r>
            <a:r>
              <a:rPr lang="en-US" altLang="ko-KR" sz="1600" dirty="0" smtClean="0"/>
              <a:t>3‘</a:t>
            </a:r>
          </a:p>
          <a:p>
            <a:pPr lvl="2"/>
            <a:r>
              <a:rPr lang="ko-KR" altLang="en-US" sz="1600" dirty="0"/>
              <a:t>별도의 출력 포맷을 지정하지 않아도 데이터의 성격에 따라 적절한 출력이 이뤄짐</a:t>
            </a:r>
            <a:endParaRPr lang="en-US" altLang="ko-KR" sz="1600" dirty="0"/>
          </a:p>
          <a:p>
            <a:pPr lvl="2"/>
            <a:r>
              <a:rPr lang="en-US" altLang="ko-KR" sz="1600" dirty="0" err="1" smtClean="0">
                <a:solidFill>
                  <a:schemeClr val="accent6"/>
                </a:solidFill>
              </a:rPr>
              <a:t>std:cin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이용한 입력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&gt;&gt; </a:t>
            </a:r>
            <a:r>
              <a:rPr lang="ko-KR" altLang="en-US" sz="1600" dirty="0" smtClean="0"/>
              <a:t>변수</a:t>
            </a:r>
            <a:endParaRPr lang="en-US" altLang="ko-KR" sz="1600" dirty="0" smtClean="0"/>
          </a:p>
          <a:p>
            <a:pPr marL="1028674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36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ko-KR" altLang="en-US" dirty="0"/>
              <a:t>형 </a:t>
            </a:r>
            <a:r>
              <a:rPr lang="en-US" altLang="ko-KR" dirty="0"/>
              <a:t>a</a:t>
            </a:r>
            <a:r>
              <a:rPr lang="en-US" altLang="ko-KR" dirty="0" smtClean="0"/>
              <a:t>, float b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, b </a:t>
            </a:r>
            <a:r>
              <a:rPr lang="ko-KR" altLang="en-US" dirty="0"/>
              <a:t>변수에 </a:t>
            </a:r>
            <a:r>
              <a:rPr lang="ko-KR" altLang="en-US" dirty="0" smtClean="0"/>
              <a:t>숫자를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입력이 완료되면 </a:t>
            </a:r>
            <a:r>
              <a:rPr lang="en-US" altLang="ko-KR" dirty="0"/>
              <a:t>a</a:t>
            </a:r>
            <a:r>
              <a:rPr lang="en-US" altLang="ko-KR" dirty="0" smtClean="0"/>
              <a:t>, b </a:t>
            </a:r>
            <a:r>
              <a:rPr lang="ko-KR" altLang="en-US" dirty="0"/>
              <a:t>변수에 담긴 숫자를 </a:t>
            </a:r>
            <a:r>
              <a:rPr lang="ko-KR" altLang="en-US" dirty="0" smtClean="0"/>
              <a:t>각각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38368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83779" y="3279073"/>
            <a:ext cx="11753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/>
              <a:t>변수 선언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입출력</a:t>
            </a:r>
            <a:endParaRPr lang="en-US" altLang="ko-KR" sz="1400" b="1" dirty="0"/>
          </a:p>
          <a:p>
            <a:endParaRPr lang="en-US" altLang="ko-KR" sz="1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practice00.cpp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practice00.cpp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53" y="4684648"/>
            <a:ext cx="3045103" cy="17771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3" y="2491184"/>
            <a:ext cx="4016900" cy="3970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9867" y="3383144"/>
            <a:ext cx="3987302" cy="397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867" y="3893096"/>
            <a:ext cx="3987302" cy="19972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5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a, b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a, b </a:t>
            </a:r>
            <a:r>
              <a:rPr lang="ko-KR" altLang="en-US" dirty="0" smtClean="0"/>
              <a:t>변수에 숫자를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입력이 완료되면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담긴 숫자를 합해서 출력</a:t>
            </a:r>
            <a:endParaRPr lang="en-US" altLang="ko-KR" dirty="0" smtClean="0"/>
          </a:p>
          <a:p>
            <a:pPr marL="1028674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35"/>
          <a:stretch/>
        </p:blipFill>
        <p:spPr>
          <a:xfrm>
            <a:off x="5556738" y="5426587"/>
            <a:ext cx="3129502" cy="1036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155"/>
          <a:stretch/>
        </p:blipFill>
        <p:spPr>
          <a:xfrm>
            <a:off x="159892" y="3426400"/>
            <a:ext cx="5131210" cy="3057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practice01.cpp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practice01.cpp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659422" y="4967654"/>
            <a:ext cx="4545624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1102" y="5002777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입출력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내용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정수의 합 구하기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사용자로부터 총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정수를 입력 받아서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합을 출력하는 프로그램을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프로그램의 실행은 아래 화면과 같이 이뤄져야 함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335963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88" y="4305567"/>
            <a:ext cx="4453306" cy="19551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57305" y="6341551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test00.cpp </a:t>
            </a:r>
            <a:r>
              <a:rPr lang="en-US" altLang="ko-KR" sz="1400" b="1" smtClean="0">
                <a:sym typeface="Wingdings" panose="05000000000000000000" pitchFamily="2" charset="2"/>
              </a:rPr>
              <a:t>–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결과화면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1750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49393" cy="595470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If-else</a:t>
            </a:r>
            <a:r>
              <a:rPr lang="ko-KR" altLang="en-US" dirty="0" smtClean="0"/>
              <a:t>문을 이용해서 분기 문을 제어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if ( </a:t>
            </a:r>
            <a:r>
              <a:rPr lang="ko-KR" altLang="en-US" sz="1600" dirty="0" smtClean="0"/>
              <a:t>조건 </a:t>
            </a:r>
            <a:r>
              <a:rPr lang="en-US" altLang="ko-KR" sz="1600" dirty="0" smtClean="0"/>
              <a:t>) {</a:t>
            </a:r>
            <a:br>
              <a:rPr lang="en-US" altLang="ko-KR" sz="1600" dirty="0" smtClean="0"/>
            </a:br>
            <a:r>
              <a:rPr lang="en-US" altLang="ko-KR" sz="1600" dirty="0" smtClean="0"/>
              <a:t>		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1; </a:t>
            </a:r>
            <a:br>
              <a:rPr lang="en-US" altLang="ko-KR" sz="1600" dirty="0" smtClean="0"/>
            </a:br>
            <a:r>
              <a:rPr lang="en-US" altLang="ko-KR" sz="1600" dirty="0" smtClean="0"/>
              <a:t>	} else { </a:t>
            </a:r>
            <a:br>
              <a:rPr lang="en-US" altLang="ko-KR" sz="1600" dirty="0" smtClean="0"/>
            </a:br>
            <a:r>
              <a:rPr lang="en-US" altLang="ko-KR" sz="1600" dirty="0" smtClean="0"/>
              <a:t>		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2</a:t>
            </a:r>
            <a:r>
              <a:rPr lang="en-US" altLang="ko-KR" sz="1600" dirty="0"/>
              <a:t>;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}</a:t>
            </a:r>
          </a:p>
          <a:p>
            <a:pPr lvl="2"/>
            <a:r>
              <a:rPr lang="ko-KR" altLang="en-US" sz="1600" dirty="0" smtClean="0"/>
              <a:t>설명</a:t>
            </a:r>
            <a:r>
              <a:rPr lang="en-US" altLang="ko-KR" sz="1600" dirty="0" smtClean="0"/>
              <a:t> </a:t>
            </a:r>
          </a:p>
          <a:p>
            <a:pPr lvl="3"/>
            <a:r>
              <a:rPr lang="ko-KR" altLang="en-US" sz="1600" dirty="0" smtClean="0"/>
              <a:t>조건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이면 </a:t>
            </a:r>
            <a:r>
              <a:rPr lang="ko-KR" altLang="en-US" sz="1600" dirty="0"/>
              <a:t>문장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실행되고 </a:t>
            </a:r>
            <a:r>
              <a:rPr lang="en-US" altLang="ko-KR" sz="1600" dirty="0" smtClean="0"/>
              <a:t>false </a:t>
            </a:r>
            <a:r>
              <a:rPr lang="ko-KR" altLang="en-US" sz="1600" dirty="0" smtClean="0"/>
              <a:t>이면 </a:t>
            </a:r>
            <a:r>
              <a:rPr lang="ko-KR" altLang="en-US" sz="1600" dirty="0"/>
              <a:t>문장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 실행됨</a:t>
            </a:r>
            <a:endParaRPr lang="en-US" altLang="ko-KR" sz="1600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문을 이용해서 분기 문을 제어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switch(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 { </a:t>
            </a:r>
            <a:br>
              <a:rPr lang="en-US" altLang="ko-KR" sz="1600" dirty="0" smtClean="0"/>
            </a:br>
            <a:r>
              <a:rPr lang="en-US" altLang="ko-KR" sz="1600" dirty="0" smtClean="0"/>
              <a:t>		case “</a:t>
            </a:r>
            <a:r>
              <a:rPr lang="ko-KR" altLang="en-US" sz="1600" dirty="0" smtClean="0"/>
              <a:t>비교대상</a:t>
            </a:r>
            <a:r>
              <a:rPr lang="en-US" altLang="ko-KR" sz="1600" dirty="0" smtClean="0"/>
              <a:t>1” : 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1; break;</a:t>
            </a:r>
            <a:br>
              <a:rPr lang="en-US" altLang="ko-KR" sz="1600" dirty="0" smtClean="0"/>
            </a:br>
            <a:r>
              <a:rPr lang="en-US" altLang="ko-KR" sz="1600" dirty="0"/>
              <a:t>	</a:t>
            </a:r>
            <a:r>
              <a:rPr lang="en-US" altLang="ko-KR" sz="1600" dirty="0" smtClean="0"/>
              <a:t>	case “</a:t>
            </a:r>
            <a:r>
              <a:rPr lang="ko-KR" altLang="en-US" sz="1600" dirty="0" smtClean="0"/>
              <a:t>비교대상</a:t>
            </a:r>
            <a:r>
              <a:rPr lang="en-US" altLang="ko-KR" sz="1600" dirty="0" smtClean="0"/>
              <a:t>2”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2; break;</a:t>
            </a:r>
            <a:br>
              <a:rPr lang="en-US" altLang="ko-KR" sz="1600" dirty="0" smtClean="0"/>
            </a:br>
            <a:r>
              <a:rPr lang="en-US" altLang="ko-KR" sz="1600" dirty="0" smtClean="0"/>
              <a:t>	            default : 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3;</a:t>
            </a:r>
            <a:br>
              <a:rPr lang="en-US" altLang="ko-KR" sz="1600" dirty="0" smtClean="0"/>
            </a:br>
            <a:r>
              <a:rPr lang="en-US" altLang="ko-KR" sz="1600" dirty="0" smtClean="0"/>
              <a:t>	}</a:t>
            </a:r>
          </a:p>
          <a:p>
            <a:pPr lvl="2"/>
            <a:r>
              <a:rPr lang="ko-KR" altLang="en-US" sz="1600" dirty="0" smtClean="0"/>
              <a:t>설명 </a:t>
            </a:r>
            <a:endParaRPr lang="en-US" altLang="ko-KR" sz="1600" dirty="0"/>
          </a:p>
          <a:p>
            <a:pPr lvl="3"/>
            <a:r>
              <a:rPr lang="ko-KR" altLang="en-US" sz="1600" dirty="0" smtClean="0"/>
              <a:t>변수의 값이 비교대상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와 일치하면 문장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실행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비교대상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와 일치하면 문장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 실행</a:t>
            </a:r>
            <a:r>
              <a:rPr lang="en-US" altLang="ko-KR" sz="1600" dirty="0" smtClean="0"/>
              <a:t> </a:t>
            </a:r>
          </a:p>
          <a:p>
            <a:pPr lvl="3"/>
            <a:r>
              <a:rPr lang="ko-KR" altLang="en-US" sz="1600" dirty="0" smtClean="0"/>
              <a:t>둘다 일치하지 않으면 문장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실행됨</a:t>
            </a:r>
            <a:endParaRPr lang="en-US" altLang="ko-KR" sz="1600" dirty="0"/>
          </a:p>
          <a:p>
            <a:pPr lvl="3"/>
            <a:r>
              <a:rPr lang="en-US" altLang="ko-KR" sz="1600" dirty="0" smtClean="0">
                <a:solidFill>
                  <a:schemeClr val="accent6"/>
                </a:solidFill>
              </a:rPr>
              <a:t>switch</a:t>
            </a:r>
            <a:r>
              <a:rPr lang="ko-KR" altLang="en-US" sz="1600" dirty="0">
                <a:solidFill>
                  <a:schemeClr val="accent6"/>
                </a:solidFill>
              </a:rPr>
              <a:t>문 종료 시킬 </a:t>
            </a:r>
            <a:r>
              <a:rPr lang="ko-KR" altLang="en-US" sz="1600" dirty="0" smtClean="0">
                <a:solidFill>
                  <a:schemeClr val="accent6"/>
                </a:solidFill>
              </a:rPr>
              <a:t>때 </a:t>
            </a:r>
            <a:r>
              <a:rPr lang="en-US" altLang="ko-KR" sz="16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600" dirty="0" smtClean="0">
                <a:solidFill>
                  <a:schemeClr val="accent6"/>
                </a:solidFill>
              </a:rPr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55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if-else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ko-KR" altLang="en-US" dirty="0"/>
              <a:t>형 </a:t>
            </a:r>
            <a:r>
              <a:rPr lang="en-US" altLang="ko-KR" dirty="0" err="1"/>
              <a:t>a,b</a:t>
            </a:r>
            <a:r>
              <a:rPr lang="en-US" altLang="ko-KR" dirty="0"/>
              <a:t>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pPr lvl="1"/>
            <a:r>
              <a:rPr lang="en-US" altLang="ko-KR" dirty="0" err="1"/>
              <a:t>a,b</a:t>
            </a:r>
            <a:r>
              <a:rPr lang="en-US" altLang="ko-KR" dirty="0"/>
              <a:t> </a:t>
            </a:r>
            <a:r>
              <a:rPr lang="ko-KR" altLang="en-US" dirty="0"/>
              <a:t>변수에 두 숫자를 입력</a:t>
            </a:r>
            <a:endParaRPr lang="en-US" altLang="ko-KR" dirty="0"/>
          </a:p>
          <a:p>
            <a:pPr lvl="1"/>
            <a:r>
              <a:rPr lang="ko-KR" altLang="en-US" dirty="0"/>
              <a:t>입력이 완료되면 </a:t>
            </a:r>
            <a:r>
              <a:rPr lang="en-US" altLang="ko-KR" dirty="0" err="1"/>
              <a:t>a,b</a:t>
            </a:r>
            <a:r>
              <a:rPr lang="en-US" altLang="ko-KR" dirty="0"/>
              <a:t> </a:t>
            </a:r>
            <a:r>
              <a:rPr lang="ko-KR" altLang="en-US" dirty="0"/>
              <a:t>변수에 담긴 </a:t>
            </a:r>
            <a:r>
              <a:rPr lang="ko-KR" altLang="en-US" dirty="0" smtClean="0"/>
              <a:t>숫자를 비교해서 차이를 출력</a:t>
            </a:r>
            <a:endParaRPr lang="en-US" altLang="ko-KR" dirty="0"/>
          </a:p>
          <a:p>
            <a:pPr marL="1028674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3" y="3390304"/>
            <a:ext cx="4881929" cy="30588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62" y="4361717"/>
            <a:ext cx="3277477" cy="895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464" y="5627076"/>
            <a:ext cx="3267075" cy="8220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practice02.cpp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practice02.cpp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465992" y="5073162"/>
            <a:ext cx="4519246" cy="1011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4482" y="532427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 if-else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문</a:t>
            </a:r>
            <a:endParaRPr lang="en-US" altLang="ko-KR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</a:p>
          <a:p>
            <a:pPr lvl="1"/>
            <a:r>
              <a:rPr lang="en-US" altLang="ko-KR" dirty="0" smtClean="0"/>
              <a:t>Visual Studio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충남대학교 </a:t>
            </a:r>
            <a:r>
              <a:rPr lang="ko-KR" altLang="en-US" dirty="0" err="1" smtClean="0"/>
              <a:t>정보통신원</a:t>
            </a:r>
            <a:endParaRPr lang="en-US" altLang="ko-KR" dirty="0" smtClean="0"/>
          </a:p>
          <a:p>
            <a:pPr lvl="3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cic.cnu.ac.kr/auth/swDown.do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구글 드라이브</a:t>
            </a:r>
            <a:endParaRPr lang="en-US" altLang="ko-KR" sz="1600" dirty="0" smtClean="0"/>
          </a:p>
          <a:p>
            <a:pPr lvl="3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smtClean="0">
                <a:hlinkClick r:id="rId3"/>
              </a:rPr>
              <a:t>drive.google.com/open?id=1GFbu5eaayhBXidyUBNcIn4roh1nWjjbB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3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346671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819170" y="3732756"/>
            <a:ext cx="6096784" cy="2898048"/>
            <a:chOff x="2781817" y="3291801"/>
            <a:chExt cx="6096784" cy="312733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1817" y="3291801"/>
              <a:ext cx="6096784" cy="31273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직사각형 8"/>
            <p:cNvSpPr/>
            <p:nvPr/>
          </p:nvSpPr>
          <p:spPr>
            <a:xfrm>
              <a:off x="3631939" y="4421689"/>
              <a:ext cx="2656125" cy="2380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02135" y="4286786"/>
            <a:ext cx="1591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Visual Studio 2017</a:t>
            </a:r>
          </a:p>
          <a:p>
            <a:r>
              <a:rPr lang="ko-KR" altLang="en-US" sz="1400" b="1" dirty="0" smtClean="0"/>
              <a:t>다운로드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4078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switch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char </a:t>
            </a:r>
            <a:r>
              <a:rPr lang="ko-KR" altLang="en-US" dirty="0"/>
              <a:t>형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변수를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en-US" altLang="ko-KR" dirty="0" smtClean="0"/>
              <a:t>command </a:t>
            </a:r>
            <a:r>
              <a:rPr lang="ko-KR" altLang="en-US" dirty="0"/>
              <a:t>변수에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중 한 알파벳을 입력</a:t>
            </a:r>
            <a:endParaRPr lang="en-US" altLang="ko-KR" dirty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문으로 입력 받은 값에 따라 문장 표시</a:t>
            </a:r>
            <a:endParaRPr lang="en-US" altLang="ko-KR" dirty="0" smtClean="0"/>
          </a:p>
          <a:p>
            <a:pPr marL="1028674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2" y="3167415"/>
            <a:ext cx="4886892" cy="32762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772" y="5606141"/>
            <a:ext cx="3646181" cy="809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practice03.cpp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practice03.cpp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08318" y="4645791"/>
            <a:ext cx="4585712" cy="1437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1102" y="5002777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 Switch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문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</a:t>
            </a:r>
            <a:r>
              <a:rPr lang="ko-KR" altLang="en-US" dirty="0" smtClean="0"/>
              <a:t>문은 반복하여 수행할 때</a:t>
            </a:r>
            <a:endParaRPr lang="en-US" altLang="ko-KR" dirty="0" smtClean="0"/>
          </a:p>
          <a:p>
            <a:pPr lvl="2"/>
            <a:r>
              <a:rPr lang="ko-KR" altLang="en-US" sz="1600" dirty="0"/>
              <a:t>구문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for </a:t>
            </a:r>
            <a:r>
              <a:rPr lang="en-US" altLang="ko-KR" sz="1600" dirty="0"/>
              <a:t>( </a:t>
            </a:r>
            <a:r>
              <a:rPr lang="ko-KR" altLang="en-US" sz="1600" dirty="0" smtClean="0"/>
              <a:t>시작 조건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종결 조건</a:t>
            </a:r>
            <a:r>
              <a:rPr lang="en-US" altLang="ko-KR" sz="1600" dirty="0"/>
              <a:t>;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조건 </a:t>
            </a:r>
            <a:r>
              <a:rPr lang="ko-KR" altLang="en-US" sz="1600" dirty="0" err="1" smtClean="0"/>
              <a:t>변화식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) {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1;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} 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설명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시작 조건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부터 종결 조건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까지 반복하고 반복의 상태를 변화시키기 위해서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“</a:t>
            </a:r>
            <a:r>
              <a:rPr lang="ko-KR" altLang="en-US" sz="1600" dirty="0" smtClean="0"/>
              <a:t>조건 </a:t>
            </a:r>
            <a:r>
              <a:rPr lang="ko-KR" altLang="en-US" sz="1600" dirty="0" err="1" smtClean="0"/>
              <a:t>변화식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)”</a:t>
            </a:r>
            <a:r>
              <a:rPr lang="ko-KR" altLang="en-US" sz="1600" dirty="0" smtClean="0"/>
              <a:t>을 사용하며 종결 조건이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일 때 까지 문장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반복적으로 실행</a:t>
            </a:r>
            <a:endParaRPr lang="en-US" altLang="ko-KR" sz="1600" dirty="0" smtClean="0"/>
          </a:p>
          <a:p>
            <a:pPr lvl="3"/>
            <a:r>
              <a:rPr lang="en-US" altLang="ko-KR" sz="1600" dirty="0" smtClean="0">
                <a:solidFill>
                  <a:schemeClr val="accent6"/>
                </a:solidFill>
              </a:rPr>
              <a:t>for</a:t>
            </a:r>
            <a:r>
              <a:rPr lang="ko-KR" altLang="en-US" sz="1600" dirty="0" smtClean="0">
                <a:solidFill>
                  <a:schemeClr val="accent6"/>
                </a:solidFill>
              </a:rPr>
              <a:t>문 </a:t>
            </a:r>
            <a:r>
              <a:rPr lang="ko-KR" altLang="en-US" sz="1600" dirty="0">
                <a:solidFill>
                  <a:schemeClr val="accent6"/>
                </a:solidFill>
              </a:rPr>
              <a:t>종료 시킬 때 </a:t>
            </a:r>
            <a:r>
              <a:rPr lang="en-US" altLang="ko-KR" sz="1600" dirty="0">
                <a:solidFill>
                  <a:schemeClr val="accent6"/>
                </a:solidFill>
              </a:rPr>
              <a:t>break </a:t>
            </a:r>
            <a:r>
              <a:rPr lang="ko-KR" altLang="en-US" sz="1600" dirty="0">
                <a:solidFill>
                  <a:schemeClr val="accent6"/>
                </a:solidFill>
              </a:rPr>
              <a:t>사용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sz="1600" dirty="0"/>
              <a:t>구문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while ( </a:t>
            </a:r>
            <a:r>
              <a:rPr lang="ko-KR" altLang="en-US" sz="1600" dirty="0" smtClean="0"/>
              <a:t>반복 조건 </a:t>
            </a:r>
            <a:r>
              <a:rPr lang="en-US" altLang="ko-KR" sz="1600" dirty="0"/>
              <a:t>) {</a:t>
            </a:r>
            <a:br>
              <a:rPr lang="en-US" altLang="ko-KR" sz="1600" dirty="0"/>
            </a:br>
            <a:r>
              <a:rPr lang="en-US" altLang="ko-KR" sz="1600" dirty="0"/>
              <a:t>	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1;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lvl="2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반복 조건이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일 때까지 문장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반복적으로 실행됨</a:t>
            </a:r>
            <a:endParaRPr lang="en-US" altLang="ko-KR" sz="1600" dirty="0" smtClean="0"/>
          </a:p>
          <a:p>
            <a:pPr lvl="3"/>
            <a:r>
              <a:rPr lang="en-US" altLang="ko-KR" sz="1600" dirty="0" smtClean="0">
                <a:solidFill>
                  <a:schemeClr val="accent6"/>
                </a:solidFill>
              </a:rPr>
              <a:t>while</a:t>
            </a:r>
            <a:r>
              <a:rPr lang="ko-KR" altLang="en-US" sz="1600" dirty="0" smtClean="0">
                <a:solidFill>
                  <a:schemeClr val="accent6"/>
                </a:solidFill>
              </a:rPr>
              <a:t>문 </a:t>
            </a:r>
            <a:r>
              <a:rPr lang="ko-KR" altLang="en-US" sz="1600" dirty="0">
                <a:solidFill>
                  <a:schemeClr val="accent6"/>
                </a:solidFill>
              </a:rPr>
              <a:t>종료 시킬 때 </a:t>
            </a:r>
            <a:r>
              <a:rPr lang="en-US" altLang="ko-KR" sz="1600" dirty="0">
                <a:solidFill>
                  <a:schemeClr val="accent6"/>
                </a:solidFill>
              </a:rPr>
              <a:t>break </a:t>
            </a:r>
            <a:r>
              <a:rPr lang="ko-KR" altLang="en-US" sz="1600" dirty="0">
                <a:solidFill>
                  <a:schemeClr val="accent6"/>
                </a:solidFill>
              </a:rPr>
              <a:t>사용</a:t>
            </a:r>
            <a:endParaRPr lang="en-US" altLang="ko-KR" sz="1600" dirty="0"/>
          </a:p>
          <a:p>
            <a:pPr lvl="3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3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 </a:t>
            </a:r>
            <a:r>
              <a:rPr lang="en-US" altLang="ko-KR" dirty="0" err="1"/>
              <a:t>num</a:t>
            </a:r>
            <a:r>
              <a:rPr lang="ko-KR" altLang="en-US" dirty="0"/>
              <a:t>변수를 선언</a:t>
            </a:r>
            <a:endParaRPr lang="en-US" altLang="ko-KR" dirty="0"/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/>
              <a:t>1~9</a:t>
            </a:r>
            <a:r>
              <a:rPr lang="ko-KR" altLang="en-US" dirty="0"/>
              <a:t>중 한 숫자를 입력</a:t>
            </a:r>
            <a:endParaRPr lang="en-US" altLang="ko-KR" dirty="0"/>
          </a:p>
          <a:p>
            <a:pPr lvl="1"/>
            <a:r>
              <a:rPr lang="en-US" altLang="ko-KR" dirty="0" smtClean="0"/>
              <a:t>For</a:t>
            </a:r>
            <a:r>
              <a:rPr lang="ko-KR" altLang="en-US" dirty="0" smtClean="0"/>
              <a:t>문으로 </a:t>
            </a:r>
            <a:r>
              <a:rPr lang="ko-KR" altLang="en-US" dirty="0"/>
              <a:t>입력한 숫자의 구구단을 출력</a:t>
            </a:r>
            <a:endParaRPr lang="en-US" altLang="ko-KR" dirty="0"/>
          </a:p>
          <a:p>
            <a:pPr marL="342891" lvl="1" indent="0">
              <a:buNone/>
            </a:pP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96" y="4939807"/>
            <a:ext cx="3528063" cy="1438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0" y="3266858"/>
            <a:ext cx="4761087" cy="31113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practice04.cpp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practice04.cpp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527538" y="5389684"/>
            <a:ext cx="4229100" cy="633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3116" y="3898377"/>
            <a:ext cx="820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ym typeface="Wingdings" panose="05000000000000000000" pitchFamily="2" charset="2"/>
              </a:rPr>
              <a:t> For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문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변수를 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1~9</a:t>
            </a:r>
            <a:r>
              <a:rPr lang="ko-KR" altLang="en-US" dirty="0" smtClean="0"/>
              <a:t>중 한 숫자를 입력</a:t>
            </a:r>
            <a:endParaRPr lang="en-US" altLang="ko-KR" dirty="0"/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문으로 입력한 숫자의 구구단을 출력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" y="3304909"/>
            <a:ext cx="4966023" cy="31919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15" y="5044837"/>
            <a:ext cx="3561439" cy="145202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practice05.cpp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practice05.cpp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416578" y="5174348"/>
            <a:ext cx="4427984" cy="10418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8290" y="420948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1" dirty="0" smtClean="0">
                <a:sym typeface="Wingdings" panose="05000000000000000000" pitchFamily="2" charset="2"/>
              </a:rPr>
              <a:t>While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문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62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내용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프로그램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1~9</a:t>
            </a:r>
            <a:r>
              <a:rPr lang="ko-KR" altLang="en-US" sz="1600" dirty="0" smtClean="0"/>
              <a:t>까지의 숫자를 입력 받아서 구구단을 출력하는 프로그램을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반복적으로 숫자를 입력 받고 </a:t>
            </a:r>
            <a:r>
              <a:rPr lang="en-US" altLang="ko-KR" sz="1600" dirty="0" smtClean="0">
                <a:solidFill>
                  <a:schemeClr val="accent6"/>
                </a:solidFill>
              </a:rPr>
              <a:t>1~9 </a:t>
            </a:r>
            <a:r>
              <a:rPr lang="ko-KR" altLang="en-US" sz="1600" dirty="0" smtClean="0">
                <a:solidFill>
                  <a:schemeClr val="accent6"/>
                </a:solidFill>
              </a:rPr>
              <a:t>외의 숫자를 입력하면 종료</a:t>
            </a:r>
            <a:endParaRPr lang="en-US" altLang="ko-KR" sz="1600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프로그램의 실행은 아래 화면과 같이 이뤄져야 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입출력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조건문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반복문을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한 개 이상 사용하여 구현</a:t>
            </a:r>
            <a:endParaRPr lang="en-US" altLang="ko-KR" sz="1600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335963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69" y="3837389"/>
            <a:ext cx="4067175" cy="23431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1855" y="6259877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test01.cpp –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결과화면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42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은 동일한 성질의 데이터들을 하나의 이름으로 다루기 위한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배열로 선언된 변수는 배열 사이즈만큼의 데이터를 저장할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인덱스를 통해서 배열에 저장된 값에 접근할 수 있음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타입 변수</a:t>
            </a:r>
            <a:r>
              <a:rPr lang="en-US" altLang="ko-KR" dirty="0" smtClean="0"/>
              <a:t>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];</a:t>
            </a:r>
          </a:p>
          <a:p>
            <a:pPr lvl="3"/>
            <a:r>
              <a:rPr lang="ko-KR" altLang="en-US" sz="1600" dirty="0" smtClean="0"/>
              <a:t>예시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score[3]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이면서 배열 사이즈가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score </a:t>
            </a:r>
            <a:r>
              <a:rPr lang="ko-KR" altLang="en-US" sz="1600" dirty="0" smtClean="0"/>
              <a:t>변수</a:t>
            </a:r>
            <a:endParaRPr lang="en-US" altLang="ko-KR" sz="160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70" y="3797848"/>
            <a:ext cx="5811222" cy="244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3752" y="3570652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4697" y="6361583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차원 배열</a:t>
            </a:r>
            <a:endParaRPr lang="en-US" altLang="ko-KR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04244" y="6361583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 smtClean="0"/>
              <a:t>차원 배열</a:t>
            </a:r>
            <a:endParaRPr lang="en-US" altLang="ko-KR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519299" y="6358410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차원 배열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138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형이면서 배열 사이즈가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변수를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ko-KR" altLang="en-US" dirty="0" err="1" smtClean="0"/>
              <a:t>반복문으로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score </a:t>
            </a:r>
            <a:r>
              <a:rPr lang="ko-KR" altLang="en-US" dirty="0"/>
              <a:t>변수에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명의 학생들의 점수를 입력</a:t>
            </a:r>
            <a:endParaRPr lang="en-US" altLang="ko-KR" dirty="0"/>
          </a:p>
          <a:p>
            <a:pPr lvl="1"/>
            <a:r>
              <a:rPr lang="ko-KR" altLang="en-US" dirty="0" smtClean="0"/>
              <a:t>입력이 완료되면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</a:t>
            </a:r>
            <a:r>
              <a:rPr lang="en-US" altLang="ko-KR" dirty="0"/>
              <a:t>	</a:t>
            </a:r>
            <a:r>
              <a:rPr lang="ko-KR" altLang="en-US" dirty="0" smtClean="0"/>
              <a:t>배열에 담긴 점수를 출력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59" y="4491125"/>
            <a:ext cx="3316942" cy="18652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2" y="3084560"/>
            <a:ext cx="5208502" cy="32718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practice06.cpp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practice06.cpp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42955" y="3820333"/>
            <a:ext cx="1051738" cy="206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7240" y="4762650"/>
            <a:ext cx="1453252" cy="222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콘솔 창 유지하기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생성 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콘솔 응용 프로그램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으로 생성하지 않은 경우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할 때의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가 달라져 </a:t>
            </a:r>
            <a:r>
              <a:rPr lang="en-US" altLang="ko-KR" dirty="0" smtClean="0"/>
              <a:t>“Ctrl+F5”</a:t>
            </a:r>
            <a:r>
              <a:rPr lang="ko-KR" altLang="en-US" dirty="0" smtClean="0"/>
              <a:t>를 이용해 실행하는 경우에도 프로그램이 종료되면 </a:t>
            </a:r>
            <a:r>
              <a:rPr lang="ko-KR" altLang="en-US" dirty="0" smtClean="0">
                <a:solidFill>
                  <a:schemeClr val="accent6"/>
                </a:solidFill>
              </a:rPr>
              <a:t>자동으로 콘솔 창이 꺼지는 경우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Wingdings" panose="05000000000000000000" pitchFamily="2" charset="2"/>
              </a:rPr>
              <a:t> [</a:t>
            </a:r>
            <a:r>
              <a:rPr lang="ko-KR" altLang="en-US" dirty="0" smtClean="0"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구성 속성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err="1" smtClean="0">
                <a:sym typeface="Wingdings" panose="05000000000000000000" pitchFamily="2" charset="2"/>
              </a:rPr>
              <a:t>링커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시스템</a:t>
            </a:r>
            <a:r>
              <a:rPr lang="en-US" altLang="ko-KR" dirty="0" smtClean="0">
                <a:sym typeface="Wingdings" panose="05000000000000000000" pitchFamily="2" charset="2"/>
              </a:rPr>
              <a:t>]  </a:t>
            </a:r>
            <a:r>
              <a:rPr lang="ko-KR" altLang="en-US" dirty="0" smtClean="0">
                <a:sym typeface="Wingdings" panose="05000000000000000000" pitchFamily="2" charset="2"/>
              </a:rPr>
              <a:t>하위 시스템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콘솔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014" y="3837389"/>
            <a:ext cx="2028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콘솔로 설정하면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프로그램이 종료되어도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콘솔 창이 유지됨</a:t>
            </a:r>
            <a:endParaRPr lang="en-US" altLang="ko-KR" sz="14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5496" y="30061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296890" y="3083933"/>
            <a:ext cx="5108075" cy="3627997"/>
            <a:chOff x="3622566" y="3083933"/>
            <a:chExt cx="5108075" cy="362799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2566" y="3083933"/>
              <a:ext cx="5108075" cy="3627997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386651" y="3514676"/>
              <a:ext cx="2343989" cy="1930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57408" y="4580077"/>
              <a:ext cx="696336" cy="17418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9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코드에 줄 번호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도구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옵션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텍스트 편집기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모든 언어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일반</a:t>
            </a:r>
            <a:r>
              <a:rPr lang="en-US" altLang="ko-KR" dirty="0" smtClean="0">
                <a:sym typeface="Wingdings" panose="05000000000000000000" pitchFamily="2" charset="2"/>
              </a:rPr>
              <a:t>]  </a:t>
            </a:r>
            <a:r>
              <a:rPr lang="ko-KR" altLang="en-US" dirty="0" smtClean="0">
                <a:sym typeface="Wingdings" panose="05000000000000000000" pitchFamily="2" charset="2"/>
              </a:rPr>
              <a:t>줄 번호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체크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 smtClean="0"/>
              <a:t>줄 번호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파일에 작성한 각 소스코드에 줄 번호가 표시됩니다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에러가 발생했을 때 문제가 있는 소스코드 부분을 가리킵니다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931" y="3852361"/>
            <a:ext cx="1404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부터 시작해서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각 소스코드에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줄 번호 표시</a:t>
            </a:r>
            <a:endParaRPr lang="en-US" altLang="ko-KR" sz="1400" b="1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45297" y="3581892"/>
            <a:ext cx="0" cy="21637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496" y="315651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6608"/>
          <a:stretch/>
        </p:blipFill>
        <p:spPr>
          <a:xfrm>
            <a:off x="2985853" y="3506114"/>
            <a:ext cx="5742211" cy="25549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85853" y="3492837"/>
            <a:ext cx="427507" cy="25682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4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주석 달기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주석 달기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주석 하려는 줄에 마우스 좌 클릭</a:t>
            </a:r>
            <a:r>
              <a:rPr lang="ko-KR" altLang="en-US" dirty="0" smtClean="0">
                <a:sym typeface="Wingdings" panose="05000000000000000000" pitchFamily="2" charset="2"/>
              </a:rPr>
              <a:t>하고 명령어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명령어 </a:t>
            </a:r>
            <a:r>
              <a:rPr lang="en-US" altLang="ko-KR" dirty="0" smtClean="0">
                <a:sym typeface="Wingdings" panose="05000000000000000000" pitchFamily="2" charset="2"/>
              </a:rPr>
              <a:t>: Ctrl + K + C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주석 해지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주석 해지 하려는</a:t>
            </a:r>
            <a:r>
              <a:rPr lang="ko-KR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주석 전체를 드래그</a:t>
            </a:r>
            <a:r>
              <a:rPr lang="ko-KR" altLang="en-US" dirty="0" smtClean="0">
                <a:sym typeface="Wingdings" panose="05000000000000000000" pitchFamily="2" charset="2"/>
              </a:rPr>
              <a:t> 하고 명령어 입력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명령어 </a:t>
            </a:r>
            <a:r>
              <a:rPr lang="en-US" altLang="ko-KR" dirty="0" smtClean="0">
                <a:sym typeface="Wingdings" panose="05000000000000000000" pitchFamily="2" charset="2"/>
              </a:rPr>
              <a:t>: Ctrl + K + U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96" y="3596127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27" y="3790208"/>
            <a:ext cx="5354149" cy="26664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21689" y="5155494"/>
            <a:ext cx="4320987" cy="282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62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</a:p>
          <a:p>
            <a:pPr lvl="1"/>
            <a:r>
              <a:rPr lang="en-US" altLang="ko-KR" dirty="0" smtClean="0"/>
              <a:t>Visual Studio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워크로드에서 </a:t>
            </a:r>
            <a:r>
              <a:rPr lang="en-US" altLang="ko-KR" sz="1600" dirty="0" smtClean="0"/>
              <a:t>“C++</a:t>
            </a:r>
            <a:r>
              <a:rPr lang="ko-KR" altLang="en-US" sz="1600" dirty="0" smtClean="0"/>
              <a:t>를 사용한 데스크톱 개발</a:t>
            </a:r>
            <a:r>
              <a:rPr lang="en-US" altLang="ko-KR" sz="1600" dirty="0" smtClean="0"/>
              <a:t>“  </a:t>
            </a:r>
            <a:r>
              <a:rPr lang="ko-KR" altLang="en-US" sz="1600" dirty="0" smtClean="0"/>
              <a:t>선택하고 설치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개발 설정 언어로 </a:t>
            </a:r>
            <a:r>
              <a:rPr lang="en-US" altLang="ko-KR" sz="1600" dirty="0" smtClean="0"/>
              <a:t>C++ </a:t>
            </a:r>
            <a:r>
              <a:rPr lang="ko-KR" altLang="en-US" sz="1600" dirty="0" smtClean="0"/>
              <a:t>선택 및 색 테마 자유롭게 선택</a:t>
            </a:r>
            <a:endParaRPr lang="en-US" altLang="ko-KR" sz="1600" dirty="0" smtClean="0"/>
          </a:p>
          <a:p>
            <a:pPr lvl="3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0" y="3024204"/>
            <a:ext cx="4978105" cy="3224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5401" y="4018316"/>
            <a:ext cx="2327488" cy="4660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8"/>
          <a:stretch/>
        </p:blipFill>
        <p:spPr bwMode="auto">
          <a:xfrm>
            <a:off x="5779831" y="3009512"/>
            <a:ext cx="2995579" cy="3238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779831" y="4272289"/>
            <a:ext cx="2787972" cy="363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83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68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 문제 풀이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16280" y="3441139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 </a:t>
            </a:r>
            <a:r>
              <a:rPr lang="ko-KR" altLang="en-US" sz="1600" b="1" dirty="0" smtClean="0"/>
              <a:t>실습</a:t>
            </a:r>
            <a:r>
              <a:rPr lang="en-US" altLang="ko-KR" sz="1600" b="1" dirty="0" smtClean="0"/>
              <a:t>1) </a:t>
            </a:r>
            <a:r>
              <a:rPr lang="ko-KR" altLang="en-US" sz="1600" b="1" dirty="0" smtClean="0"/>
              <a:t>정수의 합 구하기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65400" y="1151908"/>
            <a:ext cx="4945518" cy="415864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유의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아래의 페이지에 있는 실습 문제 풀이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정수의 합 구하기 </a:t>
            </a:r>
            <a:r>
              <a:rPr lang="en-US" altLang="ko-KR" dirty="0" smtClean="0"/>
              <a:t>(17p)</a:t>
            </a:r>
          </a:p>
          <a:p>
            <a:pPr lvl="2"/>
            <a:r>
              <a:rPr lang="ko-KR" altLang="en-US" dirty="0" smtClean="0"/>
              <a:t>구구단 프로그램 </a:t>
            </a:r>
            <a:r>
              <a:rPr lang="en-US" altLang="ko-KR" dirty="0"/>
              <a:t>(</a:t>
            </a:r>
            <a:r>
              <a:rPr lang="en-US" altLang="ko-KR" dirty="0" smtClean="0"/>
              <a:t>24p)</a:t>
            </a:r>
          </a:p>
          <a:p>
            <a:pPr lvl="1"/>
            <a:r>
              <a:rPr lang="ko-KR" altLang="en-US" dirty="0" smtClean="0"/>
              <a:t>소스코드를 실행했을 때 결과 화면과 동일한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결과가 나와야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폴더를 압축해서 제출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70782" y="6236808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 </a:t>
            </a:r>
            <a:r>
              <a:rPr lang="ko-KR" altLang="en-US" sz="1600" b="1" dirty="0" smtClean="0"/>
              <a:t>실습</a:t>
            </a:r>
            <a:r>
              <a:rPr lang="en-US" altLang="ko-KR" sz="1600" b="1" dirty="0" smtClean="0"/>
              <a:t>2) </a:t>
            </a:r>
            <a:r>
              <a:rPr lang="ko-KR" altLang="en-US" sz="1600" b="1" dirty="0" smtClean="0"/>
              <a:t>구구단 프로그램 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-1652954" y="1247052"/>
            <a:ext cx="1652954" cy="485033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11" y="1865926"/>
            <a:ext cx="3415811" cy="14996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11" y="4193582"/>
            <a:ext cx="3415811" cy="19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제출기한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이번주 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요일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(9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23:59</a:t>
            </a:r>
            <a:r>
              <a:rPr lang="ko-KR" altLang="en-US" sz="2000" dirty="0" smtClean="0"/>
              <a:t>까지</a:t>
            </a:r>
            <a:endParaRPr lang="en-US" altLang="ko-KR" sz="2000" dirty="0"/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제출양식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제목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제출파일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r>
              <a:rPr lang="en-US" altLang="ko-KR" sz="2000" dirty="0"/>
              <a:t>.zip</a:t>
            </a:r>
          </a:p>
          <a:p>
            <a:pPr lvl="2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예시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[02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분반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]_201750875_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김용건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_01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제출방법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사이버캠퍼스로 제출</a:t>
            </a:r>
            <a:endParaRPr lang="en-US" altLang="ko-KR" sz="1200" dirty="0"/>
          </a:p>
          <a:p>
            <a:pPr lvl="1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※  </a:t>
            </a:r>
            <a:r>
              <a:rPr lang="en-US" altLang="ko-KR" b="1" i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i="1" dirty="0">
                <a:solidFill>
                  <a:srgbClr val="FF0000"/>
                </a:solidFill>
              </a:rPr>
              <a:t>적발 시 </a:t>
            </a:r>
            <a:r>
              <a:rPr lang="en-US" altLang="ko-KR" b="1" i="1" dirty="0">
                <a:solidFill>
                  <a:srgbClr val="FF0000"/>
                </a:solidFill>
              </a:rPr>
              <a:t>0</a:t>
            </a:r>
            <a:r>
              <a:rPr lang="ko-KR" altLang="en-US" b="1" i="1" dirty="0">
                <a:solidFill>
                  <a:srgbClr val="FF0000"/>
                </a:solidFill>
              </a:rPr>
              <a:t>점 </a:t>
            </a:r>
            <a:r>
              <a:rPr lang="ko-KR" altLang="en-US" b="1" i="1" dirty="0" smtClean="0">
                <a:solidFill>
                  <a:srgbClr val="FF0000"/>
                </a:solidFill>
              </a:rPr>
              <a:t>처리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컴퓨터프로그래밍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27CD-692C-4FFB-B463-6322B704BCD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</a:t>
            </a:r>
            <a:r>
              <a:rPr lang="ko-KR" altLang="en-US" dirty="0"/>
              <a:t>작업을 통합적으로 </a:t>
            </a:r>
            <a:r>
              <a:rPr lang="ko-KR" altLang="en-US" dirty="0" smtClean="0"/>
              <a:t>도와주는 환경 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10" y="2773340"/>
            <a:ext cx="4930905" cy="3067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85306" y="3091847"/>
            <a:ext cx="970628" cy="277435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9638" y="5303633"/>
            <a:ext cx="4033981" cy="5625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9638" y="3100367"/>
            <a:ext cx="4033981" cy="21226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0994" y="3399253"/>
            <a:ext cx="2087395" cy="30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②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프로젝트 창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63619" y="3058330"/>
            <a:ext cx="2686612" cy="30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작업 창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8156" y="5921020"/>
            <a:ext cx="2135946" cy="30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출력 창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9010" y="2259437"/>
            <a:ext cx="2087395" cy="30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메인 메뉴 바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287525" y="3825535"/>
            <a:ext cx="26421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algn="just"/>
            <a:r>
              <a:rPr lang="ko-KR" altLang="en-US" sz="1200" b="1" dirty="0">
                <a:latin typeface="+mn-ea"/>
              </a:rPr>
              <a:t>프로그램 </a:t>
            </a:r>
            <a:r>
              <a:rPr lang="ko-KR" altLang="en-US" sz="1200" b="1" dirty="0" smtClean="0">
                <a:latin typeface="+mn-ea"/>
              </a:rPr>
              <a:t>화면에서는 작업중인 프로젝트와 관련된 파일들을 보여줍니다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84640" y="3366150"/>
            <a:ext cx="188971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/>
            <a:r>
              <a:rPr lang="ko-KR" altLang="en-US" sz="1200" b="1" dirty="0" smtClean="0">
                <a:latin typeface="+mn-ea"/>
              </a:rPr>
              <a:t>작업 창은 소스 파일에 소스코드를 작성할 수 있습니다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54939" y="5940622"/>
            <a:ext cx="417455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/>
            <a:r>
              <a:rPr lang="ko-KR" altLang="en-US" sz="1200" b="1" dirty="0" smtClean="0">
                <a:latin typeface="+mn-ea"/>
              </a:rPr>
              <a:t>프로젝트를 빌드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디버그 한 정보를 보여줍니다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801" y="1655089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7118" y="2138566"/>
            <a:ext cx="345279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algn="just"/>
            <a:r>
              <a:rPr lang="ko-KR" altLang="en-US" sz="1200" b="1" dirty="0" smtClean="0">
                <a:latin typeface="+mn-ea"/>
              </a:rPr>
              <a:t>메인 </a:t>
            </a:r>
            <a:r>
              <a:rPr lang="ko-KR" altLang="en-US" sz="1200" b="1" dirty="0" err="1" smtClean="0">
                <a:latin typeface="+mn-ea"/>
              </a:rPr>
              <a:t>메뉴바는</a:t>
            </a:r>
            <a:r>
              <a:rPr lang="ko-KR" altLang="en-US" sz="1200" b="1" dirty="0" smtClean="0">
                <a:latin typeface="+mn-ea"/>
              </a:rPr>
              <a:t> 프로그램을 </a:t>
            </a:r>
            <a:r>
              <a:rPr lang="ko-KR" altLang="en-US" sz="1200" b="1" dirty="0">
                <a:latin typeface="+mn-ea"/>
              </a:rPr>
              <a:t>실행하는 데 필요한 일반적인 </a:t>
            </a:r>
            <a:r>
              <a:rPr lang="ko-KR" altLang="en-US" sz="1200" b="1" dirty="0" smtClean="0">
                <a:latin typeface="+mn-ea"/>
              </a:rPr>
              <a:t>메뉴를 </a:t>
            </a:r>
            <a:r>
              <a:rPr lang="ko-KR" altLang="en-US" sz="1200" b="1" dirty="0">
                <a:latin typeface="+mn-ea"/>
              </a:rPr>
              <a:t>모아놓았습니다</a:t>
            </a:r>
            <a:r>
              <a:rPr lang="en-US" altLang="ko-KR" sz="1200" b="1" dirty="0">
                <a:latin typeface="+mn-ea"/>
              </a:rPr>
              <a:t>.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85306" y="2708529"/>
            <a:ext cx="5104217" cy="301280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[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 만들기</a:t>
            </a:r>
            <a:r>
              <a:rPr lang="en-US" altLang="ko-KR" sz="1600" dirty="0" smtClean="0">
                <a:sym typeface="Wingdings" panose="05000000000000000000" pitchFamily="2" charset="2"/>
              </a:rPr>
              <a:t>]  </a:t>
            </a:r>
            <a:r>
              <a:rPr lang="ko-KR" altLang="en-US" sz="1600" dirty="0" smtClean="0">
                <a:sym typeface="Wingdings" panose="05000000000000000000" pitchFamily="2" charset="2"/>
              </a:rPr>
              <a:t>프로젝트 선택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단축키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Ctrl+N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로 프로젝트 생성 가능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94" y="2642602"/>
            <a:ext cx="6029812" cy="398820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7094" y="2916025"/>
            <a:ext cx="534753" cy="240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4174" y="3156559"/>
            <a:ext cx="2376078" cy="250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06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Visuall</a:t>
            </a:r>
            <a:r>
              <a:rPr lang="en-US" altLang="ko-KR" sz="1600" dirty="0" smtClean="0"/>
              <a:t> C++]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[Windows </a:t>
            </a:r>
            <a:r>
              <a:rPr lang="ko-KR" altLang="en-US" sz="1600" dirty="0" smtClean="0">
                <a:sym typeface="Wingdings" panose="05000000000000000000" pitchFamily="2" charset="2"/>
              </a:rPr>
              <a:t>콘솔 응용 프로그램</a:t>
            </a:r>
            <a:r>
              <a:rPr lang="en-US" altLang="ko-KR" sz="1600" dirty="0" smtClean="0">
                <a:sym typeface="Wingdings" panose="05000000000000000000" pitchFamily="2" charset="2"/>
              </a:rPr>
              <a:t>]  </a:t>
            </a:r>
            <a:r>
              <a:rPr lang="ko-KR" altLang="en-US" sz="1600" dirty="0" smtClean="0">
                <a:sym typeface="Wingdings" panose="05000000000000000000" pitchFamily="2" charset="2"/>
              </a:rPr>
              <a:t>프로젝트 이름 작성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이름을 작성하고 확인버튼을 클릭하면 새 프로젝트 생성 완료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263063" y="2528627"/>
            <a:ext cx="5954011" cy="4124971"/>
            <a:chOff x="1649288" y="2596571"/>
            <a:chExt cx="5954011" cy="412497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9046" y="2596571"/>
              <a:ext cx="5944253" cy="412497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59046" y="3144033"/>
              <a:ext cx="771003" cy="20041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62377" y="2943617"/>
              <a:ext cx="2687486" cy="313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49288" y="5661765"/>
              <a:ext cx="2221255" cy="3685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5400" y="5570205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프로젝트 이름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</a:t>
            </a:r>
          </a:p>
          <a:p>
            <a:r>
              <a:rPr lang="ko-KR" altLang="en-US" sz="1400" b="1" dirty="0" smtClean="0">
                <a:sym typeface="Wingdings" panose="05000000000000000000" pitchFamily="2" charset="2"/>
              </a:rPr>
              <a:t>프로젝트 저장 위치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6375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설명 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외부 종속성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리소스 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 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헤더 파일 </a:t>
            </a:r>
            <a:r>
              <a:rPr lang="ko-KR" altLang="en-US" sz="1600" dirty="0" err="1" smtClean="0"/>
              <a:t>파일</a:t>
            </a:r>
            <a:r>
              <a:rPr lang="ko-KR" altLang="en-US" sz="1600" dirty="0" smtClean="0"/>
              <a:t> 자동 생성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소스 파일 폴더에 프로젝트 이름과 동일한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cpp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c++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확장자</a:t>
            </a:r>
            <a:r>
              <a:rPr lang="en-US" altLang="ko-KR" sz="1600" dirty="0"/>
              <a:t>) </a:t>
            </a:r>
            <a:r>
              <a:rPr lang="ko-KR" altLang="en-US" sz="1600" dirty="0"/>
              <a:t>자동 생성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29" y="3181363"/>
            <a:ext cx="3354310" cy="27283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869" y="3181363"/>
            <a:ext cx="402546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</a:t>
            </a:r>
            <a:r>
              <a:rPr lang="ko-KR" altLang="en-US" sz="1400" b="1" dirty="0" smtClean="0"/>
              <a:t>폴더 설명 </a:t>
            </a:r>
            <a:r>
              <a:rPr lang="en-US" altLang="ko-KR" sz="1400" b="1" dirty="0" smtClean="0"/>
              <a:t>&gt;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외부 종속성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기본 라이브러리가 저장되어 있음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    #include </a:t>
            </a:r>
            <a:r>
              <a:rPr lang="ko-KR" altLang="en-US" sz="1400" b="1" dirty="0" smtClean="0"/>
              <a:t>명령어를 통해 참조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리소스 파일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이미지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텍스트 파일 등 프로젝트에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                </a:t>
            </a:r>
            <a:r>
              <a:rPr lang="ko-KR" altLang="en-US" sz="1400" b="1" dirty="0" smtClean="0"/>
              <a:t>필요한 파일 들을 저장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소스 파일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소스 파일</a:t>
            </a:r>
            <a:r>
              <a:rPr lang="en-US" altLang="ko-KR" sz="1400" b="1" dirty="0" smtClean="0"/>
              <a:t>(.</a:t>
            </a:r>
            <a:r>
              <a:rPr lang="en-US" altLang="ko-KR" sz="1400" b="1" dirty="0" err="1" smtClean="0"/>
              <a:t>cpp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을 생성해서 저장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헤더 파일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헤더 파일</a:t>
            </a:r>
            <a:r>
              <a:rPr lang="en-US" altLang="ko-KR" sz="1400" b="1" dirty="0" smtClean="0"/>
              <a:t>(.h)</a:t>
            </a:r>
            <a:r>
              <a:rPr lang="ko-KR" altLang="en-US" sz="1400" b="1" dirty="0" smtClean="0"/>
              <a:t>을 생성해서 저장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5825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파일 추가 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소스 파일 폴더에 마우스 우 클릭하고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추가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새 항목</a:t>
            </a:r>
            <a:r>
              <a:rPr lang="en-US" altLang="ko-KR" sz="1600" dirty="0" smtClean="0">
                <a:sym typeface="Wingdings" panose="05000000000000000000" pitchFamily="2" charset="2"/>
              </a:rPr>
              <a:t>]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단축키 </a:t>
            </a:r>
            <a:r>
              <a:rPr lang="en-US" altLang="ko-KR" sz="1600" dirty="0" err="1" smtClean="0"/>
              <a:t>Ctrl+Shift+A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소스 파일 추가 가능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4" y="2873887"/>
            <a:ext cx="6905625" cy="33432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24591" y="3830795"/>
            <a:ext cx="1021524" cy="2978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17687" y="3830795"/>
            <a:ext cx="2226382" cy="2978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9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8" y="2843943"/>
            <a:ext cx="5448338" cy="37808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파일 추가 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새 항목 추가 창에서 </a:t>
            </a:r>
            <a:r>
              <a:rPr lang="en-US" altLang="ko-KR" sz="1600" dirty="0" smtClean="0"/>
              <a:t>[Visual C++]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[C++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</a:t>
            </a:r>
            <a:r>
              <a:rPr lang="en-US" altLang="ko-KR" sz="1600" dirty="0" smtClean="0">
                <a:sym typeface="Wingdings" panose="05000000000000000000" pitchFamily="2" charset="2"/>
              </a:rPr>
              <a:t>(.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cpp</a:t>
            </a:r>
            <a:r>
              <a:rPr lang="en-US" altLang="ko-KR" sz="1600" dirty="0" smtClean="0">
                <a:sym typeface="Wingdings" panose="05000000000000000000" pitchFamily="2" charset="2"/>
              </a:rPr>
              <a:t>)] </a:t>
            </a:r>
            <a:r>
              <a:rPr lang="ko-KR" altLang="en-US" sz="1600" dirty="0" smtClean="0">
                <a:sym typeface="Wingdings" panose="05000000000000000000" pitchFamily="2" charset="2"/>
              </a:rPr>
              <a:t>선택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소스 파일 이름 입력하고 추가 버튼 클릭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71" y="2886614"/>
            <a:ext cx="2462474" cy="218769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19978" y="3980459"/>
            <a:ext cx="1084154" cy="6291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4306" y="3201677"/>
            <a:ext cx="1171835" cy="255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177" y="3176626"/>
            <a:ext cx="675637" cy="255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1848" y="6018948"/>
            <a:ext cx="675637" cy="255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7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New_Simple01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1226</Words>
  <Application>Microsoft Office PowerPoint</Application>
  <PresentationFormat>화면 슬라이드 쇼(4:3)</PresentationFormat>
  <Paragraphs>368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Symbol</vt:lpstr>
      <vt:lpstr>Tw Cen MT</vt:lpstr>
      <vt:lpstr>KoPub돋움체 Bold</vt:lpstr>
      <vt:lpstr>Wingdings 3</vt:lpstr>
      <vt:lpstr>HY견명조</vt:lpstr>
      <vt:lpstr>KoPub돋움체 Light</vt:lpstr>
      <vt:lpstr>맑은 고딕</vt:lpstr>
      <vt:lpstr>Wingdings</vt:lpstr>
      <vt:lpstr>Arial</vt:lpstr>
      <vt:lpstr>New_Simple01</vt:lpstr>
      <vt:lpstr>PowerPoint 프레젠테이션</vt:lpstr>
      <vt:lpstr>개발 환경 구축</vt:lpstr>
      <vt:lpstr>개발 환경 구축</vt:lpstr>
      <vt:lpstr>Visual Studio 화면 설명</vt:lpstr>
      <vt:lpstr>프로그램 작성</vt:lpstr>
      <vt:lpstr>프로그램 작성</vt:lpstr>
      <vt:lpstr>프로그램 작성</vt:lpstr>
      <vt:lpstr>프로그램 작성</vt:lpstr>
      <vt:lpstr>프로그램 작성</vt:lpstr>
      <vt:lpstr>프로그램 작성</vt:lpstr>
      <vt:lpstr>프로그램 작성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Tip</vt:lpstr>
      <vt:lpstr>Tip</vt:lpstr>
      <vt:lpstr>Tip</vt:lpstr>
      <vt:lpstr>과제</vt:lpstr>
      <vt:lpstr>실습 문제 풀이</vt:lpstr>
      <vt:lpstr>유의사항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G. D. Hong</dc:creator>
  <cp:lastModifiedBy>Windows 사용자</cp:lastModifiedBy>
  <cp:revision>540</cp:revision>
  <cp:lastPrinted>2017-03-04T05:58:34Z</cp:lastPrinted>
  <dcterms:created xsi:type="dcterms:W3CDTF">2014-02-18T07:01:17Z</dcterms:created>
  <dcterms:modified xsi:type="dcterms:W3CDTF">2018-09-07T14:43:56Z</dcterms:modified>
</cp:coreProperties>
</file>