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96" r:id="rId1"/>
  </p:sldMasterIdLst>
  <p:notesMasterIdLst>
    <p:notesMasterId r:id="rId26"/>
  </p:notesMasterIdLst>
  <p:sldIdLst>
    <p:sldId id="357" r:id="rId2"/>
    <p:sldId id="624" r:id="rId3"/>
    <p:sldId id="635" r:id="rId4"/>
    <p:sldId id="634" r:id="rId5"/>
    <p:sldId id="629" r:id="rId6"/>
    <p:sldId id="609" r:id="rId7"/>
    <p:sldId id="631" r:id="rId8"/>
    <p:sldId id="618" r:id="rId9"/>
    <p:sldId id="641" r:id="rId10"/>
    <p:sldId id="642" r:id="rId11"/>
    <p:sldId id="619" r:id="rId12"/>
    <p:sldId id="643" r:id="rId13"/>
    <p:sldId id="645" r:id="rId14"/>
    <p:sldId id="644" r:id="rId15"/>
    <p:sldId id="646" r:id="rId16"/>
    <p:sldId id="607" r:id="rId17"/>
    <p:sldId id="639" r:id="rId18"/>
    <p:sldId id="640" r:id="rId19"/>
    <p:sldId id="623" r:id="rId20"/>
    <p:sldId id="592" r:id="rId21"/>
    <p:sldId id="636" r:id="rId22"/>
    <p:sldId id="637" r:id="rId23"/>
    <p:sldId id="638" r:id="rId24"/>
    <p:sldId id="593" r:id="rId25"/>
  </p:sldIdLst>
  <p:sldSz cx="9144000" cy="6858000" type="screen4x3"/>
  <p:notesSz cx="6858000" cy="9872663"/>
  <p:embeddedFontLst>
    <p:embeddedFont>
      <p:font typeface="KoPub돋움체 Light" panose="02020603020101020101" pitchFamily="18" charset="-127"/>
      <p:regular r:id="rId27"/>
    </p:embeddedFont>
    <p:embeddedFont>
      <p:font typeface="Tw Cen MT" panose="020B0602020104020603" pitchFamily="34" charset="0"/>
      <p:regular r:id="rId28"/>
      <p:bold r:id="rId29"/>
      <p:italic r:id="rId30"/>
      <p:boldItalic r:id="rId31"/>
    </p:embeddedFont>
    <p:embeddedFont>
      <p:font typeface="Wingdings 3" panose="05040102010807070707" pitchFamily="18" charset="2"/>
      <p:regular r:id="rId32"/>
    </p:embeddedFont>
    <p:embeddedFont>
      <p:font typeface="KoPub돋움체 Bold" panose="02020603020101020101" pitchFamily="18" charset="-127"/>
      <p:regular r:id="rId33"/>
    </p:embeddedFont>
    <p:embeddedFont>
      <p:font typeface="맑은 고딕" panose="020B0503020000020004" pitchFamily="50" charset="-127"/>
      <p:regular r:id="rId34"/>
      <p:bold r:id="rId35"/>
    </p:embeddedFont>
    <p:embeddedFont>
      <p:font typeface="HY견명조" panose="02030600000101010101" pitchFamily="18" charset="-127"/>
      <p:regular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D60093"/>
    <a:srgbClr val="FF5019"/>
    <a:srgbClr val="FFF8EB"/>
    <a:srgbClr val="CC0066"/>
    <a:srgbClr val="1A5784"/>
    <a:srgbClr val="3A1953"/>
    <a:srgbClr val="DDDD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89173" autoAdjust="0"/>
  </p:normalViewPr>
  <p:slideViewPr>
    <p:cSldViewPr snapToGrid="0">
      <p:cViewPr varScale="1">
        <p:scale>
          <a:sx n="102" d="100"/>
          <a:sy n="102" d="100"/>
        </p:scale>
        <p:origin x="1806" y="114"/>
      </p:cViewPr>
      <p:guideLst/>
    </p:cSldViewPr>
  </p:slideViewPr>
  <p:outlineViewPr>
    <p:cViewPr>
      <p:scale>
        <a:sx n="33" d="100"/>
        <a:sy n="33" d="100"/>
      </p:scale>
      <p:origin x="0" y="-2436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8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95348"/>
          </a:xfrm>
          <a:prstGeom prst="rect">
            <a:avLst/>
          </a:prstGeom>
        </p:spPr>
        <p:txBody>
          <a:bodyPr vert="horz" lIns="90731" tIns="45365" rIns="90731" bIns="45365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95348"/>
          </a:xfrm>
          <a:prstGeom prst="rect">
            <a:avLst/>
          </a:prstGeom>
        </p:spPr>
        <p:txBody>
          <a:bodyPr vert="horz" lIns="90731" tIns="45365" rIns="90731" bIns="45365" rtlCol="0"/>
          <a:lstStyle>
            <a:lvl1pPr algn="r">
              <a:defRPr sz="1100"/>
            </a:lvl1pPr>
          </a:lstStyle>
          <a:p>
            <a:fld id="{3C4EE183-29FA-4388-8718-7915871A6A47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1235075"/>
            <a:ext cx="4441825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31" tIns="45365" rIns="90731" bIns="4536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1" y="4751219"/>
            <a:ext cx="5486400" cy="3887361"/>
          </a:xfrm>
          <a:prstGeom prst="rect">
            <a:avLst/>
          </a:prstGeom>
        </p:spPr>
        <p:txBody>
          <a:bodyPr vert="horz" lIns="90731" tIns="45365" rIns="90731" bIns="45365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7319"/>
            <a:ext cx="2971800" cy="495347"/>
          </a:xfrm>
          <a:prstGeom prst="rect">
            <a:avLst/>
          </a:prstGeom>
        </p:spPr>
        <p:txBody>
          <a:bodyPr vert="horz" lIns="90731" tIns="45365" rIns="90731" bIns="45365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9377319"/>
            <a:ext cx="2971800" cy="495347"/>
          </a:xfrm>
          <a:prstGeom prst="rect">
            <a:avLst/>
          </a:prstGeom>
        </p:spPr>
        <p:txBody>
          <a:bodyPr vert="horz" lIns="90731" tIns="45365" rIns="90731" bIns="45365" rtlCol="0" anchor="b"/>
          <a:lstStyle>
            <a:lvl1pPr algn="r">
              <a:defRPr sz="1100"/>
            </a:lvl1pPr>
          </a:lstStyle>
          <a:p>
            <a:fld id="{D3F6B52D-2F61-4CF4-89F0-6ED556425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741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063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095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07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033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1C156-13F1-4DBB-8B63-0A746526099B}" type="slidenum">
              <a:rPr lang="ko-KR" altLang="en-US" smtClean="0">
                <a:solidFill>
                  <a:prstClr val="black"/>
                </a:solidFill>
              </a:rPr>
              <a:pPr/>
              <a:t>24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782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_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558097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1873093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616404" y="3138"/>
            <a:ext cx="1167905" cy="1464848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578"/>
            <a:ext cx="2788920" cy="14674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0624" y="2920893"/>
            <a:ext cx="7781544" cy="2894838"/>
          </a:xfrm>
        </p:spPr>
        <p:txBody>
          <a:bodyPr vert="horz" lIns="91440" tIns="45720" rIns="91440" bIns="45720" rtlCol="0" anchor="t">
            <a:noAutofit/>
          </a:bodyPr>
          <a:lstStyle>
            <a:lvl1pPr algn="r" defTabSz="685783" rtl="0" eaLnBrk="1" latinLnBrk="0" hangingPunct="1">
              <a:lnSpc>
                <a:spcPct val="150000"/>
              </a:lnSpc>
              <a:spcBef>
                <a:spcPts val="0"/>
              </a:spcBef>
              <a:buNone/>
              <a:defRPr lang="en-US" sz="1600" b="1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목차를 입력하세요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2006493"/>
            <a:ext cx="8211312" cy="754380"/>
          </a:xfrm>
        </p:spPr>
        <p:txBody>
          <a:bodyPr vert="horz" lIns="91440" tIns="45720" rIns="91440" bIns="45720" rtlCol="0" anchor="b">
            <a:norm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000" b="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부제목을 입력하세요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28892" y="199480"/>
            <a:ext cx="2426640" cy="1057104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r" defTabSz="685783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4800" dirty="0" smtClean="0">
                <a:solidFill>
                  <a:schemeClr val="accent5">
                    <a:lumMod val="75000"/>
                  </a:schemeClr>
                </a:solidFill>
              </a:rPr>
              <a:t>실습</a:t>
            </a:r>
            <a:r>
              <a:rPr lang="en-US" altLang="ko-KR" sz="4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ko-KR" altLang="en-US" sz="4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3" hasCustomPrompt="1"/>
          </p:nvPr>
        </p:nvSpPr>
        <p:spPr>
          <a:xfrm>
            <a:off x="2796540" y="210514"/>
            <a:ext cx="835660" cy="1054100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bIns="0" anchor="ctr">
            <a:noAutofit/>
          </a:bodyPr>
          <a:lstStyle>
            <a:lvl1pPr marL="0" indent="0" algn="l">
              <a:buNone/>
              <a:defRPr sz="6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0" lang="en-US" altLang="ko-KR" sz="7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15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85750" indent="-285750">
              <a:buFont typeface="맑은 고딕" panose="020B0503020000020004" pitchFamily="50" charset="-127"/>
              <a:buChar char="▶"/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2pPr>
            <a:lvl3pPr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3pPr>
            <a:lvl4pPr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4pPr>
            <a:lvl5pPr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8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기본예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263505"/>
            <a:ext cx="9144000" cy="4424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781" y="237644"/>
            <a:ext cx="7742820" cy="508498"/>
          </a:xfrm>
        </p:spPr>
        <p:txBody>
          <a:bodyPr/>
          <a:lstStyle>
            <a:lvl1pPr algn="l">
              <a:defRPr sz="32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561" y="847023"/>
            <a:ext cx="8649393" cy="5783781"/>
          </a:xfrm>
        </p:spPr>
        <p:txBody>
          <a:bodyPr>
            <a:normAutofit/>
          </a:bodyPr>
          <a:lstStyle>
            <a:lvl1pPr marL="285750" indent="-285750">
              <a:buFont typeface="맑은 고딕" panose="020B0503020000020004" pitchFamily="50" charset="-127"/>
              <a:buChar char="▶"/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>
              <a:defRPr sz="16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2pPr>
            <a:lvl3pPr>
              <a:defRPr sz="16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3pPr>
            <a:lvl4pPr>
              <a:defRPr sz="16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4pPr>
            <a:lvl5pPr>
              <a:defRPr sz="16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7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8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630804"/>
            <a:ext cx="9144000" cy="227195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18097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152400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 bwMode="gray">
          <a:xfrm>
            <a:off x="8991600" y="0"/>
            <a:ext cx="152400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5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5400" y="902677"/>
            <a:ext cx="4231988" cy="53346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8998" y="902677"/>
            <a:ext cx="4233650" cy="533461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70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끝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43200" y="2223407"/>
            <a:ext cx="365760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84ACB6">
                    <a:lumMod val="75000"/>
                  </a:srgbClr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84ACB6">
                    <a:lumMod val="75000"/>
                  </a:srgbClr>
                </a:solidFill>
                <a:latin typeface="HY견명조" pitchFamily="18" charset="-127"/>
                <a:ea typeface="HY견명조" pitchFamily="18" charset="-127"/>
              </a:rPr>
              <a:t>Q n</a:t>
            </a:r>
            <a:r>
              <a:rPr lang="en-US" altLang="ko-KR" sz="4400" b="1" baseline="0" dirty="0" smtClean="0">
                <a:solidFill>
                  <a:srgbClr val="84ACB6">
                    <a:lumMod val="75000"/>
                  </a:srgbClr>
                </a:solidFill>
                <a:latin typeface="HY견명조" pitchFamily="18" charset="-127"/>
                <a:ea typeface="HY견명조" pitchFamily="18" charset="-127"/>
              </a:rPr>
              <a:t> A</a:t>
            </a:r>
            <a:endParaRPr lang="en-US" altLang="ko-KR" sz="4400" b="1" dirty="0">
              <a:solidFill>
                <a:srgbClr val="84ACB6">
                  <a:lumMod val="75000"/>
                </a:srgb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53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기본예제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449263" indent="-449263">
              <a:buSzPct val="100000"/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0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8369-D3A5-4B8C-8EAF-5F38269922ED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5D7C-A74A-4716-81D2-4D96C2915E6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27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3386" y="242901"/>
            <a:ext cx="8912568" cy="523754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 bwMode="gray">
          <a:xfrm>
            <a:off x="2019819" y="-5927"/>
            <a:ext cx="636716" cy="317852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-6131" y="-5927"/>
            <a:ext cx="2579997" cy="317852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100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265400" y="237644"/>
            <a:ext cx="8613201" cy="5084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266561" y="1043975"/>
            <a:ext cx="8649393" cy="5586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457200" y="6630805"/>
            <a:ext cx="2133600" cy="185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5870448" y="6630805"/>
            <a:ext cx="2427246" cy="185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3502152" y="6630805"/>
            <a:ext cx="2133600" cy="185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 bwMode="gray">
          <a:xfrm>
            <a:off x="8411542" y="467551"/>
            <a:ext cx="735093" cy="38884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428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98" r:id="rId2"/>
    <p:sldLayoutId id="2147483751" r:id="rId3"/>
    <p:sldLayoutId id="2147483710" r:id="rId4"/>
    <p:sldLayoutId id="2147483703" r:id="rId5"/>
    <p:sldLayoutId id="2147483701" r:id="rId6"/>
    <p:sldLayoutId id="2147483748" r:id="rId7"/>
    <p:sldLayoutId id="2147483752" r:id="rId8"/>
    <p:sldLayoutId id="2147483753" r:id="rId9"/>
  </p:sldLayoutIdLst>
  <p:txStyles>
    <p:titleStyle>
      <a:lvl1pPr algn="ctr" defTabSz="685783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57168" indent="-257168" algn="l" defTabSz="685783" rtl="0" eaLnBrk="1" latinLnBrk="1" hangingPunct="1">
        <a:spcBef>
          <a:spcPts val="600"/>
        </a:spcBef>
        <a:spcAft>
          <a:spcPts val="300"/>
        </a:spcAft>
        <a:buClr>
          <a:schemeClr val="accent1"/>
        </a:buClr>
        <a:buSzPct val="80000"/>
        <a:buFont typeface="Wingdings 3" pitchFamily="18" charset="2"/>
        <a:buChar char=""/>
        <a:defRPr sz="1800" kern="1200">
          <a:solidFill>
            <a:srgbClr val="1A5784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1pPr>
      <a:lvl2pPr marL="557199" indent="-214308" algn="l" defTabSz="685783" rtl="0" eaLnBrk="1" latinLnBrk="1" hangingPunct="1">
        <a:spcBef>
          <a:spcPts val="400"/>
        </a:spcBef>
        <a:buClr>
          <a:srgbClr val="92D050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2pPr>
      <a:lvl3pPr marL="857228" indent="-171446" algn="l" defTabSz="685783" rtl="0" eaLnBrk="1" latinLnBrk="1" hangingPunct="1">
        <a:spcBef>
          <a:spcPts val="400"/>
        </a:spcBef>
        <a:buClr>
          <a:schemeClr val="accent3"/>
        </a:buClr>
        <a:buSzPct val="60000"/>
        <a:buFont typeface="Symbol" panose="05050102010706020507" pitchFamily="18" charset="2"/>
        <a:buChar char=""/>
        <a:defRPr sz="18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3pPr>
      <a:lvl4pPr marL="1200120" indent="-171446" algn="l" defTabSz="685783" rtl="0" eaLnBrk="1" latinLnBrk="1" hangingPunct="1">
        <a:spcBef>
          <a:spcPts val="400"/>
        </a:spcBef>
        <a:buClr>
          <a:schemeClr val="accent4"/>
        </a:buClr>
        <a:buSzPct val="60000"/>
        <a:buFont typeface="Wingdings 3" pitchFamily="18" charset="2"/>
        <a:buChar char=""/>
        <a:defRPr sz="18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4pPr>
      <a:lvl5pPr marL="1543012" indent="-171446" algn="l" defTabSz="685783" rtl="0" eaLnBrk="1" latinLnBrk="1" hangingPunct="1">
        <a:spcBef>
          <a:spcPts val="400"/>
        </a:spcBef>
        <a:buClr>
          <a:schemeClr val="accent5"/>
        </a:buClr>
        <a:buSzPct val="60000"/>
        <a:buFont typeface="Wingdings 3" pitchFamily="18" charset="2"/>
        <a:buChar char=""/>
        <a:defRPr sz="18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5pPr>
      <a:lvl6pPr marL="1885903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2840083" y="375977"/>
            <a:ext cx="835660" cy="1054100"/>
          </a:xfrm>
        </p:spPr>
        <p:txBody>
          <a:bodyPr/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24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Dao.h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include 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</a:t>
            </a:r>
          </a:p>
          <a:p>
            <a:pPr lvl="2"/>
            <a:r>
              <a:rPr lang="ko-KR" altLang="en-US" dirty="0" smtClean="0"/>
              <a:t>입출력을 위한 </a:t>
            </a:r>
            <a:r>
              <a:rPr lang="ko-KR" altLang="en-US" dirty="0" err="1" smtClean="0"/>
              <a:t>헤더파일</a:t>
            </a:r>
            <a:r>
              <a:rPr lang="en-US" altLang="ko-KR" dirty="0" smtClean="0"/>
              <a:t>. C++ </a:t>
            </a:r>
            <a:r>
              <a:rPr lang="ko-KR" altLang="en-US" dirty="0" smtClean="0"/>
              <a:t>표준 라이브러리에 속한다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도서 관리 프로그램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6801" y="6775970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2188537"/>
            <a:ext cx="7115175" cy="45148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14412" y="4519246"/>
            <a:ext cx="3751019" cy="430823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430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Controller.cpp (1/2)</a:t>
            </a:r>
          </a:p>
          <a:p>
            <a:pPr lvl="1"/>
            <a:r>
              <a:rPr lang="ko-KR" altLang="en-US" dirty="0" smtClean="0"/>
              <a:t>주요 도서 관리 기능이 정의된 </a:t>
            </a:r>
            <a:r>
              <a:rPr lang="en-US" altLang="ko-KR" dirty="0" smtClean="0"/>
              <a:t>Service.cpp</a:t>
            </a:r>
            <a:r>
              <a:rPr lang="ko-KR" altLang="en-US" dirty="0" smtClean="0"/>
              <a:t>의 함수를 호출하는 부분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chemeClr val="accent1"/>
                </a:solidFill>
              </a:rPr>
              <a:t>안내데스크에서 고객들의 요구사항을 확인하고 접수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도서 관리 프로그램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6801" y="6775970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579" y="2184740"/>
            <a:ext cx="6447935" cy="444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2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Controller.cpp (2/2)</a:t>
            </a:r>
          </a:p>
          <a:p>
            <a:pPr lvl="1"/>
            <a:r>
              <a:rPr lang="ko-KR" altLang="en-US" dirty="0"/>
              <a:t>주요 도서 관리 기능이 정의된 </a:t>
            </a:r>
            <a:r>
              <a:rPr lang="en-US" altLang="ko-KR" dirty="0"/>
              <a:t>Service.cpp</a:t>
            </a:r>
            <a:r>
              <a:rPr lang="ko-KR" altLang="en-US" dirty="0"/>
              <a:t>의 함수를 호출하는 부분</a:t>
            </a:r>
            <a:endParaRPr lang="en-US" altLang="ko-KR" dirty="0"/>
          </a:p>
          <a:p>
            <a:pPr lvl="1"/>
            <a:r>
              <a:rPr lang="ko-KR" altLang="en-US" dirty="0" smtClean="0">
                <a:solidFill>
                  <a:schemeClr val="accent1"/>
                </a:solidFill>
              </a:rPr>
              <a:t>안내데스크에서 </a:t>
            </a:r>
            <a:r>
              <a:rPr lang="ko-KR" altLang="en-US" dirty="0">
                <a:solidFill>
                  <a:schemeClr val="accent1"/>
                </a:solidFill>
              </a:rPr>
              <a:t>고객들의 요구사항을 확인하고 접수</a:t>
            </a:r>
            <a:endParaRPr lang="en-US" altLang="ko-KR" dirty="0">
              <a:solidFill>
                <a:schemeClr val="accent1"/>
              </a:solidFill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도서 관리 프로그램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6801" y="6775970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60" y="2220651"/>
            <a:ext cx="6558061" cy="441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7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Service.cpp</a:t>
            </a:r>
          </a:p>
          <a:p>
            <a:pPr lvl="1"/>
            <a:r>
              <a:rPr lang="ko-KR" altLang="en-US" dirty="0"/>
              <a:t>주요 도서 관리 </a:t>
            </a:r>
            <a:r>
              <a:rPr lang="ko-KR" altLang="en-US" dirty="0" smtClean="0"/>
              <a:t>기능이 정의되는 </a:t>
            </a:r>
            <a:r>
              <a:rPr lang="ko-KR" altLang="en-US" dirty="0"/>
              <a:t>부분</a:t>
            </a:r>
            <a:endParaRPr lang="en-US" altLang="ko-KR" dirty="0"/>
          </a:p>
          <a:p>
            <a:pPr lvl="1"/>
            <a:r>
              <a:rPr lang="ko-KR" altLang="en-US" dirty="0" smtClean="0">
                <a:solidFill>
                  <a:schemeClr val="accent1"/>
                </a:solidFill>
              </a:rPr>
              <a:t>안내데스크에서 받은 고객들의 요구사항을 처리</a:t>
            </a:r>
            <a:endParaRPr lang="en-US" altLang="ko-KR" dirty="0">
              <a:solidFill>
                <a:schemeClr val="accent1"/>
              </a:solidFill>
            </a:endParaRPr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도서 관리 프로그램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6801" y="6775970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2204193"/>
            <a:ext cx="5648532" cy="449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14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Dao.cpp</a:t>
            </a:r>
          </a:p>
          <a:p>
            <a:pPr lvl="1"/>
            <a:r>
              <a:rPr lang="ko-KR" altLang="en-US" dirty="0" smtClean="0"/>
              <a:t>도서 정보 출력 함수 정의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도서 관리 프로그램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6801" y="6775970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94" y="2400300"/>
            <a:ext cx="80105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4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도서 관리 프로그램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 공백 입력 받기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cin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특징</a:t>
            </a:r>
            <a:endParaRPr lang="en-US" altLang="ko-KR" dirty="0"/>
          </a:p>
          <a:p>
            <a:pPr lvl="2"/>
            <a:r>
              <a:rPr lang="ko-KR" altLang="en-US" dirty="0"/>
              <a:t>처</a:t>
            </a:r>
            <a:r>
              <a:rPr lang="ko-KR" altLang="en-US" dirty="0" smtClean="0"/>
              <a:t>음 입력된 </a:t>
            </a:r>
            <a:r>
              <a:rPr lang="en-US" altLang="ko-KR" dirty="0" smtClean="0"/>
              <a:t>white space</a:t>
            </a:r>
            <a:r>
              <a:rPr lang="ko-KR" altLang="en-US" dirty="0" smtClean="0"/>
              <a:t>는 무시</a:t>
            </a:r>
            <a:r>
              <a:rPr lang="en-US" altLang="ko-KR" dirty="0"/>
              <a:t>(enter, tap, space)</a:t>
            </a:r>
          </a:p>
          <a:p>
            <a:pPr lvl="2"/>
            <a:r>
              <a:rPr lang="ko-KR" altLang="en-US" dirty="0" smtClean="0"/>
              <a:t>공백과 </a:t>
            </a:r>
            <a:r>
              <a:rPr lang="ko-KR" altLang="en-US" dirty="0" err="1" smtClean="0"/>
              <a:t>개행</a:t>
            </a:r>
            <a:r>
              <a:rPr lang="ko-KR" altLang="en-US" dirty="0" smtClean="0"/>
              <a:t> 문자</a:t>
            </a:r>
            <a:r>
              <a:rPr lang="en-US" altLang="ko-KR" dirty="0" smtClean="0"/>
              <a:t>(‘\n’)</a:t>
            </a:r>
            <a:r>
              <a:rPr lang="ko-KR" altLang="en-US" dirty="0" smtClean="0"/>
              <a:t>를 저장하지 않음</a:t>
            </a:r>
            <a:endParaRPr lang="en-US" altLang="ko-KR" dirty="0" smtClean="0"/>
          </a:p>
          <a:p>
            <a:pPr lvl="3"/>
            <a:r>
              <a:rPr lang="ko-KR" altLang="en-US" dirty="0"/>
              <a:t>예시</a:t>
            </a:r>
            <a:r>
              <a:rPr lang="en-US" altLang="ko-KR" dirty="0"/>
              <a:t>) I’m human</a:t>
            </a:r>
            <a:r>
              <a:rPr lang="ko-KR" altLang="en-US" dirty="0"/>
              <a:t>을 입력하면</a:t>
            </a:r>
            <a:r>
              <a:rPr lang="en-US" altLang="ko-KR" dirty="0"/>
              <a:t>, I’m</a:t>
            </a:r>
            <a:r>
              <a:rPr lang="ko-KR" altLang="en-US" dirty="0"/>
              <a:t>만 변수에 들어가고 </a:t>
            </a:r>
            <a:r>
              <a:rPr lang="en-US" altLang="ko-KR" dirty="0"/>
              <a:t>human</a:t>
            </a:r>
            <a:r>
              <a:rPr lang="ko-KR" altLang="en-US" dirty="0"/>
              <a:t>은 버퍼에 남는다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이러한 문제를 해결하기 위해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문자열을 입력 받을 때 </a:t>
            </a:r>
            <a:r>
              <a:rPr lang="en-US" altLang="ko-KR" dirty="0" err="1" smtClean="0"/>
              <a:t>cin.getline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사용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getline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개행</a:t>
            </a:r>
            <a:r>
              <a:rPr lang="ko-KR" altLang="en-US" dirty="0" smtClean="0"/>
              <a:t> 문자와 공백을 모두 저장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659118" y="6341623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&lt; </a:t>
            </a:r>
            <a:r>
              <a:rPr lang="en-US" altLang="ko-KR" sz="2000" b="1" dirty="0" err="1" smtClean="0"/>
              <a:t>cin</a:t>
            </a:r>
            <a:r>
              <a:rPr lang="en-US" altLang="ko-KR" sz="2000" b="1" dirty="0" smtClean="0"/>
              <a:t> &gt;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5496" y="3477538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5496" y="6793056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11117"/>
          <a:stretch/>
        </p:blipFill>
        <p:spPr>
          <a:xfrm>
            <a:off x="4826524" y="3673915"/>
            <a:ext cx="4164456" cy="25807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32" y="3685509"/>
            <a:ext cx="4048120" cy="26003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65353" y="5956820"/>
            <a:ext cx="1293765" cy="297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12768" y="5956820"/>
            <a:ext cx="1906506" cy="297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38263" y="6341623"/>
            <a:ext cx="1762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&lt; </a:t>
            </a:r>
            <a:r>
              <a:rPr lang="en-US" altLang="ko-KR" sz="2000" b="1" dirty="0" err="1" smtClean="0"/>
              <a:t>cin.getline</a:t>
            </a:r>
            <a:r>
              <a:rPr lang="en-US" altLang="ko-KR" sz="2000" b="1" dirty="0" smtClean="0"/>
              <a:t> &gt;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4286784" y="4799652"/>
            <a:ext cx="424207" cy="55475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982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3356992"/>
            <a:ext cx="7848600" cy="733921"/>
          </a:xfrm>
        </p:spPr>
        <p:txBody>
          <a:bodyPr/>
          <a:lstStyle/>
          <a:p>
            <a:r>
              <a:rPr lang="ko-KR" altLang="en-US" sz="3600" dirty="0" smtClean="0"/>
              <a:t>과제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5686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과제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6801" y="6775970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65400" y="1090958"/>
            <a:ext cx="8649393" cy="5586829"/>
          </a:xfrm>
        </p:spPr>
        <p:txBody>
          <a:bodyPr/>
          <a:lstStyle/>
          <a:p>
            <a:r>
              <a:rPr lang="ko-KR" altLang="en-US" dirty="0" err="1" smtClean="0"/>
              <a:t>결과화면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25" y="1678815"/>
            <a:ext cx="3573175" cy="43347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486" y="1678815"/>
            <a:ext cx="3573175" cy="20297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9486" y="3708521"/>
            <a:ext cx="3573175" cy="23050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89547" y="6128389"/>
            <a:ext cx="2353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&lt; </a:t>
            </a:r>
            <a:r>
              <a:rPr lang="ko-KR" altLang="en-US" sz="1400" b="1" dirty="0" smtClean="0"/>
              <a:t>도서 관리 </a:t>
            </a:r>
            <a:r>
              <a:rPr lang="en-US" altLang="ko-KR" sz="1400" b="1" dirty="0" smtClean="0"/>
              <a:t>– </a:t>
            </a:r>
            <a:r>
              <a:rPr lang="ko-KR" altLang="en-US" sz="1400" b="1" dirty="0" smtClean="0"/>
              <a:t>추가 </a:t>
            </a:r>
            <a:r>
              <a:rPr lang="en-US" altLang="ko-KR" sz="1400" b="1" dirty="0" smtClean="0"/>
              <a:t>&amp; </a:t>
            </a:r>
            <a:r>
              <a:rPr lang="ko-KR" altLang="en-US" sz="1400" b="1" dirty="0" smtClean="0"/>
              <a:t>검색</a:t>
            </a:r>
            <a:r>
              <a:rPr lang="en-US" altLang="ko-KR" sz="1400" b="1" dirty="0" smtClean="0"/>
              <a:t>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50360" y="6128389"/>
            <a:ext cx="1750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&lt; </a:t>
            </a:r>
            <a:r>
              <a:rPr lang="ko-KR" altLang="en-US" sz="1400" b="1" dirty="0" smtClean="0"/>
              <a:t>도서 관리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수정</a:t>
            </a:r>
            <a:r>
              <a:rPr lang="en-US" altLang="ko-KR" sz="1400" b="1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5994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과제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6801" y="6775970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31" y="1807778"/>
            <a:ext cx="4533794" cy="33289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16535" y="5193786"/>
            <a:ext cx="1750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&lt; </a:t>
            </a:r>
            <a:r>
              <a:rPr lang="ko-KR" altLang="en-US" sz="1400" b="1" dirty="0" smtClean="0"/>
              <a:t>도서 관리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삭제</a:t>
            </a:r>
            <a:r>
              <a:rPr lang="en-US" altLang="ko-KR" sz="1400" b="1" dirty="0" smtClean="0"/>
              <a:t>&gt;</a:t>
            </a:r>
          </a:p>
        </p:txBody>
      </p:sp>
      <p:sp>
        <p:nvSpPr>
          <p:cNvPr id="11" name="내용 개체 틀 3"/>
          <p:cNvSpPr txBox="1">
            <a:spLocks/>
          </p:cNvSpPr>
          <p:nvPr/>
        </p:nvSpPr>
        <p:spPr>
          <a:xfrm>
            <a:off x="265400" y="1090958"/>
            <a:ext cx="8649393" cy="5586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685783" rtl="0" eaLnBrk="1" latinLnBrk="1" hangingPunct="1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▶"/>
              <a:defRPr sz="1800" kern="1200">
                <a:solidFill>
                  <a:srgbClr val="1A5784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557199" indent="-214308" algn="l" defTabSz="685783" rtl="0" eaLnBrk="1" latinLnBrk="1" hangingPunct="1">
              <a:spcBef>
                <a:spcPts val="400"/>
              </a:spcBef>
              <a:buClr>
                <a:srgbClr val="92D050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857228" indent="-171446" algn="l" defTabSz="685783" rtl="0" eaLnBrk="1" latinLnBrk="1" hangingPunct="1">
              <a:spcBef>
                <a:spcPts val="400"/>
              </a:spcBef>
              <a:buClr>
                <a:schemeClr val="accent3"/>
              </a:buClr>
              <a:buSzPct val="60000"/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1200120" indent="-171446" algn="l" defTabSz="685783" rtl="0" eaLnBrk="1" latinLnBrk="1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 3" pitchFamily="18" charset="2"/>
              <a:buChar char=""/>
              <a:defRPr sz="18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1543012" indent="-171446" algn="l" defTabSz="685783" rtl="0" eaLnBrk="1" latinLnBrk="1" hangingPunct="1">
              <a:spcBef>
                <a:spcPts val="400"/>
              </a:spcBef>
              <a:buClr>
                <a:schemeClr val="accent5"/>
              </a:buClr>
              <a:buSzPct val="60000"/>
              <a:buFont typeface="Wingdings 3" pitchFamily="18" charset="2"/>
              <a:buChar char=""/>
              <a:defRPr sz="18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1885903" indent="-171446" algn="l" defTabSz="68578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결과화면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72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실습 과제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35496" y="949748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496" y="6650698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-1652954" y="1247052"/>
            <a:ext cx="1652954" cy="485033"/>
          </a:xfrm>
          <a:prstGeom prst="rightArrow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6561" y="1043975"/>
            <a:ext cx="8612040" cy="558682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구현 조건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이름은 실습 자료와 통일한다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642920" lvl="2" indent="0">
              <a:buNone/>
            </a:pPr>
            <a:endParaRPr lang="en-US" altLang="ko-KR" dirty="0" smtClean="0"/>
          </a:p>
          <a:p>
            <a:pPr marL="342891" lvl="1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265400" y="1852867"/>
            <a:ext cx="8649393" cy="5586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685783" rtl="0" eaLnBrk="1" latinLnBrk="1" hangingPunct="1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▶"/>
              <a:defRPr sz="1800" kern="1200">
                <a:solidFill>
                  <a:srgbClr val="1A5784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557199" indent="-214308" algn="l" defTabSz="685783" rtl="0" eaLnBrk="1" latinLnBrk="1" hangingPunct="1">
              <a:spcBef>
                <a:spcPts val="400"/>
              </a:spcBef>
              <a:buClr>
                <a:srgbClr val="92D050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857228" indent="-171446" algn="l" defTabSz="685783" rtl="0" eaLnBrk="1" latinLnBrk="1" hangingPunct="1">
              <a:spcBef>
                <a:spcPts val="400"/>
              </a:spcBef>
              <a:buClr>
                <a:schemeClr val="accent3"/>
              </a:buClr>
              <a:buSzPct val="60000"/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1200120" indent="-171446" algn="l" defTabSz="685783" rtl="0" eaLnBrk="1" latinLnBrk="1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 3" pitchFamily="18" charset="2"/>
              <a:buChar char=""/>
              <a:defRPr sz="18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1543012" indent="-171446" algn="l" defTabSz="685783" rtl="0" eaLnBrk="1" latinLnBrk="1" hangingPunct="1">
              <a:spcBef>
                <a:spcPts val="400"/>
              </a:spcBef>
              <a:buClr>
                <a:schemeClr val="accent5"/>
              </a:buClr>
              <a:buSzPct val="60000"/>
              <a:buFont typeface="Wingdings 3" pitchFamily="18" charset="2"/>
              <a:buChar char=""/>
              <a:defRPr sz="18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1885903" indent="-171446" algn="l" defTabSz="68578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프로그램 작동 조건</a:t>
            </a:r>
            <a:endParaRPr lang="en-US" altLang="ko-KR" dirty="0"/>
          </a:p>
          <a:p>
            <a:endParaRPr lang="en-US" altLang="ko-KR" dirty="0" smtClean="0"/>
          </a:p>
          <a:p>
            <a:pPr marL="685791" lvl="1" indent="-342900">
              <a:buFont typeface="+mj-lt"/>
              <a:buAutoNum type="arabicPeriod"/>
            </a:pPr>
            <a:r>
              <a:rPr lang="ko-KR" altLang="en-US" sz="1600" dirty="0" smtClean="0"/>
              <a:t>사용자에게 추가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검색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수정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삭제 여부를 묻고 입력이 선택지</a:t>
            </a:r>
            <a:r>
              <a:rPr lang="en-US" altLang="ko-KR" sz="1600" dirty="0" smtClean="0"/>
              <a:t>(0~3) </a:t>
            </a:r>
            <a:r>
              <a:rPr lang="ko-KR" altLang="en-US" sz="1600" dirty="0" smtClean="0"/>
              <a:t>중에 하나라면 해당 도서 관리 기능을 수행한다</a:t>
            </a:r>
            <a:r>
              <a:rPr lang="en-US" altLang="ko-KR" sz="1600" dirty="0" smtClean="0"/>
              <a:t>.</a:t>
            </a:r>
          </a:p>
          <a:p>
            <a:pPr marL="685791" lvl="1" indent="-342900">
              <a:buFont typeface="+mj-lt"/>
              <a:buAutoNum type="arabicPeriod"/>
            </a:pPr>
            <a:r>
              <a:rPr lang="ko-KR" altLang="en-US" sz="1600" dirty="0" smtClean="0"/>
              <a:t>도서 목록을 추가할 경우</a:t>
            </a:r>
            <a:r>
              <a:rPr lang="en-US" altLang="ko-KR" sz="1600" dirty="0" smtClean="0"/>
              <a:t>, 10</a:t>
            </a:r>
            <a:r>
              <a:rPr lang="ko-KR" altLang="en-US" sz="1600" dirty="0" smtClean="0"/>
              <a:t>개의 공간 중 순차적으로 빈 공간부터 채운다</a:t>
            </a:r>
            <a:r>
              <a:rPr lang="en-US" altLang="ko-KR" sz="1600" dirty="0" smtClean="0"/>
              <a:t>.</a:t>
            </a:r>
          </a:p>
          <a:p>
            <a:pPr marL="685791" lvl="1" indent="-342900">
              <a:buFont typeface="+mj-lt"/>
              <a:buAutoNum type="arabicPeriod"/>
            </a:pPr>
            <a:r>
              <a:rPr lang="ko-KR" altLang="en-US" sz="1600" dirty="0" smtClean="0"/>
              <a:t>도서 목록을 검색할 경우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전체 도서의 상세내용을 보여주고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빈 공간일 경우 메시지를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빈 공간 입니다</a:t>
            </a:r>
            <a:r>
              <a:rPr lang="en-US" altLang="ko-KR" sz="1600" dirty="0" smtClean="0"/>
              <a:t>.”</a:t>
            </a:r>
            <a:r>
              <a:rPr lang="ko-KR" altLang="en-US" sz="1600" dirty="0" smtClean="0"/>
              <a:t>로 표시한다</a:t>
            </a:r>
            <a:r>
              <a:rPr lang="en-US" altLang="ko-KR" sz="1600" dirty="0" smtClean="0"/>
              <a:t>.</a:t>
            </a:r>
          </a:p>
          <a:p>
            <a:pPr marL="685791" lvl="1" indent="-342900">
              <a:buFont typeface="+mj-lt"/>
              <a:buAutoNum type="arabicPeriod"/>
            </a:pPr>
            <a:r>
              <a:rPr lang="ko-KR" altLang="en-US" sz="1600" dirty="0" smtClean="0"/>
              <a:t>도서 목록을 수정할 경우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먼저 수정할 위치를 입력 받고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순차적으로 수정할 내용을 입력 받는다</a:t>
            </a:r>
            <a:r>
              <a:rPr lang="en-US" altLang="ko-KR" sz="1600" dirty="0" smtClean="0"/>
              <a:t>.</a:t>
            </a:r>
          </a:p>
          <a:p>
            <a:pPr marL="685791" lvl="1" indent="-342900">
              <a:buFont typeface="+mj-lt"/>
              <a:buAutoNum type="arabicPeriod"/>
            </a:pPr>
            <a:r>
              <a:rPr lang="ko-KR" altLang="en-US" sz="1600" dirty="0" smtClean="0"/>
              <a:t>도서 목록을 삭제할 경우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삭제할 위치를 입력 받는다</a:t>
            </a:r>
            <a:r>
              <a:rPr lang="en-US" altLang="ko-KR" sz="1600" dirty="0" smtClean="0"/>
              <a:t>.</a:t>
            </a:r>
          </a:p>
          <a:p>
            <a:pPr marL="685791" lvl="1" indent="-342900">
              <a:buFont typeface="+mj-lt"/>
              <a:buAutoNum type="arabicPeriod"/>
            </a:pPr>
            <a:r>
              <a:rPr lang="ko-KR" altLang="en-US" sz="1600" dirty="0" smtClean="0"/>
              <a:t>사용자에게 종료 여부를 묻고 입력이 </a:t>
            </a:r>
            <a:r>
              <a:rPr lang="en-US" altLang="ko-KR" sz="1600" dirty="0" smtClean="0"/>
              <a:t>-1</a:t>
            </a:r>
            <a:r>
              <a:rPr lang="ko-KR" altLang="en-US" sz="1600" dirty="0" smtClean="0"/>
              <a:t>이라면 프로그램을 종료한다</a:t>
            </a:r>
            <a:r>
              <a:rPr lang="en-US" altLang="ko-KR" sz="1600" dirty="0" smtClean="0"/>
              <a:t>.</a:t>
            </a:r>
          </a:p>
          <a:p>
            <a:pPr marL="685791" lvl="1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685791" lvl="1" indent="-342900">
              <a:buFont typeface="+mj-lt"/>
              <a:buAutoNum type="arabicPeriod"/>
            </a:pPr>
            <a:endParaRPr lang="en-US" altLang="ko-KR" sz="1600" dirty="0" smtClean="0"/>
          </a:p>
          <a:p>
            <a:pPr lvl="3"/>
            <a:endParaRPr lang="en-US" altLang="ko-KR" sz="1600" dirty="0" smtClean="0"/>
          </a:p>
          <a:p>
            <a:pPr lvl="2"/>
            <a:endParaRPr lang="en-US" altLang="ko-KR" sz="1600" dirty="0" smtClean="0"/>
          </a:p>
          <a:p>
            <a:pPr lvl="2"/>
            <a:endParaRPr lang="en-US" altLang="ko-KR" dirty="0" smtClean="0"/>
          </a:p>
          <a:p>
            <a:pPr marL="274320" lvl="1" indent="0">
              <a:buFont typeface="Wingdings" panose="05000000000000000000" pitchFamily="2" charset="2"/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301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도서 관리 프로그램을 객체지향적으로 설계 및 구현 해본다</a:t>
            </a:r>
            <a:r>
              <a:rPr lang="en-US" altLang="ko-KR" dirty="0" smtClean="0"/>
              <a:t>.</a:t>
            </a:r>
          </a:p>
          <a:p>
            <a:pPr marL="571478" lvl="2" indent="0">
              <a:buNone/>
            </a:pPr>
            <a:endParaRPr lang="en-US" altLang="ko-KR" dirty="0" smtClean="0"/>
          </a:p>
          <a:p>
            <a:pPr lvl="3"/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dirty="0" smtClean="0"/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895476"/>
            <a:ext cx="6135880" cy="427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8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유의사항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/>
              <a:t>제출기한</a:t>
            </a:r>
            <a:endParaRPr lang="en-US" altLang="ko-KR" sz="2400" b="1" dirty="0"/>
          </a:p>
          <a:p>
            <a:pPr lvl="1"/>
            <a:r>
              <a:rPr lang="ko-KR" altLang="en-US" sz="2000" dirty="0" smtClean="0"/>
              <a:t>이번주 </a:t>
            </a:r>
            <a:r>
              <a:rPr lang="ko-KR" altLang="en-US" sz="2000" dirty="0"/>
              <a:t>일</a:t>
            </a:r>
            <a:r>
              <a:rPr lang="ko-KR" altLang="en-US" sz="2000" dirty="0" smtClean="0"/>
              <a:t>요일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(10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월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7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일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23:59</a:t>
            </a:r>
            <a:r>
              <a:rPr lang="ko-KR" altLang="en-US" sz="2000" dirty="0" smtClean="0"/>
              <a:t>까지</a:t>
            </a:r>
            <a:endParaRPr lang="en-US" altLang="ko-KR" sz="2000" dirty="0"/>
          </a:p>
          <a:p>
            <a:pPr lvl="1"/>
            <a:endParaRPr lang="en-US" altLang="ko-KR" sz="1200" dirty="0"/>
          </a:p>
          <a:p>
            <a:r>
              <a:rPr lang="ko-KR" altLang="en-US" sz="2400" b="1" dirty="0" err="1" smtClean="0"/>
              <a:t>제출양식</a:t>
            </a:r>
            <a:endParaRPr lang="en-US" altLang="ko-KR" sz="2400" b="1" dirty="0"/>
          </a:p>
          <a:p>
            <a:pPr lvl="1"/>
            <a:r>
              <a:rPr lang="ko-KR" altLang="en-US" sz="2000" b="1" dirty="0" smtClean="0">
                <a:solidFill>
                  <a:srgbClr val="FF0000"/>
                </a:solidFill>
              </a:rPr>
              <a:t>프로젝트 파일 전체 압축하여 제출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lvl="1"/>
            <a:r>
              <a:rPr lang="ko-KR" altLang="en-US" sz="2000" dirty="0" smtClean="0"/>
              <a:t>제목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분반</a:t>
            </a:r>
            <a:r>
              <a:rPr lang="en-US" altLang="ko-KR" sz="2000" dirty="0" smtClean="0"/>
              <a:t>_</a:t>
            </a:r>
            <a:r>
              <a:rPr lang="ko-KR" altLang="en-US" sz="2000" dirty="0" smtClean="0"/>
              <a:t>학번</a:t>
            </a:r>
            <a:r>
              <a:rPr lang="en-US" altLang="ko-KR" sz="2000" dirty="0"/>
              <a:t>_</a:t>
            </a:r>
            <a:r>
              <a:rPr lang="ko-KR" altLang="en-US" sz="2000" dirty="0"/>
              <a:t>이름</a:t>
            </a:r>
            <a:r>
              <a:rPr lang="en-US" altLang="ko-KR" sz="2000" dirty="0" smtClean="0"/>
              <a:t>_</a:t>
            </a:r>
            <a:r>
              <a:rPr lang="ko-KR" altLang="en-US" sz="2000" dirty="0" err="1" smtClean="0"/>
              <a:t>과제번호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제출파일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분반</a:t>
            </a:r>
            <a:r>
              <a:rPr lang="en-US" altLang="ko-KR" sz="2000" dirty="0" smtClean="0"/>
              <a:t>_</a:t>
            </a:r>
            <a:r>
              <a:rPr lang="ko-KR" altLang="en-US" sz="2000" dirty="0" smtClean="0"/>
              <a:t>학번</a:t>
            </a:r>
            <a:r>
              <a:rPr lang="en-US" altLang="ko-KR" sz="2000" dirty="0"/>
              <a:t>_</a:t>
            </a:r>
            <a:r>
              <a:rPr lang="ko-KR" altLang="en-US" sz="2000" dirty="0"/>
              <a:t>이름</a:t>
            </a:r>
            <a:r>
              <a:rPr lang="en-US" altLang="ko-KR" sz="2000" dirty="0" smtClean="0"/>
              <a:t>_</a:t>
            </a:r>
            <a:r>
              <a:rPr lang="ko-KR" altLang="en-US" sz="2000" dirty="0" err="1" smtClean="0"/>
              <a:t>과제번호</a:t>
            </a:r>
            <a:r>
              <a:rPr lang="en-US" altLang="ko-KR" sz="2000" dirty="0"/>
              <a:t>.zip</a:t>
            </a:r>
          </a:p>
          <a:p>
            <a:pPr lvl="2"/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예시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[02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분반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]_201750875_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김용건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_02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altLang="ko-KR" sz="1200" dirty="0"/>
          </a:p>
          <a:p>
            <a:r>
              <a:rPr lang="ko-KR" altLang="en-US" sz="2400" b="1" dirty="0"/>
              <a:t>제출방법</a:t>
            </a:r>
            <a:endParaRPr lang="en-US" altLang="ko-KR" sz="2400" b="1" dirty="0"/>
          </a:p>
          <a:p>
            <a:pPr lvl="1"/>
            <a:r>
              <a:rPr lang="ko-KR" altLang="en-US" sz="2000" dirty="0" smtClean="0"/>
              <a:t>사이버캠퍼스로 제출</a:t>
            </a:r>
            <a:endParaRPr lang="en-US" altLang="ko-KR" sz="1200" dirty="0"/>
          </a:p>
          <a:p>
            <a:pPr lvl="1">
              <a:buNone/>
            </a:pPr>
            <a:r>
              <a:rPr lang="en-US" altLang="ko-KR" b="1" i="1" dirty="0">
                <a:solidFill>
                  <a:srgbClr val="FF0000"/>
                </a:solidFill>
              </a:rPr>
              <a:t>※  </a:t>
            </a:r>
            <a:r>
              <a:rPr lang="en-US" altLang="ko-KR" b="1" i="1" dirty="0" smtClean="0">
                <a:solidFill>
                  <a:srgbClr val="FF0000"/>
                </a:solidFill>
              </a:rPr>
              <a:t>Copy </a:t>
            </a:r>
            <a:r>
              <a:rPr lang="ko-KR" altLang="en-US" b="1" i="1" dirty="0">
                <a:solidFill>
                  <a:srgbClr val="FF0000"/>
                </a:solidFill>
              </a:rPr>
              <a:t>적발 시 </a:t>
            </a:r>
            <a:r>
              <a:rPr lang="en-US" altLang="ko-KR" b="1" i="1" dirty="0">
                <a:solidFill>
                  <a:srgbClr val="FF0000"/>
                </a:solidFill>
              </a:rPr>
              <a:t>0</a:t>
            </a:r>
            <a:r>
              <a:rPr lang="ko-KR" altLang="en-US" b="1" i="1" dirty="0">
                <a:solidFill>
                  <a:srgbClr val="FF0000"/>
                </a:solidFill>
              </a:rPr>
              <a:t>점 </a:t>
            </a:r>
            <a:r>
              <a:rPr lang="ko-KR" altLang="en-US" b="1" i="1" dirty="0" smtClean="0">
                <a:solidFill>
                  <a:srgbClr val="FF0000"/>
                </a:solidFill>
              </a:rPr>
              <a:t>처리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컴퓨터프로그래밍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11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427CD-692C-4FFB-B463-6322B704BCD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97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질문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미리 </a:t>
            </a:r>
            <a:r>
              <a:rPr lang="ko-KR" altLang="en-US" dirty="0" err="1" smtClean="0"/>
              <a:t>컴파일된</a:t>
            </a:r>
            <a:r>
              <a:rPr lang="ko-KR" altLang="en-US" dirty="0" smtClean="0"/>
              <a:t> 헤더</a:t>
            </a:r>
            <a:endParaRPr lang="en-US" altLang="ko-KR" dirty="0" smtClean="0"/>
          </a:p>
          <a:p>
            <a:pPr lvl="1"/>
            <a:r>
              <a:rPr lang="ko-KR" altLang="en-US" dirty="0"/>
              <a:t>미리 컴파일 </a:t>
            </a:r>
            <a:r>
              <a:rPr lang="ko-KR" altLang="en-US" dirty="0" err="1"/>
              <a:t>헤더란</a:t>
            </a:r>
            <a:r>
              <a:rPr lang="en-US" altLang="ko-KR" dirty="0"/>
              <a:t>?</a:t>
            </a:r>
            <a:endParaRPr lang="ko-KR" altLang="en-US" dirty="0"/>
          </a:p>
          <a:p>
            <a:pPr lvl="2"/>
            <a:r>
              <a:rPr lang="ko-KR" altLang="en-US" dirty="0" smtClean="0"/>
              <a:t>자주 사용하는 헤더 파일을 미리 컴파일해서 파일로 저장하고 사용함으로써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추후에 컴파일 시 속도 향상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 헤더는 다른 헤더들 보다 먼저 선언해줘야 하므로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cpp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파일의 맨 위 위치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70944" y="3725325"/>
            <a:ext cx="3135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속성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 C/C++ 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미리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컴파일된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헤더</a:t>
            </a:r>
            <a:r>
              <a:rPr lang="en-US" altLang="ko-KR" sz="1400" b="1" dirty="0" smtClean="0">
                <a:sym typeface="Wingdings" panose="05000000000000000000" pitchFamily="2" charset="2"/>
              </a:rPr>
              <a:t/>
            </a:r>
            <a:br>
              <a:rPr lang="en-US" altLang="ko-KR" sz="1400" b="1" dirty="0" smtClean="0">
                <a:sym typeface="Wingdings" panose="05000000000000000000" pitchFamily="2" charset="2"/>
              </a:rPr>
            </a:br>
            <a:r>
              <a:rPr lang="ko-KR" altLang="en-US" sz="1400" b="1" dirty="0" smtClean="0">
                <a:sym typeface="Wingdings" panose="05000000000000000000" pitchFamily="2" charset="2"/>
              </a:rPr>
              <a:t>위치에서 속성 선택 가능</a:t>
            </a:r>
            <a:endParaRPr lang="en-US" altLang="ko-KR" sz="14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5496" y="3006198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5496" y="6793056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272" y="3187385"/>
            <a:ext cx="5152452" cy="34885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246048" y="3613262"/>
            <a:ext cx="2528676" cy="747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714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질문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미리 </a:t>
            </a:r>
            <a:r>
              <a:rPr lang="ko-KR" altLang="en-US" dirty="0" err="1" smtClean="0"/>
              <a:t>컴파일된</a:t>
            </a:r>
            <a:r>
              <a:rPr lang="ko-KR" altLang="en-US" dirty="0" smtClean="0"/>
              <a:t> 헤더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프로그램 빌드 할 때 클래스 및 네임스페이스가 선언이 안되는 상황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해결방법 </a:t>
            </a:r>
            <a:r>
              <a:rPr lang="en-US" altLang="ko-KR" dirty="0" smtClean="0"/>
              <a:t>:</a:t>
            </a:r>
          </a:p>
          <a:p>
            <a:pPr lvl="2"/>
            <a:r>
              <a:rPr lang="en-US" altLang="ko-KR" dirty="0" smtClean="0"/>
              <a:t>1) </a:t>
            </a:r>
            <a:r>
              <a:rPr lang="ko-KR" altLang="en-US" dirty="0" smtClean="0"/>
              <a:t>미리 </a:t>
            </a:r>
            <a:r>
              <a:rPr lang="ko-KR" altLang="en-US" dirty="0" err="1" smtClean="0"/>
              <a:t>컴파일된</a:t>
            </a:r>
            <a:r>
              <a:rPr lang="ko-KR" altLang="en-US" dirty="0" smtClean="0"/>
              <a:t> 헤더를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cpp</a:t>
            </a:r>
            <a:r>
              <a:rPr lang="en-US" altLang="ko-KR" dirty="0" smtClean="0"/>
              <a:t> </a:t>
            </a:r>
            <a:r>
              <a:rPr lang="ko-KR" altLang="en-US" dirty="0" smtClean="0">
                <a:solidFill>
                  <a:schemeClr val="accent6"/>
                </a:solidFill>
              </a:rPr>
              <a:t>맨 위로 위치 변경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2"/>
            <a:r>
              <a:rPr lang="en-US" altLang="ko-KR" dirty="0" smtClean="0"/>
              <a:t>2) </a:t>
            </a:r>
            <a:r>
              <a:rPr lang="ko-KR" altLang="en-US" dirty="0" smtClean="0"/>
              <a:t>속성 </a:t>
            </a:r>
            <a:r>
              <a:rPr lang="en-US" altLang="ko-KR" dirty="0" smtClean="0">
                <a:sym typeface="Wingdings" panose="05000000000000000000" pitchFamily="2" charset="2"/>
              </a:rPr>
              <a:t> C/C++  </a:t>
            </a:r>
            <a:r>
              <a:rPr lang="ko-KR" altLang="en-US" dirty="0" smtClean="0">
                <a:sym typeface="Wingdings" panose="05000000000000000000" pitchFamily="2" charset="2"/>
              </a:rPr>
              <a:t>미리 </a:t>
            </a:r>
            <a:r>
              <a:rPr lang="ko-KR" altLang="en-US" dirty="0" err="1" smtClean="0">
                <a:sym typeface="Wingdings" panose="05000000000000000000" pitchFamily="2" charset="2"/>
              </a:rPr>
              <a:t>컴파일된</a:t>
            </a:r>
            <a:r>
              <a:rPr lang="ko-KR" altLang="en-US" dirty="0" smtClean="0">
                <a:sym typeface="Wingdings" panose="05000000000000000000" pitchFamily="2" charset="2"/>
              </a:rPr>
              <a:t> 헤더 속성에서 </a:t>
            </a:r>
            <a:r>
              <a:rPr lang="en-US" altLang="ko-KR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“</a:t>
            </a:r>
            <a:r>
              <a:rPr lang="ko-KR" altLang="en-US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사용 안함</a:t>
            </a:r>
            <a:r>
              <a:rPr lang="en-US" altLang="ko-KR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＂</a:t>
            </a:r>
            <a:r>
              <a:rPr lang="ko-KR" altLang="en-US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으로 변경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496" y="3006198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5496" y="6793056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65400" y="3279026"/>
            <a:ext cx="5398911" cy="3124668"/>
            <a:chOff x="3333017" y="3451806"/>
            <a:chExt cx="5398911" cy="312466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3017" y="3451806"/>
              <a:ext cx="5398911" cy="3124668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3974181" y="3720340"/>
              <a:ext cx="1397919" cy="52820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333017" y="5417255"/>
              <a:ext cx="5072429" cy="52820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r="52855" b="53590"/>
          <a:stretch/>
        </p:blipFill>
        <p:spPr>
          <a:xfrm>
            <a:off x="6304314" y="3407430"/>
            <a:ext cx="2177928" cy="795704"/>
          </a:xfrm>
          <a:prstGeom prst="rect">
            <a:avLst/>
          </a:prstGeom>
        </p:spPr>
      </p:pic>
      <p:cxnSp>
        <p:nvCxnSpPr>
          <p:cNvPr id="23" name="직선 화살표 연결선 22"/>
          <p:cNvCxnSpPr>
            <a:stCxn id="10" idx="3"/>
            <a:endCxn id="9" idx="1"/>
          </p:cNvCxnSpPr>
          <p:nvPr/>
        </p:nvCxnSpPr>
        <p:spPr>
          <a:xfrm flipV="1">
            <a:off x="2304483" y="3805282"/>
            <a:ext cx="3999831" cy="63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21885" y="4250870"/>
            <a:ext cx="1742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&lt; </a:t>
            </a:r>
            <a:r>
              <a:rPr lang="ko-KR" altLang="en-US" sz="1400" b="1" dirty="0" smtClean="0"/>
              <a:t>헤더 위치 변경 </a:t>
            </a:r>
            <a:r>
              <a:rPr lang="en-US" altLang="ko-KR" sz="1400" b="1" dirty="0" smtClean="0"/>
              <a:t>&gt;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861962" y="6461795"/>
            <a:ext cx="2053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&lt; </a:t>
            </a:r>
            <a:r>
              <a:rPr lang="ko-KR" altLang="en-US" sz="1400" b="1" dirty="0" smtClean="0"/>
              <a:t>프로젝트 빌드 에러 </a:t>
            </a:r>
            <a:r>
              <a:rPr lang="en-US" altLang="ko-KR" sz="1400" b="1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7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질문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namespace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using </a:t>
            </a:r>
            <a:r>
              <a:rPr lang="en-US" altLang="ko-KR" dirty="0" err="1" smtClean="0"/>
              <a:t>namepace</a:t>
            </a:r>
            <a:r>
              <a:rPr lang="ko-KR" altLang="en-US" dirty="0" smtClean="0"/>
              <a:t>를 이용해서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사용하는 것을 권장 하지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이유</a:t>
            </a:r>
            <a:r>
              <a:rPr lang="en-US" altLang="ko-KR" dirty="0"/>
              <a:t> </a:t>
            </a:r>
            <a:r>
              <a:rPr lang="en-US" altLang="ko-KR" dirty="0" smtClean="0"/>
              <a:t>: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2"/>
            <a:r>
              <a:rPr lang="ko-KR" altLang="en-US" dirty="0" smtClean="0"/>
              <a:t>두 개의 라이브러리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 있을 때 둘다 동일한 이름의 </a:t>
            </a:r>
            <a:r>
              <a:rPr lang="en-US" altLang="ko-KR" dirty="0" smtClean="0"/>
              <a:t>function</a:t>
            </a:r>
            <a:r>
              <a:rPr lang="ko-KR" altLang="en-US" dirty="0" smtClean="0"/>
              <a:t>이 있으면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충돌이 일어날 수 있기 때문에 권장하지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그렇기 때문에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,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cin</a:t>
            </a:r>
            <a:r>
              <a:rPr lang="ko-KR" altLang="en-US" dirty="0"/>
              <a:t> </a:t>
            </a:r>
            <a:r>
              <a:rPr lang="ko-KR" altLang="en-US" dirty="0" smtClean="0"/>
              <a:t>처럼 사용하는 것을 권장</a:t>
            </a:r>
            <a:endParaRPr lang="en-US" altLang="ko-KR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5496" y="3006198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496" y="6793056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43000" y="3781425"/>
            <a:ext cx="2647950" cy="22002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81625" y="3781424"/>
            <a:ext cx="2647950" cy="22002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5770" y="3515633"/>
            <a:ext cx="15424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라이브러리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44357" y="3526066"/>
            <a:ext cx="151836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라이브러리 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76187" y="3998477"/>
            <a:ext cx="13885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Function1()</a:t>
            </a:r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Function2()</a:t>
            </a:r>
          </a:p>
          <a:p>
            <a:endParaRPr lang="en-US" altLang="ko-KR" sz="2000" b="1" dirty="0"/>
          </a:p>
          <a:p>
            <a:r>
              <a:rPr lang="en-US" altLang="ko-KR" sz="2000" b="1" dirty="0" smtClean="0"/>
              <a:t>Function3()</a:t>
            </a:r>
            <a:endParaRPr lang="en-US" altLang="ko-KR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659191" y="3998477"/>
            <a:ext cx="13885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Function1()</a:t>
            </a:r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Function4()</a:t>
            </a:r>
          </a:p>
          <a:p>
            <a:endParaRPr lang="en-US" altLang="ko-KR" sz="2000" b="1" dirty="0"/>
          </a:p>
          <a:p>
            <a:r>
              <a:rPr lang="en-US" altLang="ko-KR" sz="2000" b="1" dirty="0" smtClean="0"/>
              <a:t>Function5()</a:t>
            </a:r>
            <a:endParaRPr lang="en-US" altLang="ko-KR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5514974" y="3998478"/>
            <a:ext cx="2371725" cy="4888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66975" y="6247491"/>
            <a:ext cx="453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동일한 </a:t>
            </a:r>
            <a:r>
              <a:rPr lang="en-US" altLang="ko-KR" b="1" dirty="0" smtClean="0">
                <a:solidFill>
                  <a:srgbClr val="FF0000"/>
                </a:solidFill>
              </a:rPr>
              <a:t>Function</a:t>
            </a:r>
            <a:r>
              <a:rPr lang="ko-KR" altLang="en-US" b="1" dirty="0" smtClean="0">
                <a:solidFill>
                  <a:srgbClr val="FF0000"/>
                </a:solidFill>
              </a:rPr>
              <a:t>으로 충돌이 일어날 수 있음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40069" y="3982473"/>
            <a:ext cx="2427056" cy="4888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274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도서 관리 프로그램과 객체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66562" y="1043975"/>
            <a:ext cx="8612040" cy="5586829"/>
          </a:xfrm>
        </p:spPr>
        <p:txBody>
          <a:bodyPr/>
          <a:lstStyle/>
          <a:p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도서 관리 프로세스</a:t>
            </a:r>
            <a:endParaRPr lang="en-US" altLang="ko-KR" sz="2000" dirty="0" smtClean="0"/>
          </a:p>
          <a:p>
            <a:pPr lvl="2"/>
            <a:endParaRPr lang="en-US" altLang="ko-KR" sz="2000" dirty="0" smtClean="0"/>
          </a:p>
          <a:p>
            <a:pPr marL="1028674" lvl="3" indent="0">
              <a:buNone/>
            </a:pPr>
            <a:endParaRPr lang="en-US" altLang="ko-KR" dirty="0" smtClean="0"/>
          </a:p>
        </p:txBody>
      </p:sp>
      <p:grpSp>
        <p:nvGrpSpPr>
          <p:cNvPr id="36" name="그룹 35"/>
          <p:cNvGrpSpPr/>
          <p:nvPr/>
        </p:nvGrpSpPr>
        <p:grpSpPr>
          <a:xfrm>
            <a:off x="265400" y="2228414"/>
            <a:ext cx="8456949" cy="3795535"/>
            <a:chOff x="265400" y="1969334"/>
            <a:chExt cx="8456949" cy="3795535"/>
          </a:xfrm>
        </p:grpSpPr>
        <p:sp>
          <p:nvSpPr>
            <p:cNvPr id="3" name="직사각형 2"/>
            <p:cNvSpPr/>
            <p:nvPr/>
          </p:nvSpPr>
          <p:spPr>
            <a:xfrm>
              <a:off x="923192" y="3545586"/>
              <a:ext cx="2057400" cy="2092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134208" y="4310516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265400" y="2999059"/>
              <a:ext cx="2722021" cy="1768657"/>
              <a:chOff x="432524" y="3093489"/>
              <a:chExt cx="2926855" cy="1768657"/>
            </a:xfrm>
          </p:grpSpPr>
          <p:pic>
            <p:nvPicPr>
              <p:cNvPr id="1026" name="Picture 2" descr="https://s.aolcdn.com/hss/storage/midas/a6e002836584a4dcf46d961272c45191/203490966/handsfreepay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524" y="3093489"/>
                <a:ext cx="2926855" cy="17686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직사각형 6"/>
              <p:cNvSpPr/>
              <p:nvPr/>
            </p:nvSpPr>
            <p:spPr>
              <a:xfrm>
                <a:off x="1397978" y="3194770"/>
                <a:ext cx="738554" cy="4396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pic>
          <p:nvPicPr>
            <p:cNvPr id="1028" name="Picture 4" descr="ê´ë ¨ ì´ë¯¸ì§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5605" y="3069746"/>
              <a:ext cx="1722337" cy="1738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40701" y="5451366"/>
              <a:ext cx="2071855" cy="30777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안내 데스크</a:t>
              </a:r>
              <a:endParaRPr lang="en-US" altLang="ko-KR" sz="1400" b="1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77639" y="5457092"/>
              <a:ext cx="2086310" cy="30777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도서 관리 업무</a:t>
              </a:r>
              <a:endParaRPr lang="en-US" altLang="ko-KR" sz="1400" b="1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50494" y="5457091"/>
              <a:ext cx="2071855" cy="30777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도서</a:t>
              </a:r>
              <a:endParaRPr lang="en-US" altLang="ko-KR" sz="1400" b="1" dirty="0" smtClean="0"/>
            </a:p>
          </p:txBody>
        </p:sp>
        <p:pic>
          <p:nvPicPr>
            <p:cNvPr id="1030" name="Picture 6" descr="ëì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1292" y="3209813"/>
              <a:ext cx="2015002" cy="1409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오른쪽 화살표 8"/>
            <p:cNvSpPr/>
            <p:nvPr/>
          </p:nvSpPr>
          <p:spPr>
            <a:xfrm>
              <a:off x="3364660" y="3035808"/>
              <a:ext cx="545123" cy="743403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6076169" y="3069746"/>
              <a:ext cx="545123" cy="743403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오른쪽 화살표 27"/>
            <p:cNvSpPr/>
            <p:nvPr/>
          </p:nvSpPr>
          <p:spPr>
            <a:xfrm rot="10800000">
              <a:off x="3288819" y="3960688"/>
              <a:ext cx="545123" cy="743403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오른쪽 화살표 28"/>
            <p:cNvSpPr/>
            <p:nvPr/>
          </p:nvSpPr>
          <p:spPr>
            <a:xfrm rot="10800000">
              <a:off x="6040503" y="3938863"/>
              <a:ext cx="545123" cy="743403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539709" y="2301239"/>
              <a:ext cx="1429699" cy="634010"/>
              <a:chOff x="1477107" y="2301240"/>
              <a:chExt cx="1429699" cy="634010"/>
            </a:xfrm>
          </p:grpSpPr>
          <p:sp>
            <p:nvSpPr>
              <p:cNvPr id="14" name="사각형 설명선 13"/>
              <p:cNvSpPr/>
              <p:nvPr/>
            </p:nvSpPr>
            <p:spPr>
              <a:xfrm>
                <a:off x="1477107" y="2301240"/>
                <a:ext cx="1429699" cy="634010"/>
              </a:xfrm>
              <a:prstGeom prst="wedgeRectCallout">
                <a:avLst>
                  <a:gd name="adj1" fmla="val -18670"/>
                  <a:gd name="adj2" fmla="val 76683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25669" y="2411718"/>
                <a:ext cx="121700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/>
                  <a:t>“</a:t>
                </a:r>
                <a:r>
                  <a:rPr lang="ko-KR" altLang="en-US" sz="1100" dirty="0" smtClean="0"/>
                  <a:t>해리포터</a:t>
                </a:r>
                <a:r>
                  <a:rPr lang="en-US" altLang="ko-KR" sz="1100" dirty="0" smtClean="0"/>
                  <a:t>“ </a:t>
                </a:r>
                <a:r>
                  <a:rPr lang="ko-KR" altLang="en-US" sz="1100" dirty="0" smtClean="0"/>
                  <a:t>전권 </a:t>
                </a:r>
                <a:endParaRPr lang="en-US" altLang="ko-KR" sz="1100" dirty="0" smtClean="0"/>
              </a:p>
              <a:p>
                <a:r>
                  <a:rPr lang="ko-KR" altLang="en-US" sz="1100" dirty="0" smtClean="0"/>
                  <a:t>주세요</a:t>
                </a:r>
                <a:r>
                  <a:rPr lang="en-US" altLang="ko-KR" sz="1100" dirty="0" smtClean="0"/>
                  <a:t>.</a:t>
                </a:r>
                <a:endParaRPr lang="ko-KR" altLang="en-US" sz="1100" dirty="0">
                  <a:latin typeface="+mn-ea"/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3151932" y="2301239"/>
              <a:ext cx="2723088" cy="2885647"/>
              <a:chOff x="583434" y="2301240"/>
              <a:chExt cx="2723088" cy="2885647"/>
            </a:xfrm>
          </p:grpSpPr>
          <p:sp>
            <p:nvSpPr>
              <p:cNvPr id="22" name="사각형 설명선 21"/>
              <p:cNvSpPr/>
              <p:nvPr/>
            </p:nvSpPr>
            <p:spPr>
              <a:xfrm>
                <a:off x="1477107" y="2301240"/>
                <a:ext cx="1829415" cy="634010"/>
              </a:xfrm>
              <a:prstGeom prst="wedgeRectCallout">
                <a:avLst>
                  <a:gd name="adj1" fmla="val 10958"/>
                  <a:gd name="adj2" fmla="val 75481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505994" y="2405915"/>
                <a:ext cx="17812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책 이름으로 </a:t>
                </a:r>
                <a:r>
                  <a:rPr lang="en-US" altLang="ko-KR" sz="1100" dirty="0" smtClean="0"/>
                  <a:t>“</a:t>
                </a:r>
                <a:r>
                  <a:rPr lang="ko-KR" altLang="en-US" sz="1100" dirty="0" smtClean="0"/>
                  <a:t>해리포터</a:t>
                </a:r>
                <a:r>
                  <a:rPr lang="en-US" altLang="ko-KR" sz="1100" dirty="0" smtClean="0"/>
                  <a:t>“</a:t>
                </a:r>
                <a:r>
                  <a:rPr lang="ko-KR" altLang="en-US" sz="1100" dirty="0" smtClean="0"/>
                  <a:t>를</a:t>
                </a:r>
                <a:r>
                  <a:rPr lang="en-US" altLang="ko-KR" sz="1100" dirty="0" smtClean="0"/>
                  <a:t/>
                </a:r>
                <a:br>
                  <a:rPr lang="en-US" altLang="ko-KR" sz="1100" dirty="0" smtClean="0"/>
                </a:br>
                <a:r>
                  <a:rPr lang="ko-KR" altLang="en-US" sz="1100" dirty="0" smtClean="0"/>
                  <a:t>검색해보자</a:t>
                </a:r>
                <a:r>
                  <a:rPr lang="en-US" altLang="ko-KR" sz="1100" dirty="0" smtClean="0"/>
                  <a:t>!</a:t>
                </a:r>
                <a:endParaRPr lang="ko-KR" altLang="en-US" sz="1100" dirty="0">
                  <a:latin typeface="+mj-ea"/>
                  <a:ea typeface="+mj-ea"/>
                </a:endParaRPr>
              </a:p>
            </p:txBody>
          </p:sp>
          <p:sp>
            <p:nvSpPr>
              <p:cNvPr id="30" name="사각형 설명선 29"/>
              <p:cNvSpPr/>
              <p:nvPr/>
            </p:nvSpPr>
            <p:spPr>
              <a:xfrm>
                <a:off x="583434" y="4804922"/>
                <a:ext cx="1383990" cy="381965"/>
              </a:xfrm>
              <a:prstGeom prst="wedgeRectCallout">
                <a:avLst>
                  <a:gd name="adj1" fmla="val 23621"/>
                  <a:gd name="adj2" fmla="val -96084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83434" y="4885211"/>
                <a:ext cx="13901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도서 목록에 없어요</a:t>
                </a:r>
                <a:endParaRPr lang="ko-KR" altLang="en-US" sz="11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6621292" y="2308777"/>
              <a:ext cx="1829415" cy="634010"/>
              <a:chOff x="1477107" y="2301240"/>
              <a:chExt cx="1829415" cy="634010"/>
            </a:xfrm>
          </p:grpSpPr>
          <p:sp>
            <p:nvSpPr>
              <p:cNvPr id="25" name="사각형 설명선 24"/>
              <p:cNvSpPr/>
              <p:nvPr/>
            </p:nvSpPr>
            <p:spPr>
              <a:xfrm>
                <a:off x="1477107" y="2301240"/>
                <a:ext cx="1829415" cy="634010"/>
              </a:xfrm>
              <a:prstGeom prst="wedgeRectCallout">
                <a:avLst>
                  <a:gd name="adj1" fmla="val 14707"/>
                  <a:gd name="adj2" fmla="val 77885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506309" y="2413765"/>
                <a:ext cx="170912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>
                    <a:latin typeface="+mj-ea"/>
                    <a:ea typeface="+mj-ea"/>
                  </a:rPr>
                  <a:t>책은 </a:t>
                </a:r>
                <a:r>
                  <a:rPr lang="en-US" altLang="ko-KR" sz="1100" dirty="0" smtClean="0">
                    <a:latin typeface="+mj-ea"/>
                    <a:ea typeface="+mj-ea"/>
                  </a:rPr>
                  <a:t>“</a:t>
                </a:r>
                <a:r>
                  <a:rPr lang="ko-KR" altLang="en-US" sz="1100" dirty="0" smtClean="0">
                    <a:latin typeface="+mj-ea"/>
                    <a:ea typeface="+mj-ea"/>
                  </a:rPr>
                  <a:t>책 이름</a:t>
                </a:r>
                <a:r>
                  <a:rPr lang="en-US" altLang="ko-KR" sz="1100" dirty="0" smtClean="0">
                    <a:latin typeface="+mj-ea"/>
                    <a:ea typeface="+mj-ea"/>
                  </a:rPr>
                  <a:t>”</a:t>
                </a:r>
                <a:r>
                  <a:rPr lang="ko-KR" altLang="en-US" sz="1100" dirty="0" smtClean="0">
                    <a:latin typeface="+mj-ea"/>
                    <a:ea typeface="+mj-ea"/>
                  </a:rPr>
                  <a:t>과 </a:t>
                </a:r>
                <a:r>
                  <a:rPr lang="en-US" altLang="ko-KR" sz="1100" dirty="0" smtClean="0">
                    <a:latin typeface="+mj-ea"/>
                    <a:ea typeface="+mj-ea"/>
                  </a:rPr>
                  <a:t>“</a:t>
                </a:r>
                <a:r>
                  <a:rPr lang="ko-KR" altLang="en-US" sz="1100" dirty="0" smtClean="0">
                    <a:latin typeface="+mj-ea"/>
                    <a:ea typeface="+mj-ea"/>
                  </a:rPr>
                  <a:t>저자</a:t>
                </a:r>
                <a:r>
                  <a:rPr lang="en-US" altLang="ko-KR" sz="1100" dirty="0" smtClean="0">
                    <a:latin typeface="+mj-ea"/>
                    <a:ea typeface="+mj-ea"/>
                  </a:rPr>
                  <a:t>”,</a:t>
                </a:r>
              </a:p>
              <a:p>
                <a:r>
                  <a:rPr lang="en-US" altLang="ko-KR" sz="1100" dirty="0" smtClean="0">
                    <a:latin typeface="+mj-ea"/>
                    <a:ea typeface="+mj-ea"/>
                  </a:rPr>
                  <a:t>“</a:t>
                </a:r>
                <a:r>
                  <a:rPr lang="ko-KR" altLang="en-US" sz="1100" dirty="0" smtClean="0">
                    <a:latin typeface="+mj-ea"/>
                    <a:ea typeface="+mj-ea"/>
                  </a:rPr>
                  <a:t>출판 년도</a:t>
                </a:r>
                <a:r>
                  <a:rPr lang="en-US" altLang="ko-KR" sz="1100" dirty="0" smtClean="0">
                    <a:latin typeface="+mj-ea"/>
                    <a:ea typeface="+mj-ea"/>
                  </a:rPr>
                  <a:t>” </a:t>
                </a:r>
                <a:r>
                  <a:rPr lang="ko-KR" altLang="en-US" sz="1100" dirty="0" smtClean="0">
                    <a:latin typeface="+mj-ea"/>
                    <a:ea typeface="+mj-ea"/>
                  </a:rPr>
                  <a:t>등으로 표기</a:t>
                </a:r>
                <a:endParaRPr lang="ko-KR" altLang="en-US" sz="11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2135692" y="2693791"/>
              <a:ext cx="1429699" cy="332061"/>
              <a:chOff x="1370029" y="2891066"/>
              <a:chExt cx="1429699" cy="332061"/>
            </a:xfrm>
          </p:grpSpPr>
          <p:sp>
            <p:nvSpPr>
              <p:cNvPr id="34" name="사각형 설명선 33"/>
              <p:cNvSpPr/>
              <p:nvPr/>
            </p:nvSpPr>
            <p:spPr>
              <a:xfrm>
                <a:off x="1370029" y="2891066"/>
                <a:ext cx="1429699" cy="332061"/>
              </a:xfrm>
              <a:prstGeom prst="wedgeRectCallout">
                <a:avLst>
                  <a:gd name="adj1" fmla="val -17071"/>
                  <a:gd name="adj2" fmla="val 101925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426177" y="2942276"/>
                <a:ext cx="12795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그 책은 없습니다</a:t>
                </a:r>
                <a:r>
                  <a:rPr lang="en-US" altLang="ko-KR" sz="1100" dirty="0" smtClean="0"/>
                  <a:t>.</a:t>
                </a:r>
                <a:endParaRPr lang="ko-KR" altLang="en-US" sz="1100" dirty="0">
                  <a:latin typeface="+mn-ea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287207" y="2018222"/>
              <a:ext cx="329676" cy="369332"/>
              <a:chOff x="-876300" y="2618244"/>
              <a:chExt cx="329676" cy="369332"/>
            </a:xfrm>
          </p:grpSpPr>
          <p:sp>
            <p:nvSpPr>
              <p:cNvPr id="19" name="순서도: 연결자 18"/>
              <p:cNvSpPr/>
              <p:nvPr/>
            </p:nvSpPr>
            <p:spPr>
              <a:xfrm>
                <a:off x="-876300" y="2619422"/>
                <a:ext cx="320040" cy="320040"/>
              </a:xfrm>
              <a:prstGeom prst="flowChartConnector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-857928" y="261824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3808013" y="1969334"/>
              <a:ext cx="320040" cy="369332"/>
              <a:chOff x="-876300" y="2577480"/>
              <a:chExt cx="320040" cy="369332"/>
            </a:xfrm>
          </p:grpSpPr>
          <p:sp>
            <p:nvSpPr>
              <p:cNvPr id="40" name="순서도: 연결자 39"/>
              <p:cNvSpPr/>
              <p:nvPr/>
            </p:nvSpPr>
            <p:spPr>
              <a:xfrm>
                <a:off x="-876300" y="2619422"/>
                <a:ext cx="320040" cy="320040"/>
              </a:xfrm>
              <a:prstGeom prst="flowChartConnector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-867564" y="257748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6333671" y="2002865"/>
              <a:ext cx="320490" cy="369332"/>
              <a:chOff x="-876300" y="2587736"/>
              <a:chExt cx="320490" cy="369332"/>
            </a:xfrm>
          </p:grpSpPr>
          <p:sp>
            <p:nvSpPr>
              <p:cNvPr id="43" name="순서도: 연결자 42"/>
              <p:cNvSpPr/>
              <p:nvPr/>
            </p:nvSpPr>
            <p:spPr>
              <a:xfrm>
                <a:off x="-876300" y="2619422"/>
                <a:ext cx="320040" cy="320040"/>
              </a:xfrm>
              <a:prstGeom prst="flowChartConnector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-867114" y="258773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3063083" y="4435589"/>
              <a:ext cx="320040" cy="369332"/>
              <a:chOff x="-876300" y="2578099"/>
              <a:chExt cx="320040" cy="369332"/>
            </a:xfrm>
          </p:grpSpPr>
          <p:sp>
            <p:nvSpPr>
              <p:cNvPr id="46" name="순서도: 연결자 45"/>
              <p:cNvSpPr/>
              <p:nvPr/>
            </p:nvSpPr>
            <p:spPr>
              <a:xfrm>
                <a:off x="-876300" y="2619422"/>
                <a:ext cx="320040" cy="320040"/>
              </a:xfrm>
              <a:prstGeom prst="flowChartConnector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-876300" y="2578099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4</a:t>
                </a:r>
                <a:endParaRPr lang="ko-KR" altLang="en-US" dirty="0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2053446" y="2354323"/>
              <a:ext cx="320040" cy="369332"/>
              <a:chOff x="-876300" y="2595648"/>
              <a:chExt cx="320040" cy="369332"/>
            </a:xfrm>
          </p:grpSpPr>
          <p:sp>
            <p:nvSpPr>
              <p:cNvPr id="49" name="순서도: 연결자 48"/>
              <p:cNvSpPr/>
              <p:nvPr/>
            </p:nvSpPr>
            <p:spPr>
              <a:xfrm>
                <a:off x="-876300" y="2619422"/>
                <a:ext cx="320040" cy="320040"/>
              </a:xfrm>
              <a:prstGeom prst="flowChartConnector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-872674" y="259564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532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도서 관리 프로그램과 객체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프로그램을 객체지향으로 설계하는 방법은</a:t>
            </a:r>
            <a:r>
              <a:rPr lang="en-US" altLang="ko-KR" sz="2000" dirty="0" smtClean="0"/>
              <a:t>?</a:t>
            </a:r>
          </a:p>
          <a:p>
            <a:pPr marL="1028674" lvl="3" indent="0">
              <a:buNone/>
            </a:pP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923192" y="2797855"/>
            <a:ext cx="2057400" cy="2092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65400" y="2251328"/>
            <a:ext cx="2926855" cy="1768657"/>
            <a:chOff x="432524" y="3093489"/>
            <a:chExt cx="2926855" cy="1768657"/>
          </a:xfrm>
        </p:grpSpPr>
        <p:pic>
          <p:nvPicPr>
            <p:cNvPr id="1026" name="Picture 2" descr="https://s.aolcdn.com/hss/storage/midas/a6e002836584a4dcf46d961272c45191/203490966/handsfreepay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524" y="3093489"/>
              <a:ext cx="2926855" cy="1768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1397978" y="3194770"/>
              <a:ext cx="738554" cy="4396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</p:grpSp>
      <p:pic>
        <p:nvPicPr>
          <p:cNvPr id="1028" name="Picture 4" descr="ê´ë ¨ ì´ë¯¸ì§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605" y="2281750"/>
            <a:ext cx="1722337" cy="173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ëì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292" y="2462082"/>
            <a:ext cx="2015002" cy="140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오른쪽 화살표 8"/>
          <p:cNvSpPr/>
          <p:nvPr/>
        </p:nvSpPr>
        <p:spPr>
          <a:xfrm>
            <a:off x="3346368" y="2819382"/>
            <a:ext cx="545123" cy="74340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6069070" y="2819382"/>
            <a:ext cx="545123" cy="74340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8446" y="4158204"/>
            <a:ext cx="2071855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안내 데스크</a:t>
            </a:r>
            <a:endParaRPr lang="en-US" altLang="ko-KR" sz="1400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3715384" y="4163930"/>
            <a:ext cx="2086310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도서 관리 업무</a:t>
            </a:r>
            <a:endParaRPr lang="en-US" altLang="ko-KR" sz="1400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488239" y="4163929"/>
            <a:ext cx="2071855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도서</a:t>
            </a:r>
            <a:endParaRPr lang="en-US" altLang="ko-KR" sz="1400" b="1" dirty="0" smtClean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714373" y="4625340"/>
            <a:ext cx="0" cy="71628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6981" y="5463855"/>
            <a:ext cx="17866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latin typeface="+mn-ea"/>
              </a:rPr>
              <a:t>Controller (</a:t>
            </a:r>
            <a:r>
              <a:rPr lang="ko-KR" altLang="en-US" sz="1600" b="1" dirty="0" smtClean="0">
                <a:latin typeface="+mn-ea"/>
              </a:rPr>
              <a:t>외부</a:t>
            </a:r>
            <a:r>
              <a:rPr lang="en-US" altLang="ko-KR" sz="1600" b="1" dirty="0" smtClean="0">
                <a:latin typeface="+mn-ea"/>
              </a:rPr>
              <a:t>)</a:t>
            </a:r>
          </a:p>
          <a:p>
            <a:pPr algn="ctr"/>
            <a:r>
              <a:rPr lang="en-US" altLang="ko-KR" sz="1600" b="1" dirty="0" smtClean="0">
                <a:latin typeface="+mn-ea"/>
              </a:rPr>
              <a:t>- </a:t>
            </a:r>
            <a:r>
              <a:rPr lang="ko-KR" altLang="en-US" sz="1600" b="1" dirty="0" smtClean="0">
                <a:latin typeface="+mn-ea"/>
              </a:rPr>
              <a:t>입력 및 출력 </a:t>
            </a:r>
            <a:r>
              <a:rPr lang="en-US" altLang="ko-KR" sz="1600" b="1" dirty="0" smtClean="0">
                <a:latin typeface="+mn-ea"/>
              </a:rPr>
              <a:t>- 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30894" y="5463855"/>
            <a:ext cx="2151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latin typeface="+mn-ea"/>
              </a:rPr>
              <a:t>Service (</a:t>
            </a:r>
            <a:r>
              <a:rPr lang="ko-KR" altLang="en-US" sz="1600" b="1" dirty="0" smtClean="0">
                <a:latin typeface="+mn-ea"/>
              </a:rPr>
              <a:t>내부</a:t>
            </a:r>
            <a:r>
              <a:rPr lang="en-US" altLang="ko-KR" sz="1600" b="1" dirty="0" smtClean="0">
                <a:latin typeface="+mn-ea"/>
              </a:rPr>
              <a:t>)</a:t>
            </a:r>
          </a:p>
          <a:p>
            <a:pPr algn="ctr"/>
            <a:r>
              <a:rPr lang="en-US" altLang="ko-KR" sz="1600" b="1" dirty="0" smtClean="0">
                <a:latin typeface="+mn-ea"/>
              </a:rPr>
              <a:t>- </a:t>
            </a:r>
            <a:r>
              <a:rPr lang="ko-KR" altLang="en-US" sz="1600" b="1" dirty="0" smtClean="0">
                <a:latin typeface="+mn-ea"/>
              </a:rPr>
              <a:t>도서 관리 및 검색 </a:t>
            </a:r>
            <a:r>
              <a:rPr lang="en-US" altLang="ko-KR" sz="1600" b="1" dirty="0" smtClean="0">
                <a:latin typeface="+mn-ea"/>
              </a:rPr>
              <a:t>-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63547" y="5460427"/>
            <a:ext cx="2601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latin typeface="+mn-ea"/>
              </a:rPr>
              <a:t>Dao(Data Access Object)</a:t>
            </a:r>
          </a:p>
          <a:p>
            <a:pPr algn="ctr"/>
            <a:r>
              <a:rPr lang="en-US" altLang="ko-KR" sz="1600" b="1" dirty="0" smtClean="0">
                <a:latin typeface="+mn-ea"/>
              </a:rPr>
              <a:t>- </a:t>
            </a:r>
            <a:r>
              <a:rPr lang="ko-KR" altLang="en-US" sz="1600" b="1" dirty="0" smtClean="0">
                <a:latin typeface="+mn-ea"/>
              </a:rPr>
              <a:t>도서 정보 </a:t>
            </a:r>
            <a:r>
              <a:rPr lang="en-US" altLang="ko-KR" sz="1600" b="1" dirty="0" smtClean="0">
                <a:latin typeface="+mn-ea"/>
              </a:rPr>
              <a:t>-</a:t>
            </a: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4750792" y="4640580"/>
            <a:ext cx="0" cy="71628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7535318" y="4625340"/>
            <a:ext cx="0" cy="71628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85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도서 관리 프로그램과 객체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도서 관리 프로그램에서 객체</a:t>
            </a:r>
            <a:r>
              <a:rPr lang="en-US" altLang="ko-KR" sz="2000" dirty="0" smtClean="0"/>
              <a:t>(class)</a:t>
            </a:r>
            <a:r>
              <a:rPr lang="ko-KR" altLang="en-US" sz="2000" dirty="0" smtClean="0"/>
              <a:t>는 무엇일까</a:t>
            </a:r>
            <a:r>
              <a:rPr lang="en-US" altLang="ko-KR" sz="2000" dirty="0" smtClean="0"/>
              <a:t>?</a:t>
            </a:r>
          </a:p>
          <a:p>
            <a:pPr lvl="1"/>
            <a:endParaRPr lang="en-US" altLang="ko-KR" dirty="0" smtClean="0"/>
          </a:p>
          <a:p>
            <a:pPr lvl="2"/>
            <a:r>
              <a:rPr lang="ko-KR" altLang="en-US" dirty="0" smtClean="0"/>
              <a:t>구성 요소 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chemeClr val="accent6"/>
                </a:solidFill>
              </a:rPr>
              <a:t>안내 데스크</a:t>
            </a:r>
            <a:r>
              <a:rPr lang="en-US" altLang="ko-KR" dirty="0" smtClean="0">
                <a:solidFill>
                  <a:schemeClr val="accent6"/>
                </a:solidFill>
              </a:rPr>
              <a:t>, </a:t>
            </a:r>
            <a:r>
              <a:rPr lang="ko-KR" altLang="en-US" dirty="0" smtClean="0">
                <a:solidFill>
                  <a:schemeClr val="accent6"/>
                </a:solidFill>
              </a:rPr>
              <a:t>도서 관리 업무 </a:t>
            </a:r>
            <a:r>
              <a:rPr lang="en-US" altLang="ko-KR" dirty="0" smtClean="0">
                <a:solidFill>
                  <a:schemeClr val="accent6"/>
                </a:solidFill>
              </a:rPr>
              <a:t>, </a:t>
            </a:r>
            <a:r>
              <a:rPr lang="ko-KR" altLang="en-US" dirty="0" smtClean="0">
                <a:solidFill>
                  <a:schemeClr val="accent6"/>
                </a:solidFill>
              </a:rPr>
              <a:t>도서</a:t>
            </a:r>
            <a:endParaRPr lang="en-US" altLang="ko-KR" dirty="0">
              <a:solidFill>
                <a:schemeClr val="accent6"/>
              </a:solidFill>
            </a:endParaRPr>
          </a:p>
          <a:p>
            <a:pPr lvl="3"/>
            <a:endParaRPr lang="en-US" altLang="ko-KR" dirty="0"/>
          </a:p>
          <a:p>
            <a:pPr marL="685782" lvl="2" indent="0">
              <a:buNone/>
            </a:pPr>
            <a:r>
              <a:rPr lang="en-US" altLang="ko-KR" dirty="0" smtClean="0"/>
              <a:t>1) </a:t>
            </a:r>
            <a:r>
              <a:rPr lang="ko-KR" altLang="en-US" dirty="0" smtClean="0"/>
              <a:t>도서에 관한 문의를 담당 하는 부분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입력 및 출력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b="1" dirty="0" smtClean="0"/>
              <a:t>Controller </a:t>
            </a:r>
            <a:r>
              <a:rPr lang="en-US" altLang="ko-KR" b="1" dirty="0"/>
              <a:t>(main</a:t>
            </a:r>
            <a:r>
              <a:rPr lang="ko-KR" altLang="en-US" b="1" dirty="0"/>
              <a:t>함수</a:t>
            </a:r>
            <a:r>
              <a:rPr lang="en-US" altLang="ko-KR" b="1" dirty="0"/>
              <a:t>)</a:t>
            </a:r>
          </a:p>
          <a:p>
            <a:pPr lvl="1"/>
            <a:endParaRPr lang="en-US" altLang="ko-KR" dirty="0" smtClean="0"/>
          </a:p>
          <a:p>
            <a:pPr marL="685782" lvl="2" indent="0">
              <a:buNone/>
            </a:pPr>
            <a:r>
              <a:rPr lang="en-US" altLang="ko-KR" dirty="0" smtClean="0"/>
              <a:t>2) </a:t>
            </a:r>
            <a:r>
              <a:rPr lang="ko-KR" altLang="en-US" dirty="0" smtClean="0"/>
              <a:t>직원이 도서 목록을 관리 할 수 있는 부분 </a:t>
            </a:r>
            <a:r>
              <a:rPr lang="en-US" altLang="ko-KR" dirty="0" smtClean="0"/>
              <a:t>(CRUD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)</a:t>
            </a:r>
          </a:p>
          <a:p>
            <a:pPr marL="685782" lvl="2" indent="0">
              <a:buNone/>
            </a:pPr>
            <a:r>
              <a:rPr lang="en-US" altLang="ko-KR" sz="1200" b="1" dirty="0" smtClean="0">
                <a:solidFill>
                  <a:schemeClr val="accent6"/>
                </a:solidFill>
              </a:rPr>
              <a:t>     * CRUD</a:t>
            </a:r>
            <a:r>
              <a:rPr lang="ko-KR" altLang="en-US" sz="1200" b="1" dirty="0">
                <a:solidFill>
                  <a:schemeClr val="accent6"/>
                </a:solidFill>
              </a:rPr>
              <a:t> </a:t>
            </a:r>
            <a:r>
              <a:rPr lang="en-US" altLang="ko-KR" sz="1200" b="1" dirty="0" smtClean="0">
                <a:solidFill>
                  <a:schemeClr val="accent6"/>
                </a:solidFill>
              </a:rPr>
              <a:t>= Create(</a:t>
            </a:r>
            <a:r>
              <a:rPr lang="ko-KR" altLang="en-US" sz="1200" b="1" dirty="0" smtClean="0">
                <a:solidFill>
                  <a:schemeClr val="accent6"/>
                </a:solidFill>
              </a:rPr>
              <a:t>생성</a:t>
            </a:r>
            <a:r>
              <a:rPr lang="en-US" altLang="ko-KR" sz="1200" b="1" dirty="0" smtClean="0">
                <a:solidFill>
                  <a:schemeClr val="accent6"/>
                </a:solidFill>
              </a:rPr>
              <a:t>), Read(</a:t>
            </a:r>
            <a:r>
              <a:rPr lang="ko-KR" altLang="en-US" sz="1200" b="1" dirty="0" smtClean="0">
                <a:solidFill>
                  <a:schemeClr val="accent6"/>
                </a:solidFill>
              </a:rPr>
              <a:t>읽기</a:t>
            </a:r>
            <a:r>
              <a:rPr lang="en-US" altLang="ko-KR" sz="1200" b="1" dirty="0" smtClean="0">
                <a:solidFill>
                  <a:schemeClr val="accent6"/>
                </a:solidFill>
              </a:rPr>
              <a:t>), Update(</a:t>
            </a:r>
            <a:r>
              <a:rPr lang="ko-KR" altLang="en-US" sz="1200" b="1" dirty="0" smtClean="0">
                <a:solidFill>
                  <a:schemeClr val="accent6"/>
                </a:solidFill>
              </a:rPr>
              <a:t>갱신</a:t>
            </a:r>
            <a:r>
              <a:rPr lang="en-US" altLang="ko-KR" sz="1200" b="1" dirty="0" smtClean="0">
                <a:solidFill>
                  <a:schemeClr val="accent6"/>
                </a:solidFill>
              </a:rPr>
              <a:t>), Delete(</a:t>
            </a:r>
            <a:r>
              <a:rPr lang="ko-KR" altLang="en-US" sz="1200" b="1" dirty="0" smtClean="0">
                <a:solidFill>
                  <a:schemeClr val="accent6"/>
                </a:solidFill>
              </a:rPr>
              <a:t>삭제</a:t>
            </a:r>
            <a:r>
              <a:rPr lang="en-US" altLang="ko-KR" sz="1200" b="1" dirty="0" smtClean="0">
                <a:solidFill>
                  <a:schemeClr val="accent6"/>
                </a:solidFill>
              </a:rPr>
              <a:t>) </a:t>
            </a:r>
          </a:p>
          <a:p>
            <a:pPr marL="685782" lvl="2" indent="0">
              <a:buNone/>
            </a:pPr>
            <a:r>
              <a:rPr lang="en-US" altLang="ko-KR" sz="1200" b="1" dirty="0">
                <a:solidFill>
                  <a:schemeClr val="accent6"/>
                </a:solidFill>
              </a:rPr>
              <a:t> </a:t>
            </a:r>
            <a:r>
              <a:rPr lang="en-US" altLang="ko-KR" sz="1200" b="1" dirty="0" smtClean="0">
                <a:solidFill>
                  <a:schemeClr val="accent6"/>
                </a:solidFill>
              </a:rPr>
              <a:t>    * SW</a:t>
            </a:r>
            <a:r>
              <a:rPr lang="ko-KR" altLang="en-US" sz="1200" b="1" dirty="0" smtClean="0">
                <a:solidFill>
                  <a:schemeClr val="accent6"/>
                </a:solidFill>
              </a:rPr>
              <a:t>업계 쪽으로 취업하면 필수적으로 알아야하는 기능의 </a:t>
            </a:r>
            <a:r>
              <a:rPr lang="en-US" altLang="ko-KR" sz="1200" b="1" dirty="0" smtClean="0">
                <a:solidFill>
                  <a:schemeClr val="accent6"/>
                </a:solidFill>
              </a:rPr>
              <a:t>4</a:t>
            </a:r>
            <a:r>
              <a:rPr lang="ko-KR" altLang="en-US" sz="1200" b="1" dirty="0" smtClean="0">
                <a:solidFill>
                  <a:schemeClr val="accent6"/>
                </a:solidFill>
              </a:rPr>
              <a:t>대 요소 이니 꼭 알아두세요</a:t>
            </a:r>
            <a:r>
              <a:rPr lang="en-US" altLang="ko-KR" sz="1200" b="1" dirty="0" smtClean="0">
                <a:solidFill>
                  <a:schemeClr val="accent6"/>
                </a:solidFill>
              </a:rPr>
              <a:t>!</a:t>
            </a:r>
          </a:p>
          <a:p>
            <a:pPr lvl="3"/>
            <a:r>
              <a:rPr lang="en-US" altLang="ko-KR" b="1" dirty="0" smtClean="0"/>
              <a:t>Service</a:t>
            </a:r>
          </a:p>
          <a:p>
            <a:pPr lvl="3"/>
            <a:endParaRPr lang="en-US" altLang="ko-KR" b="1" dirty="0"/>
          </a:p>
          <a:p>
            <a:pPr marL="685782" lvl="2" indent="0">
              <a:buNone/>
            </a:pPr>
            <a:r>
              <a:rPr lang="en-US" altLang="ko-KR" dirty="0" smtClean="0"/>
              <a:t>3) </a:t>
            </a:r>
            <a:r>
              <a:rPr lang="ko-KR" altLang="en-US" dirty="0" smtClean="0"/>
              <a:t>도서를 구성하는 정보를 정의하는 부분 </a:t>
            </a:r>
            <a:endParaRPr lang="en-US" altLang="ko-KR" dirty="0" smtClean="0"/>
          </a:p>
          <a:p>
            <a:pPr lvl="3"/>
            <a:r>
              <a:rPr lang="en-US" altLang="ko-KR" b="1" dirty="0" smtClean="0"/>
              <a:t>Dao</a:t>
            </a:r>
          </a:p>
          <a:p>
            <a:pPr marL="1028674" lvl="3" indent="0">
              <a:buNone/>
            </a:pP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923192" y="3815862"/>
            <a:ext cx="2057400" cy="2092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34208" y="4580792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389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도서 관리 프로그램과 객체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6561" y="1035183"/>
            <a:ext cx="8649393" cy="558682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프로그램 </a:t>
            </a:r>
            <a:r>
              <a:rPr lang="ko-KR" altLang="en-US" dirty="0" err="1" smtClean="0"/>
              <a:t>구현조건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</a:t>
            </a:r>
            <a:endParaRPr lang="en-US" altLang="ko-KR" dirty="0"/>
          </a:p>
          <a:p>
            <a:pPr marL="728653" lvl="1" indent="-342900"/>
            <a:r>
              <a:rPr lang="ko-KR" altLang="en-US" sz="2000" dirty="0" smtClean="0"/>
              <a:t>클래스</a:t>
            </a:r>
            <a:r>
              <a:rPr lang="en-US" altLang="ko-KR" sz="2000" dirty="0" smtClean="0"/>
              <a:t>: Controller, Service, Dao</a:t>
            </a:r>
          </a:p>
          <a:p>
            <a:pPr marL="1028682" lvl="2" indent="-342900">
              <a:buFont typeface="+mj-lt"/>
              <a:buAutoNum type="arabicPeriod"/>
            </a:pPr>
            <a:r>
              <a:rPr lang="en-US" altLang="ko-KR" sz="1400" b="1" dirty="0" smtClean="0"/>
              <a:t>Controller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모든 입출력을 담당하는 클래스로 </a:t>
            </a:r>
            <a:r>
              <a:rPr lang="en-US" altLang="ko-KR" sz="1400" dirty="0" smtClean="0"/>
              <a:t>Service</a:t>
            </a:r>
            <a:r>
              <a:rPr lang="ko-KR" altLang="en-US" sz="1400" dirty="0" smtClean="0"/>
              <a:t>를 호출한다</a:t>
            </a:r>
            <a:r>
              <a:rPr lang="en-US" altLang="ko-KR" sz="1400" dirty="0" smtClean="0"/>
              <a:t>.</a:t>
            </a:r>
          </a:p>
          <a:p>
            <a:pPr marL="1028682" lvl="2" indent="-342900">
              <a:buFont typeface="+mj-lt"/>
              <a:buAutoNum type="arabicPeriod"/>
            </a:pPr>
            <a:r>
              <a:rPr lang="en-US" altLang="ko-KR" sz="1400" b="1" dirty="0" smtClean="0"/>
              <a:t>Service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도서 관리 업무를 담당하는 클래스</a:t>
            </a:r>
            <a:r>
              <a:rPr lang="en-US" altLang="ko-KR" sz="1400" dirty="0" smtClean="0"/>
              <a:t>(CRUD)</a:t>
            </a:r>
            <a:r>
              <a:rPr lang="ko-KR" altLang="en-US" sz="1400" dirty="0" smtClean="0"/>
              <a:t>로 </a:t>
            </a:r>
            <a:r>
              <a:rPr lang="en-US" altLang="ko-KR" sz="1400" dirty="0" smtClean="0"/>
              <a:t>Dao</a:t>
            </a:r>
            <a:r>
              <a:rPr lang="ko-KR" altLang="en-US" sz="1400" dirty="0" smtClean="0"/>
              <a:t>를 호출한다</a:t>
            </a:r>
            <a:r>
              <a:rPr lang="en-US" altLang="ko-KR" sz="1400" dirty="0" smtClean="0"/>
              <a:t>.</a:t>
            </a:r>
          </a:p>
          <a:p>
            <a:pPr marL="1028682" lvl="2" indent="-342900">
              <a:buFont typeface="+mj-lt"/>
              <a:buAutoNum type="arabicPeriod"/>
            </a:pPr>
            <a:r>
              <a:rPr lang="en-US" altLang="ko-KR" sz="1400" b="1" dirty="0" smtClean="0"/>
              <a:t>Dao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도서를 구성하는 정보를 담고 있는 클래스</a:t>
            </a:r>
            <a:r>
              <a:rPr lang="en-US" altLang="ko-KR" sz="1400" dirty="0" smtClean="0"/>
              <a:t>.</a:t>
            </a:r>
          </a:p>
          <a:p>
            <a:pPr marL="1028682" lvl="2" indent="-342900">
              <a:buFont typeface="+mj-lt"/>
              <a:buAutoNum type="arabicPeriod"/>
            </a:pPr>
            <a:endParaRPr lang="en-US" altLang="ko-KR" b="1" dirty="0"/>
          </a:p>
          <a:p>
            <a:r>
              <a:rPr lang="ko-KR" altLang="en-US" dirty="0"/>
              <a:t>프로그램 </a:t>
            </a:r>
            <a:r>
              <a:rPr lang="ko-KR" altLang="en-US" dirty="0" err="1"/>
              <a:t>구현조건</a:t>
            </a:r>
            <a:r>
              <a:rPr lang="en-US" altLang="ko-KR" dirty="0"/>
              <a:t>: </a:t>
            </a:r>
            <a:r>
              <a:rPr lang="ko-KR" altLang="en-US" dirty="0"/>
              <a:t>헤더</a:t>
            </a:r>
            <a:r>
              <a:rPr lang="en-US" altLang="ko-KR" dirty="0"/>
              <a:t>, </a:t>
            </a:r>
            <a:r>
              <a:rPr lang="ko-KR" altLang="en-US" dirty="0"/>
              <a:t>소스파일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 err="1"/>
              <a:t>헤더파일</a:t>
            </a:r>
            <a:r>
              <a:rPr lang="en-US" altLang="ko-KR" dirty="0"/>
              <a:t>: </a:t>
            </a:r>
            <a:r>
              <a:rPr lang="ko-KR" altLang="en-US" dirty="0" smtClean="0"/>
              <a:t>클래스의 변수 및 함수를 선언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결정</a:t>
            </a:r>
            <a:r>
              <a:rPr lang="en-US" altLang="ko-KR" dirty="0" smtClean="0"/>
              <a:t>)</a:t>
            </a:r>
          </a:p>
          <a:p>
            <a:pPr marL="1028682" lvl="2" indent="-342900">
              <a:buFont typeface="+mj-lt"/>
              <a:buAutoNum type="arabicPeriod"/>
            </a:pPr>
            <a:r>
              <a:rPr lang="en-US" altLang="ko-KR" sz="1200" b="1" dirty="0" err="1" smtClean="0"/>
              <a:t>Service.h</a:t>
            </a:r>
            <a:r>
              <a:rPr lang="en-US" altLang="ko-KR" sz="1200" dirty="0"/>
              <a:t>: </a:t>
            </a:r>
            <a:r>
              <a:rPr lang="ko-KR" altLang="en-US" sz="1200" dirty="0" smtClean="0"/>
              <a:t>도서 관리를 하기 </a:t>
            </a:r>
            <a:r>
              <a:rPr lang="ko-KR" altLang="en-US" sz="1200" dirty="0"/>
              <a:t>위한 </a:t>
            </a:r>
            <a:r>
              <a:rPr lang="en-US" altLang="ko-KR" sz="1200" dirty="0"/>
              <a:t>attribute</a:t>
            </a:r>
            <a:r>
              <a:rPr lang="ko-KR" altLang="en-US" sz="1200" dirty="0"/>
              <a:t>와 </a:t>
            </a:r>
            <a:r>
              <a:rPr lang="en-US" altLang="ko-KR" sz="1200" dirty="0"/>
              <a:t>function</a:t>
            </a:r>
            <a:r>
              <a:rPr lang="ko-KR" altLang="en-US" sz="1200" dirty="0"/>
              <a:t>을 선언하는 </a:t>
            </a:r>
            <a:r>
              <a:rPr lang="ko-KR" altLang="en-US" sz="1200" dirty="0" err="1"/>
              <a:t>헤더파일</a:t>
            </a:r>
            <a:r>
              <a:rPr lang="en-US" altLang="ko-KR" sz="1200" dirty="0" smtClean="0"/>
              <a:t>.</a:t>
            </a:r>
          </a:p>
          <a:p>
            <a:pPr marL="1028682" lvl="2" indent="-342900">
              <a:buFont typeface="+mj-lt"/>
              <a:buAutoNum type="arabicPeriod"/>
            </a:pPr>
            <a:r>
              <a:rPr lang="en-US" altLang="ko-KR" sz="1200" b="1" dirty="0" err="1" smtClean="0"/>
              <a:t>Dao.h</a:t>
            </a:r>
            <a:r>
              <a:rPr lang="en-US" altLang="ko-KR" sz="1200" b="1" dirty="0" smtClean="0"/>
              <a:t> : </a:t>
            </a:r>
            <a:r>
              <a:rPr lang="ko-KR" altLang="en-US" sz="1200" dirty="0" smtClean="0"/>
              <a:t>도서 정보를 저장 및 출력 하기 위한 </a:t>
            </a:r>
            <a:r>
              <a:rPr lang="en-US" altLang="ko-KR" sz="1200" dirty="0"/>
              <a:t>attribute</a:t>
            </a:r>
            <a:r>
              <a:rPr lang="ko-KR" altLang="en-US" sz="1200" dirty="0"/>
              <a:t>와 </a:t>
            </a:r>
            <a:r>
              <a:rPr lang="en-US" altLang="ko-KR" sz="1200" dirty="0"/>
              <a:t>function</a:t>
            </a:r>
            <a:r>
              <a:rPr lang="ko-KR" altLang="en-US" sz="1200" dirty="0"/>
              <a:t>을 선언하는 </a:t>
            </a:r>
            <a:r>
              <a:rPr lang="ko-KR" altLang="en-US" sz="1200" dirty="0" err="1"/>
              <a:t>헤더파일</a:t>
            </a:r>
            <a:r>
              <a:rPr lang="en-US" altLang="ko-KR" sz="1200" dirty="0" smtClean="0"/>
              <a:t>.</a:t>
            </a:r>
          </a:p>
          <a:p>
            <a:pPr marL="685782" lvl="2" indent="0">
              <a:buNone/>
            </a:pPr>
            <a:r>
              <a:rPr lang="en-US" altLang="ko-KR" sz="1200" dirty="0" smtClean="0"/>
              <a:t>	 </a:t>
            </a:r>
            <a:r>
              <a:rPr lang="en-US" altLang="ko-KR" sz="1200" dirty="0" smtClean="0">
                <a:solidFill>
                  <a:schemeClr val="accent6"/>
                </a:solidFill>
              </a:rPr>
              <a:t> </a:t>
            </a:r>
            <a:r>
              <a:rPr lang="en-US" altLang="ko-KR" sz="1200" b="1" dirty="0">
                <a:solidFill>
                  <a:schemeClr val="accent6"/>
                </a:solidFill>
              </a:rPr>
              <a:t>* </a:t>
            </a:r>
            <a:r>
              <a:rPr lang="ko-KR" altLang="en-US" sz="1200" b="1" dirty="0">
                <a:solidFill>
                  <a:schemeClr val="accent6"/>
                </a:solidFill>
              </a:rPr>
              <a:t>구성요소는 </a:t>
            </a:r>
            <a:r>
              <a:rPr lang="en-US" altLang="ko-KR" sz="1200" b="1" dirty="0">
                <a:solidFill>
                  <a:schemeClr val="accent6"/>
                </a:solidFill>
              </a:rPr>
              <a:t>“</a:t>
            </a:r>
            <a:r>
              <a:rPr lang="ko-KR" altLang="en-US" sz="1200" b="1" dirty="0">
                <a:solidFill>
                  <a:schemeClr val="accent6"/>
                </a:solidFill>
              </a:rPr>
              <a:t>책 이름</a:t>
            </a:r>
            <a:r>
              <a:rPr lang="en-US" altLang="ko-KR" sz="1200" b="1" dirty="0">
                <a:solidFill>
                  <a:schemeClr val="accent6"/>
                </a:solidFill>
              </a:rPr>
              <a:t>”, “</a:t>
            </a:r>
            <a:r>
              <a:rPr lang="ko-KR" altLang="en-US" sz="1200" b="1" dirty="0">
                <a:solidFill>
                  <a:schemeClr val="accent6"/>
                </a:solidFill>
              </a:rPr>
              <a:t>저자</a:t>
            </a:r>
            <a:r>
              <a:rPr lang="en-US" altLang="ko-KR" sz="1200" b="1" dirty="0">
                <a:solidFill>
                  <a:schemeClr val="accent6"/>
                </a:solidFill>
              </a:rPr>
              <a:t>” , “</a:t>
            </a:r>
            <a:r>
              <a:rPr lang="ko-KR" altLang="en-US" sz="1200" b="1" dirty="0">
                <a:solidFill>
                  <a:schemeClr val="accent6"/>
                </a:solidFill>
              </a:rPr>
              <a:t>출판 년도</a:t>
            </a:r>
            <a:r>
              <a:rPr lang="en-US" altLang="ko-KR" sz="1200" b="1" dirty="0">
                <a:solidFill>
                  <a:schemeClr val="accent6"/>
                </a:solidFill>
              </a:rPr>
              <a:t>”</a:t>
            </a:r>
            <a:r>
              <a:rPr lang="ko-KR" altLang="en-US" sz="1200" b="1" dirty="0">
                <a:solidFill>
                  <a:schemeClr val="accent6"/>
                </a:solidFill>
              </a:rPr>
              <a:t> 만 포함</a:t>
            </a:r>
            <a:endParaRPr lang="en-US" altLang="ko-KR" sz="1200" b="1" dirty="0" smtClean="0">
              <a:solidFill>
                <a:schemeClr val="accent6"/>
              </a:solidFill>
            </a:endParaRPr>
          </a:p>
          <a:p>
            <a:pPr marL="1714466" lvl="4" indent="-342900">
              <a:buFont typeface="+mj-lt"/>
              <a:buAutoNum type="arabicPeriod"/>
            </a:pPr>
            <a:endParaRPr lang="en-US" altLang="ko-KR" sz="1200" dirty="0"/>
          </a:p>
          <a:p>
            <a:pPr lvl="1"/>
            <a:r>
              <a:rPr lang="ko-KR" altLang="en-US" dirty="0"/>
              <a:t>소스파일</a:t>
            </a:r>
            <a:r>
              <a:rPr lang="en-US" altLang="ko-KR" dirty="0"/>
              <a:t>: </a:t>
            </a:r>
            <a:r>
              <a:rPr lang="ko-KR" altLang="en-US" dirty="0" smtClean="0"/>
              <a:t>헤더파일에서 선언한 객체를 정의</a:t>
            </a:r>
            <a:r>
              <a:rPr lang="en-US" altLang="ko-KR" dirty="0" smtClean="0"/>
              <a:t>(</a:t>
            </a:r>
            <a:r>
              <a:rPr lang="ko-KR" altLang="en-US" dirty="0" smtClean="0"/>
              <a:t>초기값 부여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내용 구현</a:t>
            </a:r>
            <a:r>
              <a:rPr lang="en-US" altLang="ko-KR" dirty="0" smtClean="0"/>
              <a:t>,,,)</a:t>
            </a:r>
          </a:p>
          <a:p>
            <a:pPr marL="1028682" lvl="2" indent="-342900">
              <a:buFont typeface="+mj-lt"/>
              <a:buAutoNum type="arabicPeriod"/>
            </a:pPr>
            <a:r>
              <a:rPr lang="en-US" altLang="ko-KR" sz="1200" b="1" dirty="0" smtClean="0"/>
              <a:t>Controller.cpp</a:t>
            </a:r>
            <a:r>
              <a:rPr lang="en-US" altLang="ko-KR" sz="1200" dirty="0" smtClean="0"/>
              <a:t>: </a:t>
            </a:r>
            <a:r>
              <a:rPr lang="en-US" altLang="ko-KR" sz="1200" dirty="0"/>
              <a:t>main </a:t>
            </a:r>
            <a:r>
              <a:rPr lang="ko-KR" altLang="en-US" sz="1200" dirty="0"/>
              <a:t>함수를 갖는 </a:t>
            </a:r>
            <a:r>
              <a:rPr lang="ko-KR" altLang="en-US" sz="1200" dirty="0" smtClean="0"/>
              <a:t>소스파일</a:t>
            </a:r>
            <a:r>
              <a:rPr lang="en-US" altLang="ko-KR" sz="1200" dirty="0" smtClean="0"/>
              <a:t>.</a:t>
            </a:r>
          </a:p>
          <a:p>
            <a:pPr marL="1028682" lvl="2" indent="-342900">
              <a:buFont typeface="+mj-lt"/>
              <a:buAutoNum type="arabicPeriod"/>
            </a:pPr>
            <a:r>
              <a:rPr lang="en-US" altLang="ko-KR" sz="1200" b="1" dirty="0" smtClean="0"/>
              <a:t>Service.cpp</a:t>
            </a:r>
            <a:r>
              <a:rPr lang="en-US" altLang="ko-KR" sz="1200" dirty="0"/>
              <a:t>: </a:t>
            </a:r>
            <a:r>
              <a:rPr lang="ko-KR" altLang="en-US" sz="1200" dirty="0" smtClean="0"/>
              <a:t>도서 관리에 필요한 함수를 </a:t>
            </a:r>
            <a:r>
              <a:rPr lang="ko-KR" altLang="en-US" sz="1200" dirty="0"/>
              <a:t>정의하는 소스파일</a:t>
            </a:r>
            <a:endParaRPr lang="en-US" altLang="ko-KR" sz="1200" dirty="0"/>
          </a:p>
          <a:p>
            <a:pPr marL="1028682" lvl="2" indent="-342900">
              <a:buFont typeface="+mj-lt"/>
              <a:buAutoNum type="arabicPeriod"/>
            </a:pPr>
            <a:r>
              <a:rPr lang="en-US" altLang="ko-KR" sz="1200" b="1" dirty="0" smtClean="0"/>
              <a:t>Dao.cpp</a:t>
            </a:r>
            <a:r>
              <a:rPr lang="en-US" altLang="ko-KR" sz="1200" dirty="0"/>
              <a:t>: </a:t>
            </a:r>
            <a:r>
              <a:rPr lang="ko-KR" altLang="en-US" sz="1200" dirty="0" smtClean="0"/>
              <a:t>도서를 구성하는 정보를 정의하는 소스파일</a:t>
            </a:r>
            <a:r>
              <a:rPr lang="en-US" altLang="ko-KR" sz="1200" dirty="0" smtClean="0"/>
              <a:t>.</a:t>
            </a:r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1"/>
            <a:endParaRPr lang="en-US" altLang="ko-KR" b="1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77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3356992"/>
            <a:ext cx="7848600" cy="733921"/>
          </a:xfrm>
        </p:spPr>
        <p:txBody>
          <a:bodyPr/>
          <a:lstStyle/>
          <a:p>
            <a:r>
              <a:rPr lang="ko-KR" altLang="en-US" sz="3600" dirty="0" smtClean="0"/>
              <a:t>실습</a:t>
            </a:r>
            <a:endParaRPr lang="ko-KR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6330460"/>
            <a:ext cx="6598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난이도 </a:t>
            </a:r>
            <a:r>
              <a:rPr lang="en-US" altLang="ko-KR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상</a:t>
            </a:r>
            <a:r>
              <a:rPr lang="en-US" altLang="ko-KR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): </a:t>
            </a:r>
            <a:r>
              <a:rPr lang="ko-KR" altLang="en-US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슬라이드</a:t>
            </a:r>
            <a:r>
              <a:rPr lang="en-US" altLang="ko-KR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8, </a:t>
            </a:r>
            <a:r>
              <a:rPr lang="ko-KR" altLang="en-US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슬라이드</a:t>
            </a:r>
            <a:r>
              <a:rPr lang="en-US" altLang="ko-KR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9, </a:t>
            </a:r>
            <a:r>
              <a:rPr lang="ko-KR" altLang="en-US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슬라이드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11, 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슬라이드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12, 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슬라이드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13, 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슬라이드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14 </a:t>
            </a:r>
            <a:r>
              <a:rPr lang="ko-KR" altLang="en-US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만 참고하여 </a:t>
            </a:r>
            <a:r>
              <a:rPr lang="ko-KR" altLang="en-US" sz="1100" dirty="0" err="1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과제해결</a:t>
            </a:r>
            <a:endParaRPr lang="ko-KR" altLang="en-US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5" name="번개 4"/>
          <p:cNvSpPr/>
          <p:nvPr/>
        </p:nvSpPr>
        <p:spPr>
          <a:xfrm>
            <a:off x="683568" y="6266756"/>
            <a:ext cx="222040" cy="325314"/>
          </a:xfrm>
          <a:prstGeom prst="lightningBol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5842489"/>
            <a:ext cx="36455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과제제출 시 모든 예제의 주석을 따라 적을 필요는 없어요</a:t>
            </a:r>
            <a:endParaRPr lang="ko-KR" altLang="en-US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" name="웃는 얼굴 7"/>
          <p:cNvSpPr/>
          <p:nvPr/>
        </p:nvSpPr>
        <p:spPr>
          <a:xfrm>
            <a:off x="606669" y="5802924"/>
            <a:ext cx="360485" cy="345137"/>
          </a:xfrm>
          <a:prstGeom prst="smileyFac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285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Service.h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도서 관리 </a:t>
            </a:r>
            <a:r>
              <a:rPr lang="ko-KR" altLang="en-US" dirty="0"/>
              <a:t>프로그램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6801" y="6775970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043975"/>
            <a:ext cx="4781550" cy="558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6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Dao.h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도서 관리 프로그램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6801" y="6775970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135" y="1043975"/>
            <a:ext cx="468757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0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New_Simple01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>
          <a:defRPr sz="1400" dirty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5455</TotalTime>
  <Words>921</Words>
  <Application>Microsoft Office PowerPoint</Application>
  <PresentationFormat>화면 슬라이드 쇼(4:3)</PresentationFormat>
  <Paragraphs>196</Paragraphs>
  <Slides>24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KoPub돋움체 Light</vt:lpstr>
      <vt:lpstr>Tw Cen MT</vt:lpstr>
      <vt:lpstr>Symbol</vt:lpstr>
      <vt:lpstr>Wingdings 3</vt:lpstr>
      <vt:lpstr>KoPub돋움체 Bold</vt:lpstr>
      <vt:lpstr>맑은 고딕</vt:lpstr>
      <vt:lpstr>HY견명조</vt:lpstr>
      <vt:lpstr>Wingdings</vt:lpstr>
      <vt:lpstr>Arial</vt:lpstr>
      <vt:lpstr>New_Simple01</vt:lpstr>
      <vt:lpstr>PowerPoint 프레젠테이션</vt:lpstr>
      <vt:lpstr>목표</vt:lpstr>
      <vt:lpstr>도서 관리 프로그램과 객체(1)</vt:lpstr>
      <vt:lpstr>도서 관리 프로그램과 객체(2)</vt:lpstr>
      <vt:lpstr>도서 관리 프로그램과 객체(3)</vt:lpstr>
      <vt:lpstr>도서 관리 프로그램과 객체(4)</vt:lpstr>
      <vt:lpstr>실습</vt:lpstr>
      <vt:lpstr>도서 관리 프로그램(1)</vt:lpstr>
      <vt:lpstr>도서 관리 프로그램(2)</vt:lpstr>
      <vt:lpstr>도서 관리 프로그램(3)</vt:lpstr>
      <vt:lpstr>도서 관리 프로그램(4)</vt:lpstr>
      <vt:lpstr>도서 관리 프로그램(5)</vt:lpstr>
      <vt:lpstr>도서 관리 프로그램(6)</vt:lpstr>
      <vt:lpstr>도서 관리 프로그램(7)</vt:lpstr>
      <vt:lpstr>도서 관리 프로그램(8)</vt:lpstr>
      <vt:lpstr>과제</vt:lpstr>
      <vt:lpstr>실습 과제</vt:lpstr>
      <vt:lpstr>실습 과제</vt:lpstr>
      <vt:lpstr>실습 과제</vt:lpstr>
      <vt:lpstr>유의사항</vt:lpstr>
      <vt:lpstr>질문 &amp; 답변</vt:lpstr>
      <vt:lpstr>질문 &amp; 답변</vt:lpstr>
      <vt:lpstr>질문 &amp; 답변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G. D. Hong</dc:creator>
  <cp:lastModifiedBy>Windows 사용자</cp:lastModifiedBy>
  <cp:revision>1059</cp:revision>
  <cp:lastPrinted>2017-03-04T05:58:34Z</cp:lastPrinted>
  <dcterms:created xsi:type="dcterms:W3CDTF">2014-02-18T07:01:17Z</dcterms:created>
  <dcterms:modified xsi:type="dcterms:W3CDTF">2018-09-27T05:54:48Z</dcterms:modified>
</cp:coreProperties>
</file>