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13"/>
  </p:notesMasterIdLst>
  <p:sldIdLst>
    <p:sldId id="357" r:id="rId2"/>
    <p:sldId id="649" r:id="rId3"/>
    <p:sldId id="665" r:id="rId4"/>
    <p:sldId id="662" r:id="rId5"/>
    <p:sldId id="659" r:id="rId6"/>
    <p:sldId id="660" r:id="rId7"/>
    <p:sldId id="661" r:id="rId8"/>
    <p:sldId id="631" r:id="rId9"/>
    <p:sldId id="663" r:id="rId10"/>
    <p:sldId id="664" r:id="rId11"/>
    <p:sldId id="593" r:id="rId12"/>
  </p:sldIdLst>
  <p:sldSz cx="9144000" cy="6858000" type="screen4x3"/>
  <p:notesSz cx="6858000" cy="9872663"/>
  <p:embeddedFontLst>
    <p:embeddedFont>
      <p:font typeface="Tw Cen MT" panose="020B0602020104020603" pitchFamily="34" charset="0"/>
      <p:regular r:id="rId14"/>
      <p:bold r:id="rId15"/>
      <p:italic r:id="rId16"/>
      <p:boldItalic r:id="rId17"/>
    </p:embeddedFont>
    <p:embeddedFont>
      <p:font typeface="KoPub돋움체 Bold" panose="02020603020101020101" pitchFamily="18" charset="-127"/>
      <p:regular r:id="rId18"/>
    </p:embeddedFont>
    <p:embeddedFont>
      <p:font typeface="Wingdings 3" panose="05040102010807070707" pitchFamily="18" charset="2"/>
      <p:regular r:id="rId19"/>
    </p:embeddedFont>
    <p:embeddedFont>
      <p:font typeface="HY견명조" panose="02030600000101010101" pitchFamily="18" charset="-127"/>
      <p:regular r:id="rId20"/>
    </p:embeddedFont>
    <p:embeddedFont>
      <p:font typeface="KoPub돋움체 Light" panose="0202060302010102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65" userDrawn="1">
          <p15:clr>
            <a:srgbClr val="A4A3A4"/>
          </p15:clr>
        </p15:guide>
        <p15:guide id="2" orient="horz" pos="709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3402" userDrawn="1">
          <p15:clr>
            <a:srgbClr val="A4A3A4"/>
          </p15:clr>
        </p15:guide>
        <p15:guide id="5" orient="horz" pos="913" userDrawn="1">
          <p15:clr>
            <a:srgbClr val="A4A3A4"/>
          </p15:clr>
        </p15:guide>
        <p15:guide id="6" orient="horz" pos="754" userDrawn="1">
          <p15:clr>
            <a:srgbClr val="A4A3A4"/>
          </p15:clr>
        </p15:guide>
        <p15:guide id="7" pos="2585" userDrawn="1">
          <p15:clr>
            <a:srgbClr val="A4A3A4"/>
          </p15:clr>
        </p15:guide>
        <p15:guide id="8" pos="4468" userDrawn="1">
          <p15:clr>
            <a:srgbClr val="A4A3A4"/>
          </p15:clr>
        </p15:guide>
        <p15:guide id="9" orient="horz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D60093"/>
    <a:srgbClr val="FF5019"/>
    <a:srgbClr val="FFF8EB"/>
    <a:srgbClr val="CC0066"/>
    <a:srgbClr val="1A5784"/>
    <a:srgbClr val="3A1953"/>
    <a:srgbClr val="DD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89173" autoAdjust="0"/>
  </p:normalViewPr>
  <p:slideViewPr>
    <p:cSldViewPr snapToGrid="0">
      <p:cViewPr varScale="1">
        <p:scale>
          <a:sx n="102" d="100"/>
          <a:sy n="102" d="100"/>
        </p:scale>
        <p:origin x="2130" y="114"/>
      </p:cViewPr>
      <p:guideLst>
        <p:guide pos="5465"/>
        <p:guide orient="horz" pos="709"/>
        <p:guide pos="1973"/>
        <p:guide pos="3402"/>
        <p:guide orient="horz" pos="913"/>
        <p:guide orient="horz" pos="754"/>
        <p:guide pos="2585"/>
        <p:guide pos="4468"/>
        <p:guide orient="horz" pos="2001"/>
      </p:guideLst>
    </p:cSldViewPr>
  </p:slideViewPr>
  <p:outlineViewPr>
    <p:cViewPr>
      <p:scale>
        <a:sx n="33" d="100"/>
        <a:sy n="33" d="100"/>
      </p:scale>
      <p:origin x="0" y="-243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r">
              <a:defRPr sz="1100"/>
            </a:lvl1pPr>
          </a:lstStyle>
          <a:p>
            <a:fld id="{3C4EE183-29FA-4388-8718-7915871A6A47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5075"/>
            <a:ext cx="44418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1" tIns="45365" rIns="90731" bIns="453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51219"/>
            <a:ext cx="5486400" cy="3887361"/>
          </a:xfrm>
          <a:prstGeom prst="rect">
            <a:avLst/>
          </a:prstGeom>
        </p:spPr>
        <p:txBody>
          <a:bodyPr vert="horz" lIns="90731" tIns="45365" rIns="90731" bIns="453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r">
              <a:defRPr sz="1100"/>
            </a:lvl1pPr>
          </a:lstStyle>
          <a:p>
            <a:fld id="{D3F6B52D-2F61-4CF4-89F0-6ED55642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4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1C156-13F1-4DBB-8B63-0A746526099B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8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3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1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8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02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8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0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558097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1873093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616404" y="3138"/>
            <a:ext cx="1167905" cy="146484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578"/>
            <a:ext cx="2788920" cy="14674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24" y="2920893"/>
            <a:ext cx="7781544" cy="2894838"/>
          </a:xfrm>
        </p:spPr>
        <p:txBody>
          <a:bodyPr vert="horz" lIns="91440" tIns="45720" rIns="91440" bIns="45720" rtlCol="0" anchor="t">
            <a:noAutofit/>
          </a:bodyPr>
          <a:lstStyle>
            <a:lvl1pPr algn="r" defTabSz="685783" rtl="0" eaLnBrk="1" latinLnBrk="0" hangingPunct="1">
              <a:lnSpc>
                <a:spcPct val="150000"/>
              </a:lnSpc>
              <a:spcBef>
                <a:spcPts val="0"/>
              </a:spcBef>
              <a:buNone/>
              <a:defRPr lang="en-US" sz="1600" b="1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목차를 입력하세요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006493"/>
            <a:ext cx="8211312" cy="754380"/>
          </a:xfrm>
        </p:spPr>
        <p:txBody>
          <a:bodyPr vert="horz" lIns="91440" tIns="45720" rIns="91440" bIns="45720" rtlCol="0"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부제목을 입력하세요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8892" y="199480"/>
            <a:ext cx="2426640" cy="1057104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r" defTabSz="685783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800" dirty="0" smtClean="0">
                <a:solidFill>
                  <a:schemeClr val="accent5">
                    <a:lumMod val="75000"/>
                  </a:schemeClr>
                </a:solidFill>
              </a:rPr>
              <a:t>실습</a:t>
            </a:r>
            <a:r>
              <a:rPr lang="en-US" altLang="ko-KR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2796540" y="210514"/>
            <a:ext cx="835660" cy="10541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bIns="0" anchor="ctr">
            <a:noAutofit/>
          </a:bodyPr>
          <a:lstStyle>
            <a:lvl1pPr marL="0" indent="0" algn="l">
              <a:buNone/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1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63505"/>
            <a:ext cx="9144000" cy="442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81" y="237644"/>
            <a:ext cx="7742820" cy="508498"/>
          </a:xfrm>
        </p:spPr>
        <p:txBody>
          <a:bodyPr/>
          <a:lstStyle>
            <a:lvl1pPr algn="l"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61" y="847023"/>
            <a:ext cx="8649393" cy="5783781"/>
          </a:xfrm>
        </p:spPr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630804"/>
            <a:ext cx="9144000" cy="227195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18097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 bwMode="gray">
          <a:xfrm>
            <a:off x="899160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400" y="902677"/>
            <a:ext cx="4231988" cy="53346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98" y="902677"/>
            <a:ext cx="4233650" cy="53346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43200" y="2223407"/>
            <a:ext cx="3657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Q n</a:t>
            </a:r>
            <a:r>
              <a:rPr lang="en-US" altLang="ko-KR" sz="4400" b="1" baseline="0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 A</a:t>
            </a:r>
            <a:endParaRPr lang="en-US" altLang="ko-KR" sz="4400" b="1" dirty="0">
              <a:solidFill>
                <a:srgbClr val="84ACB6">
                  <a:lumMod val="75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기본예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49263" indent="-449263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369-D3A5-4B8C-8EAF-5F38269922ED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D7C-A74A-4716-81D2-4D96C2915E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386" y="242901"/>
            <a:ext cx="8912568" cy="523754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 bwMode="gray">
          <a:xfrm>
            <a:off x="2019819" y="-5927"/>
            <a:ext cx="636716" cy="31785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-6131" y="-5927"/>
            <a:ext cx="2579997" cy="31785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10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65400" y="237644"/>
            <a:ext cx="8613201" cy="50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66561" y="1043975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57200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5870448" y="6630805"/>
            <a:ext cx="2427246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502152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411542" y="467551"/>
            <a:ext cx="735093" cy="38884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28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751" r:id="rId3"/>
    <p:sldLayoutId id="2147483710" r:id="rId4"/>
    <p:sldLayoutId id="2147483703" r:id="rId5"/>
    <p:sldLayoutId id="2147483701" r:id="rId6"/>
    <p:sldLayoutId id="2147483748" r:id="rId7"/>
    <p:sldLayoutId id="2147483752" r:id="rId8"/>
    <p:sldLayoutId id="2147483753" r:id="rId9"/>
  </p:sldLayoutIdLst>
  <p:txStyles>
    <p:titleStyle>
      <a:lvl1pPr algn="ctr" defTabSz="685783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68" indent="-257168" algn="l" defTabSz="685783" rtl="0" eaLnBrk="1" latinLnBrk="1" hangingPunct="1">
        <a:spcBef>
          <a:spcPts val="600"/>
        </a:spcBef>
        <a:spcAft>
          <a:spcPts val="300"/>
        </a:spcAft>
        <a:buClr>
          <a:schemeClr val="accent1"/>
        </a:buClr>
        <a:buSzPct val="80000"/>
        <a:buFont typeface="Wingdings 3" pitchFamily="18" charset="2"/>
        <a:buChar char=""/>
        <a:defRPr sz="1800" kern="1200">
          <a:solidFill>
            <a:srgbClr val="1A5784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1pPr>
      <a:lvl2pPr marL="557199" indent="-214308" algn="l" defTabSz="685783" rtl="0" eaLnBrk="1" latinLnBrk="1" hangingPunct="1">
        <a:spcBef>
          <a:spcPts val="400"/>
        </a:spcBef>
        <a:buClr>
          <a:srgbClr val="92D050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857228" indent="-171446" algn="l" defTabSz="685783" rtl="0" eaLnBrk="1" latinLnBrk="1" hangingPunct="1">
        <a:spcBef>
          <a:spcPts val="400"/>
        </a:spcBef>
        <a:buClr>
          <a:schemeClr val="accent3"/>
        </a:buClr>
        <a:buSzPct val="60000"/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200120" indent="-171446" algn="l" defTabSz="685783" rtl="0" eaLnBrk="1" latinLnBrk="1" hangingPunct="1">
        <a:spcBef>
          <a:spcPts val="400"/>
        </a:spcBef>
        <a:buClr>
          <a:schemeClr val="accent4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1543012" indent="-171446" algn="l" defTabSz="685783" rtl="0" eaLnBrk="1" latinLnBrk="1" hangingPunct="1">
        <a:spcBef>
          <a:spcPts val="400"/>
        </a:spcBef>
        <a:buClr>
          <a:schemeClr val="accent5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상속과 구성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840083" y="375977"/>
            <a:ext cx="835660" cy="1054100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제출기한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이번주 </a:t>
            </a:r>
            <a:r>
              <a:rPr lang="ko-KR" altLang="en-US" sz="2000" dirty="0"/>
              <a:t>일</a:t>
            </a:r>
            <a:r>
              <a:rPr lang="ko-KR" altLang="en-US" sz="2000" dirty="0" smtClean="0"/>
              <a:t>요일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(10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21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23:59</a:t>
            </a:r>
            <a:r>
              <a:rPr lang="ko-KR" altLang="en-US" sz="2000" dirty="0" smtClean="0"/>
              <a:t>까지</a:t>
            </a:r>
            <a:endParaRPr lang="en-US" altLang="ko-KR" sz="2000" dirty="0"/>
          </a:p>
          <a:p>
            <a:pPr lvl="1"/>
            <a:endParaRPr lang="en-US" altLang="ko-KR" sz="1200" dirty="0"/>
          </a:p>
          <a:p>
            <a:r>
              <a:rPr lang="ko-KR" altLang="en-US" sz="2400" b="1" dirty="0" err="1" smtClean="0"/>
              <a:t>제출양식</a:t>
            </a:r>
            <a:endParaRPr lang="en-US" altLang="ko-KR" sz="2400" b="1" dirty="0"/>
          </a:p>
          <a:p>
            <a:pPr lvl="1"/>
            <a:r>
              <a:rPr lang="ko-KR" altLang="en-US" sz="2000" b="1" dirty="0" smtClean="0">
                <a:solidFill>
                  <a:srgbClr val="FF0000"/>
                </a:solidFill>
              </a:rPr>
              <a:t>프로젝트 파일 전체 압축하여 제출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/>
              <a:t>제목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제출파일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r>
              <a:rPr lang="en-US" altLang="ko-KR" sz="2000" dirty="0"/>
              <a:t>.zip</a:t>
            </a:r>
          </a:p>
          <a:p>
            <a:pPr lvl="2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예시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[02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분반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]_201750875_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김용건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_06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altLang="ko-KR" sz="1200" dirty="0"/>
          </a:p>
          <a:p>
            <a:r>
              <a:rPr lang="ko-KR" altLang="en-US" sz="2400" b="1" dirty="0"/>
              <a:t>제출방법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사이버캠퍼스로 제출</a:t>
            </a:r>
            <a:endParaRPr lang="en-US" altLang="ko-KR" sz="1200" dirty="0"/>
          </a:p>
          <a:p>
            <a:pPr lvl="1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※  </a:t>
            </a:r>
            <a:r>
              <a:rPr lang="en-US" altLang="ko-KR" b="1" i="1" dirty="0" smtClean="0">
                <a:solidFill>
                  <a:srgbClr val="FF0000"/>
                </a:solidFill>
              </a:rPr>
              <a:t>Copy </a:t>
            </a:r>
            <a:r>
              <a:rPr lang="ko-KR" altLang="en-US" b="1" i="1" dirty="0">
                <a:solidFill>
                  <a:srgbClr val="FF0000"/>
                </a:solidFill>
              </a:rPr>
              <a:t>적발 시 </a:t>
            </a:r>
            <a:r>
              <a:rPr lang="en-US" altLang="ko-KR" b="1" i="1" dirty="0">
                <a:solidFill>
                  <a:srgbClr val="FF0000"/>
                </a:solidFill>
              </a:rPr>
              <a:t>0</a:t>
            </a:r>
            <a:r>
              <a:rPr lang="ko-KR" altLang="en-US" b="1" i="1" dirty="0">
                <a:solidFill>
                  <a:srgbClr val="FF0000"/>
                </a:solidFill>
              </a:rPr>
              <a:t>점 </a:t>
            </a:r>
            <a:r>
              <a:rPr lang="ko-KR" altLang="en-US" b="1" i="1" dirty="0" smtClean="0">
                <a:solidFill>
                  <a:srgbClr val="FF0000"/>
                </a:solidFill>
              </a:rPr>
              <a:t>처리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컴퓨터프로그래밍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27CD-692C-4FFB-B463-6322B704BCD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420239" cy="5586829"/>
          </a:xfrm>
        </p:spPr>
        <p:txBody>
          <a:bodyPr/>
          <a:lstStyle/>
          <a:p>
            <a:r>
              <a:rPr lang="ko-KR" altLang="en-US" sz="2000" dirty="0" smtClean="0"/>
              <a:t>상속의 기본 개념</a:t>
            </a:r>
            <a:endParaRPr lang="en-US" altLang="ko-KR" sz="2000" dirty="0"/>
          </a:p>
          <a:p>
            <a:pPr lvl="1"/>
            <a:r>
              <a:rPr lang="ko-KR" altLang="en-US" dirty="0" smtClean="0"/>
              <a:t>기존에 정의해 놓은 클래스의 재활용을 목적으로 만들어진 문법적 요소</a:t>
            </a:r>
            <a:endParaRPr lang="en-US" altLang="ko-KR" dirty="0" smtClean="0"/>
          </a:p>
          <a:p>
            <a:pPr lvl="1"/>
            <a:endParaRPr lang="en-US" altLang="ko-KR" sz="1600" dirty="0" smtClean="0"/>
          </a:p>
          <a:p>
            <a:pPr algn="just"/>
            <a:r>
              <a:rPr lang="ko-KR" altLang="en-US" sz="2000" dirty="0" smtClean="0"/>
              <a:t>예제로 살펴보는 클래스 상속</a:t>
            </a:r>
            <a:endParaRPr lang="en-US" altLang="ko-KR" sz="2000" dirty="0" smtClean="0"/>
          </a:p>
          <a:p>
            <a:pPr lvl="1" algn="just"/>
            <a:r>
              <a:rPr lang="ko-KR" altLang="en-US" dirty="0" smtClean="0"/>
              <a:t>사람이 태어난 년과 현재 나이를 저장하는 시스템이 있음</a:t>
            </a:r>
            <a:endParaRPr lang="en-US" altLang="ko-KR" dirty="0" smtClean="0"/>
          </a:p>
          <a:p>
            <a:pPr lvl="1" algn="just"/>
            <a:r>
              <a:rPr lang="en-US" altLang="ko-KR" dirty="0" err="1" smtClean="0"/>
              <a:t>OneData</a:t>
            </a:r>
            <a:r>
              <a:rPr lang="ko-KR" altLang="en-US" dirty="0" smtClean="0"/>
              <a:t>는 나이를 저장하며 </a:t>
            </a:r>
            <a:r>
              <a:rPr lang="en-US" altLang="ko-KR" dirty="0" err="1" smtClean="0"/>
              <a:t>TwoData</a:t>
            </a:r>
            <a:r>
              <a:rPr lang="ko-KR" altLang="en-US" dirty="0" smtClean="0"/>
              <a:t>는 태어난 년을 저장함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OneData</a:t>
            </a:r>
            <a:r>
              <a:rPr lang="ko-KR" altLang="en-US" dirty="0" smtClean="0"/>
              <a:t>를 상속한 </a:t>
            </a:r>
            <a:r>
              <a:rPr lang="en-US" altLang="ko-KR" dirty="0" err="1" smtClean="0"/>
              <a:t>TwoData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클래스로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Year</a:t>
            </a:r>
            <a:r>
              <a:rPr lang="ko-KR" altLang="en-US" dirty="0" smtClean="0"/>
              <a:t>을 초기화하고 출력해보자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2000" dirty="0" smtClean="0"/>
              <a:t>상속을 이용한 프로그램 구현</a:t>
            </a:r>
            <a:endParaRPr lang="en-US" altLang="ko-KR" sz="2000" dirty="0" smtClean="0"/>
          </a:p>
          <a:p>
            <a:pPr lvl="1"/>
            <a:r>
              <a:rPr lang="ko-KR" altLang="en-US" dirty="0" smtClean="0"/>
              <a:t>두 개의 클래스를 이용해서 학생 정보를 입력 및 출력하는 프로그램</a:t>
            </a:r>
            <a:endParaRPr lang="en-US" altLang="ko-KR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41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실습</a:t>
            </a:r>
            <a:endParaRPr lang="ko-KR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6426952"/>
            <a:ext cx="3645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과제제출 시 모든 예제의 주석을 따라 적을 필요는 없어요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웃는 얼굴 7"/>
          <p:cNvSpPr/>
          <p:nvPr/>
        </p:nvSpPr>
        <p:spPr>
          <a:xfrm>
            <a:off x="606669" y="6387387"/>
            <a:ext cx="360485" cy="345137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12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Ingeritance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따라하기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상속 </a:t>
            </a:r>
            <a:r>
              <a:rPr lang="en-US" altLang="ko-KR" sz="2000" dirty="0" smtClean="0"/>
              <a:t>(1/4)</a:t>
            </a:r>
          </a:p>
        </p:txBody>
      </p:sp>
      <p:sp>
        <p:nvSpPr>
          <p:cNvPr id="7" name="타원 6"/>
          <p:cNvSpPr/>
          <p:nvPr/>
        </p:nvSpPr>
        <p:spPr>
          <a:xfrm>
            <a:off x="215082" y="2431142"/>
            <a:ext cx="3308808" cy="303873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05785" y="3367737"/>
            <a:ext cx="1715678" cy="1715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519" y="3902410"/>
            <a:ext cx="130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OneData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9631" y="2988742"/>
            <a:ext cx="135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TwoData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year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8379" y="3269692"/>
            <a:ext cx="4903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OneData</a:t>
            </a:r>
            <a:r>
              <a:rPr lang="ko-KR" altLang="en-US" dirty="0"/>
              <a:t>를</a:t>
            </a:r>
            <a:r>
              <a:rPr lang="ko-KR" altLang="en-US" dirty="0" smtClean="0"/>
              <a:t> 상속한 </a:t>
            </a:r>
            <a:r>
              <a:rPr lang="en-US" altLang="ko-KR" dirty="0" err="1" smtClean="0"/>
              <a:t>TwoData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OneData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클래스가 가진 </a:t>
            </a:r>
            <a:r>
              <a:rPr lang="ko-KR" altLang="en-US" b="1" dirty="0" smtClean="0"/>
              <a:t>속성</a:t>
            </a:r>
            <a:r>
              <a:rPr lang="en-US" altLang="ko-KR" b="1" dirty="0" smtClean="0"/>
              <a:t>(age)</a:t>
            </a:r>
            <a:r>
              <a:rPr lang="ko-KR" altLang="en-US" b="1" dirty="0" smtClean="0"/>
              <a:t>을 사용 가능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Ingeritance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따라하기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상속 </a:t>
            </a:r>
            <a:r>
              <a:rPr lang="en-US" altLang="ko-KR" sz="2000" dirty="0" smtClean="0"/>
              <a:t>(2/4)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844552"/>
            <a:ext cx="6362700" cy="298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</a:t>
            </a:r>
            <a:r>
              <a:rPr lang="en-US" altLang="ko-KR" dirty="0" err="1"/>
              <a:t>Ingeritance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79891" y="1043975"/>
            <a:ext cx="8409126" cy="5586829"/>
          </a:xfrm>
        </p:spPr>
        <p:txBody>
          <a:bodyPr/>
          <a:lstStyle/>
          <a:p>
            <a:r>
              <a:rPr lang="ko-KR" altLang="en-US" sz="2000" dirty="0"/>
              <a:t>따라하기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상속 </a:t>
            </a:r>
            <a:r>
              <a:rPr lang="en-US" altLang="ko-KR" sz="2000" dirty="0" smtClean="0"/>
              <a:t>(3/4)</a:t>
            </a:r>
          </a:p>
          <a:p>
            <a:pPr lvl="1"/>
            <a:r>
              <a:rPr lang="en-US" altLang="ko-KR" sz="2000" dirty="0" err="1" smtClean="0"/>
              <a:t>OneData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클래스를 </a:t>
            </a:r>
            <a:r>
              <a:rPr lang="en-US" altLang="ko-KR" sz="2000" dirty="0" smtClean="0"/>
              <a:t>public </a:t>
            </a:r>
            <a:r>
              <a:rPr lang="ko-KR" altLang="en-US" sz="2000" dirty="0" smtClean="0"/>
              <a:t>접근지정자로 상속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" y="2002228"/>
            <a:ext cx="5833809" cy="27816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91444" y="3543542"/>
            <a:ext cx="2630078" cy="23566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7" idx="1"/>
            <a:endCxn id="12" idx="1"/>
          </p:cNvCxnSpPr>
          <p:nvPr/>
        </p:nvCxnSpPr>
        <p:spPr>
          <a:xfrm rot="10800000" flipV="1">
            <a:off x="691444" y="3661377"/>
            <a:ext cx="12700" cy="194187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691444" y="5118410"/>
            <a:ext cx="3610466" cy="965604"/>
            <a:chOff x="961534" y="5312648"/>
            <a:chExt cx="3610466" cy="965604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961534" y="5316718"/>
              <a:ext cx="3610466" cy="9615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80119" y="5312648"/>
              <a:ext cx="33732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/>
                <a:t>TwoData</a:t>
              </a:r>
              <a:r>
                <a:rPr lang="en-US" altLang="ko-KR" sz="1400" b="1" dirty="0" smtClean="0"/>
                <a:t>(</a:t>
              </a:r>
              <a:r>
                <a:rPr lang="en-US" altLang="ko-KR" sz="1400" b="1" dirty="0" err="1" smtClean="0"/>
                <a:t>int</a:t>
              </a:r>
              <a:r>
                <a:rPr lang="en-US" altLang="ko-KR" sz="1400" b="1" dirty="0" smtClean="0"/>
                <a:t> a, </a:t>
              </a:r>
              <a:r>
                <a:rPr lang="en-US" altLang="ko-KR" sz="1400" b="1" dirty="0" err="1" smtClean="0"/>
                <a:t>int</a:t>
              </a:r>
              <a:r>
                <a:rPr lang="en-US" altLang="ko-KR" sz="1400" b="1" dirty="0" smtClean="0"/>
                <a:t> y) : </a:t>
              </a:r>
              <a:r>
                <a:rPr lang="en-US" altLang="ko-KR" sz="1400" b="1" dirty="0" err="1" smtClean="0"/>
                <a:t>OneData</a:t>
              </a:r>
              <a:r>
                <a:rPr lang="en-US" altLang="ko-KR" sz="1400" b="1" dirty="0" smtClean="0"/>
                <a:t>(a), year(y)</a:t>
              </a:r>
            </a:p>
            <a:p>
              <a:r>
                <a:rPr lang="en-US" altLang="ko-KR" sz="1400" b="1" dirty="0" smtClean="0"/>
                <a:t>{</a:t>
              </a:r>
            </a:p>
            <a:p>
              <a:r>
                <a:rPr lang="en-US" altLang="ko-KR" sz="1400" b="1" dirty="0" smtClean="0"/>
                <a:t>  . . . . . .</a:t>
              </a:r>
              <a:endParaRPr lang="en-US" altLang="ko-KR" sz="1400" b="1" dirty="0"/>
            </a:p>
            <a:p>
              <a:r>
                <a:rPr lang="en-US" altLang="ko-KR" sz="1400" b="1" dirty="0" smtClean="0"/>
                <a:t>}</a:t>
              </a:r>
              <a:endParaRPr lang="ko-KR" altLang="en-US" sz="1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456702" y="5755939"/>
            <a:ext cx="3610466" cy="965604"/>
            <a:chOff x="961534" y="5312648"/>
            <a:chExt cx="3610466" cy="96560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모서리가 둥근 직사각형 15"/>
            <p:cNvSpPr/>
            <p:nvPr/>
          </p:nvSpPr>
          <p:spPr>
            <a:xfrm>
              <a:off x="961534" y="5316718"/>
              <a:ext cx="3610466" cy="96153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80119" y="5312648"/>
              <a:ext cx="1971181" cy="9541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/>
                <a:t>OneData</a:t>
              </a:r>
              <a:r>
                <a:rPr lang="en-US" altLang="ko-KR" sz="1400" b="1" dirty="0" smtClean="0"/>
                <a:t>(</a:t>
              </a:r>
              <a:r>
                <a:rPr lang="en-US" altLang="ko-KR" sz="1400" b="1" dirty="0" err="1" smtClean="0"/>
                <a:t>int</a:t>
              </a:r>
              <a:r>
                <a:rPr lang="en-US" altLang="ko-KR" sz="1400" b="1" dirty="0" smtClean="0"/>
                <a:t> a) : age(a)</a:t>
              </a:r>
            </a:p>
            <a:p>
              <a:r>
                <a:rPr lang="en-US" altLang="ko-KR" sz="1400" b="1" dirty="0" smtClean="0"/>
                <a:t>{</a:t>
              </a:r>
            </a:p>
            <a:p>
              <a:r>
                <a:rPr lang="en-US" altLang="ko-KR" sz="1400" b="1" dirty="0" smtClean="0"/>
                <a:t>  . . . . . .</a:t>
              </a:r>
              <a:endParaRPr lang="en-US" altLang="ko-KR" sz="1400" b="1" dirty="0"/>
            </a:p>
            <a:p>
              <a:r>
                <a:rPr lang="en-US" altLang="ko-KR" sz="1400" b="1" dirty="0" smtClean="0"/>
                <a:t>}</a:t>
              </a:r>
              <a:endParaRPr lang="ko-KR" altLang="en-US" sz="1400" dirty="0"/>
            </a:p>
          </p:txBody>
        </p:sp>
      </p:grpSp>
      <p:cxnSp>
        <p:nvCxnSpPr>
          <p:cNvPr id="21" name="직선 화살표 연결선 20"/>
          <p:cNvCxnSpPr/>
          <p:nvPr/>
        </p:nvCxnSpPr>
        <p:spPr>
          <a:xfrm flipV="1">
            <a:off x="1442301" y="5429839"/>
            <a:ext cx="282804" cy="92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8924" y="6350201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27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98482" y="6350040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1992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3" idx="0"/>
          </p:cNvCxnSpPr>
          <p:nvPr/>
        </p:nvCxnSpPr>
        <p:spPr>
          <a:xfrm flipH="1" flipV="1">
            <a:off x="2215570" y="5446524"/>
            <a:ext cx="126991" cy="903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288278" y="5446524"/>
            <a:ext cx="1990732" cy="309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50470" y="5273440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2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</a:t>
            </a:r>
            <a:r>
              <a:rPr lang="en-US" altLang="ko-KR" dirty="0" err="1"/>
              <a:t>Ingeritance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/>
              <a:t>따라하기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상속 </a:t>
            </a:r>
            <a:r>
              <a:rPr lang="en-US" altLang="ko-KR" sz="2000" dirty="0" smtClean="0"/>
              <a:t>(4/4)</a:t>
            </a:r>
          </a:p>
          <a:p>
            <a:pPr lvl="1"/>
            <a:r>
              <a:rPr lang="en-US" altLang="ko-KR" sz="2000" dirty="0" err="1" smtClean="0"/>
              <a:t>OneData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TwoData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클래스를 이용하여 결과 확인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TwoData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클래스로 </a:t>
            </a:r>
            <a:r>
              <a:rPr lang="en-US" altLang="ko-KR" sz="2000" dirty="0" err="1" smtClean="0"/>
              <a:t>OneData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 내의 변수 값을 초기화 시킬 수 있음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0" y="2435749"/>
            <a:ext cx="5031999" cy="2989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7522" y="4308051"/>
            <a:ext cx="1857080" cy="2168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45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428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 정보 출력 프로그램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상속을 이용한 프로그램 구현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7" name="타원 6"/>
          <p:cNvSpPr/>
          <p:nvPr/>
        </p:nvSpPr>
        <p:spPr>
          <a:xfrm>
            <a:off x="166874" y="2268402"/>
            <a:ext cx="3750419" cy="347749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8661" y="3264168"/>
            <a:ext cx="2077159" cy="207715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679" y="3904439"/>
            <a:ext cx="2050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char name[50];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2735" y="2737012"/>
            <a:ext cx="1927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Student: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grade;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student_id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00578" y="1813476"/>
            <a:ext cx="485721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&lt;</a:t>
            </a:r>
            <a:r>
              <a:rPr lang="ko-KR" altLang="en-US" b="1" dirty="0" smtClean="0"/>
              <a:t>구현 조건</a:t>
            </a:r>
            <a:r>
              <a:rPr lang="en-US" altLang="ko-KR" b="1" dirty="0" smtClean="0"/>
              <a:t>&gt;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Student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클래스를 상속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각 클래스의 변수는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으로 선언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각 클래스의 함수는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으로 선언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1)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2) </a:t>
            </a:r>
            <a:r>
              <a:rPr lang="ko-KR" altLang="en-US" dirty="0" smtClean="0"/>
              <a:t>매개변수를 받는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3) </a:t>
            </a:r>
            <a:r>
              <a:rPr lang="ko-KR" altLang="en-US" dirty="0" smtClean="0"/>
              <a:t>정보를 출력하는 함수 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* </a:t>
            </a:r>
            <a:r>
              <a:rPr lang="ko-KR" altLang="en-US" sz="1400" dirty="0" smtClean="0">
                <a:solidFill>
                  <a:srgbClr val="FF0000"/>
                </a:solidFill>
              </a:rPr>
              <a:t>함수 이름은 임의 지정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4. Main </a:t>
            </a:r>
            <a:r>
              <a:rPr lang="ko-KR" altLang="en-US" dirty="0" smtClean="0"/>
              <a:t>함수에서 </a:t>
            </a:r>
            <a:r>
              <a:rPr lang="en-US" altLang="ko-KR" dirty="0" smtClean="0"/>
              <a:t>Student</a:t>
            </a:r>
            <a:r>
              <a:rPr lang="ko-KR" altLang="en-US" dirty="0"/>
              <a:t> </a:t>
            </a:r>
            <a:r>
              <a:rPr lang="ko-KR" altLang="en-US" dirty="0" smtClean="0"/>
              <a:t>클래스를 이용해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학생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입력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위의 </a:t>
            </a:r>
            <a:r>
              <a:rPr lang="ko-KR" altLang="en-US" dirty="0" smtClean="0"/>
              <a:t>조건을 </a:t>
            </a:r>
            <a:r>
              <a:rPr lang="ko-KR" altLang="en-US" dirty="0" smtClean="0"/>
              <a:t>객체지향적으로 </a:t>
            </a:r>
            <a:r>
              <a:rPr lang="ko-KR" altLang="en-US" dirty="0" smtClean="0"/>
              <a:t>구현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*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클래스 별로 </a:t>
            </a:r>
            <a:r>
              <a:rPr lang="en-US" altLang="ko-KR" sz="1400" dirty="0" smtClean="0">
                <a:solidFill>
                  <a:srgbClr val="FF0000"/>
                </a:solidFill>
              </a:rPr>
              <a:t>.h, .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cpp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생성하고 구현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New_Simple01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6059</TotalTime>
  <Words>321</Words>
  <Application>Microsoft Office PowerPoint</Application>
  <PresentationFormat>화면 슬라이드 쇼(4:3)</PresentationFormat>
  <Paragraphs>98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Symbol</vt:lpstr>
      <vt:lpstr>Tw Cen MT</vt:lpstr>
      <vt:lpstr>KoPub돋움체 Bold</vt:lpstr>
      <vt:lpstr>Wingdings 3</vt:lpstr>
      <vt:lpstr>HY견명조</vt:lpstr>
      <vt:lpstr>KoPub돋움체 Light</vt:lpstr>
      <vt:lpstr>맑은 고딕</vt:lpstr>
      <vt:lpstr>Wingdings</vt:lpstr>
      <vt:lpstr>Arial</vt:lpstr>
      <vt:lpstr>New_Simple01</vt:lpstr>
      <vt:lpstr>PowerPoint 프레젠테이션</vt:lpstr>
      <vt:lpstr>목표</vt:lpstr>
      <vt:lpstr>실습</vt:lpstr>
      <vt:lpstr>상속(Ingeritance)</vt:lpstr>
      <vt:lpstr>상속(Ingeritance)</vt:lpstr>
      <vt:lpstr>상속(Ingeritance)</vt:lpstr>
      <vt:lpstr>상속(Ingeritance)</vt:lpstr>
      <vt:lpstr>과제</vt:lpstr>
      <vt:lpstr>학생 정보 출력 프로그램</vt:lpstr>
      <vt:lpstr>유의사항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G. D. Hong</dc:creator>
  <cp:lastModifiedBy>Windows 사용자</cp:lastModifiedBy>
  <cp:revision>1266</cp:revision>
  <cp:lastPrinted>2017-03-04T05:58:34Z</cp:lastPrinted>
  <dcterms:created xsi:type="dcterms:W3CDTF">2014-02-18T07:01:17Z</dcterms:created>
  <dcterms:modified xsi:type="dcterms:W3CDTF">2018-10-13T01:46:09Z</dcterms:modified>
</cp:coreProperties>
</file>