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4"/>
  </p:notesMasterIdLst>
  <p:sldIdLst>
    <p:sldId id="357" r:id="rId2"/>
    <p:sldId id="649" r:id="rId3"/>
    <p:sldId id="646" r:id="rId4"/>
    <p:sldId id="661" r:id="rId5"/>
    <p:sldId id="663" r:id="rId6"/>
    <p:sldId id="652" r:id="rId7"/>
    <p:sldId id="662" r:id="rId8"/>
    <p:sldId id="667" r:id="rId9"/>
    <p:sldId id="664" r:id="rId10"/>
    <p:sldId id="665" r:id="rId11"/>
    <p:sldId id="668" r:id="rId12"/>
    <p:sldId id="669" r:id="rId13"/>
    <p:sldId id="670" r:id="rId14"/>
    <p:sldId id="672" r:id="rId15"/>
    <p:sldId id="673" r:id="rId16"/>
    <p:sldId id="674" r:id="rId17"/>
    <p:sldId id="623" r:id="rId18"/>
    <p:sldId id="676" r:id="rId19"/>
    <p:sldId id="607" r:id="rId20"/>
    <p:sldId id="675" r:id="rId21"/>
    <p:sldId id="592" r:id="rId22"/>
    <p:sldId id="593" r:id="rId23"/>
  </p:sldIdLst>
  <p:sldSz cx="9144000" cy="6858000" type="screen4x3"/>
  <p:notesSz cx="6858000" cy="9872663"/>
  <p:embeddedFontLst>
    <p:embeddedFont>
      <p:font typeface="KoPub돋움체 Bold" panose="02020603020101020101" pitchFamily="18" charset="-127"/>
      <p:regular r:id="rId25"/>
      <p:bold r:id="rId26"/>
    </p:embeddedFont>
    <p:embeddedFont>
      <p:font typeface="Wingdings 3" panose="05040102010807070707" pitchFamily="18" charset="2"/>
      <p:regular r:id="rId27"/>
    </p:embeddedFont>
    <p:embeddedFont>
      <p:font typeface="KoPub돋움체 Light" panose="02020603020101020101" pitchFamily="18" charset="-127"/>
      <p:regular r:id="rId28"/>
    </p:embeddedFont>
    <p:embeddedFont>
      <p:font typeface="HY견명조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08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pos="3402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pos="2585" userDrawn="1">
          <p15:clr>
            <a:srgbClr val="A4A3A4"/>
          </p15:clr>
        </p15:guide>
        <p15:guide id="8" pos="4286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1C8"/>
    <a:srgbClr val="F1A6D9"/>
    <a:srgbClr val="D60093"/>
    <a:srgbClr val="FF99CC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9173" autoAdjust="0"/>
  </p:normalViewPr>
  <p:slideViewPr>
    <p:cSldViewPr snapToGrid="0">
      <p:cViewPr varScale="1">
        <p:scale>
          <a:sx n="102" d="100"/>
          <a:sy n="102" d="100"/>
        </p:scale>
        <p:origin x="2130" y="114"/>
      </p:cViewPr>
      <p:guideLst>
        <p:guide pos="4808"/>
        <p:guide orient="horz" pos="709"/>
        <p:guide pos="952"/>
        <p:guide pos="3402"/>
        <p:guide orient="horz" pos="1344"/>
        <p:guide orient="horz" pos="1230"/>
        <p:guide pos="2585"/>
        <p:guide pos="4286"/>
        <p:guide orient="horz" pos="4042"/>
        <p:guide orient="horz" pos="2160"/>
        <p:guide pos="3810"/>
      </p:guideLst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2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6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05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0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9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11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6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2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2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3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Unified Modeling Language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일반화 관계</a:t>
            </a:r>
            <a:r>
              <a:rPr lang="en-US" altLang="ko-KR" sz="2000" dirty="0" smtClean="0"/>
              <a:t>(generalization): </a:t>
            </a:r>
            <a:r>
              <a:rPr lang="ko-KR" altLang="en-US" sz="2000" dirty="0" err="1" smtClean="0"/>
              <a:t>상속관계</a:t>
            </a:r>
            <a:endParaRPr lang="en-US" altLang="ko-KR" sz="2000" dirty="0" smtClean="0"/>
          </a:p>
          <a:p>
            <a:pPr marL="685782" lvl="2" indent="0">
              <a:buNone/>
            </a:pPr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2092216"/>
            <a:ext cx="3743325" cy="437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1341438"/>
            <a:ext cx="3305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실체화 관계</a:t>
            </a:r>
            <a:r>
              <a:rPr lang="en-US" altLang="ko-KR" sz="2000" dirty="0" smtClean="0"/>
              <a:t>(realization):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pPr marL="685782" lvl="2" indent="0">
              <a:buNone/>
            </a:pPr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88" y="2154957"/>
            <a:ext cx="3724275" cy="199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4" y="2105620"/>
            <a:ext cx="2638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의존 관계</a:t>
            </a:r>
            <a:r>
              <a:rPr lang="en-US" altLang="ko-KR" sz="2000" dirty="0" smtClean="0"/>
              <a:t>(dependency): </a:t>
            </a:r>
            <a:r>
              <a:rPr lang="ko-KR" altLang="en-US" sz="2000" dirty="0" smtClean="0"/>
              <a:t>어떤 클래스가 다른 클래스를 참조</a:t>
            </a:r>
            <a:endParaRPr lang="en-US" altLang="ko-KR" sz="2000" dirty="0" smtClean="0"/>
          </a:p>
          <a:p>
            <a:pPr marL="685782" lvl="2" indent="0">
              <a:buNone/>
            </a:pPr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8" y="2085475"/>
            <a:ext cx="2581275" cy="3200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88" y="2142625"/>
            <a:ext cx="3552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연관 관계</a:t>
            </a:r>
            <a:r>
              <a:rPr lang="en-US" altLang="ko-KR" sz="2000" dirty="0" smtClean="0"/>
              <a:t>(association): C</a:t>
            </a:r>
            <a:r>
              <a:rPr lang="ko-KR" altLang="en-US" sz="2000" dirty="0" smtClean="0"/>
              <a:t> 클래스에 대한 </a:t>
            </a:r>
            <a:r>
              <a:rPr lang="en-US" altLang="ko-KR" sz="2000" dirty="0" smtClean="0"/>
              <a:t>reference</a:t>
            </a:r>
            <a:r>
              <a:rPr lang="ko-KR" altLang="en-US" sz="2000" dirty="0" smtClean="0"/>
              <a:t>를 계속 유지</a:t>
            </a:r>
            <a:endParaRPr lang="en-US" altLang="ko-KR" sz="2000" dirty="0" smtClean="0"/>
          </a:p>
          <a:p>
            <a:pPr marL="685782" lvl="2" indent="0">
              <a:buNone/>
            </a:pPr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52" y="2097505"/>
            <a:ext cx="4610100" cy="1933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4234815"/>
            <a:ext cx="3933825" cy="2600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538" y="4639627"/>
            <a:ext cx="38671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집약 관계</a:t>
            </a:r>
            <a:r>
              <a:rPr lang="en-US" altLang="ko-KR" sz="2000" dirty="0" smtClean="0"/>
              <a:t>(association): </a:t>
            </a:r>
            <a:r>
              <a:rPr lang="ko-KR" altLang="en-US" sz="2000" dirty="0" smtClean="0"/>
              <a:t>부분과 전체의 관계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부분이 되는 객체를 외부에서 생성하여 넘겨받는다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Computer </a:t>
            </a:r>
            <a:r>
              <a:rPr lang="ko-KR" altLang="en-US" sz="2000" dirty="0" smtClean="0"/>
              <a:t>클래스가 없어져도 부분이 되는 객체는 사라지지 않음</a:t>
            </a:r>
            <a:r>
              <a:rPr lang="en-US" altLang="ko-KR" sz="2000" dirty="0" smtClean="0"/>
              <a:t>.</a:t>
            </a:r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75" y="2471738"/>
            <a:ext cx="6134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합성 관계</a:t>
            </a:r>
            <a:r>
              <a:rPr lang="en-US" altLang="ko-KR" sz="2000" dirty="0" smtClean="0"/>
              <a:t>(composition): </a:t>
            </a:r>
            <a:r>
              <a:rPr lang="ko-KR" altLang="en-US" sz="2000" dirty="0" smtClean="0"/>
              <a:t>강한 집합체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부분을 이루는 객체가 없이는 전체가 아무 의미를 갖지 못함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Player </a:t>
            </a:r>
            <a:r>
              <a:rPr lang="ko-KR" altLang="en-US" sz="2000" dirty="0" smtClean="0"/>
              <a:t>클래스가 사라져 버리면 내부에 생성된 </a:t>
            </a:r>
            <a:r>
              <a:rPr lang="en-US" altLang="ko-KR" sz="2000" dirty="0" smtClean="0"/>
              <a:t>screen, controller</a:t>
            </a:r>
            <a:r>
              <a:rPr lang="ko-KR" altLang="en-US" sz="2000" dirty="0" smtClean="0"/>
              <a:t>도 같이 사라짐</a:t>
            </a: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39" y="2721043"/>
            <a:ext cx="4581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1326" y="15475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합성 관계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15" y="2066985"/>
            <a:ext cx="2686050" cy="185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64" y="2084789"/>
            <a:ext cx="2971800" cy="1752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75082" y="158279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집약 관계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110" y="4252580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Diary </a:t>
            </a:r>
            <a:r>
              <a:rPr lang="ko-KR" altLang="en-US" dirty="0" smtClean="0"/>
              <a:t>클래스 내부에서 생성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4129" y="4241443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Diary </a:t>
            </a:r>
            <a:r>
              <a:rPr lang="ko-KR" altLang="en-US" dirty="0" smtClean="0"/>
              <a:t>클래스 외부에서 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0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툴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툴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https://www.draw.io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16" y="1969123"/>
            <a:ext cx="6103559" cy="3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툴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툴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https://www.draw.io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05" y="1690889"/>
            <a:ext cx="6416445" cy="4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420239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다이어그램을 이해한다</a:t>
            </a:r>
            <a:r>
              <a:rPr lang="en-US" altLang="ko-KR" sz="2000" dirty="0" smtClean="0"/>
              <a:t>.</a:t>
            </a:r>
          </a:p>
          <a:p>
            <a:pPr algn="just"/>
            <a:r>
              <a:rPr lang="ko-KR" altLang="en-US" sz="2000" dirty="0" smtClean="0"/>
              <a:t>클래스 다이어그램을 그릴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</a:t>
            </a:r>
            <a:endParaRPr lang="en-US" altLang="ko-KR" dirty="0" smtClean="0"/>
          </a:p>
          <a:p>
            <a:pPr lvl="1"/>
            <a:r>
              <a:rPr lang="en-US" altLang="ko-KR" sz="1600" dirty="0" err="1" smtClean="0"/>
              <a:t>User.h</a:t>
            </a:r>
            <a:r>
              <a:rPr lang="ko-KR" altLang="en-US" sz="1600" dirty="0" smtClean="0"/>
              <a:t>에 정의된 클래스 </a:t>
            </a:r>
            <a:r>
              <a:rPr lang="en-US" altLang="ko-KR" sz="1600" dirty="0" smtClean="0"/>
              <a:t>A, B, C</a:t>
            </a:r>
            <a:r>
              <a:rPr lang="ko-KR" altLang="en-US" sz="1600" dirty="0" smtClean="0"/>
              <a:t>의 관계를 클래스 다이어그램으로 작성하시오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User.h</a:t>
            </a:r>
            <a:r>
              <a:rPr lang="ko-KR" altLang="en-US" sz="1600" dirty="0" smtClean="0"/>
              <a:t>에 정의된 클래스 </a:t>
            </a:r>
            <a:r>
              <a:rPr lang="en-US" altLang="ko-KR" sz="1600" dirty="0" smtClean="0"/>
              <a:t>BB, DD</a:t>
            </a:r>
            <a:r>
              <a:rPr lang="ko-KR" altLang="en-US" sz="1600" dirty="0" smtClean="0"/>
              <a:t>의 관계를 클래스 다이어그램으로 작성하시오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User.h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User.cpp</a:t>
            </a:r>
            <a:r>
              <a:rPr lang="ko-KR" altLang="en-US" sz="1600" dirty="0" smtClean="0"/>
              <a:t>는 이러닝에서 다운로드 받으실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2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(11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b="1" smtClean="0">
                <a:solidFill>
                  <a:schemeClr val="tx2">
                    <a:lumMod val="75000"/>
                  </a:schemeClr>
                </a:solidFill>
              </a:rPr>
              <a:t>02</a:t>
            </a:r>
            <a:r>
              <a:rPr lang="ko-KR" altLang="en-US" b="1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07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UML(Unified Modeling Language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en-US" altLang="ko-KR" sz="2000" dirty="0" smtClean="0"/>
              <a:t>UML</a:t>
            </a:r>
          </a:p>
          <a:p>
            <a:pPr lvl="1"/>
            <a:r>
              <a:rPr lang="ko-KR" altLang="en-US" sz="2000" dirty="0" smtClean="0"/>
              <a:t>시스템을 모델로 표현해주는 대표적인 모델링 언어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(System): </a:t>
            </a:r>
            <a:r>
              <a:rPr lang="ko-KR" altLang="en-US" sz="2000" dirty="0" smtClean="0"/>
              <a:t>문제에 대한 솔루션을 제공하는 소프트웨어와 하드웨어가 합쳐진 개념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r>
              <a:rPr lang="ko-KR" altLang="en-US" sz="2000" dirty="0" smtClean="0"/>
              <a:t>모델링 언어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객체 지향 소프트웨어 시스템을 개발 할 때 산출물을 </a:t>
            </a:r>
            <a:r>
              <a:rPr lang="ko-KR" altLang="en-US" sz="2000" dirty="0" err="1" smtClean="0"/>
              <a:t>명세화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시각화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문서화 할 때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시스템 개발자가 자신의 시스템을 구축하고 반영하는데 있어 표준적이고 이해하기 쉬운 방법을 제시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자신의 설계 결과물을 다른 사람과 효과적으로 주고받으며 공유할 수 있는 메커니즘을 제공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시스템 개발에 참여하는 분석가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의뢰인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프로그래머를 포함한 모든 이들이 이해하고 동의할 수 있는 설계 과정 조직화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구조 다이어그램 </a:t>
            </a:r>
            <a:r>
              <a:rPr lang="en-US" altLang="ko-KR" sz="2000" dirty="0" smtClean="0"/>
              <a:t>(Structure Diagram): 7</a:t>
            </a:r>
            <a:r>
              <a:rPr lang="ko-KR" altLang="en-US" sz="2000" dirty="0" smtClean="0"/>
              <a:t>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시스템의 정적인 면을 모델링하기 위한 다이어그램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클래스 다이어그램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 다이어그램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복합체 구조 다이어그램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배치 다이어그램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컴포넌트 다이어그램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패키지 다이어그램</a:t>
            </a: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7789" y="6459933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출처</a:t>
            </a:r>
            <a:r>
              <a:rPr lang="en-US" altLang="ko-KR" sz="1100" dirty="0">
                <a:solidFill>
                  <a:srgbClr val="7030A0"/>
                </a:solidFill>
              </a:rPr>
              <a:t>: https://commons.wikimedia.org/wiki/File:Uml_diagram-es.svg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8" name="Picture 2" descr="https://img1.daumcdn.net/thumb/R720x0.q80/?scode=mtistory&amp;fname=http%3A%2F%2Fcfile25.uf.tistory.com%2Fimage%2F127A86254C341E69014A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8" y="2479741"/>
            <a:ext cx="6858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05407" y="3320136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2403" y="4176785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2906" y="4179781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82562" y="4170163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5420" y="4817337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6673" y="4811705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47176" y="4829958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54" y="4820333"/>
            <a:ext cx="870144" cy="468700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9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g1.daumcdn.net/thumb/R720x0.q80/?scode=mtistory&amp;fname=http%3A%2F%2Fcfile25.uf.tistory.com%2Fimage%2F127A86254C341E69014A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8" y="2479741"/>
            <a:ext cx="6858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행위 다이어그램</a:t>
            </a:r>
            <a:r>
              <a:rPr lang="en-US" altLang="ko-KR" sz="2000" dirty="0"/>
              <a:t>(Behavior Diagram): 7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r>
              <a:rPr lang="ko-KR" altLang="en-US" sz="2000" dirty="0"/>
              <a:t>시스템의 동적인 면을 모델링하기 위한 다이어그램</a:t>
            </a:r>
            <a:endParaRPr lang="en-US" altLang="ko-KR" sz="2000" dirty="0"/>
          </a:p>
          <a:p>
            <a:pPr lvl="1"/>
            <a:r>
              <a:rPr lang="ko-KR" altLang="en-US" sz="2000" dirty="0"/>
              <a:t>활동 다이어그램</a:t>
            </a:r>
            <a:r>
              <a:rPr lang="en-US" altLang="ko-KR" sz="2000" dirty="0"/>
              <a:t>, </a:t>
            </a:r>
            <a:r>
              <a:rPr lang="ko-KR" altLang="en-US" sz="2000" dirty="0"/>
              <a:t>상태 머신 다이어그램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유즈</a:t>
            </a:r>
            <a:r>
              <a:rPr lang="ko-KR" altLang="en-US" sz="2000" dirty="0"/>
              <a:t> 케이스 다이어그램</a:t>
            </a:r>
            <a:r>
              <a:rPr lang="en-US" altLang="ko-KR" sz="2000" dirty="0"/>
              <a:t>, </a:t>
            </a:r>
          </a:p>
          <a:p>
            <a:pPr marL="342891" lvl="1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상호작용 </a:t>
            </a:r>
            <a:r>
              <a:rPr lang="ko-KR" altLang="en-US" sz="2000" dirty="0"/>
              <a:t>다이어그램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90615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5603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9947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93541" y="5675909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6497" y="332013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7108" y="417015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59328" y="417015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16497" y="4802222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93541" y="4802222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7789" y="6459933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출처</a:t>
            </a:r>
            <a:r>
              <a:rPr lang="en-US" altLang="ko-KR" sz="1100" dirty="0">
                <a:solidFill>
                  <a:srgbClr val="7030A0"/>
                </a:solidFill>
              </a:rPr>
              <a:t>: https://commons.wikimedia.org/wiki/File:Uml_diagram-es.svg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 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시스템을 구성하는 클래스 사이의 관계 표현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클래스 이름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속성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연산 으로 구성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접근제어자를 사용</a:t>
            </a:r>
            <a:endParaRPr lang="en-US" altLang="ko-KR" sz="2000" dirty="0" smtClean="0"/>
          </a:p>
          <a:p>
            <a:pPr marL="685782" lvl="2" indent="0">
              <a:buNone/>
            </a:pPr>
            <a:r>
              <a:rPr lang="en-US" altLang="ko-KR" sz="4400" dirty="0" smtClean="0"/>
              <a:t>-</a:t>
            </a:r>
            <a:r>
              <a:rPr lang="en-US" altLang="ko-KR" sz="2000" dirty="0" smtClean="0"/>
              <a:t>  private      </a:t>
            </a:r>
            <a:r>
              <a:rPr lang="ko-KR" altLang="en-US" sz="2000" dirty="0" smtClean="0"/>
              <a:t>소속된 클래스에서 생성된 객체들만 접근 가능</a:t>
            </a:r>
            <a:endParaRPr lang="en-US" altLang="ko-KR" sz="2000" dirty="0" smtClean="0"/>
          </a:p>
          <a:p>
            <a:pPr marL="685782" lvl="2" indent="0">
              <a:buNone/>
            </a:pPr>
            <a:r>
              <a:rPr lang="en-US" altLang="ko-KR" sz="4400" dirty="0" smtClean="0"/>
              <a:t>+</a:t>
            </a:r>
            <a:r>
              <a:rPr lang="en-US" altLang="ko-KR" sz="4400" dirty="0"/>
              <a:t> </a:t>
            </a:r>
            <a:r>
              <a:rPr lang="en-US" altLang="ko-KR" sz="2000" dirty="0" smtClean="0"/>
              <a:t>public       </a:t>
            </a:r>
            <a:r>
              <a:rPr lang="ko-KR" altLang="en-US" sz="2000" dirty="0" smtClean="0"/>
              <a:t>어떤 클래스의 객체라도 접근 가능</a:t>
            </a:r>
            <a:endParaRPr lang="en-US" altLang="ko-KR" sz="2000" dirty="0" smtClean="0"/>
          </a:p>
          <a:p>
            <a:pPr marL="685782" lvl="2" indent="0">
              <a:buNone/>
            </a:pPr>
            <a:endParaRPr lang="en-US" altLang="ko-KR" sz="1050" dirty="0" smtClean="0"/>
          </a:p>
          <a:p>
            <a:pPr marL="685782" lvl="2" indent="0">
              <a:buNone/>
            </a:pPr>
            <a:r>
              <a:rPr lang="en-US" altLang="ko-KR" sz="4400" dirty="0" smtClean="0"/>
              <a:t># </a:t>
            </a:r>
            <a:r>
              <a:rPr lang="en-US" altLang="ko-KR" sz="2000" dirty="0" smtClean="0"/>
              <a:t>protected 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클래스와 동일 패키지에 있거나 상속 관계에 있는 </a:t>
            </a:r>
            <a:endParaRPr lang="en-US" altLang="ko-KR" sz="2000" dirty="0"/>
          </a:p>
          <a:p>
            <a:pPr marL="685782" lvl="2" indent="0">
              <a:buNone/>
            </a:pPr>
            <a:r>
              <a:rPr lang="ko-KR" altLang="en-US" sz="2000" dirty="0"/>
              <a:t>                        </a:t>
            </a:r>
            <a:r>
              <a:rPr lang="ko-KR" altLang="en-US" sz="2000" dirty="0" smtClean="0"/>
              <a:t>하위 </a:t>
            </a:r>
            <a:r>
              <a:rPr lang="ko-KR" altLang="en-US" sz="2000" dirty="0"/>
              <a:t>클래스의 객체들만 접근 가능</a:t>
            </a:r>
            <a:endParaRPr lang="en-US" altLang="ko-KR" sz="2000" dirty="0"/>
          </a:p>
          <a:p>
            <a:pPr marL="685782" lvl="2" indent="0">
              <a:buNone/>
            </a:pPr>
            <a:r>
              <a:rPr lang="en-US" altLang="ko-KR" sz="4400" dirty="0"/>
              <a:t>~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package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동일 </a:t>
            </a:r>
            <a:r>
              <a:rPr lang="ko-KR" altLang="en-US" sz="2000" dirty="0"/>
              <a:t>패키지에 있는 클래스의 객체들만 접근 가능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4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 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8" y="2138362"/>
            <a:ext cx="322897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88" y="1350643"/>
            <a:ext cx="4552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 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5" y="1563051"/>
            <a:ext cx="8077200" cy="3000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2454" y="6451210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c++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가상함수</a:t>
            </a:r>
            <a:r>
              <a:rPr lang="ko-KR" altLang="en-US" sz="1100" dirty="0" smtClean="0"/>
              <a:t> 참고자료</a:t>
            </a:r>
            <a:r>
              <a:rPr lang="en-US" altLang="ko-KR" sz="1100" dirty="0"/>
              <a:t>: http://www.qaupot.com/wordpress/?p=2435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75" y="4660008"/>
            <a:ext cx="5343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클래스 다이어그램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관계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클래스 사이의 관계를 화살표로 표현한다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marL="642920" lvl="2" indent="0">
              <a:buNone/>
            </a:pPr>
            <a:endParaRPr lang="en-US" altLang="ko-KR" sz="2000" dirty="0" smtClean="0"/>
          </a:p>
          <a:p>
            <a:pPr marL="342891" lvl="1" indent="0">
              <a:buNone/>
            </a:pPr>
            <a:endParaRPr lang="en-US" altLang="ko-KR" sz="2000" b="1" dirty="0"/>
          </a:p>
          <a:p>
            <a:pPr lvl="2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88734" y="6400761"/>
            <a:ext cx="3004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출처</a:t>
            </a:r>
            <a:r>
              <a:rPr lang="en-US" altLang="ko-KR" sz="1100" dirty="0" smtClean="0">
                <a:solidFill>
                  <a:srgbClr val="7030A0"/>
                </a:solidFill>
              </a:rPr>
              <a:t>: JAVA </a:t>
            </a:r>
            <a:r>
              <a:rPr lang="ko-KR" altLang="en-US" sz="1100" dirty="0" smtClean="0">
                <a:solidFill>
                  <a:srgbClr val="7030A0"/>
                </a:solidFill>
              </a:rPr>
              <a:t>객체지향 디자인 패턴</a:t>
            </a:r>
            <a:r>
              <a:rPr lang="en-US" altLang="ko-KR" sz="1100" dirty="0" smtClean="0">
                <a:solidFill>
                  <a:srgbClr val="7030A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7030A0"/>
                </a:solidFill>
              </a:rPr>
              <a:t>한빛미디어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6146" name="Picture 2" descr="https://gmlwjd9405.github.io/images/class-diagram/associ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" y="2235344"/>
            <a:ext cx="91249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588</Words>
  <Application>Microsoft Office PowerPoint</Application>
  <PresentationFormat>화면 슬라이드 쇼(4:3)</PresentationFormat>
  <Paragraphs>183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KoPub돋움체 Bold</vt:lpstr>
      <vt:lpstr>Wingdings 3</vt:lpstr>
      <vt:lpstr>KoPub돋움체 Light</vt:lpstr>
      <vt:lpstr>HY견명조</vt:lpstr>
      <vt:lpstr>맑은 고딕</vt:lpstr>
      <vt:lpstr>Wingdings</vt:lpstr>
      <vt:lpstr>Arial</vt:lpstr>
      <vt:lpstr>Symbol</vt:lpstr>
      <vt:lpstr>Tw Cen MT</vt:lpstr>
      <vt:lpstr>New_Simple01</vt:lpstr>
      <vt:lpstr>PowerPoint 프레젠테이션</vt:lpstr>
      <vt:lpstr>목표</vt:lpstr>
      <vt:lpstr>UML(Unified Modeling Language)</vt:lpstr>
      <vt:lpstr>UML의 종류(1)</vt:lpstr>
      <vt:lpstr>UML의 종류(2)</vt:lpstr>
      <vt:lpstr>클래스 다이어그램(1)</vt:lpstr>
      <vt:lpstr>클래스 다이어그램(2)</vt:lpstr>
      <vt:lpstr>클래스 다이어그램(4)</vt:lpstr>
      <vt:lpstr>클래스 다이어그램(5)</vt:lpstr>
      <vt:lpstr>클래스 다이어그램(6)</vt:lpstr>
      <vt:lpstr>클래스 다이어그램(7)</vt:lpstr>
      <vt:lpstr>클래스 다이어그램(8)</vt:lpstr>
      <vt:lpstr>클래스 다이어그램(9)</vt:lpstr>
      <vt:lpstr>클래스 다이어그램(10)</vt:lpstr>
      <vt:lpstr>클래스 다이어그램(11)</vt:lpstr>
      <vt:lpstr>클래스 다이어그램(12)</vt:lpstr>
      <vt:lpstr>툴(1)</vt:lpstr>
      <vt:lpstr>툴(2)</vt:lpstr>
      <vt:lpstr>과제</vt:lpstr>
      <vt:lpstr>실습 과제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1254</cp:revision>
  <cp:lastPrinted>2017-03-04T05:58:34Z</cp:lastPrinted>
  <dcterms:created xsi:type="dcterms:W3CDTF">2014-02-18T07:01:17Z</dcterms:created>
  <dcterms:modified xsi:type="dcterms:W3CDTF">2018-10-27T10:59:57Z</dcterms:modified>
</cp:coreProperties>
</file>