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21"/>
  </p:notesMasterIdLst>
  <p:sldIdLst>
    <p:sldId id="357" r:id="rId2"/>
    <p:sldId id="649" r:id="rId3"/>
    <p:sldId id="646" r:id="rId4"/>
    <p:sldId id="663" r:id="rId5"/>
    <p:sldId id="678" r:id="rId6"/>
    <p:sldId id="691" r:id="rId7"/>
    <p:sldId id="681" r:id="rId8"/>
    <p:sldId id="685" r:id="rId9"/>
    <p:sldId id="682" r:id="rId10"/>
    <p:sldId id="683" r:id="rId11"/>
    <p:sldId id="684" r:id="rId12"/>
    <p:sldId id="680" r:id="rId13"/>
    <p:sldId id="692" r:id="rId14"/>
    <p:sldId id="623" r:id="rId15"/>
    <p:sldId id="676" r:id="rId16"/>
    <p:sldId id="607" r:id="rId17"/>
    <p:sldId id="675" r:id="rId18"/>
    <p:sldId id="592" r:id="rId19"/>
    <p:sldId id="593" r:id="rId20"/>
  </p:sldIdLst>
  <p:sldSz cx="9144000" cy="6858000" type="screen4x3"/>
  <p:notesSz cx="6858000" cy="9872663"/>
  <p:embeddedFontLst>
    <p:embeddedFont>
      <p:font typeface="맑은 고딕" panose="020B0503020000020004" pitchFamily="50" charset="-127"/>
      <p:regular r:id="rId22"/>
      <p:bold r:id="rId23"/>
    </p:embeddedFont>
    <p:embeddedFont>
      <p:font typeface="HY견명조" panose="02030600000101010101" pitchFamily="18" charset="-127"/>
      <p:regular r:id="rId24"/>
    </p:embeddedFont>
    <p:embeddedFont>
      <p:font typeface="Wingdings 3" panose="05040102010807070707" pitchFamily="18" charset="2"/>
      <p:regular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  <p:embeddedFont>
      <p:font typeface="KoPub돋움체 Bold" panose="02020603020101020101" pitchFamily="18" charset="-127"/>
      <p:regular r:id="rId30"/>
      <p:bold r:id="rId31"/>
    </p:embeddedFont>
    <p:embeddedFont>
      <p:font typeface="KoPub돋움체 Light" panose="02020603020101020101" pitchFamily="18" charset="-127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08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pos="3402" userDrawn="1">
          <p15:clr>
            <a:srgbClr val="A4A3A4"/>
          </p15:clr>
        </p15:guide>
        <p15:guide id="5" orient="horz" pos="134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pos="2585" userDrawn="1">
          <p15:clr>
            <a:srgbClr val="A4A3A4"/>
          </p15:clr>
        </p15:guide>
        <p15:guide id="8" pos="4286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1C8"/>
    <a:srgbClr val="F1A6D9"/>
    <a:srgbClr val="D60093"/>
    <a:srgbClr val="FF99CC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9173" autoAdjust="0"/>
  </p:normalViewPr>
  <p:slideViewPr>
    <p:cSldViewPr snapToGrid="0">
      <p:cViewPr>
        <p:scale>
          <a:sx n="125" d="100"/>
          <a:sy n="125" d="100"/>
        </p:scale>
        <p:origin x="1362" y="-480"/>
      </p:cViewPr>
      <p:guideLst>
        <p:guide pos="4808"/>
        <p:guide orient="horz" pos="709"/>
        <p:guide pos="952"/>
        <p:guide pos="3402"/>
        <p:guide orient="horz" pos="1344"/>
        <p:guide orient="horz" pos="1230"/>
        <p:guide pos="2585"/>
        <p:guide pos="4286"/>
        <p:guide orient="horz" pos="4042"/>
        <p:guide orient="horz" pos="2160"/>
        <p:guide pos="3810"/>
      </p:guideLst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9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3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7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5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3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2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2086502"/>
            <a:ext cx="8211312" cy="1342497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/>
              <a:t>Unified Modeling Language</a:t>
            </a:r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시퀀스 다이어그램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메시지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서로 다른 활성 객체간의 의사소통을 묘사하는데 이용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한 객체가 </a:t>
            </a:r>
            <a:r>
              <a:rPr lang="en-US" altLang="ko-KR" sz="2000" dirty="0" err="1" smtClean="0"/>
              <a:t>Lineline</a:t>
            </a:r>
            <a:r>
              <a:rPr lang="ko-KR" altLang="en-US" sz="2000" dirty="0" smtClean="0"/>
              <a:t>에서 다른 객체의 </a:t>
            </a:r>
            <a:r>
              <a:rPr lang="en-US" altLang="ko-KR" sz="2000" dirty="0" err="1" smtClean="0"/>
              <a:t>Lineline</a:t>
            </a:r>
            <a:r>
              <a:rPr lang="ko-KR" altLang="en-US" sz="2000" dirty="0" smtClean="0"/>
              <a:t>까지 화살표로 그려지며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화살표 위에는 보내지는 메시지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위치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4" y="3214687"/>
            <a:ext cx="4263489" cy="22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메시지 종류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100" y="4930843"/>
            <a:ext cx="4219575" cy="17907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48749"/>
              </p:ext>
            </p:extLst>
          </p:nvPr>
        </p:nvGraphicFramePr>
        <p:xfrm>
          <a:off x="458575" y="2006600"/>
          <a:ext cx="802510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25">
                  <a:extLst>
                    <a:ext uri="{9D8B030D-6E8A-4147-A177-3AD203B41FA5}">
                      <a16:colId xmlns:a16="http://schemas.microsoft.com/office/drawing/2014/main" val="188139768"/>
                    </a:ext>
                  </a:extLst>
                </a:gridCol>
                <a:gridCol w="7061275">
                  <a:extLst>
                    <a:ext uri="{9D8B030D-6E8A-4147-A177-3AD203B41FA5}">
                      <a16:colId xmlns:a16="http://schemas.microsoft.com/office/drawing/2014/main" val="76694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6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동기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메시지가 완료될 때 비로소 흐름이 중단되며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메시지로부터 전송된 임의의 메시지들이 전송 완료 시 중단됨을 표시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동기 메시지는 안이 채워진 화살표와 실선으로 모형화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제어 </a:t>
                      </a:r>
                      <a:r>
                        <a:rPr lang="ko-KR" altLang="en-US" baseline="0" dirty="0" smtClean="0"/>
                        <a:t>흐름이 호출 활성 객체로 반환됨을 보여주며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동기 메시지가 그 임무를 완료했음을 표시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반환 메시지는 열려진 화살표와 점선으로 모형화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6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비동기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활성 객체가 응답을</a:t>
                      </a:r>
                      <a:r>
                        <a:rPr lang="ko-KR" altLang="en-US" baseline="0" dirty="0" smtClean="0"/>
                        <a:t> 기다리지 않고 전송되는 메시지에 사용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비동기 메시지는 반이 열림 화살표와 굵은 선으로 모형화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7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평판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동기와 비동기의 구분이 없음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평판 메시지는 열린 화살표와 굵은 선으로 모형화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8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0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활성 막대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객체가 </a:t>
            </a:r>
            <a:r>
              <a:rPr lang="ko-KR" altLang="en-US" sz="2000" dirty="0"/>
              <a:t>제어를 가지고 어떤 종류의 정보를 처리하거나 기다리는 것을 표시</a:t>
            </a:r>
          </a:p>
          <a:p>
            <a:pPr lvl="2"/>
            <a:r>
              <a:rPr lang="ko-KR" altLang="en-US" sz="2000" dirty="0" smtClean="0"/>
              <a:t>활성 막대는 객체의 </a:t>
            </a:r>
            <a:r>
              <a:rPr lang="en-US" altLang="ko-KR" sz="2000" dirty="0" smtClean="0"/>
              <a:t>Lifeline </a:t>
            </a:r>
            <a:r>
              <a:rPr lang="ko-KR" altLang="en-US" sz="2000" dirty="0" smtClean="0"/>
              <a:t>위에 속이 빈 사각형으로 표시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2825750"/>
            <a:ext cx="3143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  <a:r>
              <a:rPr lang="en-US" altLang="ko-KR" dirty="0" smtClean="0"/>
              <a:t>(5)</a:t>
            </a:r>
            <a:endParaRPr lang="ko-KR" altLang="en-US" b="1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시퀀스 다이어그램 작성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Step </a:t>
            </a:r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참여하는 객체를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Step 2.</a:t>
            </a:r>
            <a:r>
              <a:rPr lang="en-US" altLang="ko-KR" dirty="0"/>
              <a:t> </a:t>
            </a:r>
            <a:r>
              <a:rPr lang="ko-KR" altLang="en-US" dirty="0"/>
              <a:t>파악한 객체를 </a:t>
            </a:r>
            <a:r>
              <a:rPr lang="en-US" altLang="ko-KR" dirty="0"/>
              <a:t>X</a:t>
            </a:r>
            <a:r>
              <a:rPr lang="ko-KR" altLang="en-US" dirty="0"/>
              <a:t>축에 나열하고 </a:t>
            </a:r>
            <a:r>
              <a:rPr lang="en-US" altLang="ko-KR" dirty="0" smtClean="0"/>
              <a:t>Lifeline</a:t>
            </a:r>
            <a:r>
              <a:rPr lang="ko-KR" altLang="en-US" dirty="0" smtClean="0"/>
              <a:t>을 그음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Step 3.</a:t>
            </a:r>
            <a:r>
              <a:rPr lang="en-US" altLang="ko-KR" dirty="0"/>
              <a:t> </a:t>
            </a:r>
            <a:r>
              <a:rPr lang="ko-KR" altLang="en-US" dirty="0" smtClean="0"/>
              <a:t>이벤트 </a:t>
            </a:r>
            <a:r>
              <a:rPr lang="ko-KR" altLang="en-US" dirty="0"/>
              <a:t>순서에 따라 객체의 메시지 </a:t>
            </a:r>
            <a:r>
              <a:rPr lang="ko-KR" altLang="en-US" dirty="0" smtClean="0"/>
              <a:t>호출을 화살표로 나타냄</a:t>
            </a:r>
            <a:endParaRPr lang="en-US" altLang="ko-KR" dirty="0"/>
          </a:p>
        </p:txBody>
      </p:sp>
      <p:sp>
        <p:nvSpPr>
          <p:cNvPr id="3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8596" y="6215082"/>
            <a:ext cx="2133600" cy="476250"/>
          </a:xfrm>
        </p:spPr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23134" r="10060" b="11511"/>
          <a:stretch/>
        </p:blipFill>
        <p:spPr bwMode="auto">
          <a:xfrm>
            <a:off x="620194" y="2610193"/>
            <a:ext cx="7488832" cy="382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64293" y="643342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비디오 대여 사용 예시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4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툴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툴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2"/>
              </a:rPr>
              <a:t>https://www.draw.io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/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16" y="1969123"/>
            <a:ext cx="6103559" cy="3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툴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툴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2"/>
              </a:rPr>
              <a:t>https://www.draw.io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/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06" y="1852867"/>
            <a:ext cx="5760570" cy="4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4</a:t>
            </a:r>
            <a:r>
              <a:rPr lang="ko-KR" altLang="en-US" sz="1600" dirty="0" smtClean="0"/>
              <a:t>주차 도서 관리 프로그램을 </a:t>
            </a:r>
            <a:r>
              <a:rPr lang="ko-KR" altLang="en-US" sz="1600" dirty="0" err="1" smtClean="0"/>
              <a:t>시퀸스</a:t>
            </a:r>
            <a:r>
              <a:rPr lang="ko-KR" altLang="en-US" sz="1600" dirty="0" smtClean="0"/>
              <a:t> 다이어그램으로 작성하시오</a:t>
            </a:r>
            <a:r>
              <a:rPr lang="en-US" altLang="ko-KR" sz="1600" dirty="0" smtClean="0"/>
              <a:t>.</a:t>
            </a:r>
          </a:p>
          <a:p>
            <a:pPr marL="342891" lvl="1" indent="0">
              <a:buNone/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파란색 박스 영역 채우세요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31" y="2430794"/>
            <a:ext cx="6753225" cy="3476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096" y="3396925"/>
            <a:ext cx="7334250" cy="253038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(11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en-US" altLang="ko-KR" sz="2000" b="1" dirty="0" smtClean="0">
                <a:solidFill>
                  <a:srgbClr val="FF0000"/>
                </a:solidFill>
              </a:rPr>
              <a:t>PDF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파일 제출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제출파일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 smtClean="0"/>
              <a:t>.pdf</a:t>
            </a:r>
            <a:endParaRPr lang="en-US" altLang="ko-KR" sz="2000" dirty="0"/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[02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_07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420239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다이어그램을 이해한다</a:t>
            </a:r>
            <a:r>
              <a:rPr lang="en-US" altLang="ko-KR" sz="2000" dirty="0" smtClean="0"/>
              <a:t>.</a:t>
            </a:r>
          </a:p>
          <a:p>
            <a:pPr algn="just"/>
            <a:r>
              <a:rPr lang="ko-KR" altLang="en-US" sz="2000" dirty="0" smtClean="0"/>
              <a:t>시퀀스 다이어그램을 그릴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UML(Unified Modeling Language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en-US" altLang="ko-KR" sz="2000" dirty="0" smtClean="0"/>
              <a:t>UML</a:t>
            </a:r>
          </a:p>
          <a:p>
            <a:pPr lvl="1"/>
            <a:r>
              <a:rPr lang="ko-KR" altLang="en-US" sz="2000" dirty="0" smtClean="0"/>
              <a:t>시스템을 모델로 표현해주는 대표적인 모델링 언어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(System): </a:t>
            </a:r>
            <a:r>
              <a:rPr lang="ko-KR" altLang="en-US" sz="2000" dirty="0" smtClean="0"/>
              <a:t>문제에 대한 솔루션을 제공하는 소프트웨어와 하드웨어가 합쳐진 개념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r>
              <a:rPr lang="ko-KR" altLang="en-US" sz="2000" dirty="0" smtClean="0"/>
              <a:t>모델링 언어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객체 지향 소프트웨어 시스템을 개발 할 때 산출물을 </a:t>
            </a:r>
            <a:r>
              <a:rPr lang="ko-KR" altLang="en-US" sz="2000" dirty="0" err="1" smtClean="0"/>
              <a:t>명세화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시각화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문서화 할 때 사용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시스템 개발자가 자신의 시스템을 구축하고 반영하는데 있어 표준적이고 이해하기 쉬운 방법을 제시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자신의 설계 결과물을 다른 사람과 효과적으로 주고받으며 공유할 수 있는 메커니즘을 제공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시스템 개발에 참여하는 분석가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의뢰인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프로그래머를 포함한 모든 이들이 이해하고 동의할 수 있는 설계 과정 조직화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mg1.daumcdn.net/thumb/R720x0.q80/?scode=mtistory&amp;fname=http%3A%2F%2Fcfile25.uf.tistory.com%2Fimage%2F127A86254C341E69014A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8" y="2479741"/>
            <a:ext cx="68580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행위 다이어그램</a:t>
            </a:r>
            <a:r>
              <a:rPr lang="en-US" altLang="ko-KR" sz="2000" dirty="0"/>
              <a:t>(Behavior Diagram): 7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시스템의 동적인 면을 모델링</a:t>
            </a:r>
            <a:r>
              <a:rPr lang="ko-KR" altLang="en-US" sz="2000" dirty="0"/>
              <a:t>하기 위한 다이어그램</a:t>
            </a:r>
            <a:endParaRPr lang="en-US" altLang="ko-KR" sz="2000" dirty="0"/>
          </a:p>
          <a:p>
            <a:pPr lvl="1"/>
            <a:r>
              <a:rPr lang="ko-KR" altLang="en-US" sz="2000" dirty="0"/>
              <a:t>활동 다이어그램</a:t>
            </a:r>
            <a:r>
              <a:rPr lang="en-US" altLang="ko-KR" sz="2000" dirty="0"/>
              <a:t>, </a:t>
            </a:r>
            <a:r>
              <a:rPr lang="ko-KR" altLang="en-US" sz="2000" dirty="0"/>
              <a:t>상태 머신 다이어그램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유즈</a:t>
            </a:r>
            <a:r>
              <a:rPr lang="ko-KR" altLang="en-US" sz="2000" dirty="0"/>
              <a:t> 케이스 다이어그램</a:t>
            </a:r>
            <a:r>
              <a:rPr lang="en-US" altLang="ko-KR" sz="2000" dirty="0"/>
              <a:t>, </a:t>
            </a:r>
          </a:p>
          <a:p>
            <a:pPr marL="342891" lvl="1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상호작용 </a:t>
            </a:r>
            <a:r>
              <a:rPr lang="ko-KR" altLang="en-US" sz="2000" dirty="0"/>
              <a:t>다이어그램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90615" y="5673438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5603" y="5673438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19947" y="5673438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93541" y="5675909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6497" y="3320136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87108" y="4170156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59328" y="4170156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16497" y="4802222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93541" y="4802222"/>
            <a:ext cx="870144" cy="468700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7789" y="6459933"/>
            <a:ext cx="402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7030A0"/>
                </a:solidFill>
              </a:rPr>
              <a:t>출처</a:t>
            </a:r>
            <a:r>
              <a:rPr lang="en-US" altLang="ko-KR" sz="1100" dirty="0">
                <a:solidFill>
                  <a:srgbClr val="7030A0"/>
                </a:solidFill>
              </a:rPr>
              <a:t>: https://commons.wikimedia.org/wiki/File:Uml_diagram-es.svg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2672" y="5601709"/>
            <a:ext cx="1016998" cy="607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5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시스템의 주요 구성 요소가 </a:t>
            </a:r>
            <a:r>
              <a:rPr lang="ko-KR" altLang="en-US" sz="2000" b="1" dirty="0" smtClean="0"/>
              <a:t>시간의 흐름에 따라 목표를 달성</a:t>
            </a:r>
            <a:r>
              <a:rPr lang="ko-KR" altLang="en-US" sz="2000" dirty="0" smtClean="0"/>
              <a:t>하기 위해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상호 작용하는 관계 표현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방향성 있는 화살표로 객체 사이에 오가는 메시지를 시간 순으로 나타냄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개발팀이 현재의 업무프로세서를 이해하고 분석하는데 도움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작성시 주의 사항</a:t>
            </a:r>
            <a:endParaRPr lang="en-US" altLang="ko-KR" sz="2000" dirty="0"/>
          </a:p>
          <a:p>
            <a:pPr lvl="2"/>
            <a:r>
              <a:rPr lang="en-US" altLang="ko-KR" sz="2000" dirty="0"/>
              <a:t>1) </a:t>
            </a:r>
            <a:r>
              <a:rPr lang="ko-KR" altLang="en-US" sz="2000" dirty="0"/>
              <a:t>동일한 상호작용을 여러 시퀀스 다이어그램에서 중복 작성에 주의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2) </a:t>
            </a:r>
            <a:r>
              <a:rPr lang="ko-KR" altLang="en-US" sz="2000" dirty="0" err="1"/>
              <a:t>가독성이</a:t>
            </a:r>
            <a:r>
              <a:rPr lang="ko-KR" altLang="en-US" sz="2000" dirty="0"/>
              <a:t> 좋도록 코멘트</a:t>
            </a:r>
            <a:r>
              <a:rPr lang="en-US" altLang="ko-KR" sz="2000" dirty="0"/>
              <a:t>(Comment)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3) </a:t>
            </a:r>
            <a:r>
              <a:rPr lang="ko-KR" altLang="en-US" sz="2000" dirty="0"/>
              <a:t>클래스 다이어그램에 표기된 </a:t>
            </a:r>
            <a:r>
              <a:rPr lang="ko-KR" altLang="en-US" sz="2000" dirty="0" err="1"/>
              <a:t>클래스명과</a:t>
            </a:r>
            <a:r>
              <a:rPr lang="ko-KR" altLang="en-US" sz="2000" dirty="0"/>
              <a:t> 매핑 가능하도록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ko-KR" altLang="en-US" sz="2000" dirty="0"/>
              <a:t>객체 이름을 표기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327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  <a:r>
              <a:rPr lang="en-US" altLang="ko-KR" dirty="0" smtClean="0"/>
              <a:t>(2)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17102" r="10813" b="3304"/>
          <a:stretch/>
        </p:blipFill>
        <p:spPr bwMode="auto">
          <a:xfrm>
            <a:off x="961894" y="1762993"/>
            <a:ext cx="7220211" cy="486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구성요소 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850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090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구성요소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53338"/>
              </p:ext>
            </p:extLst>
          </p:nvPr>
        </p:nvGraphicFramePr>
        <p:xfrm>
          <a:off x="617561" y="1661360"/>
          <a:ext cx="7842184" cy="170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78">
                  <a:extLst>
                    <a:ext uri="{9D8B030D-6E8A-4147-A177-3AD203B41FA5}">
                      <a16:colId xmlns:a16="http://schemas.microsoft.com/office/drawing/2014/main" val="3344901771"/>
                    </a:ext>
                  </a:extLst>
                </a:gridCol>
                <a:gridCol w="6240706">
                  <a:extLst>
                    <a:ext uri="{9D8B030D-6E8A-4147-A177-3AD203B41FA5}">
                      <a16:colId xmlns:a16="http://schemas.microsoft.com/office/drawing/2014/main" val="3762424794"/>
                    </a:ext>
                  </a:extLst>
                </a:gridCol>
              </a:tblGrid>
              <a:tr h="354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구성 요소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47202"/>
                  </a:ext>
                </a:extLst>
              </a:tr>
              <a:tr h="445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객체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시스템의 행위자이거나 시스템 내의 유효한 객체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5877"/>
                  </a:ext>
                </a:extLst>
              </a:tr>
              <a:tr h="445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메시지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서로 다른 활성 객체간의 의사소통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76106"/>
                  </a:ext>
                </a:extLst>
              </a:tr>
              <a:tr h="445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활성 막대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객체가 제어를 가지고 어떤 종류의 정보를 처리하거나 기다리는 것을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47097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97" y="3536122"/>
            <a:ext cx="5848350" cy="303416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64293" y="644294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학생 정보 조회 예시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183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구성요소 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89630"/>
              </p:ext>
            </p:extLst>
          </p:nvPr>
        </p:nvGraphicFramePr>
        <p:xfrm>
          <a:off x="617561" y="1661360"/>
          <a:ext cx="7842184" cy="170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78">
                  <a:extLst>
                    <a:ext uri="{9D8B030D-6E8A-4147-A177-3AD203B41FA5}">
                      <a16:colId xmlns:a16="http://schemas.microsoft.com/office/drawing/2014/main" val="3344901771"/>
                    </a:ext>
                  </a:extLst>
                </a:gridCol>
                <a:gridCol w="6240706">
                  <a:extLst>
                    <a:ext uri="{9D8B030D-6E8A-4147-A177-3AD203B41FA5}">
                      <a16:colId xmlns:a16="http://schemas.microsoft.com/office/drawing/2014/main" val="3762424794"/>
                    </a:ext>
                  </a:extLst>
                </a:gridCol>
              </a:tblGrid>
              <a:tr h="354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구성 요소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47202"/>
                  </a:ext>
                </a:extLst>
              </a:tr>
              <a:tr h="445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객체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시스템의 행위자이거나 시스템 내의 유효한 객체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5877"/>
                  </a:ext>
                </a:extLst>
              </a:tr>
              <a:tr h="445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메시지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서로 다른 활성 객체간의 의사소통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76106"/>
                  </a:ext>
                </a:extLst>
              </a:tr>
              <a:tr h="445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활성 막대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객체가 제어를 가지고 어떤 종류의 정보를 처리하거나 기다리는 것을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47097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3549015"/>
            <a:ext cx="5848350" cy="30341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74573" y="3642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82582" y="5014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메시지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721" y="56649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활성 막대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722120" y="3869055"/>
            <a:ext cx="708660" cy="81712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908832" y="4199031"/>
            <a:ext cx="806133" cy="53196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68046" y="4140071"/>
            <a:ext cx="1057274" cy="53196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1326" y="4703016"/>
            <a:ext cx="1274126" cy="14455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25153" y="4703016"/>
            <a:ext cx="1274126" cy="14455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53839" y="4793755"/>
            <a:ext cx="455021" cy="15746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70962" y="4864377"/>
            <a:ext cx="455021" cy="14354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구부러진 연결선 30"/>
          <p:cNvCxnSpPr>
            <a:stCxn id="17" idx="6"/>
            <a:endCxn id="14" idx="1"/>
          </p:cNvCxnSpPr>
          <p:nvPr/>
        </p:nvCxnSpPr>
        <p:spPr>
          <a:xfrm flipV="1">
            <a:off x="2430780" y="3827568"/>
            <a:ext cx="1280900" cy="45005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8" idx="0"/>
            <a:endCxn id="14" idx="2"/>
          </p:cNvCxnSpPr>
          <p:nvPr/>
        </p:nvCxnSpPr>
        <p:spPr>
          <a:xfrm rot="16200000" flipV="1">
            <a:off x="4211421" y="4098552"/>
            <a:ext cx="186797" cy="1416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9" idx="0"/>
            <a:endCxn id="14" idx="3"/>
          </p:cNvCxnSpPr>
          <p:nvPr/>
        </p:nvCxnSpPr>
        <p:spPr>
          <a:xfrm rot="16200000" flipV="1">
            <a:off x="5533989" y="3177376"/>
            <a:ext cx="312503" cy="161288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23" idx="3"/>
            <a:endCxn id="15" idx="1"/>
          </p:cNvCxnSpPr>
          <p:nvPr/>
        </p:nvCxnSpPr>
        <p:spPr>
          <a:xfrm flipV="1">
            <a:off x="6099279" y="5199447"/>
            <a:ext cx="1483303" cy="226337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26" idx="2"/>
            <a:endCxn id="16" idx="2"/>
          </p:cNvCxnSpPr>
          <p:nvPr/>
        </p:nvCxnSpPr>
        <p:spPr>
          <a:xfrm rot="5400000" flipH="1">
            <a:off x="1300191" y="5587257"/>
            <a:ext cx="334163" cy="1228155"/>
          </a:xfrm>
          <a:prstGeom prst="curvedConnector3">
            <a:avLst>
              <a:gd name="adj1" fmla="val -6841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4293" y="643342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학생 정보 조회 예시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3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409126" cy="5586829"/>
          </a:xfrm>
        </p:spPr>
        <p:txBody>
          <a:bodyPr/>
          <a:lstStyle/>
          <a:p>
            <a:r>
              <a:rPr lang="ko-KR" altLang="en-US" sz="2000" dirty="0" smtClean="0"/>
              <a:t>시퀀스 다이어그램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시스템의 행위자이거나 시스템 내의 유효한 객체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왼쪽에서 오른쪽으로 표현되며 객체는 </a:t>
            </a:r>
            <a:r>
              <a:rPr lang="en-US" altLang="ko-KR" sz="2000" dirty="0" smtClean="0"/>
              <a:t>Lifeline</a:t>
            </a:r>
            <a:r>
              <a:rPr lang="ko-KR" altLang="en-US" sz="2000" dirty="0" smtClean="0"/>
              <a:t>을 가짐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249680"/>
            <a:ext cx="8201025" cy="2314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6639" y="4222301"/>
            <a:ext cx="8723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LifeLine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470583" y="4477732"/>
            <a:ext cx="593887" cy="322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64470" y="4477732"/>
            <a:ext cx="527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7771" y="4222301"/>
            <a:ext cx="0" cy="463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588</Words>
  <Application>Microsoft Office PowerPoint</Application>
  <PresentationFormat>화면 슬라이드 쇼(4:3)</PresentationFormat>
  <Paragraphs>188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HY견명조</vt:lpstr>
      <vt:lpstr>Wingdings</vt:lpstr>
      <vt:lpstr>Arial</vt:lpstr>
      <vt:lpstr>Wingdings 3</vt:lpstr>
      <vt:lpstr>Tw Cen MT</vt:lpstr>
      <vt:lpstr>Symbol</vt:lpstr>
      <vt:lpstr>KoPub돋움체 Bold</vt:lpstr>
      <vt:lpstr>KoPub돋움체 Light</vt:lpstr>
      <vt:lpstr>New_Simple01</vt:lpstr>
      <vt:lpstr>PowerPoint 프레젠테이션</vt:lpstr>
      <vt:lpstr>목표</vt:lpstr>
      <vt:lpstr>UML(Unified Modeling Language)</vt:lpstr>
      <vt:lpstr>UML의 종류</vt:lpstr>
      <vt:lpstr>시퀀스 다이어그램(1)</vt:lpstr>
      <vt:lpstr>시퀀스 다이어그램(2)</vt:lpstr>
      <vt:lpstr>시퀀스 다이어그램(3)</vt:lpstr>
      <vt:lpstr>시퀀스 다이어그램(4)</vt:lpstr>
      <vt:lpstr>시퀀스 다이어그램(6)</vt:lpstr>
      <vt:lpstr>시퀀스 다이어그램(4)</vt:lpstr>
      <vt:lpstr>시퀀스 다이어그램(7)</vt:lpstr>
      <vt:lpstr>시퀀스 다이어그램(6)</vt:lpstr>
      <vt:lpstr>시퀀스 다이어그램(5)</vt:lpstr>
      <vt:lpstr>툴(1)</vt:lpstr>
      <vt:lpstr>툴(2)</vt:lpstr>
      <vt:lpstr>과제</vt:lpstr>
      <vt:lpstr>실습 과제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admin</cp:lastModifiedBy>
  <cp:revision>1365</cp:revision>
  <cp:lastPrinted>2017-03-04T05:58:34Z</cp:lastPrinted>
  <dcterms:created xsi:type="dcterms:W3CDTF">2014-02-18T07:01:17Z</dcterms:created>
  <dcterms:modified xsi:type="dcterms:W3CDTF">2018-10-30T08:28:09Z</dcterms:modified>
</cp:coreProperties>
</file>