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510" r:id="rId3"/>
    <p:sldId id="537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61" r:id="rId14"/>
    <p:sldId id="555" r:id="rId15"/>
    <p:sldId id="556" r:id="rId16"/>
    <p:sldId id="557" r:id="rId17"/>
    <p:sldId id="558" r:id="rId18"/>
    <p:sldId id="559" r:id="rId19"/>
    <p:sldId id="548" r:id="rId20"/>
    <p:sldId id="560" r:id="rId21"/>
    <p:sldId id="550" r:id="rId22"/>
    <p:sldId id="554" r:id="rId23"/>
    <p:sldId id="551" r:id="rId24"/>
    <p:sldId id="552" r:id="rId25"/>
    <p:sldId id="553" r:id="rId26"/>
    <p:sldId id="280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FF"/>
    <a:srgbClr val="FF9999"/>
    <a:srgbClr val="CCCC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78165" autoAdjust="0"/>
  </p:normalViewPr>
  <p:slideViewPr>
    <p:cSldViewPr>
      <p:cViewPr>
        <p:scale>
          <a:sx n="125" d="100"/>
          <a:sy n="125" d="100"/>
        </p:scale>
        <p:origin x="163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5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0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0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77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8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9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6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0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4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75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7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30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0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4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9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4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8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505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99927209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userDrawn="1">
  <p:cSld name="1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/>
                <a:ea typeface="HY헤드라인M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None/>
            </a:pPr>
            <a:fld id="{583B4CF4-9838-4927-882F-05CC363D664D}" type="slidenum">
              <a:rPr lang="en-US" altLang="ko-KR" sz="1000" b="1">
                <a:solidFill>
                  <a:srgbClr val="000066"/>
                </a:solidFill>
                <a:latin typeface="맑은 고딕"/>
                <a:ea typeface="맑은 고딕"/>
                <a:cs typeface="+mn-cs"/>
              </a:rPr>
              <a:pPr algn="r">
                <a:spcBef>
                  <a:spcPct val="0"/>
                </a:spcBef>
                <a:buNone/>
              </a:pPr>
              <a:t>‹#›</a:t>
            </a:fld>
            <a:endParaRPr lang="en-US" altLang="ko-KR" sz="1000" b="1">
              <a:solidFill>
                <a:srgbClr val="000066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/>
                <a:ea typeface="맑은 고딕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/>
                <a:ea typeface="맑은 고딕"/>
                <a:sym typeface="Symbol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/>
                <a:ea typeface="맑은 고딕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/>
                <a:ea typeface="맑은 고딕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/>
                <a:ea typeface="맑은 고딕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83552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  <p:sldLayoutId id="2147483657" r:id="rId5"/>
    <p:sldLayoutId id="214748365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semaphore</a:t>
            </a:r>
            <a:endParaRPr lang="en-US" altLang="ko-KR" dirty="0" smtClean="0"/>
          </a:p>
          <a:p>
            <a:r>
              <a:rPr lang="en-US" altLang="ko-KR" dirty="0" smtClean="0"/>
              <a:t>2019.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13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SEMAPHORE[7/7]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sem_post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변수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002060"/>
                </a:solidFill>
              </a:rPr>
              <a:t>V</a:t>
            </a:r>
            <a:r>
              <a:rPr lang="en-US" altLang="ko-KR" dirty="0" smtClean="0">
                <a:solidFill>
                  <a:srgbClr val="002060"/>
                </a:solidFill>
              </a:rPr>
              <a:t>(s), signal(s)</a:t>
            </a:r>
            <a:r>
              <a:rPr lang="ko-KR" altLang="en-US" dirty="0" smtClean="0">
                <a:solidFill>
                  <a:srgbClr val="002060"/>
                </a:solidFill>
              </a:rPr>
              <a:t>와 동일한 역할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2060"/>
                </a:solidFill>
              </a:rPr>
              <a:t>세마포어의</a:t>
            </a:r>
            <a:r>
              <a:rPr lang="ko-KR" altLang="en-US" dirty="0" smtClean="0">
                <a:solidFill>
                  <a:srgbClr val="002060"/>
                </a:solidFill>
              </a:rPr>
              <a:t> 잠금 해제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값 증가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s</a:t>
            </a:r>
            <a:r>
              <a:rPr lang="ko-KR" altLang="en-US" dirty="0" smtClean="0">
                <a:solidFill>
                  <a:srgbClr val="002060"/>
                </a:solidFill>
              </a:rPr>
              <a:t>의 값이 증가하여 대기중이었던 다른 프로세스 혹은 </a:t>
            </a:r>
            <a:r>
              <a:rPr lang="ko-KR" altLang="en-US" dirty="0" err="1" smtClean="0">
                <a:solidFill>
                  <a:srgbClr val="002060"/>
                </a:solidFill>
              </a:rPr>
              <a:t>쓰레드가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임계영역에</a:t>
            </a:r>
            <a:r>
              <a:rPr lang="ko-KR" altLang="en-US" dirty="0" smtClean="0">
                <a:solidFill>
                  <a:srgbClr val="002060"/>
                </a:solidFill>
              </a:rPr>
              <a:t> 들어가 실행 가능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단 </a:t>
            </a:r>
            <a:r>
              <a:rPr lang="en-US" altLang="ko-KR" dirty="0" err="1" smtClean="0">
                <a:solidFill>
                  <a:srgbClr val="002060"/>
                </a:solidFill>
              </a:rPr>
              <a:t>sem_post</a:t>
            </a:r>
            <a:r>
              <a:rPr lang="en-US" altLang="ko-KR" dirty="0" smtClean="0">
                <a:solidFill>
                  <a:srgbClr val="002060"/>
                </a:solidFill>
              </a:rPr>
              <a:t>(&amp;s)</a:t>
            </a:r>
            <a:r>
              <a:rPr lang="ko-KR" altLang="en-US" dirty="0" smtClean="0">
                <a:solidFill>
                  <a:srgbClr val="002060"/>
                </a:solidFill>
              </a:rPr>
              <a:t>이후에도 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s</a:t>
            </a:r>
            <a:r>
              <a:rPr lang="ko-KR" altLang="en-US" dirty="0" smtClean="0">
                <a:solidFill>
                  <a:srgbClr val="002060"/>
                </a:solidFill>
              </a:rPr>
              <a:t>의 값이 </a:t>
            </a:r>
            <a:r>
              <a:rPr lang="en-US" altLang="ko-KR" dirty="0" smtClean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이하면 </a:t>
            </a:r>
            <a:r>
              <a:rPr lang="ko-KR" altLang="en-US" dirty="0" err="1" smtClean="0">
                <a:solidFill>
                  <a:srgbClr val="002060"/>
                </a:solidFill>
              </a:rPr>
              <a:t>임계영역에</a:t>
            </a:r>
            <a:r>
              <a:rPr lang="ko-KR" altLang="en-US" dirty="0" smtClean="0">
                <a:solidFill>
                  <a:srgbClr val="002060"/>
                </a:solidFill>
              </a:rPr>
              <a:t> 들어갈 수 없음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2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생산자</a:t>
            </a:r>
            <a:r>
              <a:rPr lang="en-US" altLang="ko-KR" smtClean="0"/>
              <a:t>-</a:t>
            </a:r>
            <a:r>
              <a:rPr lang="ko-KR" altLang="en-US" smtClean="0"/>
              <a:t>소비자 문제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8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[1/11]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257347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생산자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소비자 문제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2060"/>
                </a:solidFill>
              </a:rPr>
              <a:t>세마포어를</a:t>
            </a:r>
            <a:r>
              <a:rPr lang="ko-KR" altLang="en-US" dirty="0" smtClean="0">
                <a:solidFill>
                  <a:srgbClr val="002060"/>
                </a:solidFill>
              </a:rPr>
              <a:t> 사용해 생산자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소비자 문제를 해결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제시해주는 소스코드를 작성하고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문제 해결을 위해 </a:t>
            </a:r>
            <a:r>
              <a:rPr lang="en-US" altLang="ko-KR" dirty="0" err="1" smtClean="0">
                <a:solidFill>
                  <a:srgbClr val="002060"/>
                </a:solidFill>
              </a:rPr>
              <a:t>semaphore.c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소스 수정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실습자료에서 함수 설명 부분을 참고하여 코드 작성 진행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5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[2/11]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257347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코드 작성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pc_exercise2 </a:t>
            </a:r>
            <a:r>
              <a:rPr lang="ko-KR" altLang="en-US" dirty="0" smtClean="0">
                <a:solidFill>
                  <a:srgbClr val="002060"/>
                </a:solidFill>
              </a:rPr>
              <a:t>디렉토리 생성</a:t>
            </a:r>
            <a:endParaRPr lang="en-US" altLang="ko-KR" dirty="0">
              <a:solidFill>
                <a:srgbClr val="002060"/>
              </a:solidFill>
            </a:endParaRPr>
          </a:p>
          <a:p>
            <a:pPr lvl="2"/>
            <a:r>
              <a:rPr lang="en-US" altLang="ko-KR" dirty="0" err="1">
                <a:solidFill>
                  <a:srgbClr val="002060"/>
                </a:solidFill>
              </a:rPr>
              <a:t>m</a:t>
            </a:r>
            <a:r>
              <a:rPr lang="en-US" altLang="ko-KR" dirty="0" err="1" smtClean="0">
                <a:solidFill>
                  <a:srgbClr val="002060"/>
                </a:solidFill>
              </a:rPr>
              <a:t>kdir</a:t>
            </a:r>
            <a:r>
              <a:rPr lang="en-US" altLang="ko-KR" dirty="0" smtClean="0">
                <a:solidFill>
                  <a:srgbClr val="002060"/>
                </a:solidFill>
              </a:rPr>
              <a:t> pc_exercise2</a:t>
            </a:r>
            <a:endParaRPr lang="en-US" altLang="ko-KR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04864"/>
            <a:ext cx="6855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[3/11]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main.c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56792"/>
            <a:ext cx="5793918" cy="45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[4/11]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>
                <a:solidFill>
                  <a:srgbClr val="002060"/>
                </a:solidFill>
              </a:rPr>
              <a:t>s</a:t>
            </a:r>
            <a:r>
              <a:rPr lang="en-US" altLang="ko-KR" dirty="0" err="1" smtClean="0">
                <a:solidFill>
                  <a:srgbClr val="002060"/>
                </a:solidFill>
              </a:rPr>
              <a:t>emaphore.h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556792"/>
            <a:ext cx="35052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8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[5/11]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semaphore.c</a:t>
            </a:r>
            <a:r>
              <a:rPr lang="en-US" altLang="ko-KR" dirty="0" smtClean="0">
                <a:solidFill>
                  <a:srgbClr val="002060"/>
                </a:solidFill>
              </a:rPr>
              <a:t>(1/3)</a:t>
            </a: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1" y="1844824"/>
            <a:ext cx="7429078" cy="36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5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[6/11]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semaphore.c</a:t>
            </a:r>
            <a:r>
              <a:rPr lang="en-US" altLang="ko-KR" dirty="0" smtClean="0">
                <a:solidFill>
                  <a:srgbClr val="002060"/>
                </a:solidFill>
              </a:rPr>
              <a:t>(2/3)</a:t>
            </a: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8" y="2055982"/>
            <a:ext cx="7230963" cy="31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4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[7/11]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semaphore.c</a:t>
            </a:r>
            <a:r>
              <a:rPr lang="en-US" altLang="ko-KR" dirty="0" smtClean="0">
                <a:solidFill>
                  <a:srgbClr val="002060"/>
                </a:solidFill>
              </a:rPr>
              <a:t>(3/3)</a:t>
            </a: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4" y="1976066"/>
            <a:ext cx="8193196" cy="32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9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[8/11]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cq.h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20" y="1466364"/>
            <a:ext cx="3437359" cy="49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semaphore</a:t>
            </a:r>
          </a:p>
          <a:p>
            <a:endParaRPr lang="en-US" altLang="ko-KR" smtClean="0"/>
          </a:p>
          <a:p>
            <a:r>
              <a:rPr lang="ko-KR" altLang="en-US" smtClean="0"/>
              <a:t>생산자</a:t>
            </a:r>
            <a:r>
              <a:rPr lang="en-US" altLang="ko-KR" smtClean="0"/>
              <a:t>-</a:t>
            </a:r>
            <a:r>
              <a:rPr lang="ko-KR" altLang="en-US" smtClean="0"/>
              <a:t>소비자 문제</a:t>
            </a:r>
            <a:endParaRPr lang="en-US" altLang="ko-KR" smtClean="0"/>
          </a:p>
          <a:p>
            <a:endParaRPr lang="en-US" altLang="ko-KR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3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[9/11]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cq.c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02" y="1412776"/>
            <a:ext cx="3465596" cy="48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[10/11]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Makefile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076450"/>
            <a:ext cx="5200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8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</a:t>
            </a:r>
            <a:r>
              <a:rPr lang="en-US" altLang="ko-KR" dirty="0" smtClean="0"/>
              <a:t>[11/11]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ko-KR" altLang="en-US" smtClean="0">
                <a:solidFill>
                  <a:srgbClr val="002060"/>
                </a:solidFill>
              </a:rPr>
              <a:t>실행 결과</a:t>
            </a:r>
            <a:endParaRPr lang="en-US" altLang="ko-KR" smtClean="0">
              <a:solidFill>
                <a:srgbClr val="002060"/>
              </a:solidFill>
            </a:endParaRPr>
          </a:p>
          <a:p>
            <a:pPr lvl="1"/>
            <a:r>
              <a:rPr lang="ko-KR" altLang="en-US" smtClean="0">
                <a:solidFill>
                  <a:srgbClr val="002060"/>
                </a:solidFill>
              </a:rPr>
              <a:t>소비자가 빈 버퍼에 접근해 오류 발생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51" y="2132856"/>
            <a:ext cx="5332897" cy="35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3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과제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8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시간에 수업한 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문제를 </a:t>
            </a:r>
            <a:r>
              <a:rPr lang="en-US" altLang="ko-KR" dirty="0" smtClean="0"/>
              <a:t>Semaphore</a:t>
            </a:r>
            <a:r>
              <a:rPr lang="ko-KR" altLang="en-US" dirty="0" smtClean="0"/>
              <a:t>를 이용하여 해결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2019.05.20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구현한 코드</a:t>
            </a:r>
            <a:r>
              <a:rPr lang="en-US" altLang="ko-KR" dirty="0" smtClean="0"/>
              <a:t>(.c)</a:t>
            </a:r>
            <a:r>
              <a:rPr lang="ko-KR" altLang="en-US" dirty="0" smtClean="0"/>
              <a:t>와 실행 결과 스크린 샷이 포함된 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함수를 어떻게 구현하였는지 작성한 보고서</a:t>
            </a:r>
            <a:r>
              <a:rPr lang="en-US" altLang="ko-KR" dirty="0" smtClean="0"/>
              <a:t>(.pdf)</a:t>
            </a:r>
            <a:r>
              <a:rPr lang="ko-KR" altLang="en-US" dirty="0" smtClean="0"/>
              <a:t>를 압축하여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파일명</a:t>
            </a:r>
            <a:r>
              <a:rPr lang="en-US" altLang="ko-KR" dirty="0" smtClean="0"/>
              <a:t>:</a:t>
            </a:r>
            <a:r>
              <a:rPr lang="en-US" altLang="ko-KR" dirty="0" smtClean="0"/>
              <a:t>OS00_04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3058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과제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en-US" altLang="ko-KR" dirty="0"/>
              <a:t>2</a:t>
            </a:r>
            <a:r>
              <a:rPr lang="en-US" altLang="ko-KR" dirty="0" smtClean="0"/>
              <a:t>/2]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568915" cy="5072098"/>
          </a:xfrm>
        </p:spPr>
        <p:txBody>
          <a:bodyPr/>
          <a:lstStyle/>
          <a:p>
            <a:pPr lvl="0"/>
            <a:r>
              <a:rPr lang="ko-KR" altLang="en-US" dirty="0" smtClean="0"/>
              <a:t>과제 결과 예시</a:t>
            </a:r>
            <a:endParaRPr lang="en-US" altLang="ko-KR" dirty="0"/>
          </a:p>
          <a:p>
            <a:pPr lvl="1"/>
            <a:r>
              <a:rPr lang="ko-KR" altLang="en-US" dirty="0" smtClean="0"/>
              <a:t>각 생산자에서 생산한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데이터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각 소비자에서 소비한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데이터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결과를 화면에 출력</a:t>
            </a:r>
            <a:endParaRPr lang="en-US" altLang="ko-KR" dirty="0"/>
          </a:p>
          <a:p>
            <a:pPr lvl="1"/>
            <a:r>
              <a:rPr lang="ko-KR" altLang="en-US" dirty="0" smtClean="0"/>
              <a:t>정상 적으로 구현하였으면 </a:t>
            </a:r>
            <a:r>
              <a:rPr lang="en-US" altLang="ko-KR" dirty="0" smtClean="0"/>
              <a:t>full, empty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문장이 출력 안됨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48" y="1196752"/>
            <a:ext cx="377214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smtClean="0"/>
              <a:t>Q&amp;A</a:t>
            </a:r>
            <a:endParaRPr lang="ko-KR" altLang="en-US" sz="540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semaphore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SEMAPHORE[1/7]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smtClean="0">
                <a:solidFill>
                  <a:srgbClr val="002060"/>
                </a:solidFill>
              </a:rPr>
              <a:t>Semaphore</a:t>
            </a:r>
          </a:p>
          <a:p>
            <a:pPr lvl="1"/>
            <a:r>
              <a:rPr lang="ko-KR" altLang="en-US" smtClean="0">
                <a:solidFill>
                  <a:srgbClr val="002060"/>
                </a:solidFill>
              </a:rPr>
              <a:t>바쁜 대기</a:t>
            </a:r>
            <a:r>
              <a:rPr lang="en-US" altLang="ko-KR" smtClean="0">
                <a:solidFill>
                  <a:srgbClr val="002060"/>
                </a:solidFill>
              </a:rPr>
              <a:t>(Busy Waiting)</a:t>
            </a:r>
            <a:r>
              <a:rPr lang="ko-KR" altLang="en-US">
                <a:solidFill>
                  <a:srgbClr val="002060"/>
                </a:solidFill>
              </a:rPr>
              <a:t>를</a:t>
            </a:r>
            <a:r>
              <a:rPr lang="ko-KR" altLang="en-US" smtClean="0">
                <a:solidFill>
                  <a:srgbClr val="002060"/>
                </a:solidFill>
              </a:rPr>
              <a:t> 피하기 위한 더 나은 하드웨어 지원</a:t>
            </a:r>
            <a:r>
              <a:rPr lang="en-US" altLang="ko-KR" smtClean="0">
                <a:solidFill>
                  <a:srgbClr val="002060"/>
                </a:solidFill>
              </a:rPr>
              <a:t>(Hardware-Supported) </a:t>
            </a:r>
            <a:r>
              <a:rPr lang="ko-KR" altLang="en-US" smtClean="0">
                <a:solidFill>
                  <a:srgbClr val="002060"/>
                </a:solidFill>
              </a:rPr>
              <a:t>동기화 매커니즘</a:t>
            </a:r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r>
              <a:rPr lang="ko-KR" altLang="en-US" smtClean="0">
                <a:solidFill>
                  <a:srgbClr val="002060"/>
                </a:solidFill>
              </a:rPr>
              <a:t>세마포어</a:t>
            </a:r>
            <a:r>
              <a:rPr lang="en-US" altLang="ko-KR" smtClean="0">
                <a:solidFill>
                  <a:srgbClr val="002060"/>
                </a:solidFill>
              </a:rPr>
              <a:t>(Semaphore)</a:t>
            </a:r>
            <a:r>
              <a:rPr lang="ko-KR" altLang="en-US" smtClean="0">
                <a:solidFill>
                  <a:srgbClr val="002060"/>
                </a:solidFill>
              </a:rPr>
              <a:t>라고 하는 변수를 사용</a:t>
            </a:r>
            <a:endParaRPr lang="en-US" altLang="ko-KR" smtClean="0">
              <a:solidFill>
                <a:srgbClr val="002060"/>
              </a:solidFill>
            </a:endParaRP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세마포어는 정수 값을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가짐</a:t>
            </a:r>
            <a:endParaRPr lang="en-US" altLang="ko-KR" smtClean="0">
              <a:solidFill>
                <a:srgbClr val="002060"/>
              </a:solidFill>
            </a:endParaRPr>
          </a:p>
          <a:p>
            <a:pPr lvl="2"/>
            <a:endParaRPr lang="en-US" altLang="ko-KR">
              <a:solidFill>
                <a:srgbClr val="002060"/>
              </a:solidFill>
            </a:endParaRP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음수가 아닌 수로 초기화됨</a:t>
            </a:r>
            <a:endParaRPr lang="en-US" altLang="ko-KR" smtClean="0">
              <a:solidFill>
                <a:srgbClr val="002060"/>
              </a:solidFill>
            </a:endParaRPr>
          </a:p>
          <a:p>
            <a:pPr lvl="2"/>
            <a:endParaRPr lang="en-US" altLang="ko-KR">
              <a:solidFill>
                <a:srgbClr val="002060"/>
              </a:solidFill>
            </a:endParaRP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프로세스가 자원을 기다리고 있을 때 해당 프로세스가 리소스를 사용 가능 할  때까지 </a:t>
            </a:r>
            <a:r>
              <a:rPr lang="en-US" altLang="ko-KR" smtClean="0">
                <a:solidFill>
                  <a:srgbClr val="002060"/>
                </a:solidFill>
              </a:rPr>
              <a:t>Blocked</a:t>
            </a:r>
            <a:r>
              <a:rPr lang="ko-KR" altLang="en-US" smtClean="0">
                <a:solidFill>
                  <a:srgbClr val="002060"/>
                </a:solidFill>
              </a:rPr>
              <a:t>상태</a:t>
            </a:r>
            <a:endParaRPr lang="en-US" altLang="ko-KR" smtClean="0">
              <a:solidFill>
                <a:srgbClr val="002060"/>
              </a:solidFill>
            </a:endParaRPr>
          </a:p>
          <a:p>
            <a:pPr lvl="2"/>
            <a:endParaRPr lang="en-US" altLang="ko-KR" smtClean="0">
              <a:solidFill>
                <a:srgbClr val="002060"/>
              </a:solidFill>
            </a:endParaRPr>
          </a:p>
          <a:p>
            <a:pPr lvl="1"/>
            <a:r>
              <a:rPr lang="ko-KR" altLang="en-US" smtClean="0">
                <a:solidFill>
                  <a:srgbClr val="002060"/>
                </a:solidFill>
              </a:rPr>
              <a:t>세마포어 값을 변경하는 함수가 실행되는 동안 다른 프로세스 또는 쓰레드가 이 값을 변경할 수 없음</a:t>
            </a:r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3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SEMAPHORE[2/7]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smtClean="0">
                <a:solidFill>
                  <a:srgbClr val="002060"/>
                </a:solidFill>
              </a:rPr>
              <a:t>semWait(s)</a:t>
            </a:r>
          </a:p>
          <a:p>
            <a:pPr lvl="1"/>
            <a:r>
              <a:rPr lang="en-US" altLang="ko-KR" smtClean="0">
                <a:solidFill>
                  <a:srgbClr val="002060"/>
                </a:solidFill>
              </a:rPr>
              <a:t>P(s)</a:t>
            </a:r>
            <a:r>
              <a:rPr lang="ko-KR" altLang="en-US" smtClean="0">
                <a:solidFill>
                  <a:srgbClr val="002060"/>
                </a:solidFill>
              </a:rPr>
              <a:t>또는 </a:t>
            </a:r>
            <a:r>
              <a:rPr lang="en-US" altLang="ko-KR" smtClean="0">
                <a:solidFill>
                  <a:srgbClr val="002060"/>
                </a:solidFill>
              </a:rPr>
              <a:t>Wait(s)</a:t>
            </a:r>
            <a:r>
              <a:rPr lang="ko-KR" altLang="en-US" smtClean="0">
                <a:solidFill>
                  <a:srgbClr val="002060"/>
                </a:solidFill>
              </a:rPr>
              <a:t>로도 표현</a:t>
            </a:r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r>
              <a:rPr lang="en-US" altLang="ko-KR" smtClean="0">
                <a:solidFill>
                  <a:srgbClr val="002060"/>
                </a:solidFill>
              </a:rPr>
              <a:t>semWait</a:t>
            </a:r>
            <a:r>
              <a:rPr lang="ko-KR" altLang="en-US" smtClean="0">
                <a:solidFill>
                  <a:srgbClr val="002060"/>
                </a:solidFill>
              </a:rPr>
              <a:t>가 호출되면</a:t>
            </a:r>
            <a:endParaRPr lang="en-US" altLang="ko-KR" smtClean="0">
              <a:solidFill>
                <a:srgbClr val="002060"/>
              </a:solidFill>
            </a:endParaRP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세마포어 값이 </a:t>
            </a:r>
            <a:r>
              <a:rPr lang="en-US" altLang="ko-KR" smtClean="0">
                <a:solidFill>
                  <a:srgbClr val="002060"/>
                </a:solidFill>
              </a:rPr>
              <a:t>1 </a:t>
            </a:r>
            <a:r>
              <a:rPr lang="ko-KR" altLang="en-US" smtClean="0">
                <a:solidFill>
                  <a:srgbClr val="002060"/>
                </a:solidFill>
              </a:rPr>
              <a:t>감소</a:t>
            </a:r>
            <a:r>
              <a:rPr lang="en-US" altLang="ko-KR" smtClean="0">
                <a:solidFill>
                  <a:srgbClr val="002060"/>
                </a:solidFill>
              </a:rPr>
              <a:t>(s.count--)</a:t>
            </a: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이 때 세마포어 값이 음수라면 프로세스를 큐에 넣고</a:t>
            </a:r>
            <a:endParaRPr lang="en-US" altLang="ko-KR">
              <a:solidFill>
                <a:srgbClr val="002060"/>
              </a:solidFill>
            </a:endParaRP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프로세스를 블록 상태로 만듬</a:t>
            </a:r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16832"/>
            <a:ext cx="64138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7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SEMAPHORE[3/7]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smtClean="0">
                <a:solidFill>
                  <a:srgbClr val="002060"/>
                </a:solidFill>
              </a:rPr>
              <a:t>semSignal(s)</a:t>
            </a:r>
          </a:p>
          <a:p>
            <a:pPr lvl="1"/>
            <a:r>
              <a:rPr lang="en-US" altLang="ko-KR" smtClean="0">
                <a:solidFill>
                  <a:srgbClr val="002060"/>
                </a:solidFill>
              </a:rPr>
              <a:t>V(s)</a:t>
            </a:r>
            <a:r>
              <a:rPr lang="ko-KR" altLang="en-US" smtClean="0">
                <a:solidFill>
                  <a:srgbClr val="002060"/>
                </a:solidFill>
              </a:rPr>
              <a:t>또는 </a:t>
            </a:r>
            <a:r>
              <a:rPr lang="en-US" altLang="ko-KR" smtClean="0">
                <a:solidFill>
                  <a:srgbClr val="002060"/>
                </a:solidFill>
              </a:rPr>
              <a:t>Signal(s)</a:t>
            </a:r>
            <a:r>
              <a:rPr lang="ko-KR" altLang="en-US" smtClean="0">
                <a:solidFill>
                  <a:srgbClr val="002060"/>
                </a:solidFill>
              </a:rPr>
              <a:t>로도 표현</a:t>
            </a:r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r>
              <a:rPr lang="en-US" altLang="ko-KR" smtClean="0">
                <a:solidFill>
                  <a:srgbClr val="002060"/>
                </a:solidFill>
              </a:rPr>
              <a:t>semSignal</a:t>
            </a:r>
            <a:r>
              <a:rPr lang="ko-KR" altLang="en-US" smtClean="0">
                <a:solidFill>
                  <a:srgbClr val="002060"/>
                </a:solidFill>
              </a:rPr>
              <a:t>이 호출되면</a:t>
            </a:r>
            <a:endParaRPr lang="en-US" altLang="ko-KR" smtClean="0">
              <a:solidFill>
                <a:srgbClr val="002060"/>
              </a:solidFill>
            </a:endParaRPr>
          </a:p>
          <a:p>
            <a:pPr lvl="2"/>
            <a:r>
              <a:rPr lang="ko-KR" altLang="en-US">
                <a:solidFill>
                  <a:srgbClr val="002060"/>
                </a:solidFill>
              </a:rPr>
              <a:t>세마포어 값이 </a:t>
            </a:r>
            <a:r>
              <a:rPr lang="en-US" altLang="ko-KR">
                <a:solidFill>
                  <a:srgbClr val="002060"/>
                </a:solidFill>
              </a:rPr>
              <a:t>1 </a:t>
            </a:r>
            <a:r>
              <a:rPr lang="ko-KR" altLang="en-US" smtClean="0">
                <a:solidFill>
                  <a:srgbClr val="002060"/>
                </a:solidFill>
              </a:rPr>
              <a:t>증가</a:t>
            </a:r>
            <a:r>
              <a:rPr lang="en-US" altLang="ko-KR" smtClean="0">
                <a:solidFill>
                  <a:srgbClr val="002060"/>
                </a:solidFill>
              </a:rPr>
              <a:t>(s.count++)</a:t>
            </a:r>
            <a:endParaRPr lang="en-US" altLang="ko-KR">
              <a:solidFill>
                <a:srgbClr val="002060"/>
              </a:solidFill>
            </a:endParaRPr>
          </a:p>
          <a:p>
            <a:pPr lvl="2"/>
            <a:r>
              <a:rPr lang="ko-KR" altLang="en-US">
                <a:solidFill>
                  <a:srgbClr val="002060"/>
                </a:solidFill>
              </a:rPr>
              <a:t>이 때 세마포어 값이 </a:t>
            </a:r>
            <a:r>
              <a:rPr lang="ko-KR" altLang="en-US" smtClean="0">
                <a:solidFill>
                  <a:srgbClr val="002060"/>
                </a:solidFill>
              </a:rPr>
              <a:t>음수가 아니라면 큐에 있는 프로세스를 빼서</a:t>
            </a:r>
            <a:endParaRPr lang="en-US" altLang="ko-KR">
              <a:solidFill>
                <a:srgbClr val="002060"/>
              </a:solidFill>
            </a:endParaRPr>
          </a:p>
          <a:p>
            <a:pPr lvl="2"/>
            <a:r>
              <a:rPr lang="ko-KR" altLang="en-US" smtClean="0">
                <a:solidFill>
                  <a:srgbClr val="002060"/>
                </a:solidFill>
              </a:rPr>
              <a:t>프로세스를 레디 리스트에 넣어줌</a:t>
            </a:r>
            <a:endParaRPr lang="en-US" altLang="ko-KR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6759830" cy="2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SEMAPHORE[4/7]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ko-KR" altLang="en-US" smtClean="0">
                <a:solidFill>
                  <a:srgbClr val="002060"/>
                </a:solidFill>
              </a:rPr>
              <a:t>세마포어를 사용한 임계영역과 상호배제</a:t>
            </a:r>
            <a:endParaRPr lang="en-US" altLang="ko-KR" smtClean="0">
              <a:solidFill>
                <a:srgbClr val="002060"/>
              </a:solidFill>
            </a:endParaRPr>
          </a:p>
          <a:p>
            <a:pPr lvl="1"/>
            <a:endParaRPr lang="en-US" altLang="ko-KR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8800"/>
            <a:ext cx="69335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05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SEMAPHORE[5/7]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>
                <a:solidFill>
                  <a:srgbClr val="002060"/>
                </a:solidFill>
              </a:rPr>
              <a:t>s</a:t>
            </a:r>
            <a:r>
              <a:rPr lang="en-US" altLang="ko-KR" dirty="0" err="1" smtClean="0">
                <a:solidFill>
                  <a:srgbClr val="002060"/>
                </a:solidFill>
              </a:rPr>
              <a:t>em_init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변수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</a:rPr>
              <a:t>pshared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초기 값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선언된 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변수를 초기화하는 함수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2060"/>
                </a:solidFill>
              </a:rPr>
              <a:t>Pshared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프로세스 </a:t>
            </a:r>
            <a:r>
              <a:rPr lang="en-US" altLang="ko-KR" dirty="0" smtClean="0">
                <a:solidFill>
                  <a:srgbClr val="002060"/>
                </a:solidFill>
              </a:rPr>
              <a:t>or </a:t>
            </a:r>
            <a:r>
              <a:rPr lang="ko-KR" altLang="en-US" dirty="0" err="1" smtClean="0">
                <a:solidFill>
                  <a:srgbClr val="002060"/>
                </a:solidFill>
              </a:rPr>
              <a:t>쓰레드간의</a:t>
            </a:r>
            <a:r>
              <a:rPr lang="ko-KR" altLang="en-US" dirty="0" smtClean="0">
                <a:solidFill>
                  <a:srgbClr val="002060"/>
                </a:solidFill>
              </a:rPr>
              <a:t> 공유 범위를 지정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2060"/>
                </a:solidFill>
              </a:rPr>
              <a:t>0</a:t>
            </a:r>
            <a:r>
              <a:rPr lang="ko-KR" altLang="en-US" dirty="0" smtClean="0">
                <a:solidFill>
                  <a:srgbClr val="002060"/>
                </a:solidFill>
              </a:rPr>
              <a:t>일 경우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프로세스내의 </a:t>
            </a:r>
            <a:r>
              <a:rPr lang="ko-KR" altLang="en-US" dirty="0" err="1" smtClean="0">
                <a:solidFill>
                  <a:srgbClr val="002060"/>
                </a:solidFill>
              </a:rPr>
              <a:t>쓰레드간</a:t>
            </a:r>
            <a:r>
              <a:rPr lang="ko-KR" altLang="en-US" dirty="0" smtClean="0">
                <a:solidFill>
                  <a:srgbClr val="002060"/>
                </a:solidFill>
              </a:rPr>
              <a:t> 공유이며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그 외의 경우 프로세스 간에 공유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초기 값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초기화될 때 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세마포어가</a:t>
            </a:r>
            <a:r>
              <a:rPr lang="ko-KR" altLang="en-US" dirty="0" smtClean="0">
                <a:solidFill>
                  <a:srgbClr val="002060"/>
                </a:solidFill>
              </a:rPr>
              <a:t> 가지는 값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SEMAPHORE[6/7]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sem_wait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변수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P(s), </a:t>
            </a:r>
            <a:r>
              <a:rPr lang="en-US" altLang="ko-KR" dirty="0" err="1" smtClean="0">
                <a:solidFill>
                  <a:srgbClr val="002060"/>
                </a:solidFill>
              </a:rPr>
              <a:t>semWait</a:t>
            </a:r>
            <a:r>
              <a:rPr lang="en-US" altLang="ko-KR" dirty="0" smtClean="0">
                <a:solidFill>
                  <a:srgbClr val="002060"/>
                </a:solidFill>
              </a:rPr>
              <a:t>(s)</a:t>
            </a:r>
            <a:r>
              <a:rPr lang="ko-KR" altLang="en-US" dirty="0" smtClean="0">
                <a:solidFill>
                  <a:srgbClr val="002060"/>
                </a:solidFill>
              </a:rPr>
              <a:t>와 동일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값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감소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2060"/>
                </a:solidFill>
              </a:rPr>
              <a:t>세마포어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s</a:t>
            </a:r>
            <a:r>
              <a:rPr lang="ko-KR" altLang="en-US" dirty="0" smtClean="0">
                <a:solidFill>
                  <a:srgbClr val="002060"/>
                </a:solidFill>
              </a:rPr>
              <a:t>의 값이 </a:t>
            </a:r>
            <a:r>
              <a:rPr lang="en-US" altLang="ko-KR" dirty="0" smtClean="0">
                <a:solidFill>
                  <a:srgbClr val="002060"/>
                </a:solidFill>
              </a:rPr>
              <a:t>0 </a:t>
            </a:r>
            <a:r>
              <a:rPr lang="ko-KR" altLang="en-US" dirty="0" smtClean="0">
                <a:solidFill>
                  <a:srgbClr val="002060"/>
                </a:solidFill>
              </a:rPr>
              <a:t>이하면 프로세스나 </a:t>
            </a:r>
            <a:r>
              <a:rPr lang="ko-KR" altLang="en-US" dirty="0" err="1" smtClean="0">
                <a:solidFill>
                  <a:srgbClr val="002060"/>
                </a:solidFill>
              </a:rPr>
              <a:t>쓰레드가</a:t>
            </a:r>
            <a:r>
              <a:rPr lang="ko-KR" altLang="en-US" dirty="0" smtClean="0">
                <a:solidFill>
                  <a:srgbClr val="002060"/>
                </a:solidFill>
              </a:rPr>
              <a:t> 임계영역으로 들어오지 못함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0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23981</TotalTime>
  <Words>541</Words>
  <Application>Microsoft Office PowerPoint</Application>
  <PresentationFormat>화면 슬라이드 쇼(4:3)</PresentationFormat>
  <Paragraphs>150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Arial</vt:lpstr>
      <vt:lpstr>Symbol</vt:lpstr>
      <vt:lpstr>Wingdings</vt:lpstr>
      <vt:lpstr>Office 테마</vt:lpstr>
      <vt:lpstr>실습 10주차</vt:lpstr>
      <vt:lpstr>Contents</vt:lpstr>
      <vt:lpstr>semaphore</vt:lpstr>
      <vt:lpstr>SEMAPHORE[1/7]</vt:lpstr>
      <vt:lpstr>SEMAPHORE[2/7]</vt:lpstr>
      <vt:lpstr>SEMAPHORE[3/7]</vt:lpstr>
      <vt:lpstr>SEMAPHORE[4/7]</vt:lpstr>
      <vt:lpstr>SEMAPHORE[5/7]</vt:lpstr>
      <vt:lpstr>SEMAPHORE[6/7]</vt:lpstr>
      <vt:lpstr>SEMAPHORE[7/7]</vt:lpstr>
      <vt:lpstr>생산자-소비자 문제</vt:lpstr>
      <vt:lpstr>생산자-소비자 문제[1/11]</vt:lpstr>
      <vt:lpstr>생산자-소비자 문제[2/11]</vt:lpstr>
      <vt:lpstr>생산자-소비자 문제[3/11]</vt:lpstr>
      <vt:lpstr>생산자-소비자 문제[4/11]</vt:lpstr>
      <vt:lpstr>생산자-소비자 문제[5/11]</vt:lpstr>
      <vt:lpstr>생산자-소비자 문제[6/11]</vt:lpstr>
      <vt:lpstr>생산자-소비자 문제[7/11]</vt:lpstr>
      <vt:lpstr>생산자-소비자 문제[8/11]</vt:lpstr>
      <vt:lpstr>생산자-소비자 문제[9/11]</vt:lpstr>
      <vt:lpstr>생산자-소비자 문제[10/11]</vt:lpstr>
      <vt:lpstr>생산자-소비자 문제[11/11]</vt:lpstr>
      <vt:lpstr>과제</vt:lpstr>
      <vt:lpstr>과제 [1/2]</vt:lpstr>
      <vt:lpstr>과제 [2/2]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1621</cp:revision>
  <dcterms:created xsi:type="dcterms:W3CDTF">2011-03-25T06:45:23Z</dcterms:created>
  <dcterms:modified xsi:type="dcterms:W3CDTF">2019-05-13T03:07:10Z</dcterms:modified>
</cp:coreProperties>
</file>