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474" r:id="rId3"/>
    <p:sldId id="404" r:id="rId4"/>
    <p:sldId id="405" r:id="rId5"/>
    <p:sldId id="475" r:id="rId6"/>
    <p:sldId id="411" r:id="rId7"/>
    <p:sldId id="434" r:id="rId8"/>
    <p:sldId id="435" r:id="rId9"/>
    <p:sldId id="436" r:id="rId10"/>
    <p:sldId id="437" r:id="rId11"/>
    <p:sldId id="438" r:id="rId12"/>
    <p:sldId id="489" r:id="rId13"/>
    <p:sldId id="439" r:id="rId14"/>
    <p:sldId id="429" r:id="rId15"/>
    <p:sldId id="430" r:id="rId16"/>
    <p:sldId id="465" r:id="rId17"/>
    <p:sldId id="466" r:id="rId18"/>
    <p:sldId id="467" r:id="rId19"/>
    <p:sldId id="468" r:id="rId20"/>
    <p:sldId id="441" r:id="rId21"/>
    <p:sldId id="480" r:id="rId22"/>
    <p:sldId id="445" r:id="rId23"/>
    <p:sldId id="446" r:id="rId24"/>
    <p:sldId id="476" r:id="rId25"/>
    <p:sldId id="477" r:id="rId26"/>
    <p:sldId id="478" r:id="rId27"/>
    <p:sldId id="479" r:id="rId28"/>
    <p:sldId id="423" r:id="rId29"/>
    <p:sldId id="448" r:id="rId30"/>
    <p:sldId id="432" r:id="rId31"/>
    <p:sldId id="447" r:id="rId32"/>
    <p:sldId id="420" r:id="rId33"/>
    <p:sldId id="424" r:id="rId34"/>
    <p:sldId id="425" r:id="rId35"/>
    <p:sldId id="472" r:id="rId36"/>
    <p:sldId id="449" r:id="rId37"/>
    <p:sldId id="450" r:id="rId38"/>
    <p:sldId id="451" r:id="rId39"/>
    <p:sldId id="452" r:id="rId40"/>
    <p:sldId id="453" r:id="rId41"/>
    <p:sldId id="454" r:id="rId42"/>
    <p:sldId id="470" r:id="rId43"/>
    <p:sldId id="455" r:id="rId44"/>
    <p:sldId id="457" r:id="rId45"/>
    <p:sldId id="458" r:id="rId46"/>
    <p:sldId id="471" r:id="rId47"/>
    <p:sldId id="481" r:id="rId48"/>
    <p:sldId id="482" r:id="rId49"/>
    <p:sldId id="459" r:id="rId50"/>
    <p:sldId id="460" r:id="rId51"/>
    <p:sldId id="461" r:id="rId52"/>
    <p:sldId id="462" r:id="rId53"/>
    <p:sldId id="473" r:id="rId54"/>
    <p:sldId id="280" r:id="rId55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3366FF"/>
    <a:srgbClr val="FF9999"/>
    <a:srgbClr val="CCCCFF"/>
    <a:srgbClr val="FF99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9" autoAdjust="0"/>
    <p:restoredTop sz="79822" autoAdjust="0"/>
  </p:normalViewPr>
  <p:slideViewPr>
    <p:cSldViewPr>
      <p:cViewPr>
        <p:scale>
          <a:sx n="100" d="100"/>
          <a:sy n="100" d="100"/>
        </p:scale>
        <p:origin x="189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335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DA7F6-9387-4DD8-8056-F78B88258D7E}" type="datetimeFigureOut">
              <a:rPr lang="ko-KR" altLang="en-US" smtClean="0"/>
              <a:pPr/>
              <a:t>2019-05-24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5E060-394D-4A7D-9857-B006C7A7F6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692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pi@192.168.1.3:/home/pi/config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02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scp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명령어는 </a:t>
            </a:r>
            <a:r>
              <a:rPr lang="en-US" altLang="ko-KR" baseline="0" dirty="0" err="1" smtClean="0"/>
              <a:t>ssh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프로토콜에서 파일을 다운로드 받거나 업로드 할 때 사용하는 명령어이다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라즈베리파이로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부터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config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파일을 다운받을 때 </a:t>
            </a:r>
            <a:r>
              <a:rPr lang="ko-KR" altLang="en-US" baseline="0" dirty="0" err="1" smtClean="0"/>
              <a:t>라즈베리파이의</a:t>
            </a:r>
            <a:r>
              <a:rPr lang="ko-KR" altLang="en-US" baseline="0" dirty="0" smtClean="0"/>
              <a:t> 비밀번호를 입력해야 할 수도 있다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-&gt;</a:t>
            </a:r>
            <a:r>
              <a:rPr lang="ko-KR" altLang="en-US" baseline="0" dirty="0" smtClean="0"/>
              <a:t>빨리 </a:t>
            </a:r>
            <a:r>
              <a:rPr lang="ko-KR" altLang="en-US" baseline="0" dirty="0" err="1" smtClean="0"/>
              <a:t>입력안하면</a:t>
            </a:r>
            <a:r>
              <a:rPr lang="ko-KR" altLang="en-US" baseline="0" dirty="0" smtClean="0"/>
              <a:t> 연결이 끊어졌다고 메시지가 발생하는데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이때는 다시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scp</a:t>
            </a:r>
            <a:r>
              <a:rPr lang="en-US" altLang="ko-KR" dirty="0" smtClean="0"/>
              <a:t> </a:t>
            </a:r>
            <a:r>
              <a:rPr lang="en-US" altLang="ko-KR" dirty="0" smtClean="0">
                <a:hlinkClick r:id="rId3"/>
              </a:rPr>
              <a:t>pi@192.168.1.3:/home/pi/</a:t>
            </a:r>
            <a:r>
              <a:rPr lang="en-US" altLang="ko-KR" dirty="0" err="1" smtClean="0">
                <a:hlinkClick r:id="rId3"/>
              </a:rPr>
              <a:t>config</a:t>
            </a:r>
            <a:r>
              <a:rPr lang="en-US" altLang="ko-KR" dirty="0" smtClean="0"/>
              <a:t> ~/</a:t>
            </a:r>
            <a:r>
              <a:rPr lang="en-US" altLang="ko-KR" dirty="0" err="1" smtClean="0"/>
              <a:t>rpi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입력한다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228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모듈을 올린 후 </a:t>
            </a:r>
            <a:r>
              <a:rPr lang="en-US" altLang="ko-KR" dirty="0" err="1" smtClean="0"/>
              <a:t>dmesg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명령어를 입력했을 때 나오는 오류로 </a:t>
            </a:r>
            <a:r>
              <a:rPr lang="en-US" altLang="ko-KR" dirty="0" smtClean="0"/>
              <a:t>taint kernel </a:t>
            </a:r>
            <a:r>
              <a:rPr lang="ko-KR" altLang="en-US" dirty="0" smtClean="0"/>
              <a:t>오류가 있는데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이는 </a:t>
            </a:r>
            <a:r>
              <a:rPr lang="en-US" altLang="ko-KR" dirty="0" err="1" smtClean="0"/>
              <a:t>config</a:t>
            </a:r>
            <a:r>
              <a:rPr lang="ko-KR" altLang="en-US" dirty="0" smtClean="0"/>
              <a:t>파일을 옮기지 않은 채로 모듈 컴파일을 수행하였거나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코드에 이상 있다는</a:t>
            </a:r>
            <a:r>
              <a:rPr lang="ko-KR" altLang="en-US" baseline="0" dirty="0" smtClean="0"/>
              <a:t> 경고이므로 확인해야함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206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32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050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PUTTY</a:t>
            </a:r>
            <a:r>
              <a:rPr lang="ko-KR" altLang="en-US" smtClean="0"/>
              <a:t>가 불편하면 </a:t>
            </a:r>
            <a:r>
              <a:rPr lang="en-US" altLang="ko-KR" smtClean="0"/>
              <a:t>XShell</a:t>
            </a:r>
            <a:r>
              <a:rPr lang="ko-KR" altLang="en-US" smtClean="0"/>
              <a:t>로도 해도 상관 없음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287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22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라즈베리</a:t>
            </a:r>
            <a:r>
              <a:rPr lang="ko-KR" altLang="en-US" baseline="0" smtClean="0"/>
              <a:t> 파이에 꽂아서 부팅하기 전에 해야할 작업</a:t>
            </a:r>
            <a:endParaRPr lang="en-US" altLang="ko-KR" smtClean="0"/>
          </a:p>
          <a:p>
            <a:r>
              <a:rPr lang="ko-KR" altLang="en-US" smtClean="0"/>
              <a:t>설정 된 이후에 해당 파일은 삭제가 된다</a:t>
            </a:r>
            <a:endParaRPr lang="en-US" altLang="ko-KR" smtClean="0"/>
          </a:p>
          <a:p>
            <a:r>
              <a:rPr lang="ko-KR" altLang="en-US" smtClean="0"/>
              <a:t>설정된 이후로는 할 필요 없음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86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705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35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eth0</a:t>
            </a:r>
            <a:r>
              <a:rPr lang="ko-KR" altLang="en-US" baseline="0" dirty="0" smtClean="0"/>
              <a:t>을 </a:t>
            </a:r>
            <a:r>
              <a:rPr lang="en-US" altLang="ko-KR" baseline="0" dirty="0" err="1" smtClean="0"/>
              <a:t>ip</a:t>
            </a:r>
            <a:r>
              <a:rPr lang="ko-KR" altLang="en-US" baseline="0" dirty="0" smtClean="0"/>
              <a:t>주소 </a:t>
            </a:r>
            <a:r>
              <a:rPr lang="en-US" altLang="ko-KR" baseline="0" dirty="0" smtClean="0"/>
              <a:t>192.168.1.3</a:t>
            </a:r>
            <a:r>
              <a:rPr lang="ko-KR" altLang="en-US" baseline="0" dirty="0" smtClean="0"/>
              <a:t>로 정적 할당하겠다는 의미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389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260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이거 까지 다 받은 다음 라즈베리 파이 연결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72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28736"/>
            <a:ext cx="7772400" cy="121444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600" b="1" dirty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86124"/>
            <a:ext cx="6400800" cy="17526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rtl="0" eaLnBrk="0" fontAlgn="t" latinLnBrk="1" hangingPunct="0">
              <a:spcBef>
                <a:spcPct val="20000"/>
              </a:spcBef>
              <a:spcAft>
                <a:spcPct val="0"/>
              </a:spcAft>
              <a:buClr>
                <a:srgbClr val="9C10D2"/>
              </a:buClr>
              <a:buSzPct val="100000"/>
              <a:buFont typeface="Wingdings" pitchFamily="2" charset="2"/>
              <a:buNone/>
              <a:defRPr kumimoji="1" lang="ko-KR" altLang="en-US" sz="2000" dirty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0" y="165"/>
            <a:ext cx="9144000" cy="10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랩 템플릿(하단) copy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5048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 userDrawn="1"/>
        </p:nvSpPr>
        <p:spPr>
          <a:xfrm>
            <a:off x="0" y="6754030"/>
            <a:ext cx="9144000" cy="10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랩 템플릿(하단) copy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5048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ctr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0" dirty="0" smtClean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872728"/>
            <a:ext cx="9144000" cy="10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  <a:prstGeom prst="rect">
            <a:avLst/>
          </a:prstGeom>
        </p:spPr>
        <p:txBody>
          <a:bodyPr/>
          <a:lstStyle>
            <a:lvl1pPr marL="514350" indent="-514350" fontAlgn="ctr">
              <a:lnSpc>
                <a:spcPct val="100000"/>
              </a:lnSpc>
              <a:buClr>
                <a:srgbClr val="000099"/>
              </a:buClr>
              <a:buSzPct val="100000"/>
              <a:buFont typeface="+mj-lt"/>
              <a:buAutoNum type="arabicPeriod"/>
              <a:defRPr kumimoji="1" lang="ko-KR" altLang="en-US" sz="24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00100" indent="-342900" fontAlgn="ctr">
              <a:lnSpc>
                <a:spcPct val="100000"/>
              </a:lnSpc>
              <a:buClr>
                <a:srgbClr val="00B0F0"/>
              </a:buClr>
              <a:buSzPct val="100000"/>
              <a:buFont typeface="+mj-lt"/>
              <a:buAutoNum type="arabicParenR"/>
              <a:defRPr kumimoji="1" lang="ko-KR" altLang="en-US" sz="18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defRPr>
            </a:lvl2pPr>
            <a:lvl3pPr fontAlgn="ctr">
              <a:lnSpc>
                <a:spcPct val="100000"/>
              </a:lnSpc>
              <a:buClr>
                <a:srgbClr val="663300"/>
              </a:buClr>
              <a:buSzPct val="50000"/>
              <a:buFont typeface="맑은 고딕" pitchFamily="50" charset="-127"/>
              <a:buChar char="●"/>
              <a:defRPr kumimoji="1" lang="ko-KR" altLang="en-US" sz="16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3pPr>
            <a:lvl4pPr fontAlgn="ctr">
              <a:lnSpc>
                <a:spcPct val="100000"/>
              </a:lnSpc>
              <a:buClr>
                <a:srgbClr val="CC00CC"/>
              </a:buClr>
              <a:buSzPct val="100000"/>
              <a:buFontTx/>
              <a:buBlip>
                <a:blip r:embed="rId4"/>
              </a:buBlip>
              <a:defRPr kumimoji="1" lang="ko-KR" altLang="en-US" sz="14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4pPr>
            <a:lvl5pPr fontAlgn="ctr">
              <a:lnSpc>
                <a:spcPct val="100000"/>
              </a:lnSpc>
              <a:defRPr kumimoji="1" lang="ko-KR" altLang="en-US" sz="12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b-title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880574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 sz="3600" b="1" cap="all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marL="0" marR="0" lvl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/>
            </a:pPr>
            <a:r>
              <a:rPr kumimoji="1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마스터 제목 스타일 편집</a:t>
            </a:r>
            <a:endParaRPr kumimoji="1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0506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2938463" y="6535738"/>
            <a:ext cx="1905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ctr">
              <a:spcBef>
                <a:spcPct val="0"/>
              </a:spcBef>
              <a:buClrTx/>
              <a:buSzTx/>
              <a:buFontTx/>
              <a:buNone/>
              <a:defRPr/>
            </a:pPr>
            <a:fld id="{583B4CF4-9838-4927-882F-05CC363D664D}" type="slidenum">
              <a:rPr kumimoji="0" lang="en-US" altLang="ko-KR" sz="1000" b="1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pPr algn="r" font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ko-KR" sz="1000" b="1" dirty="0">
              <a:solidFill>
                <a:srgbClr val="00006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3253187"/>
            <a:ext cx="9144000" cy="10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랩 템플릿(하단) copy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5048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랩 템플릿(하단) copy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05048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5" descr="Bar(Title)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955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ctr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0" dirty="0" smtClean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2938463" y="6535738"/>
            <a:ext cx="1905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ctr">
              <a:spcBef>
                <a:spcPct val="0"/>
              </a:spcBef>
              <a:buClrTx/>
              <a:buSzTx/>
              <a:buFontTx/>
              <a:buNone/>
              <a:defRPr/>
            </a:pPr>
            <a:fld id="{583B4CF4-9838-4927-882F-05CC363D664D}" type="slidenum">
              <a:rPr kumimoji="0" lang="en-US" altLang="ko-KR" sz="1000" b="1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pPr algn="r" font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ko-KR" sz="1000" b="1" dirty="0">
              <a:solidFill>
                <a:srgbClr val="00006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  <a:prstGeom prst="rect">
            <a:avLst/>
          </a:prstGeom>
        </p:spPr>
        <p:txBody>
          <a:bodyPr/>
          <a:lstStyle>
            <a:lvl1pPr fontAlgn="ctr">
              <a:lnSpc>
                <a:spcPct val="100000"/>
              </a:lnSpc>
              <a:buClr>
                <a:srgbClr val="AC08AC"/>
              </a:buClr>
              <a:buSzPct val="80000"/>
              <a:buFont typeface="맑은 고딕" pitchFamily="50" charset="-127"/>
              <a:buChar char="■"/>
              <a:defRPr kumimoji="1" lang="ko-KR" altLang="en-US" sz="20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fontAlgn="ctr">
              <a:lnSpc>
                <a:spcPct val="100000"/>
              </a:lnSpc>
              <a:buClr>
                <a:srgbClr val="81DE10"/>
              </a:buClr>
              <a:buSzPct val="80000"/>
              <a:buFont typeface="맑은 고딕" pitchFamily="50" charset="-127"/>
              <a:buChar char="◆"/>
              <a:defRPr kumimoji="1" lang="ko-KR" altLang="en-US" sz="18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defRPr>
            </a:lvl2pPr>
            <a:lvl3pPr fontAlgn="ctr">
              <a:lnSpc>
                <a:spcPct val="100000"/>
              </a:lnSpc>
              <a:buClr>
                <a:srgbClr val="663300"/>
              </a:buClr>
              <a:buSzPct val="50000"/>
              <a:buFont typeface="맑은 고딕" pitchFamily="50" charset="-127"/>
              <a:buChar char="●"/>
              <a:defRPr kumimoji="1" lang="ko-KR" altLang="en-US" sz="16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3pPr>
            <a:lvl4pPr fontAlgn="ctr">
              <a:lnSpc>
                <a:spcPct val="100000"/>
              </a:lnSpc>
              <a:buClr>
                <a:srgbClr val="CC00CC"/>
              </a:buClr>
              <a:buSzPct val="100000"/>
              <a:buFontTx/>
              <a:buBlip>
                <a:blip r:embed="rId4"/>
              </a:buBlip>
              <a:defRPr kumimoji="1" lang="ko-KR" altLang="en-US" sz="14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4pPr>
            <a:lvl5pPr fontAlgn="ctr">
              <a:lnSpc>
                <a:spcPct val="100000"/>
              </a:lnSpc>
              <a:defRPr kumimoji="1" lang="ko-KR" altLang="en-US" sz="12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5" r:id="rId3"/>
    <p:sldLayoutId id="2147483650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hyperlink" Target="mailto:pi@192.168.1.3:/home/pi/config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bOx5Cu238M" TargetMode="External"/><Relationship Id="rId2" Type="http://schemas.openxmlformats.org/officeDocument/2006/relationships/hyperlink" Target="https://www.raspberrypi.org/magpi/opencat-robot-cat/" TargetMode="Externa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dcard.org/downloads/formatter_4/" TargetMode="External"/><Relationship Id="rId7" Type="http://schemas.openxmlformats.org/officeDocument/2006/relationships/hyperlink" Target="https://elinux.org/RPi_Easy_SD_Card_Set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chiark.greenend.org.uk/~sgtatham/putty/latest.html" TargetMode="External"/><Relationship Id="rId5" Type="http://schemas.openxmlformats.org/officeDocument/2006/relationships/hyperlink" Target="https://www.raspberrypi.org/downloads/raspbian/" TargetMode="External"/><Relationship Id="rId4" Type="http://schemas.openxmlformats.org/officeDocument/2006/relationships/hyperlink" Target="https://sourceforge.net/projects/win32diskimager/files/latest/downloa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smtClean="0"/>
              <a:t>12</a:t>
            </a:r>
            <a:r>
              <a:rPr lang="ko-KR" altLang="en-US" smtClean="0"/>
              <a:t>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라즈베리파이</a:t>
            </a:r>
            <a:endParaRPr lang="en-US" altLang="ko-KR" dirty="0" smtClean="0"/>
          </a:p>
          <a:p>
            <a:r>
              <a:rPr lang="en-US" altLang="ko-KR" dirty="0" smtClean="0"/>
              <a:t>2019. 05. 27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라즈비안</a:t>
            </a:r>
            <a:r>
              <a:rPr lang="ko-KR" altLang="en-US" dirty="0"/>
              <a:t> 설치</a:t>
            </a:r>
            <a:r>
              <a:rPr lang="en-US" altLang="ko-KR" dirty="0"/>
              <a:t> </a:t>
            </a:r>
            <a:r>
              <a:rPr lang="en-US" altLang="ko-KR" dirty="0" smtClean="0"/>
              <a:t>(1/4)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Micro SD </a:t>
            </a:r>
            <a:r>
              <a:rPr lang="ko-KR" altLang="en-US" dirty="0" smtClean="0"/>
              <a:t>카드 포맷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SDFormatter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SD</a:t>
            </a:r>
            <a:r>
              <a:rPr lang="ko-KR" altLang="en-US" dirty="0"/>
              <a:t>카드 </a:t>
            </a:r>
            <a:r>
              <a:rPr lang="ko-KR" altLang="en-US" dirty="0" smtClean="0"/>
              <a:t>리더기에 </a:t>
            </a:r>
            <a:r>
              <a:rPr lang="en-US" altLang="ko-KR" dirty="0" smtClean="0"/>
              <a:t>Micro SD </a:t>
            </a:r>
            <a:r>
              <a:rPr lang="ko-KR" altLang="en-US" dirty="0" smtClean="0"/>
              <a:t>카드를 장착 후 컴퓨터에 연결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SDFormatter</a:t>
            </a:r>
            <a:r>
              <a:rPr lang="ko-KR" altLang="en-US" dirty="0"/>
              <a:t>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Drive </a:t>
            </a:r>
            <a:r>
              <a:rPr lang="ko-KR" altLang="en-US" dirty="0" smtClean="0"/>
              <a:t>확인 후 </a:t>
            </a:r>
            <a:r>
              <a:rPr lang="en-US" altLang="ko-KR" dirty="0" smtClean="0"/>
              <a:t>SD </a:t>
            </a:r>
            <a:r>
              <a:rPr lang="ko-KR" altLang="en-US" dirty="0" smtClean="0"/>
              <a:t>카드 포맷</a:t>
            </a:r>
            <a:endParaRPr lang="en-US" altLang="ko-KR" dirty="0" smtClean="0"/>
          </a:p>
          <a:p>
            <a:pPr lvl="2"/>
            <a:r>
              <a:rPr lang="en-US" altLang="ko-KR" smtClean="0"/>
              <a:t>F </a:t>
            </a:r>
            <a:r>
              <a:rPr lang="ko-KR" altLang="en-US" smtClean="0"/>
              <a:t>드라이브가 </a:t>
            </a:r>
            <a:r>
              <a:rPr lang="ko-KR" altLang="en-US" dirty="0" smtClean="0"/>
              <a:t>아닐 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삽입한 </a:t>
            </a:r>
            <a:r>
              <a:rPr lang="en-US" altLang="ko-KR" dirty="0" smtClean="0"/>
              <a:t>SD </a:t>
            </a:r>
            <a:r>
              <a:rPr lang="ko-KR" altLang="en-US" dirty="0" smtClean="0"/>
              <a:t>카드 드라이브 선택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492896"/>
            <a:ext cx="3733800" cy="38671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699792" y="3140968"/>
            <a:ext cx="1338425" cy="288032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3429000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다른 드라이브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포맷 안하도록 주의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2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852936"/>
            <a:ext cx="8391525" cy="3219450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Micro SD </a:t>
            </a:r>
            <a:r>
              <a:rPr lang="ko-KR" altLang="en-US" dirty="0" smtClean="0"/>
              <a:t>카드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라즈비안</a:t>
            </a:r>
            <a:r>
              <a:rPr lang="ko-KR" altLang="en-US" dirty="0" smtClean="0"/>
              <a:t> 설치</a:t>
            </a:r>
            <a:r>
              <a:rPr lang="en-US" altLang="ko-KR" dirty="0" smtClean="0"/>
              <a:t>(Win32DiskImager)</a:t>
            </a:r>
          </a:p>
          <a:p>
            <a:pPr lvl="1"/>
            <a:r>
              <a:rPr lang="en-US" altLang="ko-KR" dirty="0" smtClean="0"/>
              <a:t>1. Win32DiskImager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 Device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Micro SD </a:t>
            </a:r>
            <a:r>
              <a:rPr lang="ko-KR" altLang="en-US" dirty="0" smtClean="0"/>
              <a:t>카드가 맞는지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3. </a:t>
            </a:r>
            <a:r>
              <a:rPr lang="ko-KR" altLang="en-US" dirty="0" smtClean="0"/>
              <a:t>옆의 폴더를 눌러 </a:t>
            </a:r>
            <a:r>
              <a:rPr lang="ko-KR" altLang="en-US" dirty="0" err="1" smtClean="0"/>
              <a:t>라즈비안</a:t>
            </a:r>
            <a:r>
              <a:rPr lang="ko-KR" altLang="en-US" dirty="0" smtClean="0"/>
              <a:t> 이미지 경로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4. Write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Micro SD</a:t>
            </a:r>
            <a:r>
              <a:rPr lang="ko-KR" altLang="en-US" dirty="0" smtClean="0"/>
              <a:t> 카드를 </a:t>
            </a:r>
            <a:r>
              <a:rPr lang="en-US" altLang="ko-KR" dirty="0" smtClean="0"/>
              <a:t>Write</a:t>
            </a:r>
            <a:r>
              <a:rPr lang="ko-KR" altLang="en-US" dirty="0" smtClean="0"/>
              <a:t>한 이후에 포맷하라는 경고는 무시해도 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라즈비안</a:t>
            </a:r>
            <a:r>
              <a:rPr lang="ko-KR" altLang="en-US" dirty="0"/>
              <a:t> 설치</a:t>
            </a:r>
            <a:r>
              <a:rPr lang="en-US" altLang="ko-KR" dirty="0"/>
              <a:t> </a:t>
            </a:r>
            <a:r>
              <a:rPr lang="en-US" altLang="ko-KR" dirty="0" smtClean="0"/>
              <a:t>(2/4)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95936" y="3429000"/>
            <a:ext cx="278549" cy="222428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55976" y="3429000"/>
            <a:ext cx="542813" cy="222428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23728" y="5517232"/>
            <a:ext cx="722483" cy="222428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88225" y="4221088"/>
            <a:ext cx="1584176" cy="288032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08" y="3645024"/>
            <a:ext cx="2378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다운받은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라즈비안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이미지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512" y="2780928"/>
            <a:ext cx="32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99992" y="3573016"/>
            <a:ext cx="26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23928" y="3645024"/>
            <a:ext cx="48266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ko-KR" altLang="en-US" sz="1100" b="1" dirty="0" smtClean="0">
                <a:solidFill>
                  <a:srgbClr val="FF0000"/>
                </a:solidFill>
              </a:rPr>
              <a:t>클릭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5" name="구부러진 연결선 4"/>
          <p:cNvCxnSpPr>
            <a:stCxn id="7" idx="0"/>
            <a:endCxn id="11" idx="0"/>
          </p:cNvCxnSpPr>
          <p:nvPr/>
        </p:nvCxnSpPr>
        <p:spPr>
          <a:xfrm rot="16200000" flipH="1">
            <a:off x="5361718" y="2202493"/>
            <a:ext cx="792088" cy="3245102"/>
          </a:xfrm>
          <a:prstGeom prst="curvedConnector3">
            <a:avLst>
              <a:gd name="adj1" fmla="val -2886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98112" y="5792574"/>
            <a:ext cx="26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64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420888"/>
            <a:ext cx="4536504" cy="400229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라즈비안</a:t>
            </a:r>
            <a:r>
              <a:rPr lang="ko-KR" altLang="en-US" dirty="0"/>
              <a:t> 설치</a:t>
            </a:r>
            <a:r>
              <a:rPr lang="en-US" altLang="ko-KR" dirty="0"/>
              <a:t> </a:t>
            </a:r>
            <a:r>
              <a:rPr lang="en-US" altLang="ko-KR" dirty="0" smtClean="0"/>
              <a:t>(3/4)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ssh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설정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USB</a:t>
            </a:r>
            <a:r>
              <a:rPr lang="ko-KR" altLang="en-US" dirty="0" smtClean="0"/>
              <a:t>에 있는 파일을 복사</a:t>
            </a:r>
            <a:r>
              <a:rPr lang="en-US" altLang="ko-KR" dirty="0" smtClean="0"/>
              <a:t>-</a:t>
            </a:r>
            <a:r>
              <a:rPr lang="ko-KR" altLang="en-US" dirty="0" smtClean="0"/>
              <a:t>붙여 넣기 하여 </a:t>
            </a:r>
            <a:r>
              <a:rPr lang="en-US" altLang="ko-KR" dirty="0" smtClean="0"/>
              <a:t>boot </a:t>
            </a:r>
            <a:r>
              <a:rPr lang="ko-KR" altLang="en-US" dirty="0" smtClean="0"/>
              <a:t>디스크에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생성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4499992" y="6021288"/>
            <a:ext cx="720080" cy="288032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88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라즈비안</a:t>
            </a:r>
            <a:r>
              <a:rPr lang="ko-KR" altLang="en-US" dirty="0"/>
              <a:t> 설치</a:t>
            </a:r>
            <a:r>
              <a:rPr lang="en-US" altLang="ko-KR" dirty="0"/>
              <a:t> </a:t>
            </a:r>
            <a:r>
              <a:rPr lang="en-US" altLang="ko-KR" dirty="0" smtClean="0"/>
              <a:t>(4/4)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Micro SD </a:t>
            </a:r>
            <a:r>
              <a:rPr lang="ko-KR" altLang="en-US" dirty="0"/>
              <a:t>카드</a:t>
            </a:r>
            <a:r>
              <a:rPr lang="en-US" altLang="ko-KR" dirty="0"/>
              <a:t> </a:t>
            </a:r>
            <a:r>
              <a:rPr lang="ko-KR" altLang="en-US" dirty="0" err="1"/>
              <a:t>라즈비안</a:t>
            </a:r>
            <a:r>
              <a:rPr lang="ko-KR" altLang="en-US" dirty="0"/>
              <a:t> 설치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Micro SD</a:t>
            </a:r>
            <a:r>
              <a:rPr lang="ko-KR" altLang="en-US" dirty="0" smtClean="0"/>
              <a:t> 카드를 카드 </a:t>
            </a:r>
            <a:r>
              <a:rPr lang="ko-KR" altLang="en-US" dirty="0" err="1" smtClean="0"/>
              <a:t>리더기에서</a:t>
            </a:r>
            <a:r>
              <a:rPr lang="ko-KR" altLang="en-US" dirty="0" smtClean="0"/>
              <a:t> 분리 후 </a:t>
            </a:r>
            <a:r>
              <a:rPr lang="ko-KR" altLang="en-US" dirty="0" err="1" smtClean="0"/>
              <a:t>라즈베리파이에</a:t>
            </a:r>
            <a:r>
              <a:rPr lang="ko-KR" altLang="en-US" dirty="0" smtClean="0"/>
              <a:t> 장착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Micro SD </a:t>
            </a:r>
            <a:r>
              <a:rPr lang="ko-KR" altLang="en-US" dirty="0" smtClean="0"/>
              <a:t>카드를 끼울 때 글씨가 보이도록 장착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Micro SD</a:t>
            </a:r>
            <a:r>
              <a:rPr lang="ko-KR" altLang="en-US" dirty="0"/>
              <a:t> </a:t>
            </a:r>
            <a:r>
              <a:rPr lang="ko-KR" altLang="en-US" dirty="0" smtClean="0"/>
              <a:t>카드를 뺄 때에는 눌러서 제거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전원 어댑터 연결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565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PUTTY</a:t>
            </a:r>
            <a:r>
              <a:rPr lang="ko-KR" altLang="en-US" dirty="0" smtClean="0"/>
              <a:t>를 이용한 원격 제어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20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원격제어</a:t>
            </a:r>
            <a:r>
              <a:rPr lang="en-US" altLang="ko-KR" dirty="0"/>
              <a:t> </a:t>
            </a:r>
            <a:r>
              <a:rPr lang="en-US" altLang="ko-KR" dirty="0" smtClean="0"/>
              <a:t>(1/13)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제어판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네트워크 및 공유 센터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이더넷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– IPv4(TCP/IPv4)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학교 컴퓨터 사용자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 err="1"/>
              <a:t>캡쳐도구</a:t>
            </a:r>
            <a:r>
              <a:rPr lang="ko-KR" altLang="en-US" dirty="0"/>
              <a:t> 실행 </a:t>
            </a:r>
            <a:r>
              <a:rPr lang="en-US" altLang="ko-KR" dirty="0"/>
              <a:t>– IP</a:t>
            </a:r>
            <a:r>
              <a:rPr lang="ko-KR" altLang="en-US" dirty="0"/>
              <a:t>주소 전체 캡쳐</a:t>
            </a:r>
            <a:r>
              <a:rPr lang="en-US" altLang="ko-KR" dirty="0"/>
              <a:t> </a:t>
            </a:r>
            <a:r>
              <a:rPr lang="ko-KR" altLang="en-US" dirty="0"/>
              <a:t>후 저장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실습 종료 후 </a:t>
            </a:r>
            <a:r>
              <a:rPr lang="en-US" altLang="ko-KR" dirty="0">
                <a:solidFill>
                  <a:srgbClr val="FF0000"/>
                </a:solidFill>
              </a:rPr>
              <a:t>IP </a:t>
            </a:r>
            <a:r>
              <a:rPr lang="ko-KR" altLang="en-US" dirty="0">
                <a:solidFill>
                  <a:srgbClr val="FF0000"/>
                </a:solidFill>
              </a:rPr>
              <a:t>주소 복구해 놓을 것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89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원격제어</a:t>
            </a:r>
            <a:r>
              <a:rPr lang="en-US" altLang="ko-KR" dirty="0"/>
              <a:t> </a:t>
            </a:r>
            <a:r>
              <a:rPr lang="en-US" altLang="ko-KR" dirty="0" smtClean="0"/>
              <a:t>(2/13)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제어판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네트워크 및 공유 센터 </a:t>
            </a:r>
            <a:r>
              <a:rPr lang="en-US" altLang="ko-KR" dirty="0" smtClean="0"/>
              <a:t>– </a:t>
            </a:r>
            <a:r>
              <a:rPr lang="ko-KR" altLang="en-US" dirty="0" err="1" smtClean="0">
                <a:solidFill>
                  <a:srgbClr val="FF0000"/>
                </a:solidFill>
              </a:rPr>
              <a:t>이더넷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– IPv4(TCP/IPv4)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학교 컴퓨터 사용자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err="1" smtClean="0"/>
              <a:t>캡쳐도구</a:t>
            </a:r>
            <a:r>
              <a:rPr lang="ko-KR" altLang="en-US" dirty="0" smtClean="0"/>
              <a:t> 실행 </a:t>
            </a:r>
            <a:r>
              <a:rPr lang="en-US" altLang="ko-KR" dirty="0" smtClean="0"/>
              <a:t>– IP</a:t>
            </a:r>
            <a:r>
              <a:rPr lang="ko-KR" altLang="en-US" dirty="0" smtClean="0"/>
              <a:t>주소 전체 캡쳐</a:t>
            </a:r>
            <a:r>
              <a:rPr lang="en-US" altLang="ko-KR" dirty="0"/>
              <a:t> </a:t>
            </a:r>
            <a:r>
              <a:rPr lang="ko-KR" altLang="en-US" dirty="0" smtClean="0"/>
              <a:t>후 저장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실습 종료 후 </a:t>
            </a:r>
            <a:r>
              <a:rPr lang="en-US" altLang="ko-KR" dirty="0" smtClean="0">
                <a:solidFill>
                  <a:srgbClr val="FF0000"/>
                </a:solidFill>
              </a:rPr>
              <a:t>IP </a:t>
            </a:r>
            <a:r>
              <a:rPr lang="ko-KR" altLang="en-US" dirty="0" smtClean="0">
                <a:solidFill>
                  <a:srgbClr val="FF0000"/>
                </a:solidFill>
              </a:rPr>
              <a:t>주소 복구해 놓을 것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91" b="26809"/>
          <a:stretch/>
        </p:blipFill>
        <p:spPr>
          <a:xfrm>
            <a:off x="1403648" y="2636912"/>
            <a:ext cx="6580631" cy="338437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131840" y="3548828"/>
            <a:ext cx="720080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40152" y="3764852"/>
            <a:ext cx="981326" cy="2400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52120" y="4238966"/>
            <a:ext cx="864096" cy="1800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64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원격제어</a:t>
            </a:r>
            <a:r>
              <a:rPr lang="en-US" altLang="ko-KR" dirty="0"/>
              <a:t> </a:t>
            </a:r>
            <a:r>
              <a:rPr lang="en-US" altLang="ko-KR" dirty="0" smtClean="0"/>
              <a:t>(3/13)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제어판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네트워크 및 공유 센터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이더넷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속성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IPv4(TCP/IPv4)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학교 컴퓨터 사용자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err="1" smtClean="0"/>
              <a:t>캡쳐도구</a:t>
            </a:r>
            <a:r>
              <a:rPr lang="ko-KR" altLang="en-US" dirty="0" smtClean="0"/>
              <a:t> 실행 </a:t>
            </a:r>
            <a:r>
              <a:rPr lang="en-US" altLang="ko-KR" dirty="0" smtClean="0"/>
              <a:t>– IP</a:t>
            </a:r>
            <a:r>
              <a:rPr lang="ko-KR" altLang="en-US" dirty="0" smtClean="0"/>
              <a:t>주소 전체 캡쳐</a:t>
            </a:r>
            <a:r>
              <a:rPr lang="en-US" altLang="ko-KR" dirty="0"/>
              <a:t> </a:t>
            </a:r>
            <a:r>
              <a:rPr lang="ko-KR" altLang="en-US" dirty="0" smtClean="0"/>
              <a:t>후 저장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실습 종료 후 </a:t>
            </a:r>
            <a:r>
              <a:rPr lang="en-US" altLang="ko-KR" dirty="0" smtClean="0">
                <a:solidFill>
                  <a:srgbClr val="FF0000"/>
                </a:solidFill>
              </a:rPr>
              <a:t>IP </a:t>
            </a:r>
            <a:r>
              <a:rPr lang="ko-KR" altLang="en-US" dirty="0" smtClean="0">
                <a:solidFill>
                  <a:srgbClr val="FF0000"/>
                </a:solidFill>
              </a:rPr>
              <a:t>주소 복구해 놓을 것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31840" y="3548828"/>
            <a:ext cx="720080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40152" y="3764852"/>
            <a:ext cx="981326" cy="2400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751" y="2492896"/>
            <a:ext cx="3392497" cy="410292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059832" y="5877272"/>
            <a:ext cx="864096" cy="2663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89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원격제어</a:t>
            </a:r>
            <a:r>
              <a:rPr lang="en-US" altLang="ko-KR" dirty="0"/>
              <a:t> </a:t>
            </a:r>
            <a:r>
              <a:rPr lang="en-US" altLang="ko-KR" dirty="0" smtClean="0"/>
              <a:t>(4/13)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제어판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네트워크 및 공유 센터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이더넷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FF0000"/>
                </a:solidFill>
              </a:rPr>
              <a:t>IPv4(TCP/IPv4)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학교 컴퓨터 사용자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err="1" smtClean="0"/>
              <a:t>캡쳐도구</a:t>
            </a:r>
            <a:r>
              <a:rPr lang="ko-KR" altLang="en-US" dirty="0" smtClean="0"/>
              <a:t> 실행 </a:t>
            </a:r>
            <a:r>
              <a:rPr lang="en-US" altLang="ko-KR" dirty="0" smtClean="0"/>
              <a:t>– IP</a:t>
            </a:r>
            <a:r>
              <a:rPr lang="ko-KR" altLang="en-US" dirty="0" smtClean="0"/>
              <a:t>주소 전체 캡처</a:t>
            </a:r>
            <a:r>
              <a:rPr lang="en-US" altLang="ko-KR" dirty="0" smtClean="0"/>
              <a:t> </a:t>
            </a:r>
            <a:r>
              <a:rPr lang="ko-KR" altLang="en-US" dirty="0" smtClean="0"/>
              <a:t>후 저장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실습 종료 후 </a:t>
            </a:r>
            <a:r>
              <a:rPr lang="en-US" altLang="ko-KR" dirty="0" smtClean="0">
                <a:solidFill>
                  <a:srgbClr val="FF0000"/>
                </a:solidFill>
              </a:rPr>
              <a:t>IP </a:t>
            </a:r>
            <a:r>
              <a:rPr lang="ko-KR" altLang="en-US" dirty="0" smtClean="0">
                <a:solidFill>
                  <a:srgbClr val="FF0000"/>
                </a:solidFill>
              </a:rPr>
              <a:t>주소 복구해 놓을 것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564904"/>
            <a:ext cx="3166262" cy="399321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55203" y="4532956"/>
            <a:ext cx="2096580" cy="264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391" y="2564904"/>
            <a:ext cx="3593409" cy="399948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093390" y="3789040"/>
            <a:ext cx="3593409" cy="2016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59352" y="341970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캡처 후 저장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80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원격제어</a:t>
            </a:r>
            <a:r>
              <a:rPr lang="en-US" altLang="ko-KR" dirty="0"/>
              <a:t> </a:t>
            </a:r>
            <a:r>
              <a:rPr lang="en-US" altLang="ko-KR" dirty="0" smtClean="0"/>
              <a:t>(5/13)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제어판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네트워크 및 공유 센터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이더넷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– IPv4(TCP/IPv4)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학교 컴퓨터 사용자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err="1" smtClean="0"/>
              <a:t>캡쳐도구</a:t>
            </a:r>
            <a:r>
              <a:rPr lang="ko-KR" altLang="en-US" dirty="0" smtClean="0"/>
              <a:t> 실행 </a:t>
            </a:r>
            <a:r>
              <a:rPr lang="en-US" altLang="ko-KR" dirty="0" smtClean="0"/>
              <a:t>– IP</a:t>
            </a:r>
            <a:r>
              <a:rPr lang="ko-KR" altLang="en-US" dirty="0" smtClean="0"/>
              <a:t>주소 전체 캡쳐</a:t>
            </a:r>
            <a:r>
              <a:rPr lang="en-US" altLang="ko-KR" dirty="0"/>
              <a:t> </a:t>
            </a:r>
            <a:r>
              <a:rPr lang="ko-KR" altLang="en-US" dirty="0" smtClean="0"/>
              <a:t>후 저장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실습 종료 후 </a:t>
            </a:r>
            <a:r>
              <a:rPr lang="en-US" altLang="ko-KR" dirty="0" smtClean="0">
                <a:solidFill>
                  <a:srgbClr val="FF0000"/>
                </a:solidFill>
              </a:rPr>
              <a:t>IP </a:t>
            </a:r>
            <a:r>
              <a:rPr lang="ko-KR" altLang="en-US" dirty="0" smtClean="0">
                <a:solidFill>
                  <a:srgbClr val="FF0000"/>
                </a:solidFill>
              </a:rPr>
              <a:t>주소 복구해 놓을 것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smtClean="0"/>
              <a:t>IP </a:t>
            </a:r>
            <a:r>
              <a:rPr lang="ko-KR" altLang="en-US" dirty="0" smtClean="0"/>
              <a:t>주소 수정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IP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: 192.168.1.4</a:t>
            </a:r>
          </a:p>
          <a:p>
            <a:pPr lvl="1"/>
            <a:r>
              <a:rPr lang="ko-KR" altLang="en-US" dirty="0" err="1" smtClean="0"/>
              <a:t>서브넷</a:t>
            </a:r>
            <a:r>
              <a:rPr lang="ko-KR" altLang="en-US" dirty="0" smtClean="0"/>
              <a:t> 마스크</a:t>
            </a:r>
            <a:r>
              <a:rPr lang="en-US" altLang="ko-KR" dirty="0" smtClean="0"/>
              <a:t>: 255.255.255.0</a:t>
            </a:r>
          </a:p>
          <a:p>
            <a:pPr lvl="1"/>
            <a:r>
              <a:rPr lang="ko-KR" altLang="en-US" dirty="0" smtClean="0"/>
              <a:t>기본 게이트웨이</a:t>
            </a:r>
            <a:r>
              <a:rPr lang="en-US" altLang="ko-KR" dirty="0" smtClean="0"/>
              <a:t>: 192.168.1.1</a:t>
            </a:r>
          </a:p>
          <a:p>
            <a:pPr lvl="1"/>
            <a:r>
              <a:rPr lang="en-US" altLang="ko-KR" dirty="0" smtClean="0"/>
              <a:t>DNS </a:t>
            </a:r>
            <a:r>
              <a:rPr lang="ko-KR" altLang="en-US" dirty="0" smtClean="0"/>
              <a:t>서버 주소는 건드리지 </a:t>
            </a:r>
            <a:r>
              <a:rPr lang="ko-KR" altLang="en-US" dirty="0" err="1" smtClean="0"/>
              <a:t>않아도됨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389" y="2561456"/>
            <a:ext cx="3593410" cy="40175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804065" y="3981000"/>
            <a:ext cx="1296144" cy="792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85115" y="3594656"/>
            <a:ext cx="88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수정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9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PUTTY</a:t>
            </a:r>
            <a:r>
              <a:rPr lang="ko-KR" altLang="en-US" dirty="0" smtClean="0"/>
              <a:t>를 이용한 원격 제어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크로스 컴파일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과제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3993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92896"/>
            <a:ext cx="3976406" cy="3888432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RPI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1"/>
            <a:r>
              <a:rPr lang="en-US" altLang="ko-KR" dirty="0"/>
              <a:t>PC</a:t>
            </a:r>
            <a:r>
              <a:rPr lang="ko-KR" altLang="en-US" dirty="0"/>
              <a:t>에 연결된 기존 </a:t>
            </a:r>
            <a:r>
              <a:rPr lang="ko-KR" altLang="en-US" dirty="0" err="1" smtClean="0"/>
              <a:t>랜선을</a:t>
            </a:r>
            <a:r>
              <a:rPr lang="ko-KR" altLang="en-US" dirty="0" smtClean="0"/>
              <a:t> </a:t>
            </a:r>
            <a:r>
              <a:rPr lang="ko-KR" altLang="en-US" dirty="0"/>
              <a:t>빼고 패키지에 포함된 </a:t>
            </a:r>
            <a:r>
              <a:rPr lang="ko-KR" altLang="en-US" dirty="0" err="1" smtClean="0"/>
              <a:t>랜선을</a:t>
            </a:r>
            <a:r>
              <a:rPr lang="ko-KR" altLang="en-US" dirty="0" smtClean="0"/>
              <a:t> 이용하여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ko-KR" altLang="en-US" dirty="0"/>
              <a:t>연결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PUTTY</a:t>
            </a:r>
            <a:r>
              <a:rPr lang="ko-KR" altLang="en-US" dirty="0" smtClean="0"/>
              <a:t>실행 후 오른쪽 그림과 같이 입력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입력 후 </a:t>
            </a:r>
            <a:r>
              <a:rPr lang="en-US" altLang="ko-KR" dirty="0" smtClean="0"/>
              <a:t>Save</a:t>
            </a:r>
            <a:r>
              <a:rPr lang="ko-KR" altLang="en-US" dirty="0" smtClean="0"/>
              <a:t>버튼을 눌러 저장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이름 </a:t>
            </a:r>
            <a:r>
              <a:rPr lang="en-US" altLang="ko-KR" dirty="0" smtClean="0"/>
              <a:t>: OS_</a:t>
            </a:r>
            <a:r>
              <a:rPr lang="ko-KR" altLang="en-US" dirty="0" smtClean="0"/>
              <a:t>학번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호스트 </a:t>
            </a:r>
            <a:r>
              <a:rPr lang="en-US" altLang="ko-KR" dirty="0" smtClean="0"/>
              <a:t>: 192.168.1.3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라즈베리</a:t>
            </a:r>
            <a:r>
              <a:rPr lang="ko-KR" altLang="en-US" dirty="0" smtClean="0"/>
              <a:t> 파이의 빨간색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만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켜졌을 때 진행할 것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원격제어</a:t>
            </a:r>
            <a:r>
              <a:rPr lang="en-US" altLang="ko-KR" dirty="0"/>
              <a:t> </a:t>
            </a:r>
            <a:r>
              <a:rPr lang="en-US" altLang="ko-KR" dirty="0" smtClean="0"/>
              <a:t>(6/13)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868144" y="3068960"/>
            <a:ext cx="2592288" cy="1008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68344" y="4797152"/>
            <a:ext cx="846115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2160" y="50851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세션 정보 저장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74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원격제어</a:t>
            </a:r>
            <a:r>
              <a:rPr lang="en-US" altLang="ko-KR" dirty="0"/>
              <a:t> </a:t>
            </a:r>
            <a:r>
              <a:rPr lang="en-US" altLang="ko-KR" dirty="0" smtClean="0"/>
              <a:t>(7/13)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RPI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(Y)</a:t>
            </a:r>
            <a:r>
              <a:rPr lang="ko-KR" altLang="en-US" dirty="0" smtClean="0"/>
              <a:t>를 눌러 진행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916832"/>
            <a:ext cx="62865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85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원격제어</a:t>
            </a:r>
            <a:r>
              <a:rPr lang="en-US" altLang="ko-KR" dirty="0"/>
              <a:t> </a:t>
            </a:r>
            <a:r>
              <a:rPr lang="en-US" altLang="ko-KR" dirty="0" smtClean="0"/>
              <a:t>(8/13)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RPI </a:t>
            </a:r>
            <a:r>
              <a:rPr lang="ko-KR" altLang="en-US" smtClean="0"/>
              <a:t>연결</a:t>
            </a:r>
            <a:endParaRPr lang="en-US" altLang="ko-KR" smtClean="0"/>
          </a:p>
          <a:p>
            <a:pPr lvl="1"/>
            <a:r>
              <a:rPr lang="ko-KR" altLang="en-US" smtClean="0"/>
              <a:t>연결 완료된 화면</a:t>
            </a:r>
            <a:endParaRPr lang="en-US" altLang="ko-KR" smtClean="0"/>
          </a:p>
          <a:p>
            <a:pPr lvl="2"/>
            <a:r>
              <a:rPr lang="ko-KR" altLang="en-US" smtClean="0"/>
              <a:t>아이디</a:t>
            </a:r>
            <a:r>
              <a:rPr lang="en-US" altLang="ko-KR" smtClean="0"/>
              <a:t>: pi, </a:t>
            </a:r>
            <a:r>
              <a:rPr lang="ko-KR" altLang="en-US" smtClean="0"/>
              <a:t>비밀번호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en-US" altLang="ko-KR" smtClean="0"/>
              <a:t>raspberry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204864"/>
            <a:ext cx="61817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6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원격제어</a:t>
            </a:r>
            <a:r>
              <a:rPr lang="en-US" altLang="ko-KR" dirty="0"/>
              <a:t> </a:t>
            </a:r>
            <a:r>
              <a:rPr lang="en-US" altLang="ko-KR" dirty="0" smtClean="0"/>
              <a:t>(9/13)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RPI </a:t>
            </a:r>
            <a:r>
              <a:rPr lang="ko-KR" altLang="en-US" dirty="0" smtClean="0"/>
              <a:t>연결</a:t>
            </a:r>
            <a:endParaRPr lang="en-US" altLang="ko-KR" dirty="0"/>
          </a:p>
          <a:p>
            <a:pPr lvl="1"/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설정 확인</a:t>
            </a:r>
            <a:endParaRPr lang="en-US" altLang="ko-KR" dirty="0"/>
          </a:p>
          <a:p>
            <a:pPr lvl="2"/>
            <a:r>
              <a:rPr lang="en-US" altLang="ko-KR" dirty="0" err="1" smtClean="0"/>
              <a:t>ifconfig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060848"/>
            <a:ext cx="6086475" cy="39624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979712" y="3212976"/>
            <a:ext cx="1584176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63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원격제어</a:t>
            </a:r>
            <a:r>
              <a:rPr lang="en-US" altLang="ko-KR" dirty="0"/>
              <a:t> </a:t>
            </a:r>
            <a:r>
              <a:rPr lang="en-US" altLang="ko-KR" dirty="0" smtClean="0"/>
              <a:t>(10/13)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원격 제어가 안되는 경우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라즈베리파이에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HDMI </a:t>
            </a:r>
            <a:r>
              <a:rPr lang="ko-KR" altLang="en-US" dirty="0" smtClean="0"/>
              <a:t>지원이 가능한 모니터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키보드 연결 후 진행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라즈베리파이가</a:t>
            </a:r>
            <a:r>
              <a:rPr lang="ko-KR" altLang="en-US" dirty="0" smtClean="0"/>
              <a:t> 부팅이 완료되면 </a:t>
            </a:r>
            <a:r>
              <a:rPr lang="ko-KR" altLang="en-US" dirty="0" err="1" smtClean="0"/>
              <a:t>라즈베리파이에</a:t>
            </a:r>
            <a:r>
              <a:rPr lang="ko-KR" altLang="en-US" dirty="0" smtClean="0"/>
              <a:t> 연결된 키보드로 </a:t>
            </a:r>
            <a:r>
              <a:rPr lang="en-US" altLang="ko-KR" dirty="0" err="1" smtClean="0"/>
              <a:t>ctrl+alt+t</a:t>
            </a:r>
            <a:r>
              <a:rPr lang="ko-KR" altLang="en-US" dirty="0" smtClean="0"/>
              <a:t>를 눌러 터미널 실행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81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원격제어</a:t>
            </a:r>
            <a:r>
              <a:rPr lang="en-US" altLang="ko-KR" dirty="0"/>
              <a:t> </a:t>
            </a:r>
            <a:r>
              <a:rPr lang="en-US" altLang="ko-KR" dirty="0" smtClean="0"/>
              <a:t>(11/13)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원격 제어가 안되는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sudo </a:t>
            </a:r>
            <a:r>
              <a:rPr lang="en-US" altLang="ko-KR" dirty="0" err="1" smtClean="0"/>
              <a:t>nano</a:t>
            </a:r>
            <a:r>
              <a:rPr lang="en-US" altLang="ko-KR" dirty="0" smtClean="0"/>
              <a:t>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/network/interfaces</a:t>
            </a:r>
            <a:r>
              <a:rPr lang="ko-KR" altLang="en-US" dirty="0" smtClean="0"/>
              <a:t>부분을 아래와 같이 작성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편집이 끝나면 </a:t>
            </a:r>
            <a:r>
              <a:rPr lang="en-US" altLang="ko-KR" dirty="0" err="1" smtClean="0"/>
              <a:t>ctrl+x</a:t>
            </a:r>
            <a:r>
              <a:rPr lang="en-US" altLang="ko-KR" dirty="0" smtClean="0"/>
              <a:t>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y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enter</a:t>
            </a:r>
            <a:r>
              <a:rPr lang="ko-KR" altLang="en-US" dirty="0" smtClean="0"/>
              <a:t>순으로 입력해 변경 내용 저장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87" y="1844824"/>
            <a:ext cx="6035063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5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원격제어</a:t>
            </a:r>
            <a:r>
              <a:rPr lang="en-US" altLang="ko-KR" dirty="0"/>
              <a:t> </a:t>
            </a:r>
            <a:r>
              <a:rPr lang="en-US" altLang="ko-KR" dirty="0" smtClean="0"/>
              <a:t>(12/13)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원격 제어가 안되는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sudo </a:t>
            </a:r>
            <a:r>
              <a:rPr lang="en-US" altLang="ko-KR" dirty="0" err="1" smtClean="0"/>
              <a:t>raspi-config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5. Interfacing Options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916832"/>
            <a:ext cx="2876550" cy="514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851216"/>
            <a:ext cx="5647953" cy="3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5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원격제어</a:t>
            </a:r>
            <a:r>
              <a:rPr lang="en-US" altLang="ko-KR" dirty="0"/>
              <a:t> </a:t>
            </a:r>
            <a:r>
              <a:rPr lang="en-US" altLang="ko-KR" dirty="0" smtClean="0"/>
              <a:t>(13/13)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원격 제어가 안되는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P2 SSH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yes </a:t>
            </a:r>
            <a:r>
              <a:rPr lang="ko-KR" altLang="en-US" dirty="0" err="1" smtClean="0"/>
              <a:t>선택후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esc</a:t>
            </a:r>
            <a:r>
              <a:rPr lang="ko-KR" altLang="en-US" dirty="0" smtClean="0"/>
              <a:t>를 눌러 터미널로 나간 후 </a:t>
            </a:r>
            <a:r>
              <a:rPr lang="en-US" altLang="ko-KR" dirty="0" smtClean="0"/>
              <a:t>reboot</a:t>
            </a:r>
            <a:r>
              <a:rPr lang="ko-KR" altLang="en-US" dirty="0" smtClean="0"/>
              <a:t>명령어를 입력해 재부팅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44824"/>
            <a:ext cx="5486400" cy="809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194552"/>
            <a:ext cx="4948212" cy="312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크로스 컴파일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Cross Compiler</a:t>
            </a:r>
          </a:p>
          <a:p>
            <a:pPr lvl="1"/>
            <a:r>
              <a:rPr lang="ko-KR" altLang="en-US" dirty="0"/>
              <a:t>컴파일이 수행중인 플랫폼이 아닌 다른 플랫폼에서 수행될 실행 파일을 만들어내는 컴파일러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4653136"/>
            <a:ext cx="2880320" cy="72008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PlatformA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3933056"/>
            <a:ext cx="1440160" cy="72008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General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Compiler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23728" y="3933056"/>
            <a:ext cx="1440160" cy="72008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Cross Compiler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60032" y="4653136"/>
            <a:ext cx="2880320" cy="72008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PlatformB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83568" y="2348880"/>
            <a:ext cx="1440160" cy="1512168"/>
            <a:chOff x="683568" y="2348880"/>
            <a:chExt cx="1440160" cy="1512168"/>
          </a:xfrm>
        </p:grpSpPr>
        <p:sp>
          <p:nvSpPr>
            <p:cNvPr id="9" name="위쪽 화살표 8"/>
            <p:cNvSpPr/>
            <p:nvPr/>
          </p:nvSpPr>
          <p:spPr>
            <a:xfrm>
              <a:off x="1187624" y="3212976"/>
              <a:ext cx="432048" cy="648072"/>
            </a:xfrm>
            <a:prstGeom prst="up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83568" y="2348880"/>
              <a:ext cx="1440160" cy="86409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Executable for </a:t>
              </a:r>
              <a:r>
                <a:rPr lang="en-US" altLang="ko-KR" b="1" dirty="0" err="1" smtClean="0">
                  <a:solidFill>
                    <a:schemeClr val="bg1"/>
                  </a:solidFill>
                </a:rPr>
                <a:t>PlatformA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123728" y="2348880"/>
            <a:ext cx="1440160" cy="1512168"/>
            <a:chOff x="2123728" y="2348880"/>
            <a:chExt cx="1440160" cy="1512168"/>
          </a:xfrm>
        </p:grpSpPr>
        <p:sp>
          <p:nvSpPr>
            <p:cNvPr id="12" name="위쪽 화살표 11"/>
            <p:cNvSpPr/>
            <p:nvPr/>
          </p:nvSpPr>
          <p:spPr>
            <a:xfrm>
              <a:off x="2627784" y="3212976"/>
              <a:ext cx="432048" cy="648072"/>
            </a:xfrm>
            <a:prstGeom prst="up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123728" y="2348880"/>
              <a:ext cx="1440160" cy="86409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Executable for </a:t>
              </a:r>
              <a:r>
                <a:rPr lang="en-US" altLang="ko-KR" b="1" dirty="0" err="1" smtClean="0">
                  <a:solidFill>
                    <a:srgbClr val="FFFF00"/>
                  </a:solidFill>
                </a:rPr>
                <a:t>PlatformB</a:t>
              </a:r>
              <a:endParaRPr lang="ko-KR" altLang="en-US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658416" y="5256202"/>
            <a:ext cx="5221494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5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Not feasible to do the compiling</a:t>
            </a:r>
            <a:endParaRPr lang="en-US" altLang="ko-KR" sz="25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388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크로스 컴파일 준비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49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라즈베리파이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84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556792"/>
            <a:ext cx="5391150" cy="7429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크로스 컴파일 준비 </a:t>
            </a:r>
            <a:r>
              <a:rPr lang="en-US" altLang="ko-KR" smtClean="0"/>
              <a:t>[1/10]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sudo apt-get update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 smtClean="0"/>
              <a:t>sudo apt-get install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-y</a:t>
            </a:r>
            <a:endParaRPr lang="en-US" altLang="ko-KR" dirty="0">
              <a:solidFill>
                <a:srgbClr val="002060"/>
              </a:solidFill>
            </a:endParaRPr>
          </a:p>
          <a:p>
            <a:pPr lvl="1"/>
            <a:r>
              <a:rPr lang="en-US" altLang="ko-KR" dirty="0" err="1"/>
              <a:t>g</a:t>
            </a:r>
            <a:r>
              <a:rPr lang="en-US" altLang="ko-KR" dirty="0" err="1" smtClean="0"/>
              <a:t>it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버전 제어 관리 시스템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sudo apt-get install </a:t>
            </a:r>
            <a:r>
              <a:rPr lang="en-US" altLang="ko-KR" dirty="0" err="1" smtClean="0"/>
              <a:t>gcc</a:t>
            </a:r>
            <a:r>
              <a:rPr lang="en-US" altLang="ko-KR" dirty="0" smtClean="0"/>
              <a:t>-arm-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gnueabi</a:t>
            </a:r>
            <a:r>
              <a:rPr lang="en-US" altLang="ko-KR" dirty="0" smtClean="0"/>
              <a:t> make </a:t>
            </a:r>
            <a:r>
              <a:rPr lang="en-US" altLang="ko-KR" dirty="0" err="1" smtClean="0"/>
              <a:t>ncurses</a:t>
            </a:r>
            <a:r>
              <a:rPr lang="en-US" altLang="ko-KR" dirty="0" smtClean="0"/>
              <a:t>-dev -y</a:t>
            </a:r>
            <a:endParaRPr lang="en-US" altLang="ko-KR" dirty="0"/>
          </a:p>
          <a:p>
            <a:pPr lvl="1"/>
            <a:r>
              <a:rPr lang="en-US" altLang="ko-KR" dirty="0" smtClean="0"/>
              <a:t>arm </a:t>
            </a:r>
            <a:r>
              <a:rPr lang="ko-KR" altLang="en-US" dirty="0" smtClean="0"/>
              <a:t>프로세서 기반 </a:t>
            </a:r>
            <a:r>
              <a:rPr lang="ko-KR" altLang="en-US" dirty="0" err="1" smtClean="0"/>
              <a:t>리눅스를</a:t>
            </a:r>
            <a:r>
              <a:rPr lang="ko-KR" altLang="en-US" dirty="0" smtClean="0"/>
              <a:t> 위한 크로스 컴파일러 다운로드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212976"/>
            <a:ext cx="6334125" cy="476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4653136"/>
            <a:ext cx="72104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0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크로스 컴파일 준비 </a:t>
            </a:r>
            <a:r>
              <a:rPr lang="en-US" altLang="ko-KR" smtClean="0"/>
              <a:t>[2/10]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mkdir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rpi</a:t>
            </a:r>
            <a:endParaRPr lang="en-US" altLang="ko-KR" dirty="0"/>
          </a:p>
          <a:p>
            <a:pPr lvl="1"/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작업을 위한 </a:t>
            </a:r>
            <a:r>
              <a:rPr lang="en-US" altLang="ko-KR" dirty="0" err="1" smtClean="0"/>
              <a:t>rpi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디렉토리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cd </a:t>
            </a:r>
            <a:r>
              <a:rPr lang="en-US" altLang="ko-KR" dirty="0" err="1" smtClean="0"/>
              <a:t>rpi</a:t>
            </a:r>
            <a:endParaRPr lang="en-US" altLang="ko-KR" dirty="0" smtClean="0"/>
          </a:p>
          <a:p>
            <a:pPr lvl="1"/>
            <a:r>
              <a:rPr lang="en-US" altLang="ko-KR" dirty="0" err="1"/>
              <a:t>r</a:t>
            </a:r>
            <a:r>
              <a:rPr lang="en-US" altLang="ko-KR" dirty="0" err="1" smtClean="0"/>
              <a:t>pi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디렉토리로 이동</a:t>
            </a:r>
            <a:endParaRPr lang="en-US" altLang="ko-KR" dirty="0"/>
          </a:p>
          <a:p>
            <a:r>
              <a:rPr lang="en-US" altLang="ko-KR" dirty="0" smtClean="0"/>
              <a:t>Linux </a:t>
            </a:r>
            <a:r>
              <a:rPr lang="ko-KR" altLang="en-US" dirty="0" smtClean="0"/>
              <a:t>다운로드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err="1" smtClean="0"/>
              <a:t>라즈베리파이</a:t>
            </a:r>
            <a:r>
              <a:rPr lang="ko-KR" altLang="en-US" dirty="0" smtClean="0"/>
              <a:t> 모듈 컴파일을 위한 커널 다운로드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다운로드 받은 </a:t>
            </a:r>
            <a:r>
              <a:rPr lang="en-US" altLang="ko-KR" dirty="0" smtClean="0"/>
              <a:t>linux.tar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rpi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디렉토리로 옮긴 후 압축 해제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44824"/>
            <a:ext cx="6734175" cy="8477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725144"/>
            <a:ext cx="6884437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5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988840"/>
            <a:ext cx="5667375" cy="1038225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mkdir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module_test</a:t>
            </a:r>
            <a:endParaRPr lang="en-US" altLang="ko-KR" dirty="0"/>
          </a:p>
          <a:p>
            <a:pPr lvl="1"/>
            <a:r>
              <a:rPr lang="ko-KR" altLang="en-US" dirty="0" err="1" smtClean="0"/>
              <a:t>라즈베리파이</a:t>
            </a:r>
            <a:r>
              <a:rPr lang="ko-KR" altLang="en-US" dirty="0" smtClean="0"/>
              <a:t> 테스트 모듈 작성을 위한 디렉토리 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cd </a:t>
            </a:r>
            <a:r>
              <a:rPr lang="en-US" altLang="ko-KR" dirty="0" err="1" smtClean="0"/>
              <a:t>module_test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module_test</a:t>
            </a:r>
            <a:r>
              <a:rPr lang="en-US" altLang="ko-KR" dirty="0"/>
              <a:t> </a:t>
            </a:r>
            <a:r>
              <a:rPr lang="ko-KR" altLang="en-US" dirty="0" smtClean="0"/>
              <a:t>디렉토리로 이동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크로스 컴파일 준비 </a:t>
            </a:r>
            <a:r>
              <a:rPr lang="en-US" altLang="ko-KR" smtClean="0"/>
              <a:t>[3/10]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11760" y="2132856"/>
            <a:ext cx="576064" cy="216024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9345" y="2180440"/>
            <a:ext cx="259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생성된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linux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디렉토리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63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크로스 컴파일 준비 </a:t>
            </a:r>
            <a:r>
              <a:rPr lang="en-US" altLang="ko-KR" smtClean="0"/>
              <a:t>[4/10]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module_test.c</a:t>
            </a:r>
            <a:r>
              <a:rPr lang="en-US" altLang="ko-KR" dirty="0" smtClean="0"/>
              <a:t>     </a:t>
            </a:r>
          </a:p>
          <a:p>
            <a:pPr lvl="1"/>
            <a:r>
              <a:rPr lang="en-US" altLang="ko-KR" smtClean="0"/>
              <a:t>rpi</a:t>
            </a:r>
            <a:r>
              <a:rPr lang="ko-KR" altLang="en-US" smtClean="0"/>
              <a:t>폴더에 만든 </a:t>
            </a:r>
            <a:r>
              <a:rPr lang="en-US" altLang="ko-KR" smtClean="0"/>
              <a:t>module_test </a:t>
            </a:r>
            <a:r>
              <a:rPr lang="ko-KR" altLang="en-US" smtClean="0"/>
              <a:t>폴더에서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모듈 </a:t>
            </a:r>
            <a:r>
              <a:rPr lang="ko-KR" altLang="en-US" dirty="0" smtClean="0"/>
              <a:t>테스트 코드 작성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92896"/>
            <a:ext cx="61817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5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크로스 컴파일 준비 </a:t>
            </a:r>
            <a:r>
              <a:rPr lang="en-US" altLang="ko-KR" smtClean="0"/>
              <a:t>[5/10]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Makefile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크로스 컴파일을 위한 </a:t>
            </a:r>
            <a:r>
              <a:rPr lang="en-US" altLang="ko-KR" dirty="0" err="1" smtClean="0"/>
              <a:t>Makefile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844824"/>
            <a:ext cx="81153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5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Module7.symvers</a:t>
            </a:r>
            <a:endParaRPr lang="en-US" altLang="ko-KR" dirty="0"/>
          </a:p>
          <a:p>
            <a:pPr lvl="1"/>
            <a:r>
              <a:rPr lang="en-US" altLang="ko-KR" dirty="0" smtClean="0"/>
              <a:t>cd ~/</a:t>
            </a:r>
            <a:r>
              <a:rPr lang="en-US" altLang="ko-KR" dirty="0" err="1" smtClean="0"/>
              <a:t>rpi</a:t>
            </a:r>
            <a:r>
              <a:rPr lang="en-US" altLang="ko-KR" dirty="0" smtClean="0"/>
              <a:t>/      </a:t>
            </a:r>
            <a:endParaRPr lang="en-US" altLang="ko-KR" dirty="0"/>
          </a:p>
          <a:p>
            <a:pPr lvl="1"/>
            <a:r>
              <a:rPr lang="ko-KR" altLang="en-US" sz="1700" spc="-150" dirty="0" smtClean="0"/>
              <a:t>다운로드 받은 </a:t>
            </a:r>
            <a:r>
              <a:rPr lang="ko-KR" altLang="en-US" sz="1700" spc="-150" dirty="0" smtClean="0"/>
              <a:t>심볼 테이블</a:t>
            </a:r>
            <a:r>
              <a:rPr lang="en-US" altLang="ko-KR" sz="1700" spc="-150" dirty="0" smtClean="0"/>
              <a:t>(Module7.symvers)</a:t>
            </a:r>
            <a:r>
              <a:rPr lang="ko-KR" altLang="en-US" sz="1700" spc="-150" dirty="0" smtClean="0"/>
              <a:t>을 </a:t>
            </a:r>
            <a:r>
              <a:rPr lang="en-US" altLang="ko-KR" sz="1700" spc="-150" dirty="0" err="1" smtClean="0"/>
              <a:t>rpi</a:t>
            </a:r>
            <a:r>
              <a:rPr lang="en-US" altLang="ko-KR" sz="1700" spc="-150" dirty="0" smtClean="0"/>
              <a:t> </a:t>
            </a:r>
            <a:r>
              <a:rPr lang="ko-KR" altLang="en-US" sz="1700" spc="-150" dirty="0" smtClean="0"/>
              <a:t>디렉토리로 옮김</a:t>
            </a:r>
            <a:endParaRPr lang="en-US" altLang="ko-KR" sz="1700" spc="-150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</p:spPr>
        <p:txBody>
          <a:bodyPr/>
          <a:lstStyle/>
          <a:p>
            <a:r>
              <a:rPr lang="ko-KR" altLang="en-US" dirty="0"/>
              <a:t>크로스 컴파일 준비 </a:t>
            </a:r>
            <a:r>
              <a:rPr lang="en-US" altLang="ko-KR" smtClean="0"/>
              <a:t>[6/10]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276872"/>
            <a:ext cx="7590952" cy="93610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635896" y="2564904"/>
            <a:ext cx="2448272" cy="288032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68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972318"/>
            <a:ext cx="5022750" cy="132888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크로스 컴파일 </a:t>
            </a:r>
            <a:r>
              <a:rPr lang="ko-KR" altLang="en-US" smtClean="0"/>
              <a:t>준비 </a:t>
            </a:r>
            <a:r>
              <a:rPr lang="en-US" altLang="ko-KR" smtClean="0"/>
              <a:t>(7/10)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라즈베리파이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설정파일 </a:t>
            </a:r>
            <a:r>
              <a:rPr lang="en-US" altLang="ko-KR" dirty="0" smtClean="0"/>
              <a:t>config.gz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sudo </a:t>
            </a:r>
            <a:r>
              <a:rPr lang="en-US" altLang="ko-KR" dirty="0" err="1" smtClean="0"/>
              <a:t>modprobe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configs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설정파일 복사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sudo </a:t>
            </a:r>
            <a:r>
              <a:rPr lang="en-US" altLang="ko-KR" dirty="0" err="1" smtClean="0"/>
              <a:t>zcat</a:t>
            </a:r>
            <a:r>
              <a:rPr lang="en-US" altLang="ko-KR" dirty="0" smtClean="0"/>
              <a:t> /proc/config.gz &gt; </a:t>
            </a:r>
            <a:r>
              <a:rPr lang="en-US" altLang="ko-KR" dirty="0" err="1" smtClean="0"/>
              <a:t>config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생성된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확인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403648" y="4654824"/>
            <a:ext cx="648072" cy="214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995" y="2060848"/>
            <a:ext cx="3759379" cy="864096"/>
          </a:xfrm>
          <a:prstGeom prst="rect">
            <a:avLst/>
          </a:prstGeom>
        </p:spPr>
      </p:pic>
      <p:sp>
        <p:nvSpPr>
          <p:cNvPr id="4" name="사각형 설명선 3"/>
          <p:cNvSpPr/>
          <p:nvPr/>
        </p:nvSpPr>
        <p:spPr>
          <a:xfrm>
            <a:off x="6156176" y="2132856"/>
            <a:ext cx="2304256" cy="1944216"/>
          </a:xfrm>
          <a:prstGeom prst="wedgeRectCallout">
            <a:avLst>
              <a:gd name="adj1" fmla="val -87385"/>
              <a:gd name="adj2" fmla="val 26246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만약 </a:t>
            </a:r>
            <a:r>
              <a:rPr lang="en-US" altLang="ko-KR" sz="1200" dirty="0" smtClean="0">
                <a:solidFill>
                  <a:schemeClr val="tx1"/>
                </a:solidFill>
              </a:rPr>
              <a:t>command not found </a:t>
            </a:r>
            <a:r>
              <a:rPr lang="ko-KR" altLang="en-US" sz="1200" dirty="0" smtClean="0">
                <a:solidFill>
                  <a:schemeClr val="tx1"/>
                </a:solidFill>
              </a:rPr>
              <a:t>메시지가 발생한다면</a:t>
            </a:r>
            <a:r>
              <a:rPr lang="en-US" altLang="ko-KR" sz="1200" dirty="0" smtClean="0">
                <a:solidFill>
                  <a:schemeClr val="tx1"/>
                </a:solidFill>
              </a:rPr>
              <a:t>: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</a:rPr>
              <a:t>명령어 입력을 잘 했는지 철자 확인하기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ls </a:t>
            </a:r>
            <a:r>
              <a:rPr lang="ko-KR" altLang="en-US" sz="1200" dirty="0" smtClean="0">
                <a:solidFill>
                  <a:schemeClr val="tx1"/>
                </a:solidFill>
              </a:rPr>
              <a:t>명령어를 입력하고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파일이 이미 존재하는지 확인하기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9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19" y="4088132"/>
            <a:ext cx="4855143" cy="15011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20" y="2214716"/>
            <a:ext cx="2793700" cy="782236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라즈베리파이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 err="1" smtClean="0"/>
              <a:t>커널</a:t>
            </a:r>
            <a:r>
              <a:rPr lang="ko-KR" altLang="en-US" dirty="0" smtClean="0"/>
              <a:t> 버전 확인</a:t>
            </a:r>
            <a:endParaRPr lang="en-US" altLang="ko-KR" dirty="0"/>
          </a:p>
          <a:p>
            <a:pPr lvl="2"/>
            <a:r>
              <a:rPr lang="en-US" altLang="ko-KR" dirty="0" err="1" smtClean="0"/>
              <a:t>uname</a:t>
            </a:r>
            <a:r>
              <a:rPr lang="en-US" altLang="ko-KR" dirty="0" smtClean="0"/>
              <a:t> -r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en-US" altLang="ko-KR" dirty="0" err="1" smtClean="0"/>
              <a:t>nano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 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크로스 컴파일 </a:t>
            </a:r>
            <a:r>
              <a:rPr lang="ko-KR" altLang="en-US" smtClean="0"/>
              <a:t>준비 </a:t>
            </a:r>
            <a:r>
              <a:rPr lang="en-US" altLang="ko-KR" smtClean="0"/>
              <a:t>(8/10)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472806" y="2772327"/>
            <a:ext cx="1140364" cy="224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19672" y="5157192"/>
            <a:ext cx="3672408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420" y="3415654"/>
            <a:ext cx="2447925" cy="590550"/>
          </a:xfrm>
          <a:prstGeom prst="rect">
            <a:avLst/>
          </a:prstGeom>
        </p:spPr>
      </p:pic>
      <p:sp>
        <p:nvSpPr>
          <p:cNvPr id="5" name="타원형 설명선 4"/>
          <p:cNvSpPr/>
          <p:nvPr/>
        </p:nvSpPr>
        <p:spPr>
          <a:xfrm>
            <a:off x="5364088" y="1700808"/>
            <a:ext cx="3024336" cy="1944216"/>
          </a:xfrm>
          <a:prstGeom prst="wedgeEllipseCallout">
            <a:avLst>
              <a:gd name="adj1" fmla="val -71224"/>
              <a:gd name="adj2" fmla="val 72788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비어 있다면 넘어가자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98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5085184"/>
            <a:ext cx="6991350" cy="533400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우분투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설정파일 복사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우분투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rpi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파일의 </a:t>
            </a:r>
            <a:r>
              <a:rPr lang="en-US" altLang="ko-KR" dirty="0" err="1" smtClean="0"/>
              <a:t>module_test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파일로 이동한 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scp</a:t>
            </a:r>
            <a:r>
              <a:rPr lang="en-US" altLang="ko-KR" dirty="0" smtClean="0"/>
              <a:t> </a:t>
            </a:r>
            <a:r>
              <a:rPr lang="en-US" altLang="ko-KR" dirty="0" smtClean="0">
                <a:hlinkClick r:id="rId4"/>
              </a:rPr>
              <a:t>pi@192.168.1.3:/home/pi/</a:t>
            </a:r>
            <a:r>
              <a:rPr lang="en-US" altLang="ko-KR" dirty="0" err="1" smtClean="0">
                <a:hlinkClick r:id="rId4"/>
              </a:rPr>
              <a:t>config</a:t>
            </a:r>
            <a:r>
              <a:rPr lang="en-US" altLang="ko-KR" dirty="0" smtClean="0"/>
              <a:t> ~/</a:t>
            </a:r>
            <a:r>
              <a:rPr lang="en-US" altLang="ko-KR" dirty="0" err="1" smtClean="0"/>
              <a:t>rpi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  </a:t>
            </a:r>
          </a:p>
          <a:p>
            <a:pPr lvl="3"/>
            <a:r>
              <a:rPr lang="ko-KR" altLang="en-US" dirty="0" smtClean="0"/>
              <a:t>비밀번호 </a:t>
            </a:r>
            <a:r>
              <a:rPr lang="ko-KR" altLang="en-US" dirty="0"/>
              <a:t>입력 </a:t>
            </a:r>
            <a:endParaRPr lang="en-US" altLang="ko-KR" dirty="0"/>
          </a:p>
          <a:p>
            <a:pPr lvl="3"/>
            <a:r>
              <a:rPr lang="ko-KR" altLang="en-US" dirty="0" smtClean="0"/>
              <a:t>연결 요청</a:t>
            </a:r>
            <a:r>
              <a:rPr lang="en-US" altLang="ko-KR" dirty="0" smtClean="0"/>
              <a:t>: yes</a:t>
            </a:r>
          </a:p>
          <a:p>
            <a:pPr lvl="3"/>
            <a:r>
              <a:rPr lang="ko-KR" altLang="en-US" dirty="0" err="1" smtClean="0"/>
              <a:t>라즈베리파이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비밀번호 입력</a:t>
            </a:r>
            <a:r>
              <a:rPr lang="en-US" altLang="ko-KR" dirty="0" smtClean="0"/>
              <a:t>: raspberry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1"/>
            <a:r>
              <a:rPr lang="ko-KR" altLang="en-US" dirty="0" err="1" smtClean="0"/>
              <a:t>라즈베리</a:t>
            </a:r>
            <a:r>
              <a:rPr lang="ko-KR" altLang="en-US" dirty="0" smtClean="0"/>
              <a:t> 속 설정 </a:t>
            </a:r>
            <a:r>
              <a:rPr lang="ko-KR" altLang="en-US" dirty="0" smtClean="0"/>
              <a:t>파일이 </a:t>
            </a:r>
            <a:r>
              <a:rPr lang="ko-KR" altLang="en-US" dirty="0" smtClean="0"/>
              <a:t>우분투의</a:t>
            </a:r>
            <a:r>
              <a:rPr lang="en-US" altLang="ko-KR" dirty="0"/>
              <a:t> </a:t>
            </a:r>
            <a:r>
              <a:rPr lang="en-US" altLang="ko-KR" dirty="0" err="1" smtClean="0"/>
              <a:t>rpi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디렉토리</a:t>
            </a:r>
            <a:r>
              <a:rPr lang="ko-KR" altLang="en-US" dirty="0" smtClean="0"/>
              <a:t>로 옮겨진 </a:t>
            </a:r>
            <a:r>
              <a:rPr lang="ko-KR" altLang="en-US" dirty="0" smtClean="0"/>
              <a:t>것 확인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3212976"/>
            <a:ext cx="7992888" cy="103240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크로스 컴파일 </a:t>
            </a:r>
            <a:r>
              <a:rPr lang="ko-KR" altLang="en-US" smtClean="0"/>
              <a:t>준비 </a:t>
            </a:r>
            <a:r>
              <a:rPr lang="en-US" altLang="ko-KR" smtClean="0"/>
              <a:t>(9/10)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860032" y="3645024"/>
            <a:ext cx="37444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55576" y="5373216"/>
            <a:ext cx="676226" cy="1955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2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크로스 컴파일 </a:t>
            </a:r>
            <a:r>
              <a:rPr lang="ko-KR" altLang="en-US" smtClean="0"/>
              <a:t>준비 </a:t>
            </a:r>
            <a:r>
              <a:rPr lang="en-US" altLang="ko-KR" smtClean="0"/>
              <a:t>(10/10)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우분투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ls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필요한 파일 및 폴더가 준비되었는지 확인</a:t>
            </a:r>
            <a:r>
              <a:rPr lang="en-US" altLang="ko-KR" dirty="0" smtClean="0"/>
              <a:t> </a:t>
            </a:r>
            <a:r>
              <a:rPr lang="en-US" altLang="ko-KR" dirty="0" smtClean="0"/>
              <a:t>(5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 lvl="2"/>
            <a:r>
              <a:rPr lang="en-US" altLang="ko-KR" dirty="0" err="1" smtClean="0"/>
              <a:t>config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module_test</a:t>
            </a:r>
            <a:r>
              <a:rPr lang="en-US" altLang="ko-KR" dirty="0" smtClean="0"/>
              <a:t>, Module7_symvers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16832"/>
            <a:ext cx="52673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9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en-US" altLang="ko-KR" smtClean="0"/>
              <a:t>(1/6)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소개</a:t>
            </a:r>
            <a:endParaRPr lang="en-US" altLang="ko-KR" dirty="0"/>
          </a:p>
          <a:p>
            <a:pPr lvl="1"/>
            <a:r>
              <a:rPr lang="ko-KR" altLang="en-US" smtClean="0"/>
              <a:t>영국의 </a:t>
            </a:r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ko-KR" altLang="en-US"/>
              <a:t>재단에서 </a:t>
            </a:r>
            <a:r>
              <a:rPr lang="ko-KR" altLang="en-US" smtClean="0"/>
              <a:t>학교와 개발도상국에서 기초 컴퓨터 과학교육용으로 </a:t>
            </a:r>
            <a:r>
              <a:rPr lang="ko-KR" altLang="en-US"/>
              <a:t>만든 싱글 보드 </a:t>
            </a:r>
            <a:r>
              <a:rPr lang="ko-KR" altLang="en-US" smtClean="0"/>
              <a:t>컴퓨터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en-US" altLang="ko-KR" smtClean="0"/>
              <a:t>2017</a:t>
            </a:r>
            <a:r>
              <a:rPr lang="ko-KR" altLang="en-US" smtClean="0"/>
              <a:t>년 </a:t>
            </a:r>
            <a:r>
              <a:rPr lang="en-US" altLang="ko-KR" smtClean="0"/>
              <a:t>1,250</a:t>
            </a:r>
            <a:r>
              <a:rPr lang="ko-KR" altLang="en-US" smtClean="0"/>
              <a:t>만개가 판매되어 세번째로 많이 팔린 컴퓨터가 되었고 </a:t>
            </a:r>
            <a:r>
              <a:rPr lang="en-US" altLang="ko-KR" smtClean="0"/>
              <a:t>2018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 기준 </a:t>
            </a:r>
            <a:r>
              <a:rPr lang="en-US" altLang="ko-KR" smtClean="0"/>
              <a:t>1,900</a:t>
            </a:r>
            <a:r>
              <a:rPr lang="ko-KR" altLang="en-US" smtClean="0"/>
              <a:t>만개가 판매됨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ko-KR" altLang="en-US" smtClean="0"/>
              <a:t>현재 라즈베리파이</a:t>
            </a:r>
            <a:r>
              <a:rPr lang="en-US" altLang="ko-KR" smtClean="0"/>
              <a:t>3 Model B+</a:t>
            </a:r>
            <a:r>
              <a:rPr lang="ko-KR" altLang="en-US" smtClean="0"/>
              <a:t>까지 출시됨</a:t>
            </a:r>
            <a:endParaRPr lang="en-US" altLang="ko-KR" smtClean="0"/>
          </a:p>
          <a:p>
            <a:pPr marL="457200" lvl="1" indent="0">
              <a:buNone/>
            </a:pPr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marL="457200" lvl="1" indent="0">
              <a:buNone/>
            </a:pPr>
            <a:endParaRPr lang="en-US" altLang="ko-KR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4077072"/>
            <a:ext cx="2592288" cy="190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4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크로스 컴파일러를 이용한 컴파일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707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크로스 컴파일러를 이용한 </a:t>
            </a:r>
            <a:r>
              <a:rPr lang="ko-KR" altLang="en-US" dirty="0" smtClean="0"/>
              <a:t>컴파일 </a:t>
            </a:r>
            <a:r>
              <a:rPr lang="en-US" altLang="ko-KR" smtClean="0"/>
              <a:t>(1/9)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우분투</a:t>
            </a:r>
            <a:endParaRPr lang="en-US" altLang="ko-KR" dirty="0"/>
          </a:p>
          <a:p>
            <a:pPr lvl="1"/>
            <a:r>
              <a:rPr lang="en-US" altLang="ko-KR" dirty="0" err="1" smtClean="0"/>
              <a:t>linux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디렉토리로 이동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cd ~/</a:t>
            </a:r>
            <a:r>
              <a:rPr lang="en-US" altLang="ko-KR" dirty="0" err="1" smtClean="0"/>
              <a:t>rpi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  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설정파일을 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디렉토리로 복사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sudo </a:t>
            </a:r>
            <a:r>
              <a:rPr lang="en-US" altLang="ko-KR" dirty="0" err="1" smtClean="0"/>
              <a:t>cp</a:t>
            </a:r>
            <a:r>
              <a:rPr lang="en-US" altLang="ko-KR" dirty="0" smtClean="0"/>
              <a:t> ../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.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717032"/>
            <a:ext cx="68199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204864"/>
            <a:ext cx="49339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2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크로스 컴파일러를 이용한 컴파일 </a:t>
            </a:r>
            <a:r>
              <a:rPr lang="en-US" altLang="ko-KR" smtClean="0"/>
              <a:t>(2/9)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우분투</a:t>
            </a:r>
            <a:endParaRPr lang="en-US" altLang="ko-KR" dirty="0"/>
          </a:p>
          <a:p>
            <a:pPr lvl="1"/>
            <a:r>
              <a:rPr lang="ko-KR" altLang="en-US" dirty="0" smtClean="0"/>
              <a:t>커널 컴파일</a:t>
            </a:r>
            <a:endParaRPr lang="en-US" altLang="ko-KR" dirty="0" smtClean="0"/>
          </a:p>
          <a:p>
            <a:pPr lvl="2"/>
            <a:r>
              <a:rPr lang="en-US" altLang="ko-KR" sz="1400" dirty="0" smtClean="0"/>
              <a:t>sudo make ARCH=arm CROSS_COMPILE=arm-</a:t>
            </a:r>
            <a:r>
              <a:rPr lang="en-US" altLang="ko-KR" sz="1400" dirty="0" err="1" smtClean="0"/>
              <a:t>linux</a:t>
            </a:r>
            <a:r>
              <a:rPr lang="en-US" altLang="ko-KR" sz="1400" dirty="0" smtClean="0"/>
              <a:t>-</a:t>
            </a:r>
            <a:r>
              <a:rPr lang="en-US" altLang="ko-KR" sz="1400" dirty="0" err="1" smtClean="0"/>
              <a:t>gnueabi</a:t>
            </a: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oldconfig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선택지는 전부 </a:t>
            </a:r>
            <a:r>
              <a:rPr lang="ko-KR" altLang="en-US" sz="1400" dirty="0" err="1" smtClean="0"/>
              <a:t>엔터로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넘김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엔터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꾸욱</a:t>
            </a:r>
            <a:r>
              <a:rPr lang="ko-KR" altLang="en-US" sz="1400" dirty="0" smtClean="0"/>
              <a:t> 누르면 빨리 끝낼 수 있다</a:t>
            </a:r>
            <a:r>
              <a:rPr lang="en-US" altLang="ko-KR" sz="1400" dirty="0" smtClean="0"/>
              <a:t>)</a:t>
            </a:r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완료 화면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20888"/>
            <a:ext cx="7488832" cy="2160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429000"/>
            <a:ext cx="49720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우분투</a:t>
            </a:r>
            <a:endParaRPr lang="en-US" altLang="ko-KR" dirty="0"/>
          </a:p>
          <a:p>
            <a:pPr lvl="1"/>
            <a:r>
              <a:rPr lang="ko-KR" altLang="en-US" dirty="0" smtClean="0"/>
              <a:t>모듈 컴파일</a:t>
            </a:r>
            <a:endParaRPr lang="en-US" altLang="ko-KR" dirty="0" smtClean="0"/>
          </a:p>
          <a:p>
            <a:pPr lvl="2"/>
            <a:r>
              <a:rPr lang="en-US" altLang="ko-KR" sz="1400" dirty="0" smtClean="0"/>
              <a:t>sudo make </a:t>
            </a:r>
            <a:r>
              <a:rPr lang="en-US" altLang="ko-KR" sz="1400" dirty="0"/>
              <a:t>ARCH=arm </a:t>
            </a:r>
            <a:r>
              <a:rPr lang="en-US" altLang="ko-KR" sz="1400" dirty="0" smtClean="0"/>
              <a:t>CROSS_COMPILE=arm-</a:t>
            </a:r>
            <a:r>
              <a:rPr lang="en-US" altLang="ko-KR" sz="1400" dirty="0" err="1" smtClean="0"/>
              <a:t>linux</a:t>
            </a:r>
            <a:r>
              <a:rPr lang="en-US" altLang="ko-KR" sz="1400" dirty="0" smtClean="0"/>
              <a:t>-</a:t>
            </a:r>
            <a:r>
              <a:rPr lang="en-US" altLang="ko-KR" sz="1400" dirty="0" err="1" smtClean="0"/>
              <a:t>gnueabi</a:t>
            </a: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modules_prepare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만약 아래와 같은 메시지가 뜬다면 명령어 철자가 틀렸기 때문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심볼 </a:t>
            </a:r>
            <a:r>
              <a:rPr lang="ko-KR" altLang="en-US" dirty="0" smtClean="0"/>
              <a:t>테이블을 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디렉토리에 복사</a:t>
            </a:r>
            <a:endParaRPr lang="en-US" altLang="ko-KR" dirty="0"/>
          </a:p>
          <a:p>
            <a:pPr lvl="2"/>
            <a:r>
              <a:rPr lang="en-US" altLang="ko-KR" dirty="0" smtClean="0"/>
              <a:t>sudo </a:t>
            </a:r>
            <a:r>
              <a:rPr lang="en-US" altLang="ko-KR" dirty="0" err="1" smtClean="0"/>
              <a:t>cp</a:t>
            </a:r>
            <a:r>
              <a:rPr lang="en-US" altLang="ko-KR" dirty="0" smtClean="0"/>
              <a:t> ../Module7.symvers </a:t>
            </a:r>
            <a:r>
              <a:rPr lang="en-US" altLang="ko-KR" dirty="0" err="1" smtClean="0"/>
              <a:t>Module.symvers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437112"/>
            <a:ext cx="6962775" cy="14763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크로스 컴파일러를 이용한 컴파일 </a:t>
            </a:r>
            <a:r>
              <a:rPr lang="en-US" altLang="ko-KR" smtClean="0"/>
              <a:t>(3/9)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45174" y="4879826"/>
            <a:ext cx="1296144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62" y="2204864"/>
            <a:ext cx="8963025" cy="619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3319462"/>
            <a:ext cx="51339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4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5445224"/>
            <a:ext cx="5981700" cy="5143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크로스 컴파일러를 이용한 컴파일 </a:t>
            </a:r>
            <a:r>
              <a:rPr lang="en-US" altLang="ko-KR" smtClean="0"/>
              <a:t>(4/9)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우분투</a:t>
            </a:r>
            <a:endParaRPr lang="en-US" altLang="ko-KR" dirty="0"/>
          </a:p>
          <a:p>
            <a:pPr lvl="1"/>
            <a:r>
              <a:rPr lang="ko-KR" altLang="en-US" dirty="0" smtClean="0"/>
              <a:t>모듈 테스트 코드가 작성된 디렉토리로 이동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cd ~/</a:t>
            </a:r>
            <a:r>
              <a:rPr lang="en-US" altLang="ko-KR" dirty="0" err="1" smtClean="0"/>
              <a:t>rpi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module_test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테스트 코드 모듈 컴파일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make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생성된 모듈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707904" y="5589241"/>
            <a:ext cx="1368152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9" y="2708921"/>
            <a:ext cx="740249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4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76872"/>
            <a:ext cx="8164599" cy="792088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우분투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생성된 모듈 파일 전송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우분투 </a:t>
            </a:r>
            <a:r>
              <a:rPr lang="en-US" altLang="ko-KR" dirty="0"/>
              <a:t>-&gt; </a:t>
            </a:r>
            <a:r>
              <a:rPr lang="ko-KR" altLang="en-US" dirty="0" err="1" smtClean="0"/>
              <a:t>라즈베리파이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 smtClean="0"/>
              <a:t>sudo </a:t>
            </a:r>
            <a:r>
              <a:rPr lang="en-US" altLang="ko-KR" dirty="0" err="1" smtClean="0"/>
              <a:t>scp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module_test.ko</a:t>
            </a:r>
            <a:r>
              <a:rPr lang="en-US" altLang="ko-KR" dirty="0" smtClean="0"/>
              <a:t> pi@192.168.1.3:/home/pi/</a:t>
            </a:r>
            <a:r>
              <a:rPr lang="en-US" altLang="ko-KR" dirty="0" err="1" smtClean="0"/>
              <a:t>module_test.ko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라즈베리파이</a:t>
            </a:r>
            <a:endParaRPr lang="en-US" altLang="ko-KR" dirty="0"/>
          </a:p>
          <a:p>
            <a:pPr lvl="1"/>
            <a:r>
              <a:rPr lang="en-US" altLang="ko-KR" dirty="0" smtClean="0"/>
              <a:t>Putty</a:t>
            </a:r>
            <a:r>
              <a:rPr lang="ko-KR" altLang="en-US" dirty="0" smtClean="0"/>
              <a:t>를 이용하여 </a:t>
            </a:r>
            <a:r>
              <a:rPr lang="ko-KR" altLang="en-US" dirty="0" err="1" smtClean="0"/>
              <a:t>라즈베리파이의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/home/pi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module_test.ko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955" y="4475681"/>
            <a:ext cx="6712704" cy="990399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</p:spPr>
        <p:txBody>
          <a:bodyPr>
            <a:normAutofit/>
          </a:bodyPr>
          <a:lstStyle/>
          <a:p>
            <a:r>
              <a:rPr lang="ko-KR" altLang="en-US" dirty="0"/>
              <a:t>크로스 컴파일러를 이용한 컴파일 </a:t>
            </a:r>
            <a:r>
              <a:rPr lang="en-US" altLang="ko-KR" smtClean="0"/>
              <a:t>(5/9)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076056" y="2492896"/>
            <a:ext cx="3600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372094" y="5085184"/>
            <a:ext cx="1631954" cy="2052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11560" y="2636912"/>
            <a:ext cx="12961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72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라즈베리파이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모듈 적재 명령어</a:t>
            </a:r>
            <a:r>
              <a:rPr lang="en-US" altLang="ko-KR" dirty="0" smtClean="0"/>
              <a:t>: sudo </a:t>
            </a:r>
            <a:r>
              <a:rPr lang="en-US" altLang="ko-KR" dirty="0" err="1" smtClean="0"/>
              <a:t>insmod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module_test.ko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모듈 제거 명령어</a:t>
            </a:r>
            <a:r>
              <a:rPr lang="en-US" altLang="ko-KR" dirty="0" smtClean="0"/>
              <a:t>: sudo </a:t>
            </a:r>
            <a:r>
              <a:rPr lang="en-US" altLang="ko-KR" dirty="0" err="1" smtClean="0"/>
              <a:t>rmmod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module_test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ko-KR" altLang="en-US" dirty="0" err="1" smtClean="0"/>
              <a:t>커널</a:t>
            </a:r>
            <a:r>
              <a:rPr lang="ko-KR" altLang="en-US" dirty="0" smtClean="0"/>
              <a:t> 메시지 확인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dmesg</a:t>
            </a:r>
            <a:r>
              <a:rPr lang="en-US" altLang="ko-KR" dirty="0" smtClean="0"/>
              <a:t> </a:t>
            </a:r>
            <a:r>
              <a:rPr lang="en-US" altLang="ko-KR" dirty="0"/>
              <a:t>| tail -</a:t>
            </a:r>
            <a:r>
              <a:rPr lang="en-US" altLang="ko-KR" dirty="0" smtClean="0"/>
              <a:t>5</a:t>
            </a:r>
            <a:endParaRPr lang="en-US" altLang="ko-KR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</p:spPr>
        <p:txBody>
          <a:bodyPr>
            <a:normAutofit/>
          </a:bodyPr>
          <a:lstStyle/>
          <a:p>
            <a:r>
              <a:rPr lang="ko-KR" altLang="en-US" dirty="0"/>
              <a:t>크로스 컴파일러를 이용한 컴파일 </a:t>
            </a:r>
            <a:r>
              <a:rPr lang="en-US" altLang="ko-KR" smtClean="0"/>
              <a:t>(6/9)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636912"/>
            <a:ext cx="8045792" cy="18002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11560" y="3789040"/>
            <a:ext cx="5400600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13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708920"/>
            <a:ext cx="8354889" cy="2717551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라즈베리파이</a:t>
            </a:r>
            <a:endParaRPr lang="en-US" altLang="ko-KR" dirty="0" smtClean="0"/>
          </a:p>
          <a:p>
            <a:pPr lvl="1"/>
            <a:r>
              <a:rPr lang="ko-KR" altLang="en-US" smtClean="0"/>
              <a:t>모듈 적재시 에러</a:t>
            </a:r>
            <a:endParaRPr lang="en-US" altLang="ko-KR" smtClean="0"/>
          </a:p>
          <a:p>
            <a:pPr lvl="2"/>
            <a:r>
              <a:rPr lang="en-US" altLang="ko-KR" smtClean="0"/>
              <a:t>taints kernel </a:t>
            </a:r>
            <a:r>
              <a:rPr lang="ko-KR" altLang="en-US" smtClean="0"/>
              <a:t>문제</a:t>
            </a:r>
            <a:endParaRPr lang="en-US" altLang="ko-KR" smtClean="0"/>
          </a:p>
          <a:p>
            <a:pPr lvl="2"/>
            <a:r>
              <a:rPr lang="en-US" altLang="ko-KR" smtClean="0"/>
              <a:t>config</a:t>
            </a:r>
            <a:r>
              <a:rPr lang="ko-KR" altLang="en-US"/>
              <a:t>파일을 옮기지 않은 채로 모듈 컴파일을 </a:t>
            </a:r>
            <a:r>
              <a:rPr lang="ko-KR" altLang="en-US" smtClean="0"/>
              <a:t>수행하였거나</a:t>
            </a:r>
            <a:endParaRPr lang="en-US" altLang="ko-KR"/>
          </a:p>
          <a:p>
            <a:pPr lvl="2"/>
            <a:r>
              <a:rPr lang="ko-KR" altLang="en-US" smtClean="0"/>
              <a:t>작성한 코드에 </a:t>
            </a:r>
            <a:r>
              <a:rPr lang="ko-KR" altLang="en-US"/>
              <a:t>이상 있다는 경고이므로 </a:t>
            </a:r>
            <a:r>
              <a:rPr lang="ko-KR" altLang="en-US" smtClean="0"/>
              <a:t>코드 확인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</p:spPr>
        <p:txBody>
          <a:bodyPr>
            <a:normAutofit/>
          </a:bodyPr>
          <a:lstStyle/>
          <a:p>
            <a:r>
              <a:rPr lang="ko-KR" altLang="en-US" dirty="0"/>
              <a:t>크로스 컴파일러를 이용한 컴파일 </a:t>
            </a:r>
            <a:r>
              <a:rPr lang="en-US" altLang="ko-KR" smtClean="0"/>
              <a:t>(7/9)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7544" y="4509120"/>
            <a:ext cx="7272808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92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라즈베리파이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모듈 </a:t>
            </a:r>
            <a:r>
              <a:rPr lang="ko-KR" altLang="en-US" dirty="0" err="1" smtClean="0"/>
              <a:t>적재시</a:t>
            </a:r>
            <a:r>
              <a:rPr lang="ko-KR" altLang="en-US" dirty="0" smtClean="0"/>
              <a:t> 에러</a:t>
            </a:r>
            <a:endParaRPr lang="en-US" altLang="ko-KR" dirty="0"/>
          </a:p>
          <a:p>
            <a:pPr lvl="2"/>
            <a:r>
              <a:rPr lang="ko-KR" altLang="en-US" dirty="0" smtClean="0"/>
              <a:t>현재 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파이의 커널 버전과 모듈의 버전이 맞지 않음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 err="1" smtClean="0"/>
              <a:t>라즈베리</a:t>
            </a:r>
            <a:r>
              <a:rPr lang="ko-KR" altLang="en-US" dirty="0" smtClean="0"/>
              <a:t> 파이의 펌웨어 업그레이드 후 모듈 적재 시도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또는 버전이 일치하는 커널을 받아서 다시 모듈 컴파일을 수행</a:t>
            </a:r>
            <a:endParaRPr lang="en-US" altLang="ko-KR" dirty="0" smtClean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</p:spPr>
        <p:txBody>
          <a:bodyPr>
            <a:normAutofit/>
          </a:bodyPr>
          <a:lstStyle/>
          <a:p>
            <a:r>
              <a:rPr lang="ko-KR" altLang="en-US" dirty="0"/>
              <a:t>크로스 컴파일러를 이용한 컴파일 </a:t>
            </a:r>
            <a:r>
              <a:rPr lang="en-US" altLang="ko-KR" smtClean="0"/>
              <a:t>(8/9)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153888"/>
            <a:ext cx="6286500" cy="2276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11" y="4588461"/>
            <a:ext cx="7672005" cy="25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4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크로스 컴파일러를 이용한 </a:t>
            </a:r>
            <a:r>
              <a:rPr lang="ko-KR" altLang="en-US"/>
              <a:t>컴파일 </a:t>
            </a:r>
            <a:r>
              <a:rPr lang="en-US" altLang="ko-KR" smtClean="0"/>
              <a:t>(9/9)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유저 이름 </a:t>
            </a:r>
            <a:r>
              <a:rPr lang="en-US" altLang="ko-KR" dirty="0"/>
              <a:t>: pi </a:t>
            </a:r>
          </a:p>
          <a:p>
            <a:r>
              <a:rPr lang="ko-KR" altLang="en-US" dirty="0" err="1"/>
              <a:t>라즈베리파이</a:t>
            </a:r>
            <a:r>
              <a:rPr lang="en-US" altLang="ko-KR" dirty="0"/>
              <a:t> </a:t>
            </a:r>
            <a:r>
              <a:rPr lang="ko-KR" altLang="en-US" dirty="0"/>
              <a:t>비밀번호 </a:t>
            </a:r>
            <a:r>
              <a:rPr lang="en-US" altLang="ko-KR" dirty="0"/>
              <a:t>: raspberry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명령</a:t>
            </a:r>
            <a:r>
              <a:rPr lang="ko-KR" altLang="en-US" dirty="0"/>
              <a:t>어</a:t>
            </a:r>
            <a:endParaRPr lang="en-US" altLang="ko-KR" dirty="0"/>
          </a:p>
          <a:p>
            <a:pPr lvl="1"/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종료</a:t>
            </a:r>
            <a:endParaRPr lang="en-US" altLang="ko-KR" dirty="0" smtClean="0"/>
          </a:p>
          <a:p>
            <a:pPr lvl="2"/>
            <a:r>
              <a:rPr lang="en-US" altLang="ko-KR" dirty="0"/>
              <a:t>s</a:t>
            </a:r>
            <a:r>
              <a:rPr lang="en-US" altLang="ko-KR" dirty="0" smtClean="0"/>
              <a:t>udo halt</a:t>
            </a:r>
            <a:endParaRPr lang="en-US" altLang="ko-KR" dirty="0"/>
          </a:p>
          <a:p>
            <a:pPr lvl="2"/>
            <a:r>
              <a:rPr lang="en-US" altLang="ko-KR" dirty="0" smtClean="0"/>
              <a:t>sudo shutdown –h now   </a:t>
            </a:r>
          </a:p>
          <a:p>
            <a:pPr lvl="1"/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재부팅</a:t>
            </a:r>
            <a:endParaRPr lang="en-US" altLang="ko-KR" dirty="0"/>
          </a:p>
          <a:p>
            <a:pPr lvl="2"/>
            <a:r>
              <a:rPr lang="en-US" altLang="ko-KR" dirty="0" smtClean="0"/>
              <a:t>sudo reboot</a:t>
            </a:r>
          </a:p>
          <a:p>
            <a:pPr lvl="2"/>
            <a:r>
              <a:rPr lang="en-US" altLang="ko-KR" dirty="0"/>
              <a:t>s</a:t>
            </a:r>
            <a:r>
              <a:rPr lang="en-US" altLang="ko-KR" dirty="0" smtClean="0"/>
              <a:t>udo shutdown –r now</a:t>
            </a:r>
          </a:p>
          <a:p>
            <a:pPr lvl="1"/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소프트웨어 설정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sudo </a:t>
            </a:r>
            <a:r>
              <a:rPr lang="en-US" altLang="ko-KR" dirty="0" err="1" smtClean="0"/>
              <a:t>raspi-config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9322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라즈베리파이</a:t>
            </a:r>
            <a:r>
              <a:rPr lang="ko-KR" altLang="en-US" smtClean="0"/>
              <a:t> </a:t>
            </a:r>
            <a:r>
              <a:rPr lang="en-US" altLang="ko-KR" smtClean="0"/>
              <a:t>(2/6)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err="1" smtClean="0"/>
              <a:t>라즈베리파이</a:t>
            </a:r>
            <a:r>
              <a:rPr lang="ko-KR" altLang="en-US" smtClean="0"/>
              <a:t> 사용 사례</a:t>
            </a:r>
            <a:endParaRPr lang="en-US" altLang="ko-KR"/>
          </a:p>
          <a:p>
            <a:pPr lvl="1"/>
            <a:r>
              <a:rPr lang="ko-KR" altLang="en-US" smtClean="0"/>
              <a:t>로봇</a:t>
            </a:r>
            <a:endParaRPr lang="en-US" altLang="ko-KR" smtClean="0"/>
          </a:p>
          <a:p>
            <a:pPr lvl="2"/>
            <a:r>
              <a:rPr lang="en-US" altLang="ko-KR" smtClean="0">
                <a:hlinkClick r:id="rId2"/>
              </a:rPr>
              <a:t>https</a:t>
            </a:r>
            <a:r>
              <a:rPr lang="en-US" altLang="ko-KR">
                <a:hlinkClick r:id="rId2"/>
              </a:rPr>
              <a:t>://www.raspberrypi.org/magpi/opencat-robot-cat/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 smtClean="0"/>
              <a:t>자율주행 차량</a:t>
            </a:r>
            <a:endParaRPr lang="en-US" altLang="ko-KR" smtClean="0"/>
          </a:p>
          <a:p>
            <a:pPr lvl="2"/>
            <a:r>
              <a:rPr lang="en-US" altLang="ko-KR">
                <a:hlinkClick r:id="rId3"/>
              </a:rPr>
              <a:t>https://www.youtube.com/watch?v=TbOx5Cu238M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066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 종료 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IP </a:t>
            </a:r>
            <a:r>
              <a:rPr lang="ko-KR" altLang="en-US" dirty="0" smtClean="0">
                <a:solidFill>
                  <a:srgbClr val="FF0000"/>
                </a:solidFill>
              </a:rPr>
              <a:t>복원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 err="1" smtClean="0"/>
              <a:t>스크린샷을</a:t>
            </a:r>
            <a:r>
              <a:rPr lang="ko-KR" altLang="en-US" dirty="0" smtClean="0"/>
              <a:t> 보고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주소를 비롯한 모든 입력란을 복원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060848"/>
            <a:ext cx="3593409" cy="399948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71799" y="3284984"/>
            <a:ext cx="3593409" cy="2016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3968" y="223633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예시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07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과제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41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크로스 컴파일러를 이용 모듈 컴파일 결과 제출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모듈을 적재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제거 후</a:t>
            </a:r>
            <a:r>
              <a:rPr lang="en-US" altLang="ko-KR" dirty="0" err="1" smtClean="0"/>
              <a:t>dmesg</a:t>
            </a:r>
            <a:r>
              <a:rPr lang="en-US" altLang="ko-KR" dirty="0" smtClean="0"/>
              <a:t> | tail -5 </a:t>
            </a:r>
            <a:r>
              <a:rPr lang="ko-KR" altLang="en-US" dirty="0" smtClean="0"/>
              <a:t>명령어의 결과가 아래와 같이 </a:t>
            </a:r>
            <a:r>
              <a:rPr lang="ko-KR" altLang="en-US" dirty="0" err="1" smtClean="0"/>
              <a:t>나와야함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Hello </a:t>
            </a:r>
            <a:r>
              <a:rPr lang="en-US" altLang="ko-KR" dirty="0" err="1" smtClean="0"/>
              <a:t>Raspberrypi</a:t>
            </a:r>
            <a:r>
              <a:rPr lang="en-US" altLang="ko-KR" dirty="0" smtClean="0"/>
              <a:t> World!, I’m [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]</a:t>
            </a:r>
          </a:p>
          <a:p>
            <a:pPr lvl="2"/>
            <a:r>
              <a:rPr lang="en-US" altLang="ko-KR" dirty="0" smtClean="0"/>
              <a:t>Bye </a:t>
            </a:r>
            <a:r>
              <a:rPr lang="en-US" altLang="ko-KR" dirty="0" err="1" smtClean="0"/>
              <a:t>Raspberrypi</a:t>
            </a:r>
            <a:r>
              <a:rPr lang="en-US" altLang="ko-KR" dirty="0" smtClean="0"/>
              <a:t>!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708920"/>
            <a:ext cx="6286500" cy="18478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75656" y="4077072"/>
            <a:ext cx="4248472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16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 </a:t>
            </a:r>
            <a:r>
              <a:rPr lang="en-US" altLang="ko-KR" dirty="0" smtClean="0"/>
              <a:t>[</a:t>
            </a:r>
            <a:r>
              <a:rPr lang="en-US" altLang="ko-KR" dirty="0"/>
              <a:t>2</a:t>
            </a:r>
            <a:r>
              <a:rPr lang="en-US" altLang="ko-KR" dirty="0" smtClean="0"/>
              <a:t>/2]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제출 기한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다음다음 실습 시간 전까지</a:t>
            </a:r>
            <a:r>
              <a:rPr lang="en-US" altLang="ko-KR" dirty="0" smtClean="0"/>
              <a:t>(2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2019.06.10 – 13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00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제출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결과 </a:t>
            </a:r>
            <a:r>
              <a:rPr lang="ko-KR" altLang="en-US" dirty="0" err="1" smtClean="0"/>
              <a:t>스크린샷</a:t>
            </a:r>
            <a:r>
              <a:rPr lang="ko-KR" altLang="en-US" dirty="0" smtClean="0"/>
              <a:t> 제출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파일명</a:t>
            </a:r>
            <a:r>
              <a:rPr lang="en-US" altLang="ko-KR" smtClean="0"/>
              <a:t>: OS00_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.(jpg, jpeg, 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, pdf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사이버캠퍼스 과제제출 메뉴를 통해 과제를 제출</a:t>
            </a:r>
            <a:endParaRPr lang="en-US" altLang="ko-KR" dirty="0"/>
          </a:p>
          <a:p>
            <a:pPr lvl="2"/>
            <a:r>
              <a:rPr lang="ko-KR" altLang="en-US" dirty="0"/>
              <a:t>사이버캠퍼스 불안정할 때가 있으니 미리미리 과제 제출하는 것을 추천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12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5400" smtClean="0"/>
              <a:t>Q&amp;A</a:t>
            </a:r>
            <a:endParaRPr lang="ko-KR" altLang="en-US" sz="540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sz="3600" smtClean="0"/>
              <a:t>Thank you!!</a:t>
            </a:r>
            <a:endParaRPr lang="ko-KR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라즈베리파이</a:t>
            </a:r>
            <a:r>
              <a:rPr lang="ko-KR" altLang="en-US"/>
              <a:t> </a:t>
            </a:r>
            <a:r>
              <a:rPr lang="en-US" altLang="ko-KR" smtClean="0"/>
              <a:t>(3/6)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라즈베리파이</a:t>
            </a:r>
            <a:r>
              <a:rPr lang="en-US" altLang="ko-KR" smtClean="0"/>
              <a:t>2 Model B</a:t>
            </a:r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04" y="1484784"/>
            <a:ext cx="7128792" cy="48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라즈베리파이</a:t>
            </a:r>
            <a:r>
              <a:rPr lang="ko-KR" altLang="en-US"/>
              <a:t> </a:t>
            </a:r>
            <a:r>
              <a:rPr lang="en-US" altLang="ko-KR" smtClean="0"/>
              <a:t>(4/6)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스타트 키트</a:t>
            </a:r>
            <a:endParaRPr lang="en-US" altLang="ko-KR" dirty="0" smtClean="0"/>
          </a:p>
          <a:p>
            <a:pPr lvl="1"/>
            <a:r>
              <a:rPr lang="ko-KR" altLang="en-US" smtClean="0">
                <a:solidFill>
                  <a:srgbClr val="FF0000"/>
                </a:solidFill>
              </a:rPr>
              <a:t>주의</a:t>
            </a:r>
            <a:r>
              <a:rPr lang="en-US" altLang="ko-KR" smtClean="0">
                <a:solidFill>
                  <a:srgbClr val="FF0000"/>
                </a:solidFill>
              </a:rPr>
              <a:t>1. </a:t>
            </a:r>
            <a:r>
              <a:rPr lang="ko-KR" altLang="en-US" dirty="0" err="1" smtClean="0">
                <a:solidFill>
                  <a:srgbClr val="FF0000"/>
                </a:solidFill>
              </a:rPr>
              <a:t>구성품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smtClean="0">
                <a:solidFill>
                  <a:srgbClr val="FF0000"/>
                </a:solidFill>
              </a:rPr>
              <a:t>잃어버리지 말것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endParaRPr lang="en-US" altLang="ko-KR" smtClean="0">
              <a:solidFill>
                <a:srgbClr val="FF0000"/>
              </a:solidFill>
            </a:endParaRPr>
          </a:p>
          <a:p>
            <a:pPr lvl="1"/>
            <a:r>
              <a:rPr lang="ko-KR" altLang="en-US" smtClean="0">
                <a:solidFill>
                  <a:srgbClr val="FF0000"/>
                </a:solidFill>
              </a:rPr>
              <a:t>주의</a:t>
            </a:r>
            <a:r>
              <a:rPr lang="en-US" altLang="ko-KR" smtClean="0">
                <a:solidFill>
                  <a:srgbClr val="FF0000"/>
                </a:solidFill>
              </a:rPr>
              <a:t>2. SD</a:t>
            </a:r>
            <a:r>
              <a:rPr lang="ko-KR" altLang="en-US" smtClean="0">
                <a:solidFill>
                  <a:srgbClr val="FF0000"/>
                </a:solidFill>
              </a:rPr>
              <a:t>카드가 없으면</a:t>
            </a:r>
            <a:endParaRPr lang="en-US" altLang="ko-KR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en-US" altLang="ko-KR" smtClean="0">
                <a:solidFill>
                  <a:srgbClr val="FF0000"/>
                </a:solidFill>
              </a:rPr>
              <a:t>   SD</a:t>
            </a:r>
            <a:r>
              <a:rPr lang="ko-KR" altLang="en-US" smtClean="0">
                <a:solidFill>
                  <a:srgbClr val="FF0000"/>
                </a:solidFill>
              </a:rPr>
              <a:t>카드가 카드 리더기 또는</a:t>
            </a:r>
            <a:endParaRPr lang="en-US" altLang="ko-KR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ko-KR" altLang="en-US" smtClean="0">
                <a:solidFill>
                  <a:srgbClr val="FF0000"/>
                </a:solidFill>
              </a:rPr>
              <a:t>    라즈베리 파이에 삽입되어</a:t>
            </a:r>
            <a:endParaRPr lang="en-US" altLang="ko-KR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en-US" altLang="ko-KR" smtClean="0">
                <a:solidFill>
                  <a:srgbClr val="FF0000"/>
                </a:solidFill>
              </a:rPr>
              <a:t>   </a:t>
            </a:r>
            <a:r>
              <a:rPr lang="ko-KR" altLang="en-US" smtClean="0">
                <a:solidFill>
                  <a:srgbClr val="FF0000"/>
                </a:solidFill>
              </a:rPr>
              <a:t>있는지 확인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67544" y="1412776"/>
            <a:ext cx="8057456" cy="4869160"/>
            <a:chOff x="467544" y="1412776"/>
            <a:chExt cx="8057456" cy="486916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3100"/>
            <a:stretch/>
          </p:blipFill>
          <p:spPr>
            <a:xfrm>
              <a:off x="467544" y="3645024"/>
              <a:ext cx="3898447" cy="1844824"/>
            </a:xfrm>
            <a:prstGeom prst="rect">
              <a:avLst/>
            </a:prstGeom>
          </p:spPr>
        </p:pic>
        <p:grpSp>
          <p:nvGrpSpPr>
            <p:cNvPr id="16" name="그룹 15"/>
            <p:cNvGrpSpPr/>
            <p:nvPr/>
          </p:nvGrpSpPr>
          <p:grpSpPr>
            <a:xfrm>
              <a:off x="1475656" y="1412776"/>
              <a:ext cx="7049344" cy="4869160"/>
              <a:chOff x="1475656" y="1412776"/>
              <a:chExt cx="7049344" cy="4869160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9000"/>
              <a:stretch/>
            </p:blipFill>
            <p:spPr>
              <a:xfrm>
                <a:off x="4572000" y="1412776"/>
                <a:ext cx="3898447" cy="4869160"/>
              </a:xfrm>
              <a:prstGeom prst="rect">
                <a:avLst/>
              </a:prstGeom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4511757" y="2704257"/>
                <a:ext cx="1440160" cy="22068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구리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000" dirty="0" smtClean="0">
                    <a:solidFill>
                      <a:schemeClr val="tx1"/>
                    </a:solidFill>
                  </a:rPr>
                  <a:t>알루미늄</a:t>
                </a:r>
                <a:endParaRPr lang="en-US" altLang="ko-KR" sz="10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dirty="0" err="1" smtClean="0">
                    <a:solidFill>
                      <a:schemeClr val="tx1"/>
                    </a:solidFill>
                  </a:rPr>
                  <a:t>방열판</a:t>
                </a:r>
                <a:r>
                  <a:rPr lang="ko-KR" altLang="en-US" sz="1000" dirty="0" smtClean="0">
                    <a:solidFill>
                      <a:schemeClr val="tx1"/>
                    </a:solidFill>
                  </a:rPr>
                  <a:t> 각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00" dirty="0" smtClean="0">
                    <a:solidFill>
                      <a:schemeClr val="tx1"/>
                    </a:solidFill>
                  </a:rPr>
                  <a:t>개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5771022" y="2691370"/>
                <a:ext cx="1440160" cy="24351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MicroSDHC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Class 10 8GB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7070651" y="2634684"/>
                <a:ext cx="1440160" cy="39452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USB </a:t>
                </a:r>
                <a:r>
                  <a:rPr lang="ko-KR" altLang="en-US" sz="1000" dirty="0" smtClean="0">
                    <a:solidFill>
                      <a:schemeClr val="tx1"/>
                    </a:solidFill>
                  </a:rPr>
                  <a:t>전원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(AC 220V)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DC 5V/1.5A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4510135" y="4279562"/>
                <a:ext cx="144016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err="1" smtClean="0">
                    <a:solidFill>
                      <a:schemeClr val="tx1"/>
                    </a:solidFill>
                  </a:rPr>
                  <a:t>netis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dirty="0" err="1" smtClean="0">
                    <a:solidFill>
                      <a:schemeClr val="tx1"/>
                    </a:solidFill>
                  </a:rPr>
                  <a:t>무선랜카드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5801143" y="4311297"/>
                <a:ext cx="144016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랜 케이블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2M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7070651" y="4311297"/>
                <a:ext cx="144016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HDMI </a:t>
                </a:r>
                <a:r>
                  <a:rPr lang="ko-KR" altLang="en-US" sz="1000" dirty="0" smtClean="0">
                    <a:solidFill>
                      <a:schemeClr val="tx1"/>
                    </a:solidFill>
                  </a:rPr>
                  <a:t>케이블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1.5M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510135" y="5988944"/>
                <a:ext cx="144016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플라스틱 케이스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815920" y="5976830"/>
                <a:ext cx="144016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 smtClean="0">
                    <a:solidFill>
                      <a:schemeClr val="tx1"/>
                    </a:solidFill>
                  </a:rPr>
                  <a:t>라즈베리파이</a:t>
                </a:r>
                <a:endParaRPr lang="en-US" altLang="ko-KR" sz="10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00" dirty="0" err="1" smtClean="0">
                    <a:solidFill>
                      <a:schemeClr val="tx1"/>
                    </a:solidFill>
                  </a:rPr>
                  <a:t>전용케이스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dirty="0" smtClean="0">
                    <a:solidFill>
                      <a:schemeClr val="tx1"/>
                    </a:solidFill>
                  </a:rPr>
                  <a:t>투명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084840" y="5988944"/>
                <a:ext cx="144016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smtClean="0">
                    <a:solidFill>
                      <a:schemeClr val="tx1"/>
                    </a:solidFill>
                  </a:rPr>
                  <a:t>Micro SD</a:t>
                </a:r>
              </a:p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카드리더기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475656" y="5301208"/>
                <a:ext cx="2175315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 smtClean="0">
                    <a:solidFill>
                      <a:schemeClr val="tx1"/>
                    </a:solidFill>
                  </a:rPr>
                  <a:t>라즈베리파이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MODEL 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0977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라즈베리파이</a:t>
            </a:r>
            <a:r>
              <a:rPr lang="ko-KR" altLang="en-US"/>
              <a:t> </a:t>
            </a:r>
            <a:r>
              <a:rPr lang="en-US" altLang="ko-KR" smtClean="0"/>
              <a:t>(5/6)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입출력 키트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주의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err="1" smtClean="0">
                <a:solidFill>
                  <a:srgbClr val="FF0000"/>
                </a:solidFill>
              </a:rPr>
              <a:t>구성품</a:t>
            </a:r>
            <a:r>
              <a:rPr lang="ko-KR" altLang="en-US" dirty="0" smtClean="0">
                <a:solidFill>
                  <a:srgbClr val="FF0000"/>
                </a:solidFill>
              </a:rPr>
              <a:t> 잃어버리지 </a:t>
            </a:r>
            <a:r>
              <a:rPr lang="ko-KR" altLang="en-US" dirty="0" err="1" smtClean="0">
                <a:solidFill>
                  <a:srgbClr val="FF0000"/>
                </a:solidFill>
              </a:rPr>
              <a:t>말것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772816"/>
            <a:ext cx="2673535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3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라즈베리파이</a:t>
            </a:r>
            <a:r>
              <a:rPr lang="ko-KR" altLang="en-US"/>
              <a:t> </a:t>
            </a:r>
            <a:r>
              <a:rPr lang="en-US" altLang="ko-KR" smtClean="0"/>
              <a:t>(6/6)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사용할 프로그램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SDFormatter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SD</a:t>
            </a:r>
            <a:r>
              <a:rPr lang="ko-KR" altLang="en-US" dirty="0" smtClean="0"/>
              <a:t>카드 포맷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3"/>
              </a:rPr>
              <a:t>https://www.sdcard.org/downloads/formatter_4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Win32DiskImager</a:t>
            </a:r>
          </a:p>
          <a:p>
            <a:pPr lvl="2"/>
            <a:r>
              <a:rPr lang="en-US" altLang="ko-KR" dirty="0" smtClean="0"/>
              <a:t>SD</a:t>
            </a:r>
            <a:r>
              <a:rPr lang="ko-KR" altLang="en-US" dirty="0" smtClean="0"/>
              <a:t>카드 내 </a:t>
            </a:r>
            <a:r>
              <a:rPr lang="en-US" altLang="ko-KR" dirty="0" smtClean="0"/>
              <a:t>OS </a:t>
            </a:r>
            <a:r>
              <a:rPr lang="ko-KR" altLang="en-US" dirty="0" smtClean="0"/>
              <a:t>이미지 설치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4"/>
              </a:rPr>
              <a:t>https</a:t>
            </a:r>
            <a:r>
              <a:rPr lang="en-US" altLang="ko-KR" dirty="0" smtClean="0">
                <a:hlinkClick r:id="rId4"/>
              </a:rPr>
              <a:t>://sourceforge.net/projects/win32diskimager/files/latest/download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Raspbain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OS(</a:t>
            </a:r>
            <a:r>
              <a:rPr lang="ko-KR" altLang="en-US" dirty="0" err="1" smtClean="0"/>
              <a:t>라즈비안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>
                <a:hlinkClick r:id="rId5"/>
              </a:rPr>
              <a:t>https://www.raspberrypi.org/downloads/raspbian</a:t>
            </a:r>
            <a:r>
              <a:rPr lang="en-US" altLang="ko-KR" dirty="0" smtClean="0">
                <a:hlinkClick r:id="rId5"/>
              </a:rPr>
              <a:t>/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PUTTY, </a:t>
            </a:r>
            <a:r>
              <a:rPr lang="en-US" altLang="ko-KR" dirty="0" err="1" smtClean="0"/>
              <a:t>Xshell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원격 접속 프로그램</a:t>
            </a:r>
            <a:r>
              <a:rPr lang="en-US" altLang="ko-KR" dirty="0" smtClean="0"/>
              <a:t>, MAC</a:t>
            </a:r>
            <a:r>
              <a:rPr lang="ko-KR" altLang="en-US" dirty="0" smtClean="0"/>
              <a:t>사용자는 설치할 필요 없음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6"/>
              </a:rPr>
              <a:t>https://www.chiark.greenend.org.uk/~sgtatham/putty/latest.html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다운로드 시간이 오래 걸리는 관계로 </a:t>
            </a:r>
            <a:r>
              <a:rPr lang="en-US" altLang="ko-KR" dirty="0" smtClean="0">
                <a:solidFill>
                  <a:srgbClr val="FF0000"/>
                </a:solidFill>
              </a:rPr>
              <a:t>USB</a:t>
            </a:r>
            <a:r>
              <a:rPr lang="ko-KR" altLang="en-US" dirty="0" smtClean="0">
                <a:solidFill>
                  <a:srgbClr val="FF0000"/>
                </a:solidFill>
              </a:rPr>
              <a:t>로 배포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MAC </a:t>
            </a:r>
            <a:r>
              <a:rPr lang="ko-KR" altLang="en-US" dirty="0" smtClean="0">
                <a:solidFill>
                  <a:srgbClr val="FF0000"/>
                </a:solidFill>
              </a:rPr>
              <a:t>사용자의 경우 아래 링크 참조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  <a:hlinkClick r:id="rId7"/>
              </a:rPr>
              <a:t>https://elinux.org/RPi_Easy_SD_Card_Setup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63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10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23069</TotalTime>
  <Words>1675</Words>
  <Application>Microsoft Office PowerPoint</Application>
  <PresentationFormat>화면 슬라이드 쇼(4:3)</PresentationFormat>
  <Paragraphs>525</Paragraphs>
  <Slides>54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0" baseType="lpstr">
      <vt:lpstr>HY헤드라인M</vt:lpstr>
      <vt:lpstr>맑은 고딕</vt:lpstr>
      <vt:lpstr>Arial</vt:lpstr>
      <vt:lpstr>Symbol</vt:lpstr>
      <vt:lpstr>Wingdings</vt:lpstr>
      <vt:lpstr>Office 테마</vt:lpstr>
      <vt:lpstr>실습 12주차</vt:lpstr>
      <vt:lpstr>Contents</vt:lpstr>
      <vt:lpstr>라즈베리파이</vt:lpstr>
      <vt:lpstr>라즈베리파이 (1/6)</vt:lpstr>
      <vt:lpstr>라즈베리파이 (2/6)</vt:lpstr>
      <vt:lpstr>라즈베리파이 (3/6)</vt:lpstr>
      <vt:lpstr>라즈베리파이 (4/6)</vt:lpstr>
      <vt:lpstr>라즈베리파이 (5/6)</vt:lpstr>
      <vt:lpstr>라즈베리파이 (6/6)</vt:lpstr>
      <vt:lpstr>라즈비안 설치 (1/4)</vt:lpstr>
      <vt:lpstr>라즈비안 설치 (2/4)</vt:lpstr>
      <vt:lpstr>라즈비안 설치 (3/4)</vt:lpstr>
      <vt:lpstr>라즈비안 설치 (4/4)</vt:lpstr>
      <vt:lpstr>PUTTY를 이용한 원격 제어</vt:lpstr>
      <vt:lpstr>라즈베리파이 원격제어 (1/13)</vt:lpstr>
      <vt:lpstr>라즈베리파이 원격제어 (2/13)</vt:lpstr>
      <vt:lpstr>라즈베리파이 원격제어 (3/13)</vt:lpstr>
      <vt:lpstr>라즈베리파이 원격제어 (4/13)</vt:lpstr>
      <vt:lpstr>라즈베리파이 원격제어 (5/13)</vt:lpstr>
      <vt:lpstr>라즈베리파이 원격제어 (6/13)</vt:lpstr>
      <vt:lpstr>라즈베리파이 원격제어 (7/13)</vt:lpstr>
      <vt:lpstr>라즈베리파이 원격제어 (8/13)</vt:lpstr>
      <vt:lpstr>라즈베리파이 원격제어 (9/13)</vt:lpstr>
      <vt:lpstr>라즈베리파이 원격제어 (10/13)</vt:lpstr>
      <vt:lpstr>라즈베리파이 원격제어 (11/13)</vt:lpstr>
      <vt:lpstr>라즈베리파이 원격제어 (12/13)</vt:lpstr>
      <vt:lpstr>라즈베리파이 원격제어 (13/13)</vt:lpstr>
      <vt:lpstr>크로스 컴파일</vt:lpstr>
      <vt:lpstr>크로스 컴파일 준비</vt:lpstr>
      <vt:lpstr>크로스 컴파일 준비 [1/10]</vt:lpstr>
      <vt:lpstr>크로스 컴파일 준비 [2/10]</vt:lpstr>
      <vt:lpstr>크로스 컴파일 준비 [3/10]</vt:lpstr>
      <vt:lpstr>크로스 컴파일 준비 [4/10]</vt:lpstr>
      <vt:lpstr>크로스 컴파일 준비 [5/10]</vt:lpstr>
      <vt:lpstr>크로스 컴파일 준비 [6/10]</vt:lpstr>
      <vt:lpstr>크로스 컴파일 준비 (7/10)</vt:lpstr>
      <vt:lpstr>크로스 컴파일 준비 (8/10)</vt:lpstr>
      <vt:lpstr>크로스 컴파일 준비 (9/10)</vt:lpstr>
      <vt:lpstr>크로스 컴파일 준비 (10/10)</vt:lpstr>
      <vt:lpstr>크로스 컴파일러를 이용한 컴파일</vt:lpstr>
      <vt:lpstr>크로스 컴파일러를 이용한 컴파일 (1/9)</vt:lpstr>
      <vt:lpstr>크로스 컴파일러를 이용한 컴파일 (2/9)</vt:lpstr>
      <vt:lpstr>크로스 컴파일러를 이용한 컴파일 (3/9)</vt:lpstr>
      <vt:lpstr>크로스 컴파일러를 이용한 컴파일 (4/9)</vt:lpstr>
      <vt:lpstr>크로스 컴파일러를 이용한 컴파일 (5/9)</vt:lpstr>
      <vt:lpstr>크로스 컴파일러를 이용한 컴파일 (6/9)</vt:lpstr>
      <vt:lpstr>크로스 컴파일러를 이용한 컴파일 (7/9)</vt:lpstr>
      <vt:lpstr>크로스 컴파일러를 이용한 컴파일 (8/9)</vt:lpstr>
      <vt:lpstr>크로스 컴파일러를 이용한 컴파일 (9/9)</vt:lpstr>
      <vt:lpstr>실습 종료 후</vt:lpstr>
      <vt:lpstr>과제</vt:lpstr>
      <vt:lpstr>과제 (1/2)</vt:lpstr>
      <vt:lpstr>과제 [2/2]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JK</dc:creator>
  <cp:lastModifiedBy>admin</cp:lastModifiedBy>
  <cp:revision>792</cp:revision>
  <dcterms:created xsi:type="dcterms:W3CDTF">2011-03-25T06:45:23Z</dcterms:created>
  <dcterms:modified xsi:type="dcterms:W3CDTF">2019-05-24T09:08:59Z</dcterms:modified>
</cp:coreProperties>
</file>