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1" r:id="rId3"/>
    <p:sldId id="282" r:id="rId4"/>
    <p:sldId id="283" r:id="rId5"/>
    <p:sldId id="284" r:id="rId6"/>
    <p:sldId id="343" r:id="rId7"/>
    <p:sldId id="339" r:id="rId8"/>
    <p:sldId id="340" r:id="rId9"/>
    <p:sldId id="341" r:id="rId10"/>
    <p:sldId id="342" r:id="rId11"/>
    <p:sldId id="286" r:id="rId12"/>
    <p:sldId id="287" r:id="rId13"/>
    <p:sldId id="288" r:id="rId14"/>
    <p:sldId id="290" r:id="rId15"/>
    <p:sldId id="305" r:id="rId16"/>
    <p:sldId id="292" r:id="rId17"/>
    <p:sldId id="306" r:id="rId18"/>
    <p:sldId id="307" r:id="rId19"/>
    <p:sldId id="308" r:id="rId20"/>
    <p:sldId id="337" r:id="rId21"/>
    <p:sldId id="291" r:id="rId22"/>
    <p:sldId id="294" r:id="rId23"/>
    <p:sldId id="295" r:id="rId24"/>
    <p:sldId id="298" r:id="rId25"/>
    <p:sldId id="309" r:id="rId26"/>
    <p:sldId id="338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280" r:id="rId3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3366FF"/>
    <a:srgbClr val="FF9999"/>
    <a:srgbClr val="CCCCFF"/>
    <a:srgbClr val="FF99FF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598" autoAdjust="0"/>
  </p:normalViewPr>
  <p:slideViewPr>
    <p:cSldViewPr>
      <p:cViewPr varScale="1">
        <p:scale>
          <a:sx n="111" d="100"/>
          <a:sy n="111" d="100"/>
        </p:scale>
        <p:origin x="15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DA7F6-9387-4DD8-8056-F78B88258D7E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E060-394D-4A7D-9857-B006C7A7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9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77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68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71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97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9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9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96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21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8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44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4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63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56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61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15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80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46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7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42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82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3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1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9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63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2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90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8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0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2144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600" b="1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rgbClr val="9C10D2"/>
              </a:buClr>
              <a:buSzPct val="100000"/>
              <a:buFont typeface="Wingdings" pitchFamily="2" charset="2"/>
              <a:buNone/>
              <a:defRPr kumimoji="1" lang="ko-KR" altLang="en-US" sz="2000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165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0" y="6754030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872728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marL="514350" indent="-514350" fontAlgn="ctr">
              <a:lnSpc>
                <a:spcPct val="100000"/>
              </a:lnSpc>
              <a:buClr>
                <a:srgbClr val="000099"/>
              </a:buClr>
              <a:buSzPct val="100000"/>
              <a:buFont typeface="+mj-lt"/>
              <a:buAutoNum type="arabicPeriod"/>
              <a:defRPr kumimoji="1" lang="ko-KR" altLang="en-US" sz="2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00100" indent="-342900" fontAlgn="ctr">
              <a:lnSpc>
                <a:spcPct val="100000"/>
              </a:lnSpc>
              <a:buClr>
                <a:srgbClr val="00B0F0"/>
              </a:buClr>
              <a:buSzPct val="100000"/>
              <a:buFont typeface="+mj-lt"/>
              <a:buAutoNum type="arabicParenR"/>
              <a:defRPr kumimoji="1" lang="ko-KR" altLang="en-US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-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3600" b="1" cap="all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marL="0" marR="0" lvl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마스터 제목 스타일 편집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0506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3253187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랩 템플릿(하단) cop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Bar(Title)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9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5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rnjscodns99@naver.co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3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개요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가상화 개념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Linux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2019.03.18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가상화</a:t>
            </a:r>
            <a:r>
              <a:rPr lang="en-US" altLang="ko-KR" dirty="0" smtClean="0"/>
              <a:t>(Virtualization)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가상화</a:t>
            </a:r>
            <a:r>
              <a:rPr lang="en-US" altLang="ko-KR" dirty="0" smtClean="0"/>
              <a:t>(Virtualization)</a:t>
            </a:r>
          </a:p>
          <a:p>
            <a:pPr lvl="1"/>
            <a:r>
              <a:rPr lang="ko-KR" altLang="en-US" dirty="0" smtClean="0"/>
              <a:t>기술에 따른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플랫폼 가상화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어플리케이션 가상화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스토리지 가상화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가상화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가상화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037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VMware Workstation Player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Ubuntu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dirty="0" smtClean="0"/>
              <a:t>VMware Player Tool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14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VMware Workstation Player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VMware Workstation Player</a:t>
            </a:r>
          </a:p>
          <a:p>
            <a:pPr lvl="1"/>
            <a:r>
              <a:rPr lang="ko-KR" altLang="en-US" dirty="0" smtClean="0"/>
              <a:t>가상 운영체제를 지원해주는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운영체제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한 대의 컴퓨터에 여러 개의 서로 다른 운영체제를 병렬적으로 수행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WINDOWS</a:t>
            </a:r>
            <a:r>
              <a:rPr lang="ko-KR" altLang="en-US" dirty="0" smtClean="0"/>
              <a:t>를 쓰고 있는 컴퓨터에서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를 실행하기 위한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Vmware</a:t>
            </a:r>
            <a:r>
              <a:rPr lang="en-US" altLang="ko-KR" dirty="0" smtClean="0"/>
              <a:t> Workstation Player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2"/>
            <a:r>
              <a:rPr lang="en-US" altLang="ko-KR" dirty="0"/>
              <a:t>https://my.vmware.com/en/web/vmware/free#desktop_end_user_computing/vmware_workstation_player/14_0|PLAYER-1411|product_downloads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793633"/>
            <a:ext cx="6120680" cy="264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484" y="2573777"/>
            <a:ext cx="6802875" cy="3407114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[1/11]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Ubuntu</a:t>
            </a:r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운영체제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Ubuntu </a:t>
            </a:r>
            <a:r>
              <a:rPr lang="ko-KR" altLang="en-US" dirty="0" smtClean="0"/>
              <a:t>다운로드</a:t>
            </a:r>
            <a:endParaRPr lang="en-US" altLang="ko-KR" dirty="0"/>
          </a:p>
          <a:p>
            <a:pPr lvl="2"/>
            <a:r>
              <a:rPr lang="en-US" altLang="ko-KR" dirty="0"/>
              <a:t>https://www.ubuntu.com/download/desktop</a:t>
            </a:r>
          </a:p>
        </p:txBody>
      </p:sp>
      <p:sp>
        <p:nvSpPr>
          <p:cNvPr id="10" name="오른쪽 화살표 9"/>
          <p:cNvSpPr/>
          <p:nvPr/>
        </p:nvSpPr>
        <p:spPr>
          <a:xfrm rot="16200000">
            <a:off x="6588224" y="4149080"/>
            <a:ext cx="792089" cy="79208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36196" y="504225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2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40" y="2173040"/>
            <a:ext cx="6642085" cy="157847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[2/11]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9569" y="1152992"/>
            <a:ext cx="8424862" cy="5072098"/>
          </a:xfrm>
        </p:spPr>
        <p:txBody>
          <a:bodyPr/>
          <a:lstStyle/>
          <a:p>
            <a:r>
              <a:rPr lang="en-US" altLang="ko-KR" dirty="0" err="1" smtClean="0"/>
              <a:t>Vmware</a:t>
            </a:r>
            <a:r>
              <a:rPr lang="en-US" altLang="ko-KR" dirty="0" smtClean="0"/>
              <a:t> Workstation Player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Vmware</a:t>
            </a:r>
            <a:r>
              <a:rPr lang="en-US" altLang="ko-KR" dirty="0" smtClean="0"/>
              <a:t> Workstation Player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Player -&gt; File -&gt; New Virtual Machine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  </a:t>
            </a:r>
            <a:r>
              <a:rPr lang="ko-KR" altLang="en-US" dirty="0" smtClean="0"/>
              <a:t>세 번째 항목 선택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1314450" lvl="3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809442" y="2636912"/>
            <a:ext cx="268037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32632" y="2490559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ea typeface="함초롬돋움 확장" panose="02030504000101010101" pitchFamily="18" charset="-127"/>
              </a:rPr>
              <a:t>1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75895" y="2706583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ea typeface="함초롬돋움 확장" panose="02030504000101010101" pitchFamily="18" charset="-127"/>
              </a:rPr>
              <a:t>2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940" y="4165172"/>
            <a:ext cx="3242060" cy="23393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03648" y="5733256"/>
            <a:ext cx="2680370" cy="410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5856" y="6294169"/>
            <a:ext cx="692326" cy="231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58605" y="5830438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ea typeface="함초롬돋움 확장" panose="02030504000101010101" pitchFamily="18" charset="-127"/>
              </a:rPr>
              <a:t>3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39752" y="6288455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ea typeface="함초롬돋움 확장" panose="02030504000101010101" pitchFamily="18" charset="-127"/>
              </a:rPr>
              <a:t>4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5460" y="296852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클릭하면 아래 화면이 나온다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4520" y="6225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클릭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629" y="5753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선택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39" y="1865487"/>
            <a:ext cx="4076700" cy="378142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[3/11]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VMPlayer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Guest </a:t>
            </a:r>
            <a:r>
              <a:rPr lang="ko-KR" altLang="en-US" dirty="0" smtClean="0"/>
              <a:t>운영체제 및 버전 선택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1314450" lvl="3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406250" y="3061384"/>
            <a:ext cx="692326" cy="159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1920" y="5308532"/>
            <a:ext cx="792088" cy="338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93491" y="3035809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ea typeface="함초롬돋움 확장" panose="02030504000101010101" pitchFamily="18" charset="-127"/>
              </a:rPr>
              <a:t>1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32809" y="5377862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ea typeface="함초롬돋움 확장" panose="02030504000101010101" pitchFamily="18" charset="-127"/>
              </a:rPr>
              <a:t>2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9515" y="2957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선택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4374" y="5301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클릭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057" y="2854886"/>
            <a:ext cx="3182327" cy="3204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85" y="2854885"/>
            <a:ext cx="3138000" cy="315989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[4/11]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VMPlayer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the Virtual Machine</a:t>
            </a:r>
          </a:p>
          <a:p>
            <a:pPr lvl="2"/>
            <a:r>
              <a:rPr lang="en-US" altLang="ko-KR" dirty="0" smtClean="0"/>
              <a:t>Virtual machine name : OS +</a:t>
            </a:r>
            <a:r>
              <a:rPr lang="ko-KR" altLang="en-US" dirty="0"/>
              <a:t> </a:t>
            </a:r>
            <a:r>
              <a:rPr lang="ko-KR" altLang="en-US" dirty="0" smtClean="0"/>
              <a:t>학번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OS201900000</a:t>
            </a:r>
          </a:p>
          <a:p>
            <a:pPr lvl="1"/>
            <a:r>
              <a:rPr lang="en-US" altLang="ko-KR" dirty="0" smtClean="0"/>
              <a:t>Specify Disk Capacity</a:t>
            </a:r>
          </a:p>
          <a:p>
            <a:pPr marL="914400" lvl="2" indent="0"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marL="1314450" lvl="3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796136" y="3879521"/>
            <a:ext cx="648072" cy="197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4434832"/>
            <a:ext cx="1440160" cy="218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610720" y="3360907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ea typeface="함초롬돋움 확장" panose="02030504000101010101" pitchFamily="18" charset="-127"/>
              </a:rPr>
              <a:t>1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5617" y="3681028"/>
            <a:ext cx="2448272" cy="198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6744" y="3311696"/>
            <a:ext cx="224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가상머신</a:t>
            </a:r>
            <a:r>
              <a:rPr lang="ko-KR" altLang="en-US" b="1" dirty="0" smtClean="0">
                <a:solidFill>
                  <a:schemeClr val="tx2"/>
                </a:solidFill>
              </a:rPr>
              <a:t> 이름 입력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289740" y="4455788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ea typeface="함초롬돋움 확장" panose="02030504000101010101" pitchFamily="18" charset="-127"/>
              </a:rPr>
              <a:t>2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5764" y="4379134"/>
            <a:ext cx="65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선택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21788" y="5783143"/>
            <a:ext cx="720080" cy="269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07823" y="5492077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ea typeface="함초롬돋움 확장" panose="02030504000101010101" pitchFamily="18" charset="-127"/>
              </a:rPr>
              <a:t>3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69860" y="5413811"/>
            <a:ext cx="65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클릭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05" y="1807321"/>
            <a:ext cx="4119889" cy="36956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3" y="1807321"/>
            <a:ext cx="4048125" cy="370991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[5/11]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VMPlayer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Ubuntu </a:t>
            </a:r>
            <a:r>
              <a:rPr lang="ko-KR" altLang="en-US" dirty="0" smtClean="0"/>
              <a:t>불러오기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45812" y="4247305"/>
            <a:ext cx="1485749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6612" y="2492896"/>
            <a:ext cx="1966108" cy="15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1010" y="2996952"/>
            <a:ext cx="1833421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08431" y="4312394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ea typeface="함초롬돋움 확장" panose="02030504000101010101" pitchFamily="18" charset="-127"/>
              </a:rPr>
              <a:t>1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4455" y="4263183"/>
            <a:ext cx="6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클릭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228184" y="2197520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ea typeface="함초롬돋움 확장" panose="02030504000101010101" pitchFamily="18" charset="-127"/>
              </a:rPr>
              <a:t>2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4208" y="2148309"/>
            <a:ext cx="6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클릭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959229" y="3435129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ea typeface="함초롬돋움 확장" panose="02030504000101010101" pitchFamily="18" charset="-127"/>
              </a:rPr>
              <a:t>3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5760" y="3739098"/>
            <a:ext cx="2465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Use ISO image file </a:t>
            </a:r>
            <a:r>
              <a:rPr lang="ko-KR" altLang="en-US" b="1" dirty="0" smtClean="0">
                <a:solidFill>
                  <a:schemeClr val="tx2"/>
                </a:solidFill>
              </a:rPr>
              <a:t>선택 후 </a:t>
            </a:r>
            <a:r>
              <a:rPr lang="en-US" altLang="ko-KR" b="1" dirty="0" smtClean="0">
                <a:solidFill>
                  <a:schemeClr val="tx2"/>
                </a:solidFill>
              </a:rPr>
              <a:t>Ubuntu </a:t>
            </a:r>
            <a:r>
              <a:rPr lang="en-US" altLang="ko-KR" b="1" dirty="0" err="1" smtClean="0">
                <a:solidFill>
                  <a:schemeClr val="tx2"/>
                </a:solidFill>
              </a:rPr>
              <a:t>iso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다운로드 받은 곳에서 </a:t>
            </a:r>
            <a:r>
              <a:rPr lang="en-US" altLang="ko-KR" b="1" dirty="0" smtClean="0">
                <a:solidFill>
                  <a:schemeClr val="tx2"/>
                </a:solidFill>
              </a:rPr>
              <a:t>Ubuntu </a:t>
            </a:r>
            <a:r>
              <a:rPr lang="en-US" altLang="ko-KR" b="1" dirty="0" err="1" smtClean="0">
                <a:solidFill>
                  <a:schemeClr val="tx2"/>
                </a:solidFill>
              </a:rPr>
              <a:t>iso</a:t>
            </a:r>
            <a:r>
              <a:rPr lang="ko-KR" altLang="en-US" b="1" dirty="0" smtClean="0">
                <a:solidFill>
                  <a:schemeClr val="tx2"/>
                </a:solidFill>
              </a:rPr>
              <a:t>파일 선택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31840" y="5249984"/>
            <a:ext cx="792088" cy="253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264435" y="5607469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ea typeface="함초롬돋움 확장" panose="02030504000101010101" pitchFamily="18" charset="-127"/>
              </a:rPr>
              <a:t>4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0459" y="555825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클릭하여 </a:t>
            </a:r>
            <a:r>
              <a:rPr lang="ko-KR" altLang="en-US" b="1" dirty="0" err="1" smtClean="0">
                <a:solidFill>
                  <a:schemeClr val="tx2"/>
                </a:solidFill>
              </a:rPr>
              <a:t>가상머신</a:t>
            </a:r>
            <a:r>
              <a:rPr lang="ko-KR" altLang="en-US" b="1" dirty="0" smtClean="0">
                <a:solidFill>
                  <a:schemeClr val="tx2"/>
                </a:solidFill>
              </a:rPr>
              <a:t> 생성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88840"/>
            <a:ext cx="5663158" cy="402681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[6/11]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VMPlayer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Ubuntu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marL="1314450" lvl="3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64088" y="4293096"/>
            <a:ext cx="1080120" cy="228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964284"/>
            <a:ext cx="4221397" cy="29048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78" y="1964284"/>
            <a:ext cx="4276622" cy="29048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[7/11]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VMPlayer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Ubuntu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marL="1314450" lvl="3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521149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Continue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-&gt; Install Now</a:t>
            </a:r>
            <a:r>
              <a:rPr lang="ko-KR" altLang="en-US" b="1" dirty="0" smtClean="0">
                <a:solidFill>
                  <a:schemeClr val="tx2"/>
                </a:solidFill>
              </a:rPr>
              <a:t> 눌러서 설치를 진행한다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4221088"/>
            <a:ext cx="541405" cy="184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19517" y="4149080"/>
            <a:ext cx="541405" cy="256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  <a:endParaRPr lang="en-US" altLang="ko-KR" dirty="0" smtClean="0"/>
          </a:p>
          <a:p>
            <a:r>
              <a:rPr lang="ko-KR" altLang="en-US" dirty="0" smtClean="0"/>
              <a:t>가상화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가상화</a:t>
            </a:r>
            <a:r>
              <a:rPr lang="en-US" altLang="ko-KR" dirty="0" smtClean="0"/>
              <a:t>(Virtualization)</a:t>
            </a:r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/>
              <a:t>VMware Workstation Player</a:t>
            </a:r>
          </a:p>
          <a:p>
            <a:pPr lvl="1"/>
            <a:r>
              <a:rPr lang="en-US" altLang="ko-KR" dirty="0"/>
              <a:t>Ubuntu</a:t>
            </a:r>
          </a:p>
          <a:p>
            <a:pPr lvl="1"/>
            <a:r>
              <a:rPr lang="en-US" altLang="ko-KR" dirty="0"/>
              <a:t>VMware </a:t>
            </a:r>
            <a:r>
              <a:rPr lang="en-US" altLang="ko-KR" dirty="0" smtClean="0"/>
              <a:t>Tools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[8/11]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VMPlayer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Ubuntu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marL="1314450" lvl="3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50" y="2276872"/>
            <a:ext cx="6594500" cy="20903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92280" y="4005064"/>
            <a:ext cx="720080" cy="256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454729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디스크의 </a:t>
            </a:r>
            <a:r>
              <a:rPr lang="en-US" altLang="ko-KR" b="1" dirty="0" smtClean="0">
                <a:solidFill>
                  <a:schemeClr val="tx2"/>
                </a:solidFill>
              </a:rPr>
              <a:t>Partition </a:t>
            </a:r>
            <a:r>
              <a:rPr lang="ko-KR" altLang="en-US" b="1" dirty="0" smtClean="0">
                <a:solidFill>
                  <a:schemeClr val="tx2"/>
                </a:solidFill>
              </a:rPr>
              <a:t>정보를 확인 후 </a:t>
            </a:r>
            <a:r>
              <a:rPr lang="en-US" altLang="ko-KR" b="1" dirty="0" smtClean="0">
                <a:solidFill>
                  <a:schemeClr val="tx2"/>
                </a:solidFill>
              </a:rPr>
              <a:t>Continue </a:t>
            </a:r>
            <a:r>
              <a:rPr lang="ko-KR" altLang="en-US" b="1" dirty="0" smtClean="0">
                <a:solidFill>
                  <a:schemeClr val="tx2"/>
                </a:solidFill>
              </a:rPr>
              <a:t>클릭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[9/11]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VMPlayer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Who are you?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1314450" lvl="3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88224" y="3068960"/>
            <a:ext cx="2304256" cy="784830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- Your name  : </a:t>
            </a:r>
            <a:r>
              <a:rPr lang="en-US" altLang="ko-KR" sz="1500" b="1" dirty="0" err="1" smtClean="0"/>
              <a:t>ubuntu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- User name  : u</a:t>
            </a:r>
            <a:r>
              <a:rPr lang="ko-KR" altLang="en-US" sz="1500" b="1" dirty="0" smtClean="0"/>
              <a:t>학번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- Password    : </a:t>
            </a:r>
            <a:r>
              <a:rPr lang="ko-KR" altLang="en-US" sz="1500" b="1" dirty="0" smtClean="0"/>
              <a:t>학번</a:t>
            </a:r>
            <a:endParaRPr lang="ko-KR" altLang="en-US" sz="1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61" y="1982326"/>
            <a:ext cx="5291014" cy="374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[10/11]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VMPlayer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설치가 완료된 모습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82" y="1844824"/>
            <a:ext cx="5240635" cy="436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[11/11]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381790"/>
          </a:xfrm>
        </p:spPr>
        <p:txBody>
          <a:bodyPr/>
          <a:lstStyle/>
          <a:p>
            <a:r>
              <a:rPr lang="ko-KR" altLang="en-US" dirty="0" smtClean="0"/>
              <a:t>실행 중에</a:t>
            </a:r>
            <a:r>
              <a:rPr lang="en-US" altLang="ko-KR" dirty="0"/>
              <a:t> </a:t>
            </a:r>
            <a:r>
              <a:rPr lang="ko-KR" altLang="en-US" dirty="0" smtClean="0"/>
              <a:t>오류가 발생하는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Intel CPU</a:t>
            </a:r>
            <a:r>
              <a:rPr lang="ko-KR" altLang="en-US" dirty="0" smtClean="0"/>
              <a:t>를 사용하는 경우에 발생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Virtualization Technology – disable </a:t>
            </a:r>
            <a:r>
              <a:rPr lang="ko-KR" altLang="en-US" dirty="0" smtClean="0"/>
              <a:t>되어 있기 때문</a:t>
            </a:r>
            <a:endParaRPr lang="en-US" altLang="ko-KR" dirty="0"/>
          </a:p>
          <a:p>
            <a:pPr lvl="1"/>
            <a:r>
              <a:rPr lang="en-US" altLang="ko-KR" dirty="0" smtClean="0"/>
              <a:t>BIOS </a:t>
            </a:r>
            <a:r>
              <a:rPr lang="ko-KR" altLang="en-US" dirty="0" smtClean="0"/>
              <a:t>설정을 바꿔줘야 한다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Advanced -&gt; CPU Configuration -&gt; Intel Virtualization Technology -&gt; enable -&gt; save &amp; exit (</a:t>
            </a:r>
            <a:r>
              <a:rPr lang="ko-KR" altLang="en-US" dirty="0" smtClean="0"/>
              <a:t>재부팅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윈도우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사용자의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시작메뉴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프로그램 및 기능 </a:t>
            </a:r>
            <a:r>
              <a:rPr lang="en-US" altLang="ko-KR" dirty="0" smtClean="0"/>
              <a:t>-&gt; Windows</a:t>
            </a:r>
            <a:r>
              <a:rPr lang="ko-KR" altLang="en-US" dirty="0" smtClean="0"/>
              <a:t>기능 켜기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끄기</a:t>
            </a:r>
            <a:r>
              <a:rPr lang="en-US" altLang="ko-KR" dirty="0"/>
              <a:t> </a:t>
            </a:r>
            <a:r>
              <a:rPr lang="en-US" altLang="ko-KR" dirty="0" smtClean="0"/>
              <a:t>-&gt; Hyper-V </a:t>
            </a:r>
            <a:r>
              <a:rPr lang="ko-KR" altLang="en-US" dirty="0" smtClean="0"/>
              <a:t>체크 해제 확인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체크 되어있으면 해제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재부팅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3528392" cy="24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73" y="1961984"/>
            <a:ext cx="3862053" cy="176784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Terminal (1/2)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Terminal</a:t>
            </a:r>
          </a:p>
          <a:p>
            <a:pPr lvl="1"/>
            <a:r>
              <a:rPr lang="en-US" altLang="ko-KR" dirty="0" smtClean="0"/>
              <a:t>Ubuntu </a:t>
            </a:r>
            <a:r>
              <a:rPr lang="ko-KR" altLang="en-US" dirty="0" smtClean="0"/>
              <a:t>상에서 실제 리눅스를 동작할 수 있도록 하는 콘솔 창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17164" y="2132856"/>
            <a:ext cx="414270" cy="355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47664" y="2862812"/>
            <a:ext cx="648072" cy="67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12" idx="2"/>
          </p:cNvCxnSpPr>
          <p:nvPr/>
        </p:nvCxnSpPr>
        <p:spPr>
          <a:xfrm rot="16200000" flipH="1">
            <a:off x="2840766" y="2571737"/>
            <a:ext cx="762170" cy="270030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4299" y="4357687"/>
            <a:ext cx="258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단축키 </a:t>
            </a:r>
            <a:r>
              <a:rPr lang="en-US" altLang="ko-KR" b="1" dirty="0" smtClean="0">
                <a:solidFill>
                  <a:schemeClr val="tx2"/>
                </a:solidFill>
              </a:rPr>
              <a:t>ctrl + alt + t</a:t>
            </a:r>
            <a:r>
              <a:rPr lang="ko-KR" altLang="en-US" b="1" dirty="0" smtClean="0">
                <a:solidFill>
                  <a:schemeClr val="tx2"/>
                </a:solidFill>
              </a:rPr>
              <a:t>로 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ko-KR" altLang="en-US" b="1" dirty="0" smtClean="0">
                <a:solidFill>
                  <a:schemeClr val="tx2"/>
                </a:solidFill>
              </a:rPr>
              <a:t>터미널을 열 수 있다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35" y="3546096"/>
            <a:ext cx="4123540" cy="190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844824"/>
            <a:ext cx="3816424" cy="448991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 Terminal (2/2)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Terminal</a:t>
            </a:r>
          </a:p>
          <a:p>
            <a:pPr lvl="1"/>
            <a:r>
              <a:rPr lang="en-US" altLang="ko-KR" dirty="0" smtClean="0"/>
              <a:t>Lock to Launcher</a:t>
            </a:r>
            <a:r>
              <a:rPr lang="ko-KR" altLang="en-US" dirty="0" smtClean="0"/>
              <a:t>를 누르면 메뉴에 고정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131840" y="5904635"/>
            <a:ext cx="1093939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31" y="2167655"/>
            <a:ext cx="6878737" cy="226371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VMware Tools(1/8)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VMware Tools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가상 시스템의 운영체제에 설치하는 유틸리티 모음</a:t>
            </a:r>
            <a:endParaRPr lang="en-US" altLang="ko-KR" dirty="0" smtClean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259632" y="12850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28184" y="3861048"/>
            <a:ext cx="792088" cy="144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12360" y="2167655"/>
            <a:ext cx="199008" cy="144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5976" y="4532459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현재 실행 중인 가상 </a:t>
            </a:r>
            <a:r>
              <a:rPr lang="en-US" altLang="ko-KR" b="1" dirty="0" smtClean="0">
                <a:solidFill>
                  <a:schemeClr val="tx2"/>
                </a:solidFill>
              </a:rPr>
              <a:t>PC</a:t>
            </a:r>
            <a:r>
              <a:rPr lang="ko-KR" altLang="en-US" b="1" dirty="0" smtClean="0">
                <a:solidFill>
                  <a:schemeClr val="tx2"/>
                </a:solidFill>
              </a:rPr>
              <a:t>를 종료한다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303" y="1825378"/>
            <a:ext cx="4245646" cy="37420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31" y="1825378"/>
            <a:ext cx="4362817" cy="3564434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VMware Tools(2/8)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VMware Tools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48554" y="2795117"/>
            <a:ext cx="1140670" cy="110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76256" y="2734484"/>
            <a:ext cx="1908175" cy="406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531423" y="2451477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ea typeface="함초롬돋움 확장" panose="02030504000101010101" pitchFamily="18" charset="-127"/>
              </a:rPr>
              <a:t>1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7447" y="2348880"/>
            <a:ext cx="6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클릭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195736" y="2850347"/>
            <a:ext cx="23762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907410" y="2427283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ea typeface="함초롬돋움 확장" panose="02030504000101010101" pitchFamily="18" charset="-127"/>
              </a:rPr>
              <a:t>2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0500" y="2365152"/>
            <a:ext cx="6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선택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80311" y="5389812"/>
            <a:ext cx="576065" cy="177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80311" y="5030912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ea typeface="함초롬돋움 확장" panose="02030504000101010101" pitchFamily="18" charset="-127"/>
              </a:rPr>
              <a:t>3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75253" y="4949042"/>
            <a:ext cx="111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tx2"/>
                </a:solidFill>
              </a:rPr>
              <a:t>OK </a:t>
            </a:r>
            <a:r>
              <a:rPr lang="ko-KR" altLang="en-US" b="1" dirty="0" smtClean="0">
                <a:solidFill>
                  <a:schemeClr val="tx2"/>
                </a:solidFill>
              </a:rPr>
              <a:t>클릭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88840"/>
            <a:ext cx="6477079" cy="388843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VMware Tools(3/8)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VMware Tools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Player -&gt; Manage -&gt; Install VMware Tools…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3398844"/>
            <a:ext cx="1512168" cy="224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132856"/>
            <a:ext cx="6336704" cy="371576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VMware Tools(4/8)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VMware Tools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압축 풀기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VMwareTools-10.2.0-7259539.tar.gz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5024012"/>
            <a:ext cx="125581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12160" y="4837417"/>
            <a:ext cx="792088" cy="186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  <a:r>
              <a:rPr lang="en-US" altLang="ko-KR" smtClean="0"/>
              <a:t> </a:t>
            </a:r>
            <a:r>
              <a:rPr lang="ko-KR" altLang="en-US" smtClean="0"/>
              <a:t>소개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28" y="1844824"/>
            <a:ext cx="5389480" cy="4434804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VMware Tools(5/8)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VMware Tools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Places -&gt; Desktop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61428" y="2656726"/>
            <a:ext cx="792088" cy="181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55127" y="6021288"/>
            <a:ext cx="506681" cy="215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26593" y="2713114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ea typeface="함초롬돋움 확장" panose="02030504000101010101" pitchFamily="18" charset="-127"/>
              </a:rPr>
              <a:t>1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2616" y="2663903"/>
            <a:ext cx="33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클릭하여 </a:t>
            </a:r>
            <a:r>
              <a:rPr lang="en-US" altLang="ko-KR" b="1" dirty="0" smtClean="0">
                <a:solidFill>
                  <a:schemeClr val="tx2"/>
                </a:solidFill>
              </a:rPr>
              <a:t>Desktop </a:t>
            </a:r>
            <a:r>
              <a:rPr lang="ko-KR" altLang="en-US" b="1" dirty="0" smtClean="0">
                <a:solidFill>
                  <a:schemeClr val="tx2"/>
                </a:solidFill>
              </a:rPr>
              <a:t>폴더 선택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588224" y="5706954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ea typeface="함초롬돋움 확장" panose="02030504000101010101" pitchFamily="18" charset="-127"/>
              </a:rPr>
              <a:t>2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5657743"/>
            <a:ext cx="116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압축해제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572" y="2420888"/>
            <a:ext cx="5125194" cy="206537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VMware Tools(6/8)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VMware Tools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Terminal </a:t>
            </a:r>
            <a:r>
              <a:rPr lang="ko-KR" altLang="en-US" dirty="0" smtClean="0"/>
              <a:t>실행 후 </a:t>
            </a:r>
            <a:r>
              <a:rPr lang="en-US" altLang="ko-KR" dirty="0" smtClean="0"/>
              <a:t>super user </a:t>
            </a:r>
            <a:r>
              <a:rPr lang="ko-KR" altLang="en-US" dirty="0" smtClean="0"/>
              <a:t>권한 가져오기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자신의 </a:t>
            </a:r>
            <a:r>
              <a:rPr lang="en-US" altLang="ko-KR" dirty="0" smtClean="0"/>
              <a:t>password </a:t>
            </a:r>
            <a:r>
              <a:rPr lang="ko-KR" altLang="en-US" dirty="0" smtClean="0"/>
              <a:t>입력</a:t>
            </a:r>
            <a:r>
              <a:rPr lang="en-US" altLang="ko-KR" dirty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참고</a:t>
            </a:r>
            <a:r>
              <a:rPr lang="en-US" altLang="ko-KR" sz="1200" dirty="0" smtClean="0">
                <a:solidFill>
                  <a:srgbClr val="FF0000"/>
                </a:solidFill>
              </a:rPr>
              <a:t>: password </a:t>
            </a:r>
            <a:r>
              <a:rPr lang="ko-KR" altLang="en-US" sz="1200" dirty="0" smtClean="0">
                <a:solidFill>
                  <a:srgbClr val="FF0000"/>
                </a:solidFill>
              </a:rPr>
              <a:t>입력 시 아무것도 안보임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4921046"/>
            <a:ext cx="606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2"/>
                </a:solidFill>
              </a:rPr>
              <a:t>s</a:t>
            </a:r>
            <a:r>
              <a:rPr lang="en-US" altLang="ko-KR" b="1" dirty="0" err="1" smtClean="0">
                <a:solidFill>
                  <a:schemeClr val="tx2"/>
                </a:solidFill>
              </a:rPr>
              <a:t>udo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</a:rPr>
              <a:t>su</a:t>
            </a:r>
            <a:r>
              <a:rPr lang="en-US" altLang="ko-KR" b="1" dirty="0" smtClean="0">
                <a:solidFill>
                  <a:schemeClr val="tx2"/>
                </a:solidFill>
              </a:rPr>
              <a:t> root : super user(root)</a:t>
            </a:r>
            <a:r>
              <a:rPr lang="ko-KR" altLang="en-US" b="1" dirty="0" smtClean="0">
                <a:solidFill>
                  <a:schemeClr val="tx2"/>
                </a:solidFill>
              </a:rPr>
              <a:t>권한을 가져오는 명령어</a:t>
            </a:r>
            <a:endParaRPr lang="en-US" altLang="ko-KR" b="1" dirty="0" smtClean="0">
              <a:solidFill>
                <a:schemeClr val="tx2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419778" y="3633082"/>
            <a:ext cx="0" cy="1092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35896" y="3453576"/>
            <a:ext cx="792088" cy="123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16832"/>
            <a:ext cx="6216179" cy="389464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VMware Tools(7/8)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VMware Tools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압축을 풀어서 나온 디렉토리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vmware</a:t>
            </a:r>
            <a:r>
              <a:rPr lang="en-US" altLang="ko-KR" dirty="0" smtClean="0"/>
              <a:t>-tools-</a:t>
            </a:r>
            <a:r>
              <a:rPr lang="en-US" altLang="ko-KR" dirty="0" err="1" smtClean="0"/>
              <a:t>distrib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있음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4139952" y="2519818"/>
            <a:ext cx="743571" cy="2620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379467" y="5139854"/>
            <a:ext cx="1008112" cy="562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83313" y="5331741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ea typeface="함초롬돋움 확장" panose="02030504000101010101" pitchFamily="18" charset="-127"/>
              </a:rPr>
              <a:t>1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627077" y="2491469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ea typeface="함초롬돋움 확장" panose="02030504000101010101" pitchFamily="18" charset="-127"/>
              </a:rPr>
              <a:t>2</a:t>
            </a:r>
            <a:endParaRPr lang="ko-KR" altLang="en-US" sz="1500" dirty="0">
              <a:solidFill>
                <a:schemeClr val="tx1"/>
              </a:solidFill>
              <a:ea typeface="함초롬돋움 확장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27094" y="5264648"/>
            <a:ext cx="25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터미널에 드래그 한다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0237" y="2384328"/>
            <a:ext cx="227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터미널에서 </a:t>
            </a:r>
            <a:r>
              <a:rPr lang="en-US" altLang="ko-KR" b="1" dirty="0" smtClean="0">
                <a:solidFill>
                  <a:schemeClr val="tx2"/>
                </a:solidFill>
              </a:rPr>
              <a:t>Enter</a:t>
            </a:r>
            <a:r>
              <a:rPr lang="ko-KR" altLang="en-US" b="1" dirty="0" smtClean="0">
                <a:solidFill>
                  <a:schemeClr val="tx2"/>
                </a:solidFill>
              </a:rPr>
              <a:t>키를 눌러서 실행한다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VMware Tools(8/8)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VMware Tools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질문</a:t>
            </a:r>
            <a:r>
              <a:rPr lang="en-US" altLang="ko-KR" dirty="0" smtClean="0"/>
              <a:t>(installation </a:t>
            </a:r>
            <a:r>
              <a:rPr lang="ko-KR" altLang="en-US" dirty="0" smtClean="0"/>
              <a:t>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로 입력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화면이 나올 때까지 </a:t>
            </a:r>
            <a:r>
              <a:rPr lang="en-US" altLang="ko-KR" dirty="0" smtClean="0"/>
              <a:t>Enter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 완료 후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재시작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92896"/>
            <a:ext cx="5328592" cy="384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5400" smtClean="0"/>
              <a:t>Q&amp;A</a:t>
            </a:r>
            <a:endParaRPr lang="ko-KR" altLang="en-US" sz="540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3600" smtClean="0"/>
              <a:t>Thank you!!</a:t>
            </a: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소개 </a:t>
            </a:r>
            <a:r>
              <a:rPr lang="en-US" altLang="ko-KR" smtClean="0"/>
              <a:t>[1/3]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9569" y="980728"/>
            <a:ext cx="8424862" cy="5381790"/>
          </a:xfrm>
        </p:spPr>
        <p:txBody>
          <a:bodyPr/>
          <a:lstStyle/>
          <a:p>
            <a:r>
              <a:rPr lang="ko-KR" altLang="en-US" dirty="0" smtClean="0"/>
              <a:t>운영체제 및 실습 </a:t>
            </a:r>
            <a:endParaRPr lang="en-US" altLang="ko-KR" dirty="0" smtClean="0"/>
          </a:p>
          <a:p>
            <a:pPr lvl="1"/>
            <a:r>
              <a:rPr lang="ko-KR" altLang="en-US" sz="1700" dirty="0" smtClean="0"/>
              <a:t>담당 조교 </a:t>
            </a:r>
            <a:endParaRPr lang="en-US" altLang="ko-KR" sz="1300" dirty="0" smtClean="0"/>
          </a:p>
          <a:p>
            <a:pPr lvl="2"/>
            <a:r>
              <a:rPr lang="ko-KR" altLang="en-US" sz="1500" dirty="0" err="1" smtClean="0"/>
              <a:t>권채운</a:t>
            </a:r>
            <a:r>
              <a:rPr lang="en-US" altLang="ko-KR" sz="1500" dirty="0" smtClean="0"/>
              <a:t>(00</a:t>
            </a:r>
            <a:r>
              <a:rPr lang="ko-KR" altLang="en-US" sz="1500" dirty="0" smtClean="0"/>
              <a:t>반</a:t>
            </a:r>
            <a:r>
              <a:rPr lang="en-US" altLang="ko-KR" sz="1500" dirty="0" smtClean="0"/>
              <a:t>)</a:t>
            </a:r>
          </a:p>
          <a:p>
            <a:pPr lvl="3"/>
            <a:r>
              <a:rPr lang="en-US" altLang="ko-KR" sz="1300" dirty="0"/>
              <a:t>E-mail : </a:t>
            </a:r>
            <a:r>
              <a:rPr lang="en-US" altLang="ko-KR" sz="1300" dirty="0" smtClean="0">
                <a:hlinkClick r:id="rId2"/>
              </a:rPr>
              <a:t>rnjscodns99@naver.com</a:t>
            </a:r>
            <a:endParaRPr lang="en-US" altLang="ko-KR" sz="1300" dirty="0" smtClean="0"/>
          </a:p>
          <a:p>
            <a:pPr lvl="3"/>
            <a:r>
              <a:rPr lang="ko-KR" altLang="en-US" sz="1300" dirty="0" smtClean="0"/>
              <a:t>연구실 </a:t>
            </a:r>
            <a:r>
              <a:rPr lang="en-US" altLang="ko-KR" sz="1300" dirty="0"/>
              <a:t>: </a:t>
            </a:r>
            <a:r>
              <a:rPr lang="ko-KR" altLang="en-US" sz="1300" dirty="0"/>
              <a:t>분산이동컴퓨팅 연구실 </a:t>
            </a:r>
            <a:r>
              <a:rPr lang="en-US" altLang="ko-KR" sz="1300" dirty="0"/>
              <a:t>(628</a:t>
            </a:r>
            <a:r>
              <a:rPr lang="ko-KR" altLang="en-US" sz="1300" dirty="0" smtClean="0"/>
              <a:t>호</a:t>
            </a:r>
            <a:r>
              <a:rPr lang="en-US" altLang="ko-KR" sz="1300" dirty="0" smtClean="0"/>
              <a:t>)</a:t>
            </a:r>
          </a:p>
          <a:p>
            <a:pPr lvl="3"/>
            <a:endParaRPr lang="en-US" altLang="ko-KR" sz="1300" dirty="0" smtClean="0"/>
          </a:p>
          <a:p>
            <a:pPr lvl="1"/>
            <a:r>
              <a:rPr lang="ko-KR" altLang="en-US" sz="1700" dirty="0" smtClean="0"/>
              <a:t>문의 사항 있을 시 </a:t>
            </a:r>
            <a:r>
              <a:rPr lang="en-US" altLang="ko-KR" sz="1700" dirty="0" smtClean="0"/>
              <a:t>E-mail </a:t>
            </a:r>
            <a:r>
              <a:rPr lang="ko-KR" altLang="en-US" sz="1700" dirty="0" smtClean="0"/>
              <a:t>또는 연락 후 연구실 방문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실습 수업 시간</a:t>
            </a:r>
            <a:endParaRPr lang="en-US" altLang="ko-KR" sz="1700" dirty="0" smtClean="0"/>
          </a:p>
          <a:p>
            <a:pPr lvl="2"/>
            <a:r>
              <a:rPr lang="ko-KR" altLang="en-US" sz="1500" dirty="0" smtClean="0"/>
              <a:t>월요일 </a:t>
            </a:r>
            <a:r>
              <a:rPr lang="en-US" altLang="ko-KR" sz="1500" dirty="0" smtClean="0"/>
              <a:t>13</a:t>
            </a:r>
            <a:r>
              <a:rPr lang="ko-KR" altLang="en-US" sz="1500" dirty="0" smtClean="0"/>
              <a:t>시 </a:t>
            </a:r>
            <a:r>
              <a:rPr lang="en-US" altLang="ko-KR" sz="1500" dirty="0" smtClean="0"/>
              <a:t>~ 15</a:t>
            </a:r>
            <a:r>
              <a:rPr lang="ko-KR" altLang="en-US" sz="1500" dirty="0" smtClean="0"/>
              <a:t>시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공</a:t>
            </a:r>
            <a:r>
              <a:rPr lang="en-US" altLang="ko-KR" sz="1500" smtClean="0"/>
              <a:t>5414)</a:t>
            </a:r>
            <a:endParaRPr lang="en-US" altLang="ko-KR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소개 </a:t>
            </a:r>
            <a:r>
              <a:rPr lang="en-US" altLang="ko-KR" smtClean="0"/>
              <a:t>[2/3]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계획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58522"/>
              </p:ext>
            </p:extLst>
          </p:nvPr>
        </p:nvGraphicFramePr>
        <p:xfrm>
          <a:off x="827584" y="1490816"/>
          <a:ext cx="741682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</a:rPr>
                        <a:t>주차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</a:rPr>
                        <a:t>강의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lt"/>
                        </a:rPr>
                        <a:t>실습 개요</a:t>
                      </a:r>
                      <a:r>
                        <a:rPr lang="en-US" altLang="ko-KR" sz="140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latin typeface="+mn-lt"/>
                        </a:rPr>
                        <a:t>가상화 개념</a:t>
                      </a:r>
                      <a:r>
                        <a:rPr lang="en-US" altLang="ko-KR" sz="1400" dirty="0" smtClean="0">
                          <a:latin typeface="+mn-lt"/>
                        </a:rPr>
                        <a:t>, VM </a:t>
                      </a:r>
                      <a:r>
                        <a:rPr lang="ko-KR" altLang="en-US" sz="1400" dirty="0" smtClean="0">
                          <a:latin typeface="+mn-lt"/>
                        </a:rPr>
                        <a:t>설치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Linux </a:t>
                      </a:r>
                      <a:r>
                        <a:rPr lang="ko-KR" altLang="en-US" sz="1400" dirty="0" smtClean="0">
                          <a:latin typeface="+mn-lt"/>
                        </a:rPr>
                        <a:t>명령어 실습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5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Debugger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실습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응용 디버깅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1528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6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Linux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Kernel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설정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(Configuration)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및 빌드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2954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7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Linux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Kernel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설정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(Configuration)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및 빌드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8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중간고사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9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Producer/Consumer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실습</a:t>
                      </a:r>
                      <a:r>
                        <a:rPr lang="en-US" altLang="ko-KR" sz="1400" baseline="0" dirty="0" smtClean="0"/>
                        <a:t>(thread, semaphore)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10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Producer/Consumer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실습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(thread, semaphore)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11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Device Driver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모듈 프로그래밍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12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Device Driver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13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Device Driver </a:t>
                      </a:r>
                      <a:r>
                        <a:rPr lang="ko-KR" altLang="en-US" sz="1400" dirty="0" smtClean="0">
                          <a:latin typeface="+mn-lt"/>
                        </a:rPr>
                        <a:t>구현 </a:t>
                      </a:r>
                      <a:r>
                        <a:rPr lang="en-US" altLang="ko-KR" sz="1400" dirty="0" smtClean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14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Device Driver </a:t>
                      </a:r>
                      <a:r>
                        <a:rPr lang="ko-KR" altLang="en-US" sz="1400" dirty="0" smtClean="0">
                          <a:latin typeface="+mn-lt"/>
                        </a:rPr>
                        <a:t>구현 </a:t>
                      </a:r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16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lt"/>
                        </a:rPr>
                        <a:t>기말고사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815482"/>
                  </a:ext>
                </a:extLst>
              </a:tr>
            </a:tbl>
          </a:graphicData>
        </a:graphic>
      </p:graphicFrame>
      <p:sp>
        <p:nvSpPr>
          <p:cNvPr id="6" name="내용 개체 틀 4"/>
          <p:cNvSpPr txBox="1">
            <a:spLocks/>
          </p:cNvSpPr>
          <p:nvPr/>
        </p:nvSpPr>
        <p:spPr>
          <a:xfrm>
            <a:off x="359569" y="6053729"/>
            <a:ext cx="8424862" cy="3275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  <a:sym typeface="Symbol" pitchFamily="18" charset="2"/>
              </a:defRPr>
            </a:lvl2pPr>
            <a:lvl3pPr marL="11430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CC00CC"/>
              </a:buClr>
              <a:buSzPct val="100000"/>
              <a:buFontTx/>
              <a:buBlip>
                <a:blip r:embed="rId3"/>
              </a:buBlip>
              <a:defRPr kumimoji="1" lang="ko-KR" altLang="en-US" sz="14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kumimoji="1" lang="ko-KR" altLang="en-US" sz="12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실습 내용은 상황에 따라 변경될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 소개 </a:t>
            </a:r>
            <a:r>
              <a:rPr lang="en-US" altLang="ko-KR" smtClean="0"/>
              <a:t>[3/3]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평가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 – 20%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강의 실습 참여도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지각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결석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결석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점 감점</a:t>
            </a:r>
            <a:endParaRPr lang="en-US" altLang="ko-KR" dirty="0" smtClean="0"/>
          </a:p>
          <a:p>
            <a:pPr lvl="2"/>
            <a:r>
              <a:rPr lang="ko-KR" altLang="en-US" dirty="0"/>
              <a:t>과제 제출 기한 </a:t>
            </a:r>
            <a:r>
              <a:rPr lang="ko-KR" altLang="en-US" dirty="0" smtClean="0"/>
              <a:t>지연 </a:t>
            </a:r>
            <a:r>
              <a:rPr lang="en-US" altLang="ko-KR" dirty="0"/>
              <a:t>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/>
              <a:t>점 </a:t>
            </a:r>
            <a:r>
              <a:rPr lang="ko-KR" altLang="en-US" dirty="0" smtClean="0"/>
              <a:t>감점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실습에 참여하지 않는 불성실한 태도를 보일 경우에도 감점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82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가상화</a:t>
            </a:r>
            <a:r>
              <a:rPr lang="en-US" altLang="ko-KR" dirty="0" smtClean="0"/>
              <a:t>(Virtualization)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78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가상화</a:t>
            </a:r>
            <a:r>
              <a:rPr lang="en-US" altLang="ko-KR" dirty="0" smtClean="0"/>
              <a:t>(Virtualization)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가상화</a:t>
            </a:r>
            <a:r>
              <a:rPr lang="en-US" altLang="ko-KR" dirty="0" smtClean="0"/>
              <a:t>(Virtualization)</a:t>
            </a:r>
          </a:p>
          <a:p>
            <a:pPr lvl="1"/>
            <a:r>
              <a:rPr lang="ko-KR" altLang="en-US" dirty="0" smtClean="0"/>
              <a:t>물리적인 시스템의 자원을 추상화하여 가상 자원으로 재분배하는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사용자들은 가상화 레이어가 제공하는 가상 자원을 이용해 자원 사용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2716882"/>
            <a:ext cx="36957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가상화</a:t>
            </a:r>
            <a:r>
              <a:rPr lang="en-US" altLang="ko-KR" dirty="0" smtClean="0"/>
              <a:t>(Virtualization)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가상화</a:t>
            </a:r>
            <a:r>
              <a:rPr lang="en-US" altLang="ko-KR" dirty="0" smtClean="0"/>
              <a:t>(Virtualization)</a:t>
            </a:r>
          </a:p>
          <a:p>
            <a:pPr lvl="1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물리 자원을 </a:t>
            </a:r>
            <a:r>
              <a:rPr lang="ko-KR" altLang="en-US" dirty="0" err="1" smtClean="0"/>
              <a:t>파티셔닝</a:t>
            </a:r>
            <a:r>
              <a:rPr lang="ko-KR" altLang="en-US" dirty="0" smtClean="0"/>
              <a:t> 하여 각 유저에게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유저는 해당 가상 자원을 자신만 사용하는 것처럼 인식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효과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하드웨어 비용과 공간 절감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확장성 증가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유연성 증가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보안의 향상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00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7336</TotalTime>
  <Words>883</Words>
  <Application>Microsoft Office PowerPoint</Application>
  <PresentationFormat>화면 슬라이드 쇼(4:3)</PresentationFormat>
  <Paragraphs>280</Paragraphs>
  <Slides>34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HY헤드라인M</vt:lpstr>
      <vt:lpstr>맑은 고딕</vt:lpstr>
      <vt:lpstr>함초롬돋움 확장</vt:lpstr>
      <vt:lpstr>Arial</vt:lpstr>
      <vt:lpstr>Symbol</vt:lpstr>
      <vt:lpstr>Wingdings</vt:lpstr>
      <vt:lpstr>Office 테마</vt:lpstr>
      <vt:lpstr>실습 3주차</vt:lpstr>
      <vt:lpstr>Contents</vt:lpstr>
      <vt:lpstr>실습 소개</vt:lpstr>
      <vt:lpstr>실습 소개 [1/3]</vt:lpstr>
      <vt:lpstr>실습 소개 [2/3]</vt:lpstr>
      <vt:lpstr>실습 소개 [3/3]</vt:lpstr>
      <vt:lpstr>가상화(Virtualization)</vt:lpstr>
      <vt:lpstr>가상화(Virtualization)</vt:lpstr>
      <vt:lpstr>가상화(Virtualization)</vt:lpstr>
      <vt:lpstr>가상화(Virtualization)</vt:lpstr>
      <vt:lpstr>linux 설치</vt:lpstr>
      <vt:lpstr>VMware Workstation Player</vt:lpstr>
      <vt:lpstr>Ubuntu [1/11]</vt:lpstr>
      <vt:lpstr>Ubuntu [2/11]</vt:lpstr>
      <vt:lpstr>Ubuntu [3/11]</vt:lpstr>
      <vt:lpstr>Ubuntu [4/11]</vt:lpstr>
      <vt:lpstr>Ubuntu [5/11]</vt:lpstr>
      <vt:lpstr>Ubuntu [6/11]</vt:lpstr>
      <vt:lpstr>Ubuntu [7/11]</vt:lpstr>
      <vt:lpstr>Ubuntu [8/11]</vt:lpstr>
      <vt:lpstr>Ubuntu [9/11]</vt:lpstr>
      <vt:lpstr>Ubuntu [10/11]</vt:lpstr>
      <vt:lpstr>Ubuntu [11/11]</vt:lpstr>
      <vt:lpstr>Ubuntu Terminal (1/2)</vt:lpstr>
      <vt:lpstr>Ubuntu Terminal (2/2)</vt:lpstr>
      <vt:lpstr>VMware Tools(1/8)</vt:lpstr>
      <vt:lpstr>VMware Tools(2/8)</vt:lpstr>
      <vt:lpstr>VMware Tools(3/8)</vt:lpstr>
      <vt:lpstr>VMware Tools(4/8)</vt:lpstr>
      <vt:lpstr>VMware Tools(5/8)</vt:lpstr>
      <vt:lpstr>VMware Tools(6/8)</vt:lpstr>
      <vt:lpstr>VMware Tools(7/8)</vt:lpstr>
      <vt:lpstr>VMware Tools(8/8)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</dc:creator>
  <cp:lastModifiedBy>admin</cp:lastModifiedBy>
  <cp:revision>628</cp:revision>
  <dcterms:created xsi:type="dcterms:W3CDTF">2011-03-25T06:45:23Z</dcterms:created>
  <dcterms:modified xsi:type="dcterms:W3CDTF">2019-03-15T07:37:12Z</dcterms:modified>
</cp:coreProperties>
</file>