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179" userDrawn="1">
          <p15:clr>
            <a:srgbClr val="A4A3A4"/>
          </p15:clr>
        </p15:guide>
        <p15:guide id="3" pos="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38"/>
      </p:cViewPr>
      <p:guideLst>
        <p:guide orient="horz" pos="2160"/>
        <p:guide pos="1179"/>
        <p:guide pos="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Chmod는 사용자 권한을 바꿀 수 있습니다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첫번째는 그룹 멤버인 사용자의 읽기(read)와 쓰기(write)권한을 없애는 명령어 입니다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그리고 두번째 상황을 보시게 되면 8진수를 이용해 exercise2 폴더의 권한을 바꿀 수 있습니다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해당 숫자를 이진수로 바꿨을 때 1이면 허용, 0이면 허용하지 않는 식입니다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 8진수 777은 exercise2 폴더를 사용자, 그룹, 타인 모든 이들에게 읽기, 쓰기, 실행 권한을 주게 됩니다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3" name="Google Shape;173;p12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3b9bfd9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543b9bfd9f_0_107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43b9bfd9f_0_107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3b9bfd9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543b9bfd9f_0_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43b9bfd9f_0_9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3b9bfd9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543b9bfd9f_0_7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43b9bfd9f_0_79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3b9bfd9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543b9bfd9f_0_157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43b9bfd9f_0_157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3b9bfd9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543b9bfd9f_0_16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543b9bfd9f_0_168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3b9bfd9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543b9bfd9f_0_19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543b9bfd9f_0_19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43b9bfd9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543b9bfd9f_0_1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543b9bfd9f_0_18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43b9bfd9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543b9bfd9f_0_124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543b9bfd9f_0_124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5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6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Vim의 환경설정입니다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Tabpstop과 siftwidh부분은 반드시 붙여 써야합니다</a:t>
            </a:r>
            <a:endParaRPr/>
          </a:p>
        </p:txBody>
      </p:sp>
      <p:sp>
        <p:nvSpPr>
          <p:cNvPr id="311" name="Google Shape;311;p18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아래 화면은 man man을 쳤을 때의 화면입니다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중괄호 안에 있는 키워드들은 명령어에 옵션을 지정할 때 사용됩니다</a:t>
            </a:r>
            <a:endParaRPr/>
          </a:p>
        </p:txBody>
      </p:sp>
      <p:sp>
        <p:nvSpPr>
          <p:cNvPr id="54" name="Google Shape;54;p4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428736"/>
            <a:ext cx="7772400" cy="121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9C10D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165"/>
            <a:ext cx="9144000" cy="108000"/>
          </a:xfrm>
          <a:prstGeom prst="rect">
            <a:avLst/>
          </a:prstGeom>
          <a:gradFill>
            <a:gsLst>
              <a:gs pos="0">
                <a:srgbClr val="0F243E"/>
              </a:gs>
              <a:gs pos="50000">
                <a:srgbClr val="BFCFEC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" name="Google Shape;14;p2" descr="랩 템플릿(하단)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5048"/>
            <a:ext cx="914400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6754030"/>
            <a:ext cx="9144000" cy="108000"/>
          </a:xfrm>
          <a:prstGeom prst="rect">
            <a:avLst/>
          </a:prstGeom>
          <a:gradFill>
            <a:gsLst>
              <a:gs pos="0">
                <a:srgbClr val="0F243E"/>
              </a:gs>
              <a:gs pos="50000">
                <a:srgbClr val="BFCFEC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 descr="랩 템플릿(하단)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5048"/>
            <a:ext cx="914400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872728"/>
            <a:ext cx="9144000" cy="108000"/>
          </a:xfrm>
          <a:prstGeom prst="rect">
            <a:avLst/>
          </a:prstGeom>
          <a:gradFill>
            <a:gsLst>
              <a:gs pos="0">
                <a:srgbClr val="0F243E"/>
              </a:gs>
              <a:gs pos="50000">
                <a:srgbClr val="BFCFEC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Malgun Gothic"/>
              <a:buAutoNum type="arabicPeriod"/>
              <a:defRPr sz="2400" b="1" i="0" u="none" strike="noStrike" cap="none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Malgun Gothic"/>
              <a:buAutoNum type="arabicParenR"/>
              <a:defRPr sz="1800" b="1" i="0" u="none" strike="noStrike" cap="none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3300"/>
              </a:buClr>
              <a:buSzPts val="800"/>
              <a:buFont typeface="Malgun Gothic"/>
              <a:buChar char="●"/>
              <a:defRPr sz="1600" b="1" i="0" u="none" strike="noStrike" cap="none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00CC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Char char="»"/>
              <a:defRPr sz="1200" b="1" i="0" u="none" strike="noStrike" cap="none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-titl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2938463" y="6535738"/>
            <a:ext cx="190500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Malgun Gothic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00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1" i="0" u="none" strike="noStrike" cap="none">
              <a:solidFill>
                <a:srgbClr val="0000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3253187"/>
            <a:ext cx="9144000" cy="108000"/>
          </a:xfrm>
          <a:prstGeom prst="rect">
            <a:avLst/>
          </a:prstGeom>
          <a:gradFill>
            <a:gsLst>
              <a:gs pos="0">
                <a:srgbClr val="0F243E"/>
              </a:gs>
              <a:gs pos="50000">
                <a:srgbClr val="BFCFEC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" name="Google Shape;26;p4" descr="랩 템플릿(하단)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05048"/>
            <a:ext cx="9144000" cy="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>
  <p:cSld name="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랩 템플릿(하단) cop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05048"/>
            <a:ext cx="914400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Bar(Title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6988"/>
            <a:ext cx="9144000" cy="95565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938463" y="6535738"/>
            <a:ext cx="190500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Malgun Gothic"/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00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1" i="0" u="none" strike="noStrike" cap="none">
              <a:solidFill>
                <a:srgbClr val="0000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  <a:defRPr sz="2000" b="1" i="0" u="none" strike="noStrike" cap="none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1DE10"/>
              </a:buClr>
              <a:buSzPts val="1440"/>
              <a:buFont typeface="Malgun Gothic"/>
              <a:buChar char="◆"/>
              <a:defRPr sz="1800" b="1" i="0" u="none" strike="noStrike" cap="none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63300"/>
              </a:buClr>
              <a:buSzPts val="800"/>
              <a:buFont typeface="Malgun Gothic"/>
              <a:buChar char="●"/>
              <a:defRPr sz="1600" b="1" i="0" u="none" strike="noStrike" cap="none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00CC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Char char="»"/>
              <a:defRPr sz="1200" b="1" i="0" u="none" strike="noStrike" cap="none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85800" y="1428736"/>
            <a:ext cx="7772400" cy="121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/>
              <a:t>실습 4주차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C10D2"/>
              </a:buClr>
              <a:buSzPts val="2000"/>
              <a:buFont typeface="Noto Sans Symbols"/>
              <a:buNone/>
            </a:pPr>
            <a:r>
              <a:rPr lang="en-US"/>
              <a:t>Linux 명령어, VI Editor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9C10D2"/>
              </a:buClr>
              <a:buSzPts val="2000"/>
              <a:buFont typeface="Noto Sans Symbols"/>
              <a:buNone/>
            </a:pP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9C10D2"/>
              </a:buClr>
              <a:buSzPts val="2000"/>
              <a:buFont typeface="Noto Sans Symbols"/>
              <a:buNone/>
            </a:pPr>
            <a:r>
              <a:rPr lang="en-US"/>
              <a:t>2019.03.25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 dirty="0" err="1"/>
              <a:t>디렉토리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 dirty="0"/>
              <a:t>rm : </a:t>
            </a:r>
            <a:r>
              <a:rPr lang="en-US" dirty="0" err="1"/>
              <a:t>파일</a:t>
            </a:r>
            <a:r>
              <a:rPr lang="en-US" dirty="0"/>
              <a:t> </a:t>
            </a:r>
            <a:r>
              <a:rPr lang="en-US" dirty="0" err="1"/>
              <a:t>삭제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ex) rm [</a:t>
            </a:r>
            <a:r>
              <a:rPr lang="en-US" dirty="0" err="1"/>
              <a:t>파일명</a:t>
            </a:r>
            <a:r>
              <a:rPr lang="en-US" dirty="0"/>
              <a:t>] : </a:t>
            </a:r>
            <a:r>
              <a:rPr lang="en-US" dirty="0" err="1"/>
              <a:t>파일명을</a:t>
            </a:r>
            <a:r>
              <a:rPr lang="en-US" dirty="0"/>
              <a:t> </a:t>
            </a:r>
            <a:r>
              <a:rPr lang="en-US" dirty="0" err="1"/>
              <a:t>가진</a:t>
            </a:r>
            <a:r>
              <a:rPr lang="en-US" dirty="0"/>
              <a:t> </a:t>
            </a:r>
            <a:r>
              <a:rPr lang="en-US" dirty="0" err="1"/>
              <a:t>파일을</a:t>
            </a:r>
            <a:r>
              <a:rPr lang="en-US" dirty="0"/>
              <a:t> </a:t>
            </a:r>
            <a:r>
              <a:rPr lang="en-US" dirty="0" err="1"/>
              <a:t>삭제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ex) rm –r [</a:t>
            </a:r>
            <a:r>
              <a:rPr lang="en-US" dirty="0" err="1"/>
              <a:t>디렉토리명</a:t>
            </a:r>
            <a:r>
              <a:rPr lang="en-US" dirty="0"/>
              <a:t>] : </a:t>
            </a:r>
            <a:r>
              <a:rPr lang="en-US" dirty="0" err="1"/>
              <a:t>디렉토리명을</a:t>
            </a:r>
            <a:r>
              <a:rPr lang="en-US" dirty="0"/>
              <a:t> </a:t>
            </a:r>
            <a:r>
              <a:rPr lang="en-US" dirty="0" err="1"/>
              <a:t>가진</a:t>
            </a:r>
            <a:r>
              <a:rPr lang="en-US" dirty="0"/>
              <a:t> </a:t>
            </a:r>
            <a:r>
              <a:rPr lang="en-US" dirty="0" err="1"/>
              <a:t>디렉토리를</a:t>
            </a:r>
            <a:r>
              <a:rPr lang="en-US" dirty="0"/>
              <a:t> </a:t>
            </a:r>
            <a:r>
              <a:rPr lang="en-US" dirty="0" err="1"/>
              <a:t>삭제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ex) rm –f [</a:t>
            </a:r>
            <a:r>
              <a:rPr lang="en-US" dirty="0" err="1"/>
              <a:t>디렉토리명</a:t>
            </a:r>
            <a:r>
              <a:rPr lang="en-US" dirty="0"/>
              <a:t>] : </a:t>
            </a:r>
            <a:r>
              <a:rPr lang="en-US" dirty="0" err="1"/>
              <a:t>삭제</a:t>
            </a:r>
            <a:r>
              <a:rPr lang="en-US" dirty="0"/>
              <a:t> </a:t>
            </a:r>
            <a:r>
              <a:rPr lang="en-US" dirty="0" err="1"/>
              <a:t>시에</a:t>
            </a:r>
            <a:r>
              <a:rPr lang="en-US" dirty="0"/>
              <a:t> </a:t>
            </a:r>
            <a:r>
              <a:rPr lang="en-US" dirty="0" err="1"/>
              <a:t>삭제여부를</a:t>
            </a:r>
            <a:r>
              <a:rPr lang="en-US" dirty="0"/>
              <a:t> </a:t>
            </a:r>
            <a:r>
              <a:rPr lang="en-US" dirty="0" err="1"/>
              <a:t>물어보는</a:t>
            </a:r>
            <a:r>
              <a:rPr lang="en-US" dirty="0"/>
              <a:t> </a:t>
            </a:r>
            <a:r>
              <a:rPr lang="en-US" dirty="0" err="1"/>
              <a:t>메시지를</a:t>
            </a:r>
            <a:r>
              <a:rPr lang="en-US" dirty="0"/>
              <a:t> </a:t>
            </a:r>
            <a:r>
              <a:rPr lang="en-US" dirty="0" err="1"/>
              <a:t>표시</a:t>
            </a:r>
            <a:r>
              <a:rPr lang="en-US" dirty="0"/>
              <a:t> </a:t>
            </a:r>
            <a:r>
              <a:rPr lang="en-US" dirty="0" err="1"/>
              <a:t>안함</a:t>
            </a:r>
            <a:endParaRPr dirty="0"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 dirty="0"/>
              <a:t>cat : </a:t>
            </a:r>
            <a:r>
              <a:rPr lang="en-US" dirty="0" err="1"/>
              <a:t>파일의</a:t>
            </a:r>
            <a:r>
              <a:rPr lang="en-US" dirty="0"/>
              <a:t> </a:t>
            </a:r>
            <a:r>
              <a:rPr lang="en-US" dirty="0" err="1"/>
              <a:t>내용을</a:t>
            </a:r>
            <a:r>
              <a:rPr lang="en-US" dirty="0"/>
              <a:t> </a:t>
            </a:r>
            <a:r>
              <a:rPr lang="en-US" dirty="0" err="1"/>
              <a:t>화면에</a:t>
            </a:r>
            <a:r>
              <a:rPr lang="en-US" dirty="0"/>
              <a:t> </a:t>
            </a:r>
            <a:r>
              <a:rPr lang="en-US" dirty="0" err="1"/>
              <a:t>출력</a:t>
            </a:r>
            <a:r>
              <a:rPr lang="en-US" dirty="0"/>
              <a:t> 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dirty="0" err="1"/>
              <a:t>txt파일을</a:t>
            </a:r>
            <a:r>
              <a:rPr lang="en-US" dirty="0"/>
              <a:t> </a:t>
            </a:r>
            <a:r>
              <a:rPr lang="en-US" dirty="0" err="1"/>
              <a:t>여는</a:t>
            </a:r>
            <a:r>
              <a:rPr lang="en-US" dirty="0"/>
              <a:t> </a:t>
            </a:r>
            <a:r>
              <a:rPr lang="en-US" dirty="0" err="1"/>
              <a:t>용도로</a:t>
            </a:r>
            <a:r>
              <a:rPr lang="en-US" dirty="0"/>
              <a:t> </a:t>
            </a:r>
            <a:r>
              <a:rPr lang="en-US" dirty="0" err="1"/>
              <a:t>많이</a:t>
            </a:r>
            <a:r>
              <a:rPr lang="en-US" dirty="0"/>
              <a:t> </a:t>
            </a:r>
            <a:r>
              <a:rPr lang="en-US" dirty="0" err="1"/>
              <a:t>사용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 dirty="0"/>
              <a:t>tar : </a:t>
            </a:r>
            <a:r>
              <a:rPr lang="en-US" dirty="0" err="1"/>
              <a:t>파일</a:t>
            </a:r>
            <a:r>
              <a:rPr lang="en-US" dirty="0"/>
              <a:t> 및 </a:t>
            </a:r>
            <a:r>
              <a:rPr lang="en-US" dirty="0" err="1"/>
              <a:t>폴더를</a:t>
            </a:r>
            <a:r>
              <a:rPr lang="en-US" dirty="0"/>
              <a:t> </a:t>
            </a:r>
            <a:r>
              <a:rPr lang="en-US" dirty="0" err="1"/>
              <a:t>압축할</a:t>
            </a:r>
            <a:r>
              <a:rPr lang="en-US" dirty="0"/>
              <a:t> 때 </a:t>
            </a:r>
            <a:r>
              <a:rPr lang="en-US" dirty="0" err="1"/>
              <a:t>사용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tar –</a:t>
            </a:r>
            <a:r>
              <a:rPr lang="en-US" dirty="0" err="1"/>
              <a:t>czvf</a:t>
            </a:r>
            <a:r>
              <a:rPr lang="en-US" dirty="0"/>
              <a:t> [파일이름.tar.gz] [</a:t>
            </a:r>
            <a:r>
              <a:rPr lang="en-US" dirty="0" err="1"/>
              <a:t>파일이름</a:t>
            </a:r>
            <a:r>
              <a:rPr lang="en-US" dirty="0"/>
              <a:t>] : </a:t>
            </a:r>
            <a:r>
              <a:rPr lang="en-US" dirty="0" err="1"/>
              <a:t>파일이름으로</a:t>
            </a:r>
            <a:r>
              <a:rPr lang="en-US" dirty="0"/>
              <a:t> </a:t>
            </a:r>
            <a:r>
              <a:rPr lang="en-US" dirty="0" err="1"/>
              <a:t>파일</a:t>
            </a:r>
            <a:r>
              <a:rPr lang="en-US" dirty="0"/>
              <a:t> </a:t>
            </a:r>
            <a:r>
              <a:rPr lang="en-US" dirty="0" err="1"/>
              <a:t>또는</a:t>
            </a:r>
            <a:r>
              <a:rPr lang="en-US" dirty="0"/>
              <a:t> </a:t>
            </a:r>
            <a:r>
              <a:rPr lang="en-US" dirty="0" err="1"/>
              <a:t>폴더를</a:t>
            </a:r>
            <a:r>
              <a:rPr lang="en-US" dirty="0"/>
              <a:t> </a:t>
            </a:r>
            <a:r>
              <a:rPr lang="en-US" dirty="0" err="1"/>
              <a:t>압축</a:t>
            </a:r>
            <a:endParaRPr dirty="0"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tar –</a:t>
            </a:r>
            <a:r>
              <a:rPr lang="en-US" dirty="0" err="1"/>
              <a:t>xzvf</a:t>
            </a:r>
            <a:r>
              <a:rPr lang="en-US" dirty="0"/>
              <a:t> [파일이름.tar.gz] : </a:t>
            </a:r>
            <a:r>
              <a:rPr lang="en-US" dirty="0" err="1"/>
              <a:t>파일이름을</a:t>
            </a:r>
            <a:r>
              <a:rPr lang="en-US" dirty="0"/>
              <a:t> </a:t>
            </a:r>
            <a:r>
              <a:rPr lang="en-US" dirty="0" err="1"/>
              <a:t>가진</a:t>
            </a:r>
            <a:r>
              <a:rPr lang="en-US" dirty="0"/>
              <a:t> </a:t>
            </a:r>
            <a:r>
              <a:rPr lang="en-US" dirty="0" err="1"/>
              <a:t>압축파일의</a:t>
            </a:r>
            <a:r>
              <a:rPr lang="en-US" dirty="0"/>
              <a:t> </a:t>
            </a:r>
            <a:r>
              <a:rPr lang="en-US" dirty="0" err="1"/>
              <a:t>압축을</a:t>
            </a:r>
            <a:r>
              <a:rPr lang="en-US" dirty="0"/>
              <a:t> </a:t>
            </a:r>
            <a:r>
              <a:rPr lang="en-US" dirty="0" err="1"/>
              <a:t>해제</a:t>
            </a:r>
            <a:endParaRPr dirty="0"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 dirty="0"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[7/1</a:t>
            </a:r>
            <a:r>
              <a:rPr lang="en-US" altLang="ko-KR" dirty="0"/>
              <a:t>8</a:t>
            </a:r>
            <a:r>
              <a:rPr lang="en-US" dirty="0"/>
              <a:t>]</a:t>
            </a:r>
            <a:endParaRPr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A6B4E88-816F-43E1-95A1-5EAE0FA30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3" y="2906413"/>
            <a:ext cx="5451606" cy="1637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접근 권한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chmod : 파일 또는 디렉토리의 접근 권한을 변경하는 명령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chmod [-옵션] [모드] [파일이름]</a:t>
            </a:r>
            <a:endParaRPr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r="27304" b="15725"/>
          <a:stretch/>
        </p:blipFill>
        <p:spPr>
          <a:xfrm>
            <a:off x="1892509" y="2349069"/>
            <a:ext cx="5767850" cy="23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4250868" y="4944667"/>
            <a:ext cx="883200" cy="410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[8/1</a:t>
            </a:r>
            <a:r>
              <a:rPr lang="en-US" altLang="ko-KR" dirty="0"/>
              <a:t>8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158" name="Google Shape;158;p16"/>
          <p:cNvSpPr txBox="1"/>
          <p:nvPr/>
        </p:nvSpPr>
        <p:spPr>
          <a:xfrm>
            <a:off x="5220072" y="2852936"/>
            <a:ext cx="20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320973" y="4935964"/>
            <a:ext cx="2046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rPr>
              <a:t>r : 읽기 권한(4)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rPr>
              <a:t>w : 쓰기 권한(2)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rPr>
              <a:t>x : 실행 권한(1)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: 해당 권한 없음</a:t>
            </a:r>
            <a:endParaRPr sz="1800" b="1">
              <a:solidFill>
                <a:srgbClr val="0000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1871663" y="3465260"/>
            <a:ext cx="1008000" cy="192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" name="Google Shape;161;p16"/>
          <p:cNvCxnSpPr>
            <a:stCxn id="160" idx="2"/>
            <a:endCxn id="162" idx="1"/>
          </p:cNvCxnSpPr>
          <p:nvPr/>
        </p:nvCxnSpPr>
        <p:spPr>
          <a:xfrm>
            <a:off x="2375663" y="3657860"/>
            <a:ext cx="511894" cy="142122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16"/>
          <p:cNvSpPr txBox="1"/>
          <p:nvPr/>
        </p:nvSpPr>
        <p:spPr>
          <a:xfrm>
            <a:off x="2887557" y="4725144"/>
            <a:ext cx="330895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drwx  r-x  r-x</a:t>
            </a:r>
            <a:endParaRPr sz="4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3249581" y="4944667"/>
            <a:ext cx="897035" cy="41023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222455" y="4943638"/>
            <a:ext cx="781555" cy="41023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3426758" y="5426912"/>
            <a:ext cx="7800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</a:t>
            </a:r>
            <a:endParaRPr sz="1800" b="1">
              <a:solidFill>
                <a:srgbClr val="0000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4291235" y="5426183"/>
            <a:ext cx="9684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Group 권한</a:t>
            </a:r>
            <a:endParaRPr sz="1800" b="1">
              <a:solidFill>
                <a:srgbClr val="0000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5259710" y="5436574"/>
            <a:ext cx="9684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rPr>
              <a:t>Other 권한</a:t>
            </a:r>
            <a:endParaRPr sz="1800" b="1">
              <a:solidFill>
                <a:srgbClr val="0000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" name="Google Shape;168;p16"/>
          <p:cNvCxnSpPr/>
          <p:nvPr/>
        </p:nvCxnSpPr>
        <p:spPr>
          <a:xfrm rot="10800000" flipH="1">
            <a:off x="1947314" y="5157192"/>
            <a:ext cx="1040510" cy="32094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9" name="Google Shape;169;p16"/>
          <p:cNvSpPr txBox="1"/>
          <p:nvPr/>
        </p:nvSpPr>
        <p:spPr>
          <a:xfrm>
            <a:off x="463837" y="5317261"/>
            <a:ext cx="1623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: 일반파일</a:t>
            </a:r>
            <a:endParaRPr sz="1800" b="1">
              <a:solidFill>
                <a:srgbClr val="0000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99"/>
                </a:solidFill>
                <a:latin typeface="Malgun Gothic"/>
                <a:ea typeface="Malgun Gothic"/>
                <a:cs typeface="Malgun Gothic"/>
                <a:sym typeface="Malgun Gothic"/>
              </a:rPr>
              <a:t>d  : 디렉토리</a:t>
            </a:r>
            <a:endParaRPr sz="1800" b="1">
              <a:solidFill>
                <a:srgbClr val="0000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r="27304" b="15725"/>
          <a:stretch/>
        </p:blipFill>
        <p:spPr>
          <a:xfrm>
            <a:off x="457200" y="2131950"/>
            <a:ext cx="5767850" cy="23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접근 권한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chmod 예제</a:t>
            </a:r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[9/1</a:t>
            </a:r>
            <a:r>
              <a:rPr lang="en-US" altLang="ko-KR" dirty="0"/>
              <a:t>8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178" name="Google Shape;178;p17"/>
          <p:cNvSpPr/>
          <p:nvPr/>
        </p:nvSpPr>
        <p:spPr>
          <a:xfrm>
            <a:off x="457200" y="3265189"/>
            <a:ext cx="1008300" cy="183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4">
            <a:alphaModFix/>
          </a:blip>
          <a:srcRect r="22928"/>
          <a:stretch/>
        </p:blipFill>
        <p:spPr>
          <a:xfrm>
            <a:off x="2765897" y="3453475"/>
            <a:ext cx="6115051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/>
          <p:nvPr/>
        </p:nvSpPr>
        <p:spPr>
          <a:xfrm>
            <a:off x="2765901" y="4542497"/>
            <a:ext cx="1008300" cy="189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[10/</a:t>
            </a:r>
            <a:r>
              <a:rPr lang="en-US" altLang="ko-KR" dirty="0"/>
              <a:t>18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터미널 화면 비우기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clear: 터미널 화면을 비우는 명령</a:t>
            </a:r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3">
            <a:alphaModFix/>
          </a:blip>
          <a:srcRect r="26779"/>
          <a:stretch/>
        </p:blipFill>
        <p:spPr>
          <a:xfrm>
            <a:off x="1115614" y="2138811"/>
            <a:ext cx="5809622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/>
          <p:nvPr/>
        </p:nvSpPr>
        <p:spPr>
          <a:xfrm>
            <a:off x="3120703" y="4756261"/>
            <a:ext cx="752700" cy="201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[1</a:t>
            </a:r>
            <a:r>
              <a:rPr lang="en-US" altLang="ko-KR" dirty="0"/>
              <a:t>1</a:t>
            </a:r>
            <a:r>
              <a:rPr lang="en-US" dirty="0"/>
              <a:t>/</a:t>
            </a:r>
            <a:r>
              <a:rPr lang="en-US" altLang="ko-KR" dirty="0"/>
              <a:t>18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 dirty="0" err="1"/>
              <a:t>파일</a:t>
            </a:r>
            <a:r>
              <a:rPr lang="en-US" dirty="0"/>
              <a:t>/</a:t>
            </a:r>
            <a:r>
              <a:rPr lang="en-US" dirty="0" err="1"/>
              <a:t>디렉토리</a:t>
            </a:r>
            <a:r>
              <a:rPr lang="en-US" dirty="0"/>
              <a:t> </a:t>
            </a:r>
            <a:r>
              <a:rPr lang="en-US" dirty="0" err="1"/>
              <a:t>찾기</a:t>
            </a:r>
            <a:endParaRPr dirty="0"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 dirty="0"/>
              <a:t>find [</a:t>
            </a:r>
            <a:r>
              <a:rPr lang="en-US" dirty="0" err="1"/>
              <a:t>찾을</a:t>
            </a:r>
            <a:r>
              <a:rPr lang="en-US" dirty="0"/>
              <a:t> </a:t>
            </a:r>
            <a:r>
              <a:rPr lang="en-US" dirty="0" err="1"/>
              <a:t>위치</a:t>
            </a:r>
            <a:r>
              <a:rPr lang="en-US" dirty="0"/>
              <a:t>] [옵션1] [옵션2]</a:t>
            </a:r>
            <a:endParaRPr dirty="0"/>
          </a:p>
          <a:p>
            <a:pPr marL="1143000" lvl="2" indent="-266700" algn="l" rtl="0">
              <a:spcBef>
                <a:spcPts val="280"/>
              </a:spcBef>
              <a:spcAft>
                <a:spcPts val="0"/>
              </a:spcAft>
              <a:buClr>
                <a:srgbClr val="CC00CC"/>
              </a:buClr>
              <a:buSzPts val="1400"/>
              <a:buFont typeface="Arial"/>
              <a:buChar char="●"/>
            </a:pPr>
            <a:r>
              <a:rPr lang="en-US" sz="1400" dirty="0"/>
              <a:t>옵션1</a:t>
            </a:r>
            <a:endParaRPr sz="14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Char char="•"/>
            </a:pPr>
            <a:r>
              <a:rPr lang="en-US" sz="1200" dirty="0"/>
              <a:t>-name [</a:t>
            </a:r>
            <a:r>
              <a:rPr lang="en-US" sz="1200" dirty="0" err="1"/>
              <a:t>파일이름</a:t>
            </a:r>
            <a:r>
              <a:rPr lang="en-US" sz="1200" dirty="0"/>
              <a:t>]: </a:t>
            </a:r>
            <a:r>
              <a:rPr lang="en-US" sz="1200" dirty="0" err="1"/>
              <a:t>이름으로</a:t>
            </a:r>
            <a:r>
              <a:rPr lang="en-US" sz="1200" dirty="0"/>
              <a:t> </a:t>
            </a:r>
            <a:r>
              <a:rPr lang="en-US" sz="1200" dirty="0" err="1"/>
              <a:t>파일</a:t>
            </a:r>
            <a:r>
              <a:rPr lang="en-US" sz="1200" dirty="0"/>
              <a:t> </a:t>
            </a:r>
            <a:r>
              <a:rPr lang="en-US" sz="1200" dirty="0" err="1"/>
              <a:t>찾기</a:t>
            </a:r>
            <a:endParaRPr sz="12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Char char="•"/>
            </a:pPr>
            <a:r>
              <a:rPr lang="en-US" sz="1200" dirty="0"/>
              <a:t>-newer [</a:t>
            </a:r>
            <a:r>
              <a:rPr lang="en-US" sz="1200" dirty="0" err="1"/>
              <a:t>파일이름</a:t>
            </a:r>
            <a:r>
              <a:rPr lang="en-US" sz="1200" dirty="0"/>
              <a:t>]: </a:t>
            </a:r>
            <a:r>
              <a:rPr lang="en-US" sz="1200" dirty="0" err="1"/>
              <a:t>입력한</a:t>
            </a:r>
            <a:r>
              <a:rPr lang="en-US" sz="1200" dirty="0"/>
              <a:t> </a:t>
            </a:r>
            <a:r>
              <a:rPr lang="en-US" sz="1200" dirty="0" err="1"/>
              <a:t>파일보다</a:t>
            </a:r>
            <a:r>
              <a:rPr lang="en-US" sz="1200" dirty="0"/>
              <a:t> </a:t>
            </a:r>
            <a:r>
              <a:rPr lang="en-US" sz="1200" dirty="0" err="1"/>
              <a:t>최근에</a:t>
            </a:r>
            <a:r>
              <a:rPr lang="en-US" sz="1200" dirty="0"/>
              <a:t> </a:t>
            </a:r>
            <a:r>
              <a:rPr lang="en-US" sz="1200" dirty="0" err="1"/>
              <a:t>수정된</a:t>
            </a:r>
            <a:r>
              <a:rPr lang="en-US" sz="1200" dirty="0"/>
              <a:t> </a:t>
            </a:r>
            <a:r>
              <a:rPr lang="en-US" sz="1200" dirty="0" err="1"/>
              <a:t>파일</a:t>
            </a:r>
            <a:r>
              <a:rPr lang="en-US" sz="1200" dirty="0"/>
              <a:t> </a:t>
            </a:r>
            <a:r>
              <a:rPr lang="en-US" sz="1200" dirty="0" err="1"/>
              <a:t>찾기</a:t>
            </a:r>
            <a:endParaRPr sz="12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SzPts val="1200"/>
              <a:buChar char="•"/>
            </a:pPr>
            <a:r>
              <a:rPr lang="en-US" sz="1200" dirty="0"/>
              <a:t>-type d: </a:t>
            </a:r>
            <a:r>
              <a:rPr lang="en-US" sz="1200" dirty="0" err="1"/>
              <a:t>디렉토리만</a:t>
            </a:r>
            <a:r>
              <a:rPr lang="en-US" sz="1200" dirty="0"/>
              <a:t> </a:t>
            </a:r>
            <a:r>
              <a:rPr lang="en-US" sz="1200" dirty="0" err="1"/>
              <a:t>찾음</a:t>
            </a:r>
            <a:endParaRPr sz="12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SzPts val="1200"/>
              <a:buChar char="•"/>
            </a:pPr>
            <a:r>
              <a:rPr lang="en-US" sz="1200" dirty="0"/>
              <a:t>-empty: </a:t>
            </a:r>
            <a:r>
              <a:rPr lang="en-US" sz="1200" dirty="0" err="1"/>
              <a:t>빈파일만</a:t>
            </a:r>
            <a:r>
              <a:rPr lang="en-US" sz="1200" dirty="0"/>
              <a:t> </a:t>
            </a:r>
            <a:r>
              <a:rPr lang="en-US" sz="1200" dirty="0" err="1"/>
              <a:t>찾음</a:t>
            </a:r>
            <a:endParaRPr dirty="0"/>
          </a:p>
          <a:p>
            <a:pPr marL="1143000" lvl="2" indent="-266700" algn="l" rtl="0">
              <a:spcBef>
                <a:spcPts val="280"/>
              </a:spcBef>
              <a:spcAft>
                <a:spcPts val="0"/>
              </a:spcAft>
              <a:buClr>
                <a:srgbClr val="CC00CC"/>
              </a:buClr>
              <a:buSzPts val="1400"/>
              <a:buFont typeface="Arial"/>
              <a:buChar char="●"/>
            </a:pPr>
            <a:r>
              <a:rPr lang="en-US" sz="1400" dirty="0"/>
              <a:t>옵션2</a:t>
            </a:r>
            <a:endParaRPr sz="14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Char char="•"/>
            </a:pPr>
            <a:r>
              <a:rPr lang="en-US" sz="1200" dirty="0"/>
              <a:t>-print : </a:t>
            </a:r>
            <a:r>
              <a:rPr lang="en-US" sz="1200" dirty="0" err="1"/>
              <a:t>찾은</a:t>
            </a:r>
            <a:r>
              <a:rPr lang="en-US" sz="1200" dirty="0"/>
              <a:t> </a:t>
            </a:r>
            <a:r>
              <a:rPr lang="en-US" sz="1200" dirty="0" err="1"/>
              <a:t>파일</a:t>
            </a:r>
            <a:r>
              <a:rPr lang="en-US" sz="1200" dirty="0"/>
              <a:t> </a:t>
            </a:r>
            <a:r>
              <a:rPr lang="en-US" sz="1200" dirty="0" err="1"/>
              <a:t>출력</a:t>
            </a:r>
            <a:endParaRPr sz="12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Char char="•"/>
            </a:pPr>
            <a:r>
              <a:rPr lang="en-US" sz="1200" dirty="0"/>
              <a:t>-l </a:t>
            </a:r>
            <a:r>
              <a:rPr lang="en-US" sz="1200" dirty="0" smtClean="0"/>
              <a:t>: </a:t>
            </a:r>
            <a:r>
              <a:rPr lang="en-US" sz="1200" dirty="0" err="1" smtClean="0"/>
              <a:t>찾은</a:t>
            </a:r>
            <a:r>
              <a:rPr lang="en-US" sz="1200" dirty="0" smtClean="0"/>
              <a:t> </a:t>
            </a:r>
            <a:r>
              <a:rPr lang="en-US" sz="1200" dirty="0" err="1"/>
              <a:t>파일의</a:t>
            </a:r>
            <a:r>
              <a:rPr lang="en-US" sz="1200" dirty="0"/>
              <a:t> </a:t>
            </a:r>
            <a:r>
              <a:rPr lang="en-US" sz="1200" dirty="0" err="1"/>
              <a:t>정보들을</a:t>
            </a:r>
            <a:r>
              <a:rPr lang="en-US" sz="1200" dirty="0"/>
              <a:t> </a:t>
            </a:r>
            <a:r>
              <a:rPr lang="en-US" sz="1200" dirty="0" err="1"/>
              <a:t>자세하게</a:t>
            </a:r>
            <a:r>
              <a:rPr lang="en-US" sz="1200" dirty="0"/>
              <a:t> </a:t>
            </a:r>
            <a:r>
              <a:rPr lang="en-US" sz="1200" dirty="0" err="1"/>
              <a:t>표시</a:t>
            </a:r>
            <a:r>
              <a:rPr lang="en-US" sz="1200" dirty="0"/>
              <a:t>(</a:t>
            </a:r>
            <a:r>
              <a:rPr lang="en-US" sz="1200" dirty="0" err="1"/>
              <a:t>권한</a:t>
            </a:r>
            <a:r>
              <a:rPr lang="en-US" sz="1200" dirty="0"/>
              <a:t>, </a:t>
            </a:r>
            <a:r>
              <a:rPr lang="en-US" sz="1200" dirty="0" err="1"/>
              <a:t>소유자</a:t>
            </a:r>
            <a:r>
              <a:rPr lang="en-US" sz="1200" dirty="0"/>
              <a:t>, </a:t>
            </a:r>
            <a:r>
              <a:rPr lang="en-US" sz="1200" dirty="0" err="1"/>
              <a:t>크기</a:t>
            </a:r>
            <a:r>
              <a:rPr lang="en-US" sz="1200" dirty="0"/>
              <a:t>, </a:t>
            </a:r>
            <a:r>
              <a:rPr lang="en-US" sz="1200" dirty="0" err="1"/>
              <a:t>날짜</a:t>
            </a:r>
            <a:r>
              <a:rPr lang="en-US" sz="1200" dirty="0"/>
              <a:t>)</a:t>
            </a:r>
            <a:endParaRPr sz="1200" dirty="0"/>
          </a:p>
          <a:p>
            <a:pPr marL="160020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61607"/>
          <a:stretch/>
        </p:blipFill>
        <p:spPr>
          <a:xfrm>
            <a:off x="1079500" y="3914129"/>
            <a:ext cx="6991350" cy="18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 txBox="1"/>
          <p:nvPr/>
        </p:nvSpPr>
        <p:spPr>
          <a:xfrm>
            <a:off x="3449750" y="4892988"/>
            <a:ext cx="6073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 ./사진 -name ‘1*’ -print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:사진 폴더에서 1로 시작하는 모든 파일을 출력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3237852" y="4485218"/>
            <a:ext cx="2670300" cy="201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359569" y="1058533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파일/디렉토리 찾기 예제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find [찾을 위치] -name [파일이름] -print</a:t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0" y="2088025"/>
            <a:ext cx="793432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[1</a:t>
            </a:r>
            <a:r>
              <a:rPr lang="en-US" altLang="ko-KR" dirty="0"/>
              <a:t>2</a:t>
            </a:r>
            <a:r>
              <a:rPr lang="en-US" dirty="0"/>
              <a:t>/</a:t>
            </a:r>
            <a:r>
              <a:rPr lang="en-US" altLang="ko-KR" dirty="0"/>
              <a:t>18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210" name="Google Shape;210;p20"/>
          <p:cNvSpPr/>
          <p:nvPr/>
        </p:nvSpPr>
        <p:spPr>
          <a:xfrm>
            <a:off x="1138224" y="3497202"/>
            <a:ext cx="1095600" cy="201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7128799" y="3162602"/>
            <a:ext cx="1095600" cy="201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1055300" y="4229302"/>
            <a:ext cx="6954844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 ./ -name 터미널.png -print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8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현재위치에</a:t>
            </a:r>
            <a:r>
              <a:rPr lang="en-US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존재하는</a:t>
            </a:r>
            <a:r>
              <a:rPr lang="en-US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터미널.png </a:t>
            </a:r>
            <a:r>
              <a:rPr lang="en-US" sz="18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파일을</a:t>
            </a:r>
            <a:r>
              <a:rPr lang="en-US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찾아서</a:t>
            </a:r>
            <a:r>
              <a:rPr lang="en-US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결과를</a:t>
            </a:r>
            <a:r>
              <a:rPr lang="en-US" sz="1800" b="1" dirty="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파일/디렉토리 찾기 예제</a:t>
            </a:r>
            <a:endParaRPr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find [찾을 위치] -name [‘*.확장자명’] -print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2270726"/>
            <a:ext cx="6222203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[1</a:t>
            </a:r>
            <a:r>
              <a:rPr lang="en-US" altLang="ko-KR" dirty="0"/>
              <a:t>3</a:t>
            </a:r>
            <a:r>
              <a:rPr lang="en-US" dirty="0"/>
              <a:t>/</a:t>
            </a:r>
            <a:r>
              <a:rPr lang="en-US" altLang="ko-KR" dirty="0"/>
              <a:t>18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223" name="Google Shape;223;p21"/>
          <p:cNvSpPr/>
          <p:nvPr/>
        </p:nvSpPr>
        <p:spPr>
          <a:xfrm>
            <a:off x="3456432" y="2593836"/>
            <a:ext cx="2560319" cy="24994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649638" y="4519926"/>
            <a:ext cx="5332997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 ./사진 -name ‘*.png’ -print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:현재위치의 사진 폴더에서 png 확장자명을 지닌 파일을 출력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[1</a:t>
            </a:r>
            <a:r>
              <a:rPr lang="en-US" altLang="ko-KR" dirty="0"/>
              <a:t>4</a:t>
            </a:r>
            <a:r>
              <a:rPr lang="en-US" dirty="0"/>
              <a:t>/</a:t>
            </a:r>
            <a:r>
              <a:rPr lang="en-US" altLang="ko-KR" dirty="0"/>
              <a:t>18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 dirty="0" err="1"/>
              <a:t>작업예약</a:t>
            </a:r>
            <a:endParaRPr dirty="0"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 dirty="0"/>
              <a:t>at [-V] [-q x] [-f file] [-m] [-t]</a:t>
            </a:r>
            <a:endParaRPr dirty="0"/>
          </a:p>
          <a:p>
            <a:pPr marL="1600200" lvl="3" indent="-266700">
              <a:buFont typeface="Arial"/>
              <a:buChar char="●"/>
            </a:pPr>
            <a:r>
              <a:rPr lang="en-US" sz="1200" dirty="0" err="1"/>
              <a:t>옵션</a:t>
            </a:r>
            <a:endParaRPr sz="12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Char char="•"/>
            </a:pPr>
            <a:r>
              <a:rPr lang="en-US" sz="1200" dirty="0"/>
              <a:t>-V : </a:t>
            </a:r>
            <a:r>
              <a:rPr lang="en-US" sz="1200" dirty="0" err="1"/>
              <a:t>버전</a:t>
            </a:r>
            <a:r>
              <a:rPr lang="en-US" sz="1200" dirty="0"/>
              <a:t> </a:t>
            </a:r>
            <a:r>
              <a:rPr lang="en-US" sz="1200" dirty="0" err="1"/>
              <a:t>출력</a:t>
            </a:r>
            <a:endParaRPr sz="12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Char char="•"/>
            </a:pPr>
            <a:r>
              <a:rPr lang="en-US" sz="1200" dirty="0"/>
              <a:t>-q x: </a:t>
            </a:r>
            <a:r>
              <a:rPr lang="en-US" sz="1200" dirty="0" err="1"/>
              <a:t>프로세스</a:t>
            </a:r>
            <a:r>
              <a:rPr lang="en-US" sz="1200" dirty="0"/>
              <a:t> </a:t>
            </a:r>
            <a:r>
              <a:rPr lang="en-US" sz="1200" dirty="0" err="1"/>
              <a:t>실행</a:t>
            </a:r>
            <a:r>
              <a:rPr lang="en-US" sz="1200" dirty="0"/>
              <a:t> </a:t>
            </a:r>
            <a:r>
              <a:rPr lang="en-US" sz="1200" dirty="0" err="1"/>
              <a:t>대기큐를</a:t>
            </a:r>
            <a:r>
              <a:rPr lang="en-US" sz="1200" dirty="0"/>
              <a:t> </a:t>
            </a:r>
            <a:r>
              <a:rPr lang="en-US" sz="1200" dirty="0" err="1"/>
              <a:t>정할</a:t>
            </a:r>
            <a:r>
              <a:rPr lang="en-US" sz="1200" dirty="0"/>
              <a:t>. a-z, A-Z </a:t>
            </a:r>
            <a:r>
              <a:rPr lang="en-US" sz="1200" dirty="0" err="1"/>
              <a:t>까지</a:t>
            </a:r>
            <a:r>
              <a:rPr lang="en-US" sz="1200" dirty="0"/>
              <a:t> </a:t>
            </a:r>
            <a:r>
              <a:rPr lang="en-US" sz="1200" dirty="0" err="1"/>
              <a:t>사용할</a:t>
            </a:r>
            <a:r>
              <a:rPr lang="en-US" sz="1200" dirty="0"/>
              <a:t> 수 </a:t>
            </a:r>
            <a:r>
              <a:rPr lang="en-US" sz="1200" dirty="0" err="1"/>
              <a:t>있으며</a:t>
            </a:r>
            <a:r>
              <a:rPr lang="en-US" sz="1200" dirty="0"/>
              <a:t> </a:t>
            </a:r>
            <a:r>
              <a:rPr lang="en-US" sz="1200" dirty="0" err="1"/>
              <a:t>a가</a:t>
            </a:r>
            <a:r>
              <a:rPr lang="en-US" sz="1200" dirty="0"/>
              <a:t> </a:t>
            </a:r>
            <a:r>
              <a:rPr lang="en-US" sz="1200" dirty="0" err="1"/>
              <a:t>기본</a:t>
            </a:r>
            <a:r>
              <a:rPr lang="en-US" sz="1200" dirty="0"/>
              <a:t> 큐</a:t>
            </a:r>
            <a:endParaRPr sz="12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SzPts val="1200"/>
              <a:buChar char="•"/>
            </a:pPr>
            <a:r>
              <a:rPr lang="en-US" sz="1200" dirty="0"/>
              <a:t>-f file: </a:t>
            </a:r>
            <a:r>
              <a:rPr lang="en-US" sz="1200" dirty="0" err="1"/>
              <a:t>file에서</a:t>
            </a:r>
            <a:r>
              <a:rPr lang="en-US" sz="1200" dirty="0"/>
              <a:t> </a:t>
            </a:r>
            <a:r>
              <a:rPr lang="en-US" sz="1200" dirty="0" err="1"/>
              <a:t>명령어를</a:t>
            </a:r>
            <a:r>
              <a:rPr lang="en-US" sz="1200" dirty="0"/>
              <a:t> </a:t>
            </a:r>
            <a:r>
              <a:rPr lang="en-US" sz="1200" dirty="0" err="1"/>
              <a:t>읽어들임</a:t>
            </a:r>
            <a:endParaRPr sz="12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SzPts val="1200"/>
              <a:buChar char="•"/>
            </a:pPr>
            <a:r>
              <a:rPr lang="en-US" sz="1200" dirty="0"/>
              <a:t>-m: </a:t>
            </a:r>
            <a:r>
              <a:rPr lang="en-US" sz="1200" dirty="0" err="1"/>
              <a:t>실행한</a:t>
            </a:r>
            <a:r>
              <a:rPr lang="en-US" sz="1200" dirty="0"/>
              <a:t> </a:t>
            </a:r>
            <a:r>
              <a:rPr lang="en-US" sz="1200" dirty="0" err="1"/>
              <a:t>결과를</a:t>
            </a:r>
            <a:r>
              <a:rPr lang="en-US" sz="1200" dirty="0"/>
              <a:t> </a:t>
            </a:r>
            <a:r>
              <a:rPr lang="en-US" sz="1200" dirty="0" err="1"/>
              <a:t>메일로</a:t>
            </a:r>
            <a:r>
              <a:rPr lang="en-US" sz="1200" dirty="0"/>
              <a:t> </a:t>
            </a:r>
            <a:r>
              <a:rPr lang="en-US" sz="1200" dirty="0" err="1"/>
              <a:t>통보함</a:t>
            </a:r>
            <a:endParaRPr sz="12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SzPts val="1200"/>
              <a:buChar char="•"/>
            </a:pPr>
            <a:r>
              <a:rPr lang="en-US" sz="1200" dirty="0"/>
              <a:t>-</a:t>
            </a:r>
            <a:r>
              <a:rPr lang="en-US" sz="1200" dirty="0" smtClean="0"/>
              <a:t>t: </a:t>
            </a:r>
            <a:r>
              <a:rPr lang="en-US" sz="1200" dirty="0" err="1" smtClean="0"/>
              <a:t>hh:mm</a:t>
            </a:r>
            <a:r>
              <a:rPr lang="en-US" sz="1200" dirty="0" smtClean="0"/>
              <a:t> </a:t>
            </a:r>
            <a:r>
              <a:rPr lang="en-US" sz="1200" dirty="0" err="1" smtClean="0"/>
              <a:t>yyyy</a:t>
            </a:r>
            <a:r>
              <a:rPr lang="en-US" sz="1200" dirty="0" smtClean="0"/>
              <a:t>-MM-DD </a:t>
            </a:r>
            <a:r>
              <a:rPr lang="en-US" sz="1200" dirty="0" err="1"/>
              <a:t>형태로</a:t>
            </a:r>
            <a:r>
              <a:rPr lang="en-US" sz="1200" dirty="0"/>
              <a:t> </a:t>
            </a:r>
            <a:r>
              <a:rPr lang="en-US" sz="1200" dirty="0" err="1"/>
              <a:t>수행</a:t>
            </a:r>
            <a:r>
              <a:rPr lang="en-US" sz="1200" dirty="0"/>
              <a:t> </a:t>
            </a:r>
            <a:r>
              <a:rPr lang="en-US" sz="1200" dirty="0" err="1"/>
              <a:t>시간</a:t>
            </a:r>
            <a:r>
              <a:rPr lang="en-US" sz="1200" dirty="0"/>
              <a:t> </a:t>
            </a:r>
            <a:r>
              <a:rPr lang="en-US" sz="1200" dirty="0" smtClean="0"/>
              <a:t>지</a:t>
            </a:r>
            <a:r>
              <a:rPr lang="ko-KR" altLang="en-US" sz="1200" dirty="0" smtClean="0"/>
              <a:t>정</a:t>
            </a:r>
            <a:r>
              <a:rPr lang="en-US" sz="1200" dirty="0" smtClean="0"/>
              <a:t>할 </a:t>
            </a:r>
            <a:r>
              <a:rPr lang="en-US" sz="1200" dirty="0"/>
              <a:t>때 </a:t>
            </a:r>
            <a:r>
              <a:rPr lang="en-US" sz="1200" dirty="0" err="1"/>
              <a:t>사용</a:t>
            </a:r>
            <a:endParaRPr sz="12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SzPts val="1200"/>
              <a:buChar char="•"/>
            </a:pPr>
            <a:r>
              <a:rPr lang="en-US" sz="1200" dirty="0" err="1"/>
              <a:t>now+n</a:t>
            </a:r>
            <a:r>
              <a:rPr lang="en-US" sz="1200" dirty="0"/>
              <a:t> min: </a:t>
            </a:r>
            <a:r>
              <a:rPr lang="en-US" sz="1200" dirty="0" err="1"/>
              <a:t>지금부터</a:t>
            </a:r>
            <a:r>
              <a:rPr lang="en-US" sz="1200" dirty="0"/>
              <a:t> </a:t>
            </a:r>
            <a:r>
              <a:rPr lang="en-US" sz="1200" dirty="0" err="1"/>
              <a:t>n분</a:t>
            </a:r>
            <a:r>
              <a:rPr lang="en-US" sz="1200" dirty="0"/>
              <a:t> </a:t>
            </a:r>
            <a:r>
              <a:rPr lang="en-US" sz="1200" dirty="0" err="1"/>
              <a:t>후에</a:t>
            </a:r>
            <a:r>
              <a:rPr lang="en-US" sz="1200" dirty="0"/>
              <a:t> </a:t>
            </a:r>
            <a:r>
              <a:rPr lang="en-US" sz="1200" dirty="0" err="1"/>
              <a:t>실행</a:t>
            </a:r>
            <a:endParaRPr sz="1200" dirty="0"/>
          </a:p>
          <a:p>
            <a:pPr marL="1600200" lvl="3" indent="-266700">
              <a:buFont typeface="Arial"/>
              <a:buChar char="●"/>
            </a:pPr>
            <a:endParaRPr lang="en-US" sz="1200" dirty="0"/>
          </a:p>
          <a:p>
            <a:pPr marL="1600200" lvl="3" indent="-266700">
              <a:buFont typeface="Arial"/>
              <a:buChar char="●"/>
            </a:pPr>
            <a:r>
              <a:rPr lang="en-US" sz="1200" dirty="0" err="1"/>
              <a:t>예제</a:t>
            </a:r>
            <a:endParaRPr sz="1200" dirty="0"/>
          </a:p>
          <a:p>
            <a:pPr marL="1600200" lvl="3" indent="-215900" algn="l" rtl="0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Char char="•"/>
            </a:pPr>
            <a:r>
              <a:rPr lang="en-US" sz="1200" dirty="0" err="1"/>
              <a:t>지금부터</a:t>
            </a:r>
            <a:r>
              <a:rPr lang="en-US" sz="1200" dirty="0"/>
              <a:t> 3분 후 </a:t>
            </a:r>
            <a:r>
              <a:rPr lang="en-US" sz="1200" dirty="0" err="1"/>
              <a:t>현재</a:t>
            </a:r>
            <a:r>
              <a:rPr lang="en-US" sz="1200" dirty="0"/>
              <a:t> </a:t>
            </a:r>
            <a:r>
              <a:rPr lang="en-US" sz="1200" dirty="0" err="1"/>
              <a:t>위치에</a:t>
            </a:r>
            <a:r>
              <a:rPr lang="en-US" sz="1200" dirty="0"/>
              <a:t> MAKE </a:t>
            </a:r>
            <a:r>
              <a:rPr lang="en-US" sz="1200" dirty="0" err="1"/>
              <a:t>디렉토리</a:t>
            </a:r>
            <a:r>
              <a:rPr lang="en-US" sz="1200" dirty="0"/>
              <a:t> </a:t>
            </a:r>
            <a:r>
              <a:rPr lang="en-US" sz="1200" dirty="0" err="1"/>
              <a:t>생성</a:t>
            </a:r>
            <a:endParaRPr sz="1400" dirty="0"/>
          </a:p>
          <a:p>
            <a:pPr marL="160020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 dirty="0"/>
              <a:t>&gt;&gt; at now+3 min</a:t>
            </a:r>
            <a:endParaRPr sz="1200" dirty="0"/>
          </a:p>
          <a:p>
            <a:pPr marL="160020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 dirty="0"/>
              <a:t>&gt;&gt; at&gt; </a:t>
            </a:r>
            <a:r>
              <a:rPr lang="en-US" sz="1200" dirty="0" err="1"/>
              <a:t>mkdir</a:t>
            </a:r>
            <a:r>
              <a:rPr lang="en-US" sz="1200" dirty="0"/>
              <a:t> ./MAKE</a:t>
            </a:r>
            <a:endParaRPr sz="1200" dirty="0"/>
          </a:p>
          <a:p>
            <a:pPr marL="160020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200" dirty="0"/>
              <a:t>&gt;&gt;[Ctrl]+[D] </a:t>
            </a:r>
            <a:r>
              <a:rPr lang="en-US" sz="1200" dirty="0" err="1"/>
              <a:t>입력하여</a:t>
            </a:r>
            <a:r>
              <a:rPr lang="en-US" sz="1200" dirty="0"/>
              <a:t> </a:t>
            </a:r>
            <a:r>
              <a:rPr lang="en-US" sz="1200" dirty="0" err="1"/>
              <a:t>종료</a:t>
            </a:r>
            <a:endParaRPr sz="1200" dirty="0"/>
          </a:p>
          <a:p>
            <a:pPr marL="160020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작업예약 예제</a:t>
            </a:r>
            <a:endParaRPr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at now+3 min </a:t>
            </a:r>
            <a:endParaRPr/>
          </a:p>
          <a:p>
            <a:pPr marL="160020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</a:t>
            </a:r>
            <a:r>
              <a:rPr lang="en-US"/>
              <a:t>[</a:t>
            </a:r>
            <a:r>
              <a:rPr lang="en-US" smtClean="0"/>
              <a:t>1</a:t>
            </a:r>
            <a:r>
              <a:rPr lang="en-US" altLang="ko-KR" smtClean="0"/>
              <a:t>5</a:t>
            </a:r>
            <a:r>
              <a:rPr lang="en-US" smtClean="0"/>
              <a:t>/</a:t>
            </a:r>
            <a:r>
              <a:rPr lang="en-US" smtClean="0"/>
              <a:t>18</a:t>
            </a:r>
            <a:r>
              <a:rPr lang="en-US" smtClean="0"/>
              <a:t>]</a:t>
            </a:r>
            <a:endParaRPr dirty="0"/>
          </a:p>
        </p:txBody>
      </p:sp>
      <p:pic>
        <p:nvPicPr>
          <p:cNvPr id="241" name="Google Shape;241;p23"/>
          <p:cNvPicPr preferRelativeResize="0"/>
          <p:nvPr/>
        </p:nvPicPr>
        <p:blipFill rotWithShape="1">
          <a:blip r:embed="rId3">
            <a:alphaModFix/>
          </a:blip>
          <a:srcRect b="80534"/>
          <a:stretch/>
        </p:blipFill>
        <p:spPr>
          <a:xfrm>
            <a:off x="1871663" y="2228162"/>
            <a:ext cx="6025301" cy="133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/>
          <p:cNvPicPr preferRelativeResize="0"/>
          <p:nvPr/>
        </p:nvPicPr>
        <p:blipFill rotWithShape="1">
          <a:blip r:embed="rId4">
            <a:alphaModFix/>
          </a:blip>
          <a:srcRect r="13126" b="74528"/>
          <a:stretch/>
        </p:blipFill>
        <p:spPr>
          <a:xfrm>
            <a:off x="1823464" y="3947304"/>
            <a:ext cx="6073500" cy="12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/>
          <p:nvPr/>
        </p:nvSpPr>
        <p:spPr>
          <a:xfrm>
            <a:off x="2045299" y="2941509"/>
            <a:ext cx="1095600" cy="201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1751039" y="4688979"/>
            <a:ext cx="585600" cy="201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 dirty="0" err="1"/>
              <a:t>작업예약</a:t>
            </a:r>
            <a:r>
              <a:rPr lang="en-US" dirty="0"/>
              <a:t> </a:t>
            </a:r>
            <a:r>
              <a:rPr lang="en-US" dirty="0" err="1"/>
              <a:t>예제</a:t>
            </a:r>
            <a:endParaRPr dirty="0"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 dirty="0" err="1"/>
              <a:t>작업</a:t>
            </a:r>
            <a:r>
              <a:rPr lang="en-US" dirty="0"/>
              <a:t> 큐 </a:t>
            </a:r>
            <a:r>
              <a:rPr lang="en-US" dirty="0" err="1"/>
              <a:t>확인</a:t>
            </a:r>
            <a:endParaRPr dirty="0"/>
          </a:p>
          <a:p>
            <a:pPr marL="1600200" lvl="3" indent="-228600">
              <a:spcBef>
                <a:spcPts val="320"/>
              </a:spcBef>
              <a:buSzPts val="800"/>
              <a:buChar char="●"/>
            </a:pPr>
            <a:r>
              <a:rPr lang="en-US" dirty="0" err="1"/>
              <a:t>atq</a:t>
            </a:r>
            <a:endParaRPr dirty="0"/>
          </a:p>
          <a:p>
            <a:pPr marL="1600200" lvl="3" indent="-228600">
              <a:spcBef>
                <a:spcPts val="320"/>
              </a:spcBef>
              <a:buSzPts val="800"/>
              <a:buChar char="●"/>
            </a:pPr>
            <a:r>
              <a:rPr lang="en-US" dirty="0"/>
              <a:t>at –l</a:t>
            </a:r>
          </a:p>
          <a:p>
            <a:pPr marL="1371600" lvl="3" indent="0">
              <a:spcBef>
                <a:spcPts val="320"/>
              </a:spcBef>
              <a:buSzPts val="800"/>
              <a:buNone/>
            </a:pPr>
            <a:endParaRPr lang="en-US" altLang="ko-KR" dirty="0"/>
          </a:p>
          <a:p>
            <a:pPr marL="1371600" lvl="3" indent="0">
              <a:spcBef>
                <a:spcPts val="320"/>
              </a:spcBef>
              <a:buSzPts val="800"/>
              <a:buNone/>
            </a:pPr>
            <a:endParaRPr dirty="0"/>
          </a:p>
          <a:p>
            <a:pPr marL="1600200" lvl="0" indent="0" algn="l" rtl="0">
              <a:spcBef>
                <a:spcPts val="24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1600200" lvl="3" indent="-228600">
              <a:spcBef>
                <a:spcPts val="320"/>
              </a:spcBef>
              <a:buSzPts val="800"/>
              <a:buChar char="●"/>
            </a:pPr>
            <a:r>
              <a:rPr lang="en-US" dirty="0" err="1"/>
              <a:t>예약</a:t>
            </a:r>
            <a:r>
              <a:rPr lang="en-US" dirty="0"/>
              <a:t> </a:t>
            </a:r>
            <a:r>
              <a:rPr lang="en-US" dirty="0" err="1"/>
              <a:t>작업</a:t>
            </a:r>
            <a:r>
              <a:rPr lang="en-US" dirty="0"/>
              <a:t> </a:t>
            </a:r>
            <a:r>
              <a:rPr lang="en-US" dirty="0" err="1"/>
              <a:t>삭제</a:t>
            </a:r>
            <a:endParaRPr dirty="0"/>
          </a:p>
          <a:p>
            <a:pPr marL="1600200" lvl="3" indent="-228600">
              <a:spcBef>
                <a:spcPts val="320"/>
              </a:spcBef>
              <a:buSzPts val="800"/>
              <a:buChar char="●"/>
            </a:pPr>
            <a:r>
              <a:rPr lang="en-US" dirty="0"/>
              <a:t>at -d [큐 </a:t>
            </a:r>
            <a:r>
              <a:rPr lang="en-US" dirty="0" err="1"/>
              <a:t>인덱스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251" name="Google Shape;251;p24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[1</a:t>
            </a:r>
            <a:r>
              <a:rPr lang="en-US" altLang="ko-KR" dirty="0"/>
              <a:t>6</a:t>
            </a:r>
            <a:r>
              <a:rPr lang="en-US" dirty="0"/>
              <a:t>/</a:t>
            </a:r>
            <a:r>
              <a:rPr lang="en-US" altLang="ko-KR" dirty="0"/>
              <a:t>18</a:t>
            </a:r>
            <a:r>
              <a:rPr lang="en-US" dirty="0"/>
              <a:t>]</a:t>
            </a:r>
            <a:endParaRPr dirty="0"/>
          </a:p>
        </p:txBody>
      </p:sp>
      <p:pic>
        <p:nvPicPr>
          <p:cNvPr id="253" name="Google Shape;2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2624925"/>
            <a:ext cx="5063146" cy="669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199" y="4368419"/>
            <a:ext cx="5470432" cy="70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Malgun Gothic"/>
              <a:buAutoNum type="arabicPeriod"/>
            </a:pPr>
            <a:r>
              <a:rPr lang="en-US"/>
              <a:t>Linux 명령어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Malgun Gothic"/>
              <a:buAutoNum type="arabicPeriod"/>
            </a:pPr>
            <a:r>
              <a:rPr lang="en-US"/>
              <a:t>VI Editor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VIM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VI Editor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GCC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[1</a:t>
            </a:r>
            <a:r>
              <a:rPr lang="en-US" altLang="ko-KR" dirty="0"/>
              <a:t>7</a:t>
            </a:r>
            <a:r>
              <a:rPr lang="en-US" dirty="0"/>
              <a:t>/1</a:t>
            </a:r>
            <a:r>
              <a:rPr lang="en-US" altLang="ko-KR" dirty="0"/>
              <a:t>8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261" name="Google Shape;261;p25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 dirty="0" err="1"/>
              <a:t>현재</a:t>
            </a:r>
            <a:r>
              <a:rPr lang="en-US" dirty="0"/>
              <a:t> </a:t>
            </a:r>
            <a:r>
              <a:rPr lang="en-US" dirty="0" err="1"/>
              <a:t>동작중인</a:t>
            </a:r>
            <a:r>
              <a:rPr lang="en-US" dirty="0"/>
              <a:t> </a:t>
            </a:r>
            <a:r>
              <a:rPr lang="en-US" dirty="0" err="1"/>
              <a:t>프로세스</a:t>
            </a:r>
            <a:r>
              <a:rPr lang="en-US" dirty="0"/>
              <a:t> </a:t>
            </a:r>
            <a:r>
              <a:rPr lang="en-US" dirty="0" err="1"/>
              <a:t>출력</a:t>
            </a:r>
            <a:endParaRPr dirty="0"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 dirty="0" err="1"/>
              <a:t>ps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 dirty="0" err="1"/>
              <a:t>장치의</a:t>
            </a:r>
            <a:r>
              <a:rPr lang="en-US" dirty="0"/>
              <a:t> </a:t>
            </a:r>
            <a:r>
              <a:rPr lang="en-US" dirty="0" err="1"/>
              <a:t>남은</a:t>
            </a:r>
            <a:r>
              <a:rPr lang="en-US" dirty="0"/>
              <a:t> </a:t>
            </a:r>
            <a:r>
              <a:rPr lang="en-US" dirty="0" err="1"/>
              <a:t>공간</a:t>
            </a:r>
            <a:r>
              <a:rPr lang="en-US" dirty="0"/>
              <a:t> </a:t>
            </a:r>
            <a:r>
              <a:rPr lang="en-US" dirty="0" err="1"/>
              <a:t>출력</a:t>
            </a:r>
            <a:endParaRPr dirty="0"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 dirty="0"/>
              <a:t>df</a:t>
            </a:r>
            <a:endParaRPr dirty="0"/>
          </a:p>
          <a:p>
            <a:pPr marL="11430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/>
          </a:blip>
          <a:srcRect r="35620" b="65153"/>
          <a:stretch/>
        </p:blipFill>
        <p:spPr>
          <a:xfrm>
            <a:off x="1079500" y="2115225"/>
            <a:ext cx="5107975" cy="16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/>
          <p:nvPr/>
        </p:nvSpPr>
        <p:spPr>
          <a:xfrm>
            <a:off x="3019528" y="2707236"/>
            <a:ext cx="752700" cy="201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4">
            <a:alphaModFix/>
          </a:blip>
          <a:srcRect t="7175" b="59202"/>
          <a:stretch/>
        </p:blipFill>
        <p:spPr>
          <a:xfrm>
            <a:off x="1079500" y="4655302"/>
            <a:ext cx="6991350" cy="16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/>
          <p:nvPr/>
        </p:nvSpPr>
        <p:spPr>
          <a:xfrm>
            <a:off x="2867128" y="4882269"/>
            <a:ext cx="752700" cy="201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1079500" y="2877755"/>
            <a:ext cx="576300" cy="192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Google Shape;268;p25"/>
          <p:cNvCxnSpPr>
            <a:cxnSpLocks/>
            <a:stCxn id="267" idx="2"/>
          </p:cNvCxnSpPr>
          <p:nvPr/>
        </p:nvCxnSpPr>
        <p:spPr>
          <a:xfrm>
            <a:off x="1367650" y="3070355"/>
            <a:ext cx="5220938" cy="33072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9" name="Google Shape;269;p25"/>
          <p:cNvSpPr txBox="1"/>
          <p:nvPr/>
        </p:nvSpPr>
        <p:spPr>
          <a:xfrm>
            <a:off x="6572818" y="3155302"/>
            <a:ext cx="2227422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</a:t>
            </a:r>
            <a:r>
              <a:rPr lang="en-US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식별자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사용자가 입력한 모든 명령어를 시간순으로 출력</a:t>
            </a:r>
            <a:endParaRPr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history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74295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74295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74295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![번호]를 사용하여 해당 명령어 재실행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[1</a:t>
            </a:r>
            <a:r>
              <a:rPr lang="en-US" altLang="ko-KR" dirty="0"/>
              <a:t>8</a:t>
            </a:r>
            <a:r>
              <a:rPr lang="en-US" dirty="0"/>
              <a:t>/1</a:t>
            </a:r>
            <a:r>
              <a:rPr lang="en-US" altLang="ko-KR" dirty="0"/>
              <a:t>8</a:t>
            </a:r>
            <a:r>
              <a:rPr lang="en-US" dirty="0"/>
              <a:t>]</a:t>
            </a:r>
            <a:endParaRPr dirty="0"/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68012"/>
          <a:stretch/>
        </p:blipFill>
        <p:spPr>
          <a:xfrm>
            <a:off x="1076325" y="2122757"/>
            <a:ext cx="6991350" cy="1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/>
          <p:nvPr/>
        </p:nvSpPr>
        <p:spPr>
          <a:xfrm>
            <a:off x="3146746" y="2778226"/>
            <a:ext cx="752700" cy="201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0" name="Google Shape;280;p26"/>
          <p:cNvPicPr preferRelativeResize="0"/>
          <p:nvPr/>
        </p:nvPicPr>
        <p:blipFill rotWithShape="1">
          <a:blip r:embed="rId4">
            <a:alphaModFix/>
          </a:blip>
          <a:srcRect r="11886" b="72263"/>
          <a:stretch/>
        </p:blipFill>
        <p:spPr>
          <a:xfrm>
            <a:off x="1073325" y="4160473"/>
            <a:ext cx="6991350" cy="1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/>
              <a:t>VI EDITOR</a:t>
            </a:r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AutoNum type="arabicPeriod"/>
            </a:pPr>
            <a:r>
              <a:rPr lang="en-US"/>
              <a:t>VIM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AutoNum type="arabicPeriod"/>
            </a:pPr>
            <a:r>
              <a:rPr lang="en-US"/>
              <a:t>VI Editor</a:t>
            </a:r>
            <a:endParaRPr/>
          </a:p>
          <a:p>
            <a:pPr marL="457200" lvl="0" indent="-4572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AutoNum type="arabicPeriod"/>
            </a:pPr>
            <a:r>
              <a:rPr lang="en-US"/>
              <a:t>GCC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VIM(Vi IMproved)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유닉스, 리눅스에서 이용하는 텍스트 편집기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여러 운영체제를 지원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커맨드 모드, 입력 모드, 커맨드 라인 모드, 비주얼 모드 지원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Ubuntu에 설치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sudo apt-get install vim -&gt; password 입력</a:t>
            </a: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vi 또는 vim [파일명]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파일명을 가진 파일이 있는 경우 : 파일명을 가진 파일을 VIM으로 읽어옴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파일명을 가진 파일이 없는 경우 : 파일명을 가진 파일을 VIM을 통해 생성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예) vi test.txt</a:t>
            </a: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/>
              <a:t>VIM</a:t>
            </a:r>
            <a:endParaRPr/>
          </a:p>
        </p:txBody>
      </p:sp>
      <p:pic>
        <p:nvPicPr>
          <p:cNvPr id="294" name="Google Shape;2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200" y="4558294"/>
            <a:ext cx="319087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/>
              <a:t>VI Editor [1/3]</a:t>
            </a:r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VI Editor 모드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명령모드 : 명령어를 실행할 수 있는 상태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ESC키를 누르면 입력모드에서 명령모드로 전환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입력모드 : 원하는 문자열을 입력시킬 수 있는 상태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i를 누르면 명령모드에서 입력모드로 전환</a:t>
            </a: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VI Editor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명령모드 명령어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i : 입력 모드로 전환, 입력 모드를 종료하려면 ESC를 누른다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v : visual모드로 전환 이 때 블록을 지정할 수 있다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yy : 한 줄 복사			y : (visual모드일 때)블록 영역을 복사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p : 커서가 있는 다음 줄에 복사한 내용을 붙여 넣기를 실행한다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dd : 커서가 있는 줄을 삭제 	d : (visual모드일 때)블록 영역을 삭제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:wq : 저장 후 종료		w : 저장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:q : 변화 없을 때 저장 없이 종료	q! : 저장하지 않고 종료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/>
              <a:t>VI Editor [2/3]</a:t>
            </a:r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VI Editor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화면 스크롤 명령어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ctrl+d : 반화면 다음으로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ctrl+u : 반화면 이전으로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ctrl+f : 한화면 다음으로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ctrl+b : 한화면 이전으로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G : 파일의 마지막 줄로 이동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[n]G : n번째 줄로 이동</a:t>
            </a: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검색 명령어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/[검색단어] : 현재 위치에서 아래방향으로 단어 검색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?[검색단어] : 현재 위치에서 위 방향으로 단어 검색</a:t>
            </a: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VI Editor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개별 사용자 설정파일 접근방법</a:t>
            </a: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환경설정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set autoindent : 자동 들여쓰기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set cindent : C 파일 자동 들여쓰기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set number : 줄번호 표시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set tabstop=n (숫자) : 탭 넓이를 n 만큼 띄움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set shiftwidth=n (숫자) : 들여쓰기 간격을 n 만큼 띄움</a:t>
            </a: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/>
              <a:t>VI Editor [3/3]</a:t>
            </a:r>
            <a:endParaRPr/>
          </a:p>
        </p:txBody>
      </p:sp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 r="34708" b="69251"/>
          <a:stretch/>
        </p:blipFill>
        <p:spPr>
          <a:xfrm>
            <a:off x="1341175" y="1818375"/>
            <a:ext cx="5180400" cy="8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/>
              <a:t>GCC [1/2]</a:t>
            </a:r>
            <a:endParaRPr/>
          </a:p>
        </p:txBody>
      </p:sp>
      <p:sp>
        <p:nvSpPr>
          <p:cNvPr id="321" name="Google Shape;321;p32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GCC (GNU Compiler Collection)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C, C++, Java, Objective-C 등 여러 언어를 컴파일 할 수 있는 컴파일러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다양한 통합 개발 환경에서도 GNU Compiler 이용 가능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Dec-C++, Eclipse, Qt 등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Ubuntu 12.04 버전 부터는 기본적으로 GCC가 설치되어 있음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단순 컴파일러 기능만 수행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*.c 파일 -&gt; GCC 컴파일 -&gt; a.out 파일(목적 코드)생성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gcc [-option] filename </a:t>
            </a: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GCC option 관련 사이트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http://gcc.gnu.org/</a:t>
            </a: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/>
              <a:t>GCC [2/2]</a:t>
            </a: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소스 컴파일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vim을 이용하여 c파일 작성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Hello World! 출력</a:t>
            </a: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실행파일로 만들기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a.out : 리눅스에서 사용하던 실행파일 및 목적파일 형식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gcc test.c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실행파일의 이름을 임의적으로 지정하는 방법  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gcc –o [실행파일명] test.c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실행파일 실행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./[실행파일명]</a:t>
            </a:r>
            <a:endParaRPr/>
          </a:p>
          <a:p>
            <a:pPr marL="91440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</p:txBody>
      </p:sp>
      <p:pic>
        <p:nvPicPr>
          <p:cNvPr id="329" name="Google Shape;32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201" y="2204864"/>
            <a:ext cx="3005600" cy="122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5400"/>
              <a:buFont typeface="Arial"/>
              <a:buNone/>
            </a:pPr>
            <a:r>
              <a:rPr lang="en-US" sz="5400"/>
              <a:t>Q&amp;A</a:t>
            </a:r>
            <a:endParaRPr sz="5400"/>
          </a:p>
        </p:txBody>
      </p:sp>
      <p:sp>
        <p:nvSpPr>
          <p:cNvPr id="335" name="Google Shape;335;p34"/>
          <p:cNvSpPr txBox="1"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en-US" sz="3600"/>
              <a:t>Thank you!!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/>
              <a:t>LINUX 명령어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[1/1</a:t>
            </a:r>
            <a:r>
              <a:rPr lang="en-US" altLang="ko-KR" dirty="0"/>
              <a:t>8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GUI가 아닌 콘솔창에서 진행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직접 명령어를 키보드로 입력하여 리눅스를 동작해야 함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다양한 명령어들이 존재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매뉴얼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man [명령어]</a:t>
            </a: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672" y="2996953"/>
            <a:ext cx="5832648" cy="355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[2/1</a:t>
            </a:r>
            <a:r>
              <a:rPr lang="en-US" altLang="ko-KR" dirty="0"/>
              <a:t>8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디렉토리 (윈도우의 폴더와 같은 의미)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pwd : 현재 자신이 위치하는 디렉토리 경로 표시</a:t>
            </a: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91440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cd : 디렉토리 이동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cd / : 최상위 디렉토리로 이동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cd ~ : 루트 디렉토리로 이동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cd .. : 한단계 상위 디렉토리로 이동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cd [디렉토리명] : 디렉토리명을 가진 디렉토리로 이동</a:t>
            </a:r>
            <a:endParaRPr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 r="32281" b="67234"/>
          <a:stretch/>
        </p:blipFill>
        <p:spPr>
          <a:xfrm>
            <a:off x="1619675" y="2085275"/>
            <a:ext cx="2435674" cy="7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4">
            <a:alphaModFix/>
          </a:blip>
          <a:srcRect r="33195" b="64248"/>
          <a:stretch/>
        </p:blipFill>
        <p:spPr>
          <a:xfrm>
            <a:off x="1619675" y="4320150"/>
            <a:ext cx="4670600" cy="16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디렉토리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ls : 현재 디렉토리 내부에 있는 파일 및 하부 디렉토리 표시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ls [옵션] [파일명]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옵션</a:t>
            </a:r>
            <a:endParaRPr/>
          </a:p>
          <a:p>
            <a:pPr marL="205740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Char char="»"/>
            </a:pPr>
            <a:r>
              <a:rPr lang="en-US"/>
              <a:t>-a : 숨긴 파일들 까지 모두 표시</a:t>
            </a:r>
            <a:endParaRPr/>
          </a:p>
          <a:p>
            <a:pPr marL="205740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Char char="»"/>
            </a:pPr>
            <a:r>
              <a:rPr lang="en-US"/>
              <a:t>-l : 파일의 정보들을 자세하게 표시(권한, 소유자, 크기, 날짜)</a:t>
            </a:r>
            <a:endParaRPr/>
          </a:p>
          <a:p>
            <a:pPr marL="2057400" lvl="4" indent="-1524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mkdir : 디렉토리 생성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mkdir [디렉토리명] : 디렉토리명으로 새로운 디렉토리 생성</a:t>
            </a:r>
            <a:endParaRPr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37160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[3/1</a:t>
            </a:r>
            <a:r>
              <a:rPr lang="en-US" altLang="ko-KR" dirty="0"/>
              <a:t>8</a:t>
            </a:r>
            <a:r>
              <a:rPr lang="en-US" dirty="0"/>
              <a:t>]</a:t>
            </a:r>
            <a:endParaRPr dirty="0"/>
          </a:p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3">
            <a:alphaModFix/>
          </a:blip>
          <a:srcRect b="73302"/>
          <a:stretch/>
        </p:blipFill>
        <p:spPr>
          <a:xfrm>
            <a:off x="1625475" y="2941050"/>
            <a:ext cx="5166224" cy="991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1"/>
          <p:cNvGrpSpPr/>
          <p:nvPr/>
        </p:nvGrpSpPr>
        <p:grpSpPr>
          <a:xfrm>
            <a:off x="1625468" y="4556550"/>
            <a:ext cx="5922158" cy="1276350"/>
            <a:chOff x="-2908207" y="3598725"/>
            <a:chExt cx="5922158" cy="1276350"/>
          </a:xfrm>
        </p:grpSpPr>
        <p:pic>
          <p:nvPicPr>
            <p:cNvPr id="75" name="Google Shape;75;p11"/>
            <p:cNvPicPr preferRelativeResize="0"/>
            <p:nvPr/>
          </p:nvPicPr>
          <p:blipFill rotWithShape="1">
            <a:blip r:embed="rId4">
              <a:alphaModFix/>
            </a:blip>
            <a:srcRect r="15290"/>
            <a:stretch/>
          </p:blipFill>
          <p:spPr>
            <a:xfrm>
              <a:off x="-2908200" y="3598725"/>
              <a:ext cx="5922151" cy="1276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1"/>
            <p:cNvSpPr/>
            <p:nvPr/>
          </p:nvSpPr>
          <p:spPr>
            <a:xfrm>
              <a:off x="-2908207" y="4509149"/>
              <a:ext cx="748800" cy="2160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디렉토리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rmdir : 디렉토리 삭제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ex) rmdir [디렉토리명] : 디렉토리명을 가진 디렉토리를 삭제</a:t>
            </a:r>
            <a:endParaRPr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1143000" lvl="2" indent="-1778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</a:pP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cp : 파일 복사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cp [파일명] [복사하고자 하는 곳] : 복사하고자 하는 곳으로 파일 및 디렉토리 복사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None/>
            </a:pP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[4/1</a:t>
            </a:r>
            <a:r>
              <a:rPr lang="en-US" altLang="ko-KR" dirty="0"/>
              <a:t>8</a:t>
            </a:r>
            <a:r>
              <a:rPr lang="en-US" dirty="0"/>
              <a:t>]</a:t>
            </a:r>
            <a:endParaRPr dirty="0"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36427"/>
          <a:stretch/>
        </p:blipFill>
        <p:spPr>
          <a:xfrm>
            <a:off x="1625475" y="2544675"/>
            <a:ext cx="5590126" cy="11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디렉토리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cp 예제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Desktop 디렉토리에있는 vmware-tools-distrib디렉토리를 Downloads디렉토리로 복사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[5/1</a:t>
            </a:r>
            <a:r>
              <a:rPr lang="en-US" altLang="ko-KR" dirty="0"/>
              <a:t>8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848032" y="5661249"/>
            <a:ext cx="4504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Downloads 디렉토리 내에 복사된 vmware-tools-distrib디렉토리 파일확인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2527522"/>
            <a:ext cx="7658227" cy="2969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359569" y="1071546"/>
            <a:ext cx="8424900" cy="5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8AC"/>
              </a:buClr>
              <a:buSzPts val="1600"/>
              <a:buFont typeface="Malgun Gothic"/>
              <a:buChar char="■"/>
            </a:pPr>
            <a:r>
              <a:rPr lang="en-US"/>
              <a:t>리눅스 명령어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◆"/>
            </a:pPr>
            <a:r>
              <a:rPr lang="en-US"/>
              <a:t>디렉토리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●"/>
            </a:pPr>
            <a:r>
              <a:rPr lang="en-US"/>
              <a:t>mv : 파일 및 디렉토리 이동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mv [변경할 파일/디렉토리] [변경될 파일/디렉토리] : 이동하고자 하는 디렉토리로 파일 이동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이름 변경할 때도 사용</a:t>
            </a:r>
            <a:endParaRPr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None/>
            </a:pPr>
            <a:r>
              <a:rPr lang="en-US" dirty="0" err="1"/>
              <a:t>리눅스</a:t>
            </a:r>
            <a:r>
              <a:rPr lang="en-US" dirty="0"/>
              <a:t> </a:t>
            </a:r>
            <a:r>
              <a:rPr lang="en-US" dirty="0" err="1"/>
              <a:t>명령어</a:t>
            </a:r>
            <a:r>
              <a:rPr lang="en-US" dirty="0"/>
              <a:t> [6/1</a:t>
            </a:r>
            <a:r>
              <a:rPr lang="en-US" altLang="ko-KR" dirty="0"/>
              <a:t>8</a:t>
            </a:r>
            <a:r>
              <a:rPr lang="en-US" dirty="0"/>
              <a:t>]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7F60AA-3839-4A4D-9277-2FD16080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33" y="2775601"/>
            <a:ext cx="7712108" cy="3653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1354</Words>
  <Application>Microsoft Office PowerPoint</Application>
  <PresentationFormat>화면 슬라이드 쇼(4:3)</PresentationFormat>
  <Paragraphs>327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Noto Sans Symbols</vt:lpstr>
      <vt:lpstr>Malgun Gothic</vt:lpstr>
      <vt:lpstr>Arial</vt:lpstr>
      <vt:lpstr>Office 테마</vt:lpstr>
      <vt:lpstr>실습 4주차</vt:lpstr>
      <vt:lpstr>Contents</vt:lpstr>
      <vt:lpstr>LINUX 명령어</vt:lpstr>
      <vt:lpstr>리눅스 명령어 [1/18]</vt:lpstr>
      <vt:lpstr>리눅스 명령어 [2/18]</vt:lpstr>
      <vt:lpstr>리눅스 명령어 [3/18]</vt:lpstr>
      <vt:lpstr>리눅스 명령어 [4/18]</vt:lpstr>
      <vt:lpstr>리눅스 명령어 [5/18]</vt:lpstr>
      <vt:lpstr>리눅스 명령어 [6/18]</vt:lpstr>
      <vt:lpstr>리눅스 명령어 [7/18]</vt:lpstr>
      <vt:lpstr>리눅스 명령어 [8/18]</vt:lpstr>
      <vt:lpstr>리눅스 명령어 [9/18]</vt:lpstr>
      <vt:lpstr>리눅스 명령어 [10/18]</vt:lpstr>
      <vt:lpstr>리눅스 명령어 [11/18]</vt:lpstr>
      <vt:lpstr>리눅스 명령어 [12/18]</vt:lpstr>
      <vt:lpstr>리눅스 명령어 [13/18]</vt:lpstr>
      <vt:lpstr>리눅스 명령어 [14/18]</vt:lpstr>
      <vt:lpstr>리눅스 명령어 [15/18]</vt:lpstr>
      <vt:lpstr>리눅스 명령어 [16/18]</vt:lpstr>
      <vt:lpstr>리눅스 명령어 [17/18]</vt:lpstr>
      <vt:lpstr>리눅스 명령어 [18/18]</vt:lpstr>
      <vt:lpstr>VI EDITOR</vt:lpstr>
      <vt:lpstr>VIM</vt:lpstr>
      <vt:lpstr>VI Editor [1/3]</vt:lpstr>
      <vt:lpstr>VI Editor [2/3]</vt:lpstr>
      <vt:lpstr>VI Editor [3/3]</vt:lpstr>
      <vt:lpstr>GCC [1/2]</vt:lpstr>
      <vt:lpstr>GCC [2/2]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4주차</dc:title>
  <dc:creator>Administrator</dc:creator>
  <cp:lastModifiedBy>admin</cp:lastModifiedBy>
  <cp:revision>9</cp:revision>
  <dcterms:modified xsi:type="dcterms:W3CDTF">2019-03-18T03:16:27Z</dcterms:modified>
</cp:coreProperties>
</file>