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510" r:id="rId3"/>
    <p:sldId id="537" r:id="rId4"/>
    <p:sldId id="539" r:id="rId5"/>
    <p:sldId id="538" r:id="rId6"/>
    <p:sldId id="540" r:id="rId7"/>
    <p:sldId id="541" r:id="rId8"/>
    <p:sldId id="542" r:id="rId9"/>
    <p:sldId id="543" r:id="rId10"/>
    <p:sldId id="506" r:id="rId11"/>
    <p:sldId id="536" r:id="rId12"/>
    <p:sldId id="549" r:id="rId13"/>
    <p:sldId id="544" r:id="rId14"/>
    <p:sldId id="558" r:id="rId15"/>
    <p:sldId id="559" r:id="rId16"/>
    <p:sldId id="560" r:id="rId17"/>
    <p:sldId id="561" r:id="rId18"/>
    <p:sldId id="548" r:id="rId19"/>
    <p:sldId id="562" r:id="rId20"/>
    <p:sldId id="545" r:id="rId21"/>
    <p:sldId id="546" r:id="rId22"/>
    <p:sldId id="547" r:id="rId23"/>
    <p:sldId id="552" r:id="rId24"/>
    <p:sldId id="553" r:id="rId25"/>
    <p:sldId id="554" r:id="rId26"/>
    <p:sldId id="280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FF"/>
    <a:srgbClr val="FF9999"/>
    <a:srgbClr val="CCCCFF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1618" autoAdjust="0"/>
  </p:normalViewPr>
  <p:slideViewPr>
    <p:cSldViewPr>
      <p:cViewPr>
        <p:scale>
          <a:sx n="100" d="100"/>
          <a:sy n="100" d="100"/>
        </p:scale>
        <p:origin x="217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9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5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여기서 생산자와 소비자 모두 쓰레드고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하는 역할만 다르다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93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 smtClean="0"/>
              <a:t>공유 변수에 동시 접근을 할</a:t>
            </a:r>
            <a:r>
              <a:rPr lang="ko-KR" altLang="en-US" sz="1000" baseline="0" dirty="0" smtClean="0"/>
              <a:t> 경우 실행 순서에 따라 결과가 달라질 수 있다</a:t>
            </a:r>
            <a:r>
              <a:rPr lang="en-US" altLang="ko-KR" sz="1000" baseline="0" dirty="0" smtClean="0"/>
              <a:t>.</a:t>
            </a:r>
          </a:p>
          <a:p>
            <a:r>
              <a:rPr lang="ko-KR" altLang="en-US" sz="1000" baseline="0" dirty="0" smtClean="0"/>
              <a:t>위 그림의 경우 왼쪽 생산자가 현재 </a:t>
            </a:r>
            <a:r>
              <a:rPr lang="en-US" altLang="ko-KR" sz="1000" baseline="0" dirty="0" smtClean="0"/>
              <a:t>Count</a:t>
            </a:r>
            <a:r>
              <a:rPr lang="ko-KR" altLang="en-US" sz="1000" baseline="0" dirty="0" smtClean="0"/>
              <a:t>를 </a:t>
            </a:r>
            <a:r>
              <a:rPr lang="en-US" altLang="ko-KR" sz="1000" baseline="0" dirty="0" smtClean="0"/>
              <a:t>70</a:t>
            </a:r>
            <a:r>
              <a:rPr lang="ko-KR" altLang="en-US" sz="1000" baseline="0" dirty="0" smtClean="0"/>
              <a:t>으로 읽고 </a:t>
            </a:r>
            <a:r>
              <a:rPr lang="en-US" altLang="ko-KR" sz="1000" baseline="0" dirty="0" smtClean="0"/>
              <a:t>1</a:t>
            </a:r>
            <a:r>
              <a:rPr lang="ko-KR" altLang="en-US" sz="1000" baseline="0" dirty="0" smtClean="0"/>
              <a:t>증가 시킨 후 버퍼에 </a:t>
            </a:r>
            <a:r>
              <a:rPr lang="en-US" altLang="ko-KR" sz="1000" baseline="0" dirty="0" smtClean="0"/>
              <a:t>Write</a:t>
            </a:r>
            <a:r>
              <a:rPr lang="ko-KR" altLang="en-US" sz="1000" baseline="0" dirty="0" smtClean="0"/>
              <a:t>하기  전에 스케줄링 되어 소비자로 전환되었다</a:t>
            </a:r>
            <a:r>
              <a:rPr lang="en-US" altLang="ko-KR" sz="1000" baseline="0" dirty="0" smtClean="0"/>
              <a:t>. </a:t>
            </a:r>
            <a:r>
              <a:rPr lang="ko-KR" altLang="en-US" sz="1000" baseline="0" dirty="0" smtClean="0"/>
              <a:t>그리고 소비자도 </a:t>
            </a:r>
            <a:r>
              <a:rPr lang="en-US" altLang="ko-KR" sz="1000" baseline="0" dirty="0" smtClean="0"/>
              <a:t>Count</a:t>
            </a:r>
            <a:r>
              <a:rPr lang="ko-KR" altLang="en-US" sz="1000" baseline="0" dirty="0" smtClean="0"/>
              <a:t>를 </a:t>
            </a:r>
            <a:r>
              <a:rPr lang="en-US" altLang="ko-KR" sz="1000" baseline="0" dirty="0" smtClean="0"/>
              <a:t>70</a:t>
            </a:r>
            <a:r>
              <a:rPr lang="ko-KR" altLang="en-US" sz="1000" baseline="0" dirty="0" smtClean="0"/>
              <a:t>으로 읽고 </a:t>
            </a:r>
            <a:r>
              <a:rPr lang="en-US" altLang="ko-KR" sz="1000" baseline="0" dirty="0" smtClean="0"/>
              <a:t>1 </a:t>
            </a:r>
            <a:r>
              <a:rPr lang="ko-KR" altLang="en-US" sz="1000" baseline="0" dirty="0" smtClean="0"/>
              <a:t>감소 시킨 후 버퍼에 </a:t>
            </a:r>
            <a:r>
              <a:rPr lang="en-US" altLang="ko-KR" sz="1000" baseline="0" dirty="0" smtClean="0"/>
              <a:t>Write</a:t>
            </a:r>
            <a:r>
              <a:rPr lang="ko-KR" altLang="en-US" sz="1000" baseline="0" dirty="0" smtClean="0"/>
              <a:t>하기 전에 다시 생산자로 돌아가게 되었다</a:t>
            </a:r>
            <a:r>
              <a:rPr lang="en-US" altLang="ko-KR" sz="1000" baseline="0" dirty="0" smtClean="0"/>
              <a:t>. </a:t>
            </a:r>
            <a:r>
              <a:rPr lang="ko-KR" altLang="en-US" sz="1000" baseline="0" dirty="0" smtClean="0"/>
              <a:t>그 후 생산자는 </a:t>
            </a:r>
            <a:r>
              <a:rPr lang="en-US" altLang="ko-KR" sz="1000" baseline="0" dirty="0" smtClean="0"/>
              <a:t>71</a:t>
            </a:r>
            <a:r>
              <a:rPr lang="ko-KR" altLang="en-US" sz="1000" baseline="0" dirty="0" smtClean="0"/>
              <a:t>을 버퍼에 넣을 것이고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소비자 경우 </a:t>
            </a:r>
            <a:r>
              <a:rPr lang="en-US" altLang="ko-KR" sz="1000" baseline="0" dirty="0" smtClean="0"/>
              <a:t>69</a:t>
            </a:r>
            <a:r>
              <a:rPr lang="ko-KR" altLang="en-US" sz="1000" baseline="0" dirty="0" smtClean="0"/>
              <a:t>를 버퍼에 넣을 것이다</a:t>
            </a:r>
            <a:r>
              <a:rPr lang="en-US" altLang="ko-KR" sz="1000" baseline="0" dirty="0" smtClean="0"/>
              <a:t>. </a:t>
            </a:r>
            <a:r>
              <a:rPr lang="ko-KR" altLang="en-US" sz="1000" baseline="0" dirty="0" smtClean="0"/>
              <a:t>원래 의도와는 다른 결과가 버퍼로 들어가게 되는 문제가 발생하게 된다</a:t>
            </a:r>
            <a:r>
              <a:rPr lang="en-US" altLang="ko-KR" sz="1000" baseline="0" dirty="0" smtClean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4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3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2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대기 조건에서 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아닌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사용하는 이유는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spurious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wakeup(</a:t>
            </a:r>
            <a:r>
              <a:rPr lang="ko-KR" altLang="en-US" baseline="0" dirty="0" smtClean="0"/>
              <a:t>가짜 기상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때문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상태에 있음에도 불구하고 </a:t>
            </a:r>
            <a:r>
              <a:rPr lang="en-US" altLang="ko-KR" baseline="0" dirty="0" smtClean="0"/>
              <a:t>signal</a:t>
            </a:r>
            <a:r>
              <a:rPr lang="ko-KR" altLang="en-US" baseline="0" dirty="0" smtClean="0"/>
              <a:t>함수를 통해 깨우기 전에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상태에 있는 </a:t>
            </a: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깨어나는 현상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방지하는 방법은 </a:t>
            </a: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pthread_cond_wait</a:t>
            </a:r>
            <a:r>
              <a:rPr lang="ko-KR" altLang="en-US" baseline="0" dirty="0" smtClean="0"/>
              <a:t>함수를 마친 후에도 대기 조건이 </a:t>
            </a:r>
            <a:r>
              <a:rPr lang="ko-KR" altLang="en-US" baseline="0" dirty="0" smtClean="0"/>
              <a:t>참임을 </a:t>
            </a:r>
            <a:r>
              <a:rPr lang="ko-KR" altLang="en-US" baseline="0" dirty="0" smtClean="0"/>
              <a:t>확인 해야하므로 </a:t>
            </a:r>
            <a:r>
              <a:rPr lang="en-US" altLang="ko-KR" baseline="0" dirty="0" smtClean="0"/>
              <a:t>if</a:t>
            </a:r>
            <a:r>
              <a:rPr lang="ko-KR" altLang="en-US" baseline="0" dirty="0" smtClean="0"/>
              <a:t>문이 아닌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 같은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조건문으로</a:t>
            </a:r>
            <a:r>
              <a:rPr lang="ko-KR" altLang="en-US" baseline="0" dirty="0" smtClean="0"/>
              <a:t> 사용해야 함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참고자료</a:t>
            </a:r>
            <a:r>
              <a:rPr lang="en-US" altLang="ko-KR" baseline="0" dirty="0" smtClean="0"/>
              <a:t>_1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https://en.wikipedia.org/wiki/Spurious_wakeup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참고자료</a:t>
            </a:r>
            <a:r>
              <a:rPr lang="en-US" altLang="ko-KR" baseline="0" dirty="0" smtClean="0"/>
              <a:t>_2 : https://</a:t>
            </a:r>
            <a:r>
              <a:rPr lang="en-US" altLang="ko-KR" baseline="0" dirty="0" smtClean="0"/>
              <a:t>stackoverflow.com/questions/1136371/pthread-and-wait-conditions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pthead_cond_signal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함수의 특성때문이기도 함</a:t>
            </a:r>
            <a:r>
              <a:rPr lang="en-US" altLang="ko-KR" baseline="0" dirty="0" smtClean="0"/>
              <a:t>=&gt; intercepted wakeup (</a:t>
            </a:r>
            <a:r>
              <a:rPr lang="ko-KR" altLang="en-US" baseline="0" dirty="0" smtClean="0"/>
              <a:t>가로채인 기상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pthread_cond_signal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pthread_cond_signal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 function shall unblock at least one of the threads that are blocked on the specified condition variable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(if any threads are blocked on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깨울 수 있기 때문에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이상의 스레드가 깨어날 수 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대기하던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시그널을 받으려고 할 때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뮤텍스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획득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93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대기 조건에서 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아닌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사용하는 이유는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spurious</a:t>
            </a:r>
            <a:r>
              <a:rPr lang="en-US" altLang="ko-KR" baseline="0" dirty="0" smtClean="0"/>
              <a:t> wakeup(</a:t>
            </a:r>
            <a:r>
              <a:rPr lang="ko-KR" altLang="en-US" baseline="0" dirty="0" smtClean="0"/>
              <a:t>가짜 기상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때문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상태에 있음에도 불구하고 </a:t>
            </a:r>
            <a:r>
              <a:rPr lang="en-US" altLang="ko-KR" baseline="0" dirty="0" smtClean="0"/>
              <a:t>signal</a:t>
            </a:r>
            <a:r>
              <a:rPr lang="ko-KR" altLang="en-US" baseline="0" dirty="0" smtClean="0"/>
              <a:t>함수를 통해 깨우기 전에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상태에 있는 </a:t>
            </a: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깨어나는 현상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방지하는 방법은 </a:t>
            </a: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pthread_cond_wait</a:t>
            </a:r>
            <a:r>
              <a:rPr lang="ko-KR" altLang="en-US" baseline="0" dirty="0" smtClean="0"/>
              <a:t>함수를 마친 후에도 대기 조건이 참임을 확인 </a:t>
            </a:r>
            <a:r>
              <a:rPr lang="ko-KR" altLang="en-US" baseline="0" dirty="0" err="1" smtClean="0"/>
              <a:t>해야하므로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if</a:t>
            </a:r>
            <a:r>
              <a:rPr lang="ko-KR" altLang="en-US" baseline="0" dirty="0" smtClean="0"/>
              <a:t>문이 아닌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 같은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조건문으로</a:t>
            </a:r>
            <a:r>
              <a:rPr lang="ko-KR" altLang="en-US" baseline="0" dirty="0" smtClean="0"/>
              <a:t> 사용해야 함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참고자료</a:t>
            </a:r>
            <a:r>
              <a:rPr lang="en-US" altLang="ko-KR" baseline="0" dirty="0" smtClean="0"/>
              <a:t>_1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https://en.wikipedia.org/wiki/Spurious_wakeup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참고자료</a:t>
            </a:r>
            <a:r>
              <a:rPr lang="en-US" altLang="ko-KR" baseline="0" dirty="0" smtClean="0"/>
              <a:t>_2 : https://stackoverflow.com/questions/1136371/pthread-and-wait-conditions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02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대기 조건에서 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아닌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사용하는 이유는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spurious</a:t>
            </a:r>
            <a:r>
              <a:rPr lang="en-US" altLang="ko-KR" baseline="0" dirty="0" smtClean="0"/>
              <a:t> wakeup(</a:t>
            </a:r>
            <a:r>
              <a:rPr lang="ko-KR" altLang="en-US" baseline="0" dirty="0" smtClean="0"/>
              <a:t>가짜 기상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때문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상태에 있음에도 불구하고 </a:t>
            </a:r>
            <a:r>
              <a:rPr lang="en-US" altLang="ko-KR" baseline="0" dirty="0" smtClean="0"/>
              <a:t>signal</a:t>
            </a:r>
            <a:r>
              <a:rPr lang="ko-KR" altLang="en-US" baseline="0" dirty="0" smtClean="0"/>
              <a:t>함수를 통해 깨우기 전에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상태에 있는 </a:t>
            </a: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깨어나는 현상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방지하는 방법은 </a:t>
            </a: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pthread_cond_wait</a:t>
            </a:r>
            <a:r>
              <a:rPr lang="ko-KR" altLang="en-US" baseline="0" dirty="0" smtClean="0"/>
              <a:t>함수를 마친 후에도 대기 조건이 참임을 확인 </a:t>
            </a:r>
            <a:r>
              <a:rPr lang="ko-KR" altLang="en-US" baseline="0" dirty="0" err="1" smtClean="0"/>
              <a:t>해야하므로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if</a:t>
            </a:r>
            <a:r>
              <a:rPr lang="ko-KR" altLang="en-US" baseline="0" dirty="0" smtClean="0"/>
              <a:t>문이 아닌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 같은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조건문으로</a:t>
            </a:r>
            <a:r>
              <a:rPr lang="ko-KR" altLang="en-US" baseline="0" dirty="0" smtClean="0"/>
              <a:t> 사용해야 함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참고자료</a:t>
            </a:r>
            <a:r>
              <a:rPr lang="en-US" altLang="ko-KR" baseline="0" dirty="0" smtClean="0"/>
              <a:t>_1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https://en.wikipedia.org/wiki/Spurious_wakeup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참고자료</a:t>
            </a:r>
            <a:r>
              <a:rPr lang="en-US" altLang="ko-KR" baseline="0" dirty="0" smtClean="0"/>
              <a:t>_2 : https://stackoverflow.com/questions/1136371/pthread-and-wait-conditions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4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10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81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동시성 제어가 안되기 때문에 버퍼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원형 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비어있음에도 소비자가 소비하기 위해 접근하거나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버퍼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원형 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꽉 차있음에도 생산자가 생산을 하고자 접근하는 것을 확인할 수 있음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mutex</a:t>
            </a:r>
            <a:r>
              <a:rPr lang="ko-KR" altLang="en-US" dirty="0" smtClean="0"/>
              <a:t>를 활용해 코드를 수정해서 생산자 소비자 문제를</a:t>
            </a:r>
            <a:r>
              <a:rPr lang="ko-KR" altLang="en-US" baseline="0" dirty="0" smtClean="0"/>
              <a:t> 해결하게 되면 </a:t>
            </a:r>
            <a:r>
              <a:rPr lang="en-US" altLang="ko-KR" baseline="0" dirty="0" smtClean="0"/>
              <a:t>empty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full</a:t>
            </a:r>
            <a:r>
              <a:rPr lang="ko-KR" altLang="en-US" baseline="0" dirty="0" smtClean="0"/>
              <a:t>이 나오지 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2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75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8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대기 조건에서 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아닌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사용하는 이유는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spurious</a:t>
            </a:r>
            <a:r>
              <a:rPr lang="en-US" altLang="ko-KR" baseline="0" dirty="0" smtClean="0"/>
              <a:t> wakeup(</a:t>
            </a:r>
            <a:r>
              <a:rPr lang="ko-KR" altLang="en-US" baseline="0" dirty="0" smtClean="0"/>
              <a:t>가짜 기상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때문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상태에 있음에도 불구하고 </a:t>
            </a:r>
            <a:r>
              <a:rPr lang="en-US" altLang="ko-KR" baseline="0" dirty="0" smtClean="0"/>
              <a:t>signal</a:t>
            </a:r>
            <a:r>
              <a:rPr lang="ko-KR" altLang="en-US" baseline="0" dirty="0" smtClean="0"/>
              <a:t>함수를 통해 깨우기 전에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wait</a:t>
            </a:r>
            <a:r>
              <a:rPr lang="ko-KR" altLang="en-US" baseline="0" dirty="0" smtClean="0"/>
              <a:t>상태에 있는 </a:t>
            </a: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깨어나는 현상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방지하는 방법은 </a:t>
            </a:r>
            <a:r>
              <a:rPr lang="ko-KR" altLang="en-US" baseline="0" dirty="0" err="1" smtClean="0"/>
              <a:t>쓰레드가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pthread_cond_wait</a:t>
            </a:r>
            <a:r>
              <a:rPr lang="ko-KR" altLang="en-US" baseline="0" dirty="0" smtClean="0"/>
              <a:t>함수를 마친 후에도 대기 조건이 참임을 확인 </a:t>
            </a:r>
            <a:r>
              <a:rPr lang="ko-KR" altLang="en-US" baseline="0" dirty="0" err="1" smtClean="0"/>
              <a:t>해야하므로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if</a:t>
            </a:r>
            <a:r>
              <a:rPr lang="ko-KR" altLang="en-US" baseline="0" dirty="0" smtClean="0"/>
              <a:t>문이 아닌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 같은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조건문으로</a:t>
            </a:r>
            <a:r>
              <a:rPr lang="ko-KR" altLang="en-US" baseline="0" dirty="0" smtClean="0"/>
              <a:t> 사용해야 함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참고자료</a:t>
            </a:r>
            <a:r>
              <a:rPr lang="en-US" altLang="ko-KR" baseline="0" dirty="0" smtClean="0"/>
              <a:t>_1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https://en.wikipedia.org/wiki/Spurious_wakeup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참고자료</a:t>
            </a:r>
            <a:r>
              <a:rPr lang="en-US" altLang="ko-KR" baseline="0" dirty="0" smtClean="0"/>
              <a:t>_2 : https://stackoverflow.com/questions/1136371/pthread-and-wait-conditions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6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77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1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1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7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8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조건 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공유 데이터에 대한 특정 조건을 만족하기 위해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thread</a:t>
            </a:r>
            <a:r>
              <a:rPr lang="ko-KR" altLang="en-US" baseline="0" dirty="0" smtClean="0"/>
              <a:t>의 실행을 중지하거나 다시 실행하는 역할을 하는 동기화 장치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2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8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7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505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99927209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userDrawn="1">
  <p:cSld name="1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/>
                <a:ea typeface="HY헤드라인M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None/>
            </a:pPr>
            <a:fld id="{583B4CF4-9838-4927-882F-05CC363D664D}" type="slidenum">
              <a:rPr lang="en-US" altLang="ko-KR" sz="1000" b="1">
                <a:solidFill>
                  <a:srgbClr val="000066"/>
                </a:solidFill>
                <a:latin typeface="맑은 고딕"/>
                <a:ea typeface="맑은 고딕"/>
                <a:cs typeface="+mn-cs"/>
              </a:rPr>
              <a:pPr algn="r">
                <a:spcBef>
                  <a:spcPct val="0"/>
                </a:spcBef>
                <a:buNone/>
              </a:pPr>
              <a:t>‹#›</a:t>
            </a:fld>
            <a:endParaRPr lang="en-US" altLang="ko-KR" sz="1000" b="1">
              <a:solidFill>
                <a:srgbClr val="000066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/>
                <a:ea typeface="맑은 고딕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/>
                <a:ea typeface="맑은 고딕"/>
                <a:sym typeface="Symbol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/>
                <a:ea typeface="맑은 고딕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/>
                <a:ea typeface="맑은 고딕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/>
                <a:ea typeface="맑은 고딕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99584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  <p:sldLayoutId id="2147483657" r:id="rId5"/>
    <p:sldLayoutId id="214748365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9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2019. 04. </a:t>
            </a:r>
            <a:r>
              <a:rPr lang="en-US" altLang="ko-KR" dirty="0" smtClean="0"/>
              <a:t>29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생산자</a:t>
            </a:r>
            <a:r>
              <a:rPr lang="en-US" altLang="ko-KR"/>
              <a:t>-</a:t>
            </a:r>
            <a:r>
              <a:rPr lang="ko-KR" altLang="en-US"/>
              <a:t>소비자 문제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5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[1/12]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문제 개요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여러 개의 프로세스</a:t>
            </a:r>
            <a:r>
              <a:rPr lang="en-US" altLang="ko-KR" dirty="0" smtClean="0">
                <a:solidFill>
                  <a:srgbClr val="002060"/>
                </a:solidFill>
              </a:rPr>
              <a:t>(Thread)</a:t>
            </a:r>
            <a:r>
              <a:rPr lang="ko-KR" altLang="en-US" dirty="0" smtClean="0">
                <a:solidFill>
                  <a:srgbClr val="002060"/>
                </a:solidFill>
              </a:rPr>
              <a:t>를 어떻게 동기화 할 것인가</a:t>
            </a:r>
            <a:r>
              <a:rPr lang="en-US" altLang="ko-KR" dirty="0" smtClean="0">
                <a:solidFill>
                  <a:srgbClr val="002060"/>
                </a:solidFill>
              </a:rPr>
              <a:t>?</a:t>
            </a: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여러 명의 생산자들과 소비자들이 접근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생산자는 물건이 만들어지면 버퍼에 저장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소비자는 물건을 버퍼에서 하나 가져옴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한정된 버퍼의 크기로 인해 더 이상 물건을 저장할 공간이 없거나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버퍼에 물건이 없어 소비자가 소비할 물건이 없게 되는 문제 발생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3728" y="3600812"/>
            <a:ext cx="4619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69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생산자-소비자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[2/12]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Race Condition</a:t>
            </a:r>
            <a:endParaRPr lang="ko-KR" altLang="en-US" dirty="0"/>
          </a:p>
          <a:p>
            <a:pPr lvl="1"/>
            <a:r>
              <a:rPr lang="ko-KR" altLang="en-US" dirty="0" smtClean="0"/>
              <a:t>동시에 접근하는 것이 왜 문제인가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70 + 1  -&gt;  70 – 1    …   69?  70?  71?</a:t>
            </a:r>
          </a:p>
          <a:p>
            <a:pPr lvl="1"/>
            <a:r>
              <a:rPr lang="ko-KR" altLang="en-US" dirty="0" smtClean="0"/>
              <a:t>해결법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를 통한 임계 영역 설정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671900" y="2276872"/>
            <a:ext cx="1440160" cy="2376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1900" y="1988840"/>
            <a:ext cx="648072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2087" y="2287014"/>
            <a:ext cx="1257966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70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1900" y="3897053"/>
            <a:ext cx="1440160" cy="3960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70 -&gt;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71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015716" y="270892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55576" y="2564905"/>
            <a:ext cx="1278123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1) Read count : 70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12060" y="281286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55576" y="2852937"/>
            <a:ext cx="170116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2) Compute : 70 + 1 = 71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24228" y="2660761"/>
            <a:ext cx="1278123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1) Read count : 70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24228" y="2948793"/>
            <a:ext cx="170116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2) Compute : 70 - 1 = 69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576" y="4005064"/>
            <a:ext cx="148432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3) Update count to 71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39902" y="4149080"/>
            <a:ext cx="1431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112060" y="450912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768244" y="4334171"/>
            <a:ext cx="148432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3) Update count to 69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71900" y="4293096"/>
            <a:ext cx="1440160" cy="3701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71 -&gt;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69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2010500"/>
            <a:ext cx="79208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ount++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0255" y="1988840"/>
            <a:ext cx="79208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Count--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7832" y="2380239"/>
            <a:ext cx="70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2060" y="2492896"/>
            <a:ext cx="70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50804" y="4197862"/>
            <a:ext cx="8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4784" y="3820398"/>
            <a:ext cx="8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[3/12]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생산자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소비자 예시 소스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코드는 사이버캠퍼스에서 다운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</a:rPr>
              <a:t>producer_consumer.c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생산자 수 </a:t>
            </a:r>
            <a:r>
              <a:rPr lang="en-US" altLang="ko-KR" dirty="0" smtClean="0">
                <a:solidFill>
                  <a:srgbClr val="002060"/>
                </a:solidFill>
              </a:rPr>
              <a:t>: 5, </a:t>
            </a:r>
            <a:r>
              <a:rPr lang="ko-KR" altLang="en-US" dirty="0" smtClean="0">
                <a:solidFill>
                  <a:srgbClr val="002060"/>
                </a:solidFill>
              </a:rPr>
              <a:t>소비자 수 </a:t>
            </a:r>
            <a:r>
              <a:rPr lang="en-US" altLang="ko-KR" dirty="0" smtClean="0">
                <a:solidFill>
                  <a:srgbClr val="002060"/>
                </a:solidFill>
              </a:rPr>
              <a:t>: 2</a:t>
            </a: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하나의 생산자가 생산하는 </a:t>
            </a:r>
            <a:r>
              <a:rPr lang="en-US" altLang="ko-KR" dirty="0" smtClean="0">
                <a:solidFill>
                  <a:srgbClr val="002060"/>
                </a:solidFill>
              </a:rPr>
              <a:t>item </a:t>
            </a:r>
            <a:r>
              <a:rPr lang="ko-KR" altLang="en-US" dirty="0" smtClean="0">
                <a:solidFill>
                  <a:srgbClr val="002060"/>
                </a:solidFill>
              </a:rPr>
              <a:t>수 </a:t>
            </a:r>
            <a:r>
              <a:rPr lang="en-US" altLang="ko-KR" dirty="0" smtClean="0">
                <a:solidFill>
                  <a:srgbClr val="002060"/>
                </a:solidFill>
              </a:rPr>
              <a:t>: 6  (6 * 5 = 30)</a:t>
            </a: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하나의 소비자가 소비하는 </a:t>
            </a:r>
            <a:r>
              <a:rPr lang="en-US" altLang="ko-KR" dirty="0" smtClean="0">
                <a:solidFill>
                  <a:srgbClr val="002060"/>
                </a:solidFill>
              </a:rPr>
              <a:t>item </a:t>
            </a:r>
            <a:r>
              <a:rPr lang="ko-KR" altLang="en-US" dirty="0" smtClean="0">
                <a:solidFill>
                  <a:srgbClr val="002060"/>
                </a:solidFill>
              </a:rPr>
              <a:t>수 </a:t>
            </a:r>
            <a:r>
              <a:rPr lang="en-US" altLang="ko-KR" dirty="0" smtClean="0">
                <a:solidFill>
                  <a:srgbClr val="002060"/>
                </a:solidFill>
              </a:rPr>
              <a:t>: 15 (15 * 2 = 30)</a:t>
            </a: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현재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를 통한 임계영역 설정이 안되어 있어 </a:t>
            </a:r>
            <a:r>
              <a:rPr lang="en-US" altLang="ko-KR" dirty="0" smtClean="0">
                <a:solidFill>
                  <a:srgbClr val="002060"/>
                </a:solidFill>
              </a:rPr>
              <a:t>empty</a:t>
            </a:r>
            <a:r>
              <a:rPr lang="ko-KR" altLang="en-US" dirty="0" smtClean="0">
                <a:solidFill>
                  <a:srgbClr val="002060"/>
                </a:solidFill>
              </a:rPr>
              <a:t>나 </a:t>
            </a:r>
            <a:r>
              <a:rPr lang="en-US" altLang="ko-KR" dirty="0" smtClean="0">
                <a:solidFill>
                  <a:srgbClr val="002060"/>
                </a:solidFill>
              </a:rPr>
              <a:t>full</a:t>
            </a:r>
            <a:r>
              <a:rPr lang="ko-KR" altLang="en-US" dirty="0" smtClean="0">
                <a:solidFill>
                  <a:srgbClr val="002060"/>
                </a:solidFill>
              </a:rPr>
              <a:t>이 나오는 경우가 있음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오늘 배운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를 활용하여 </a:t>
            </a:r>
            <a:r>
              <a:rPr lang="en-US" altLang="ko-KR" dirty="0" smtClean="0">
                <a:solidFill>
                  <a:srgbClr val="002060"/>
                </a:solidFill>
              </a:rPr>
              <a:t>empty</a:t>
            </a:r>
            <a:r>
              <a:rPr lang="ko-KR" altLang="en-US" dirty="0" smtClean="0">
                <a:solidFill>
                  <a:srgbClr val="002060"/>
                </a:solidFill>
              </a:rPr>
              <a:t>나 </a:t>
            </a:r>
            <a:r>
              <a:rPr lang="en-US" altLang="ko-KR" dirty="0" smtClean="0">
                <a:solidFill>
                  <a:srgbClr val="002060"/>
                </a:solidFill>
              </a:rPr>
              <a:t>full</a:t>
            </a:r>
            <a:r>
              <a:rPr lang="ko-KR" altLang="en-US" dirty="0" smtClean="0">
                <a:solidFill>
                  <a:srgbClr val="002060"/>
                </a:solidFill>
              </a:rPr>
              <a:t>이 나오지 않아야 함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1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[4/12]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9375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producer-</a:t>
            </a:r>
            <a:r>
              <a:rPr lang="en-US" altLang="ko-KR" dirty="0" err="1" smtClean="0">
                <a:solidFill>
                  <a:srgbClr val="002060"/>
                </a:solidFill>
              </a:rPr>
              <a:t>consumer.c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코드 작성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바탕화면에 </a:t>
            </a:r>
            <a:r>
              <a:rPr lang="en-US" altLang="ko-KR" dirty="0" err="1" smtClean="0">
                <a:solidFill>
                  <a:srgbClr val="002060"/>
                </a:solidFill>
              </a:rPr>
              <a:t>pc_exercise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디렉토리 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2060"/>
                </a:solidFill>
              </a:rPr>
              <a:t>mkdir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</a:rPr>
              <a:t>pc_exercise</a:t>
            </a:r>
            <a:endParaRPr lang="en-US" altLang="ko-KR" dirty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producer-</a:t>
            </a:r>
            <a:r>
              <a:rPr lang="en-US" altLang="ko-KR" dirty="0" err="1" smtClean="0">
                <a:solidFill>
                  <a:srgbClr val="002060"/>
                </a:solidFill>
              </a:rPr>
              <a:t>consumer.c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파일 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356992"/>
            <a:ext cx="5543550" cy="247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132856"/>
            <a:ext cx="6000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7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</a:t>
            </a:r>
            <a:r>
              <a:rPr lang="en-US" altLang="ko-KR" dirty="0"/>
              <a:t>5</a:t>
            </a:r>
            <a:r>
              <a:rPr lang="en-US" altLang="ko-KR" dirty="0" smtClean="0"/>
              <a:t>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producer-</a:t>
            </a:r>
            <a:r>
              <a:rPr lang="en-US" altLang="ko-KR" dirty="0" err="1" smtClean="0">
                <a:solidFill>
                  <a:srgbClr val="002060"/>
                </a:solidFill>
              </a:rPr>
              <a:t>consumer.c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84784"/>
            <a:ext cx="4464496" cy="5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[6/12]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producer-</a:t>
            </a:r>
            <a:r>
              <a:rPr lang="en-US" altLang="ko-KR" dirty="0" err="1" smtClean="0">
                <a:solidFill>
                  <a:srgbClr val="002060"/>
                </a:solidFill>
              </a:rPr>
              <a:t>consumer.c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484784"/>
            <a:ext cx="5735275" cy="50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</a:t>
            </a:r>
            <a:r>
              <a:rPr lang="en-US" altLang="ko-KR" dirty="0"/>
              <a:t>7</a:t>
            </a:r>
            <a:r>
              <a:rPr lang="en-US" altLang="ko-KR" dirty="0" smtClean="0"/>
              <a:t>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producer-</a:t>
            </a:r>
            <a:r>
              <a:rPr lang="en-US" altLang="ko-KR" dirty="0" err="1" smtClean="0">
                <a:solidFill>
                  <a:srgbClr val="002060"/>
                </a:solidFill>
              </a:rPr>
              <a:t>consumer.c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12776"/>
            <a:ext cx="5400600" cy="51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7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</a:t>
            </a:r>
            <a:r>
              <a:rPr lang="en-US" altLang="ko-KR" dirty="0"/>
              <a:t>8</a:t>
            </a:r>
            <a:r>
              <a:rPr lang="en-US" altLang="ko-KR" dirty="0" smtClean="0"/>
              <a:t>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165766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Makefile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작성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vi </a:t>
            </a:r>
            <a:r>
              <a:rPr lang="en-US" altLang="ko-KR" dirty="0" err="1" smtClean="0">
                <a:solidFill>
                  <a:srgbClr val="002060"/>
                </a:solidFill>
              </a:rPr>
              <a:t>Makefile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</a:rPr>
              <a:t>ls </a:t>
            </a:r>
            <a:r>
              <a:rPr lang="ko-KR" altLang="en-US" dirty="0">
                <a:solidFill>
                  <a:srgbClr val="002060"/>
                </a:solidFill>
              </a:rPr>
              <a:t>명령어를 입력하여 </a:t>
            </a:r>
            <a:r>
              <a:rPr lang="en-US" altLang="ko-KR" dirty="0" err="1">
                <a:solidFill>
                  <a:srgbClr val="002060"/>
                </a:solidFill>
              </a:rPr>
              <a:t>Makefile</a:t>
            </a:r>
            <a:r>
              <a:rPr lang="ko-KR" altLang="en-US" dirty="0">
                <a:solidFill>
                  <a:srgbClr val="002060"/>
                </a:solidFill>
              </a:rPr>
              <a:t>과 </a:t>
            </a:r>
            <a:r>
              <a:rPr lang="en-US" altLang="ko-KR" dirty="0" err="1">
                <a:solidFill>
                  <a:srgbClr val="002060"/>
                </a:solidFill>
              </a:rPr>
              <a:t>producer_consumer.c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파일 확인</a:t>
            </a:r>
          </a:p>
          <a:p>
            <a:pPr marL="457200" lvl="1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6324600" cy="24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32856"/>
            <a:ext cx="5465201" cy="2088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869160"/>
            <a:ext cx="5591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</a:t>
            </a:r>
            <a:r>
              <a:rPr lang="en-US" altLang="ko-KR" dirty="0"/>
              <a:t>9</a:t>
            </a:r>
            <a:r>
              <a:rPr lang="en-US" altLang="ko-KR" dirty="0" smtClean="0"/>
              <a:t>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165766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실행 파일 생성</a:t>
            </a:r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>
                <a:solidFill>
                  <a:srgbClr val="002060"/>
                </a:solidFill>
              </a:rPr>
              <a:t>Make </a:t>
            </a:r>
            <a:r>
              <a:rPr lang="ko-KR" altLang="en-US" dirty="0">
                <a:solidFill>
                  <a:srgbClr val="002060"/>
                </a:solidFill>
              </a:rPr>
              <a:t>명령어 입력하여 실행파일 생성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1916832"/>
            <a:ext cx="7176797" cy="6480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852936"/>
            <a:ext cx="7200800" cy="41147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79712" y="3068960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6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mutex</a:t>
            </a:r>
          </a:p>
          <a:p>
            <a:endParaRPr lang="en-US" altLang="ko-KR" smtClean="0"/>
          </a:p>
          <a:p>
            <a:r>
              <a:rPr lang="ko-KR" altLang="en-US" smtClean="0"/>
              <a:t>생산자</a:t>
            </a:r>
            <a:r>
              <a:rPr lang="en-US" altLang="ko-KR" smtClean="0"/>
              <a:t>-</a:t>
            </a:r>
            <a:r>
              <a:rPr lang="ko-KR" altLang="en-US" smtClean="0"/>
              <a:t>소비자 문제</a:t>
            </a:r>
            <a:endParaRPr lang="en-US" altLang="ko-KR" smtClean="0"/>
          </a:p>
          <a:p>
            <a:endParaRPr lang="en-US" altLang="ko-KR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13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[10/12]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실행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./pc </a:t>
            </a:r>
            <a:r>
              <a:rPr lang="ko-KR" altLang="en-US" dirty="0" smtClean="0">
                <a:solidFill>
                  <a:srgbClr val="002060"/>
                </a:solidFill>
              </a:rPr>
              <a:t>명령어 입력하여 실행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44824"/>
            <a:ext cx="4752528" cy="41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56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[11/12]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producer-</a:t>
            </a:r>
            <a:r>
              <a:rPr lang="en-US" altLang="ko-KR" dirty="0" err="1" smtClean="0">
                <a:solidFill>
                  <a:srgbClr val="002060"/>
                </a:solidFill>
              </a:rPr>
              <a:t>consumer.c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생산자 코드 수정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생산자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주석에 있는 내용을 따라 코딩 진행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69246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-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[12/12]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producer-</a:t>
            </a:r>
            <a:r>
              <a:rPr lang="en-US" altLang="ko-KR" dirty="0" err="1" smtClean="0">
                <a:solidFill>
                  <a:srgbClr val="002060"/>
                </a:solidFill>
              </a:rPr>
              <a:t>consumer.c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소비자 </a:t>
            </a:r>
            <a:r>
              <a:rPr lang="ko-KR" altLang="en-US" dirty="0">
                <a:solidFill>
                  <a:srgbClr val="002060"/>
                </a:solidFill>
              </a:rPr>
              <a:t>코드 </a:t>
            </a:r>
            <a:r>
              <a:rPr lang="ko-KR" altLang="en-US" dirty="0" smtClean="0">
                <a:solidFill>
                  <a:srgbClr val="002060"/>
                </a:solidFill>
              </a:rPr>
              <a:t>수정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소비자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주석에 있는 내용을 따라 코딩 진행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2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72816"/>
            <a:ext cx="6953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1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과제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1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[1/2]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시간에 수업한 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문제를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를 이용하여 해결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다음주 실습 시간 전까지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2019.05.6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구현한 코드</a:t>
            </a:r>
            <a:r>
              <a:rPr lang="en-US" altLang="ko-KR" dirty="0" smtClean="0"/>
              <a:t>(.c)</a:t>
            </a:r>
            <a:r>
              <a:rPr lang="ko-KR" altLang="en-US" dirty="0" smtClean="0"/>
              <a:t>와 실행 결과 스크린 샷이 포함된 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함수를 어떻게 구현하였는지 작성한 보고서</a:t>
            </a:r>
            <a:r>
              <a:rPr lang="en-US" altLang="ko-KR" dirty="0" smtClean="0"/>
              <a:t>(.pdf)</a:t>
            </a:r>
            <a:r>
              <a:rPr lang="ko-KR" altLang="en-US" dirty="0" smtClean="0"/>
              <a:t>를 압축하여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파일명</a:t>
            </a:r>
            <a:r>
              <a:rPr lang="en-US" altLang="ko-KR" dirty="0" smtClean="0"/>
              <a:t>:</a:t>
            </a:r>
            <a:r>
              <a:rPr lang="en-US" altLang="ko-KR" dirty="0" smtClean="0"/>
              <a:t>OS00_03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38401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과제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en-US" altLang="ko-KR" dirty="0"/>
              <a:t>2</a:t>
            </a:r>
            <a:r>
              <a:rPr lang="en-US" altLang="ko-KR" dirty="0" smtClean="0"/>
              <a:t>/2]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568915" cy="5072098"/>
          </a:xfrm>
        </p:spPr>
        <p:txBody>
          <a:bodyPr/>
          <a:lstStyle/>
          <a:p>
            <a:pPr lvl="0"/>
            <a:r>
              <a:rPr lang="ko-KR" altLang="en-US" dirty="0" smtClean="0"/>
              <a:t>과제 결과 예시</a:t>
            </a:r>
            <a:endParaRPr lang="en-US" altLang="ko-KR" dirty="0"/>
          </a:p>
          <a:p>
            <a:pPr lvl="1"/>
            <a:r>
              <a:rPr lang="ko-KR" altLang="en-US" dirty="0" smtClean="0"/>
              <a:t>각 생산자에서 생산한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데이터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각 소비자에서 소비한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데이터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결과를 화면에 출력</a:t>
            </a:r>
            <a:endParaRPr lang="en-US" altLang="ko-KR" dirty="0"/>
          </a:p>
          <a:p>
            <a:pPr lvl="1"/>
            <a:r>
              <a:rPr lang="ko-KR" altLang="en-US" dirty="0" smtClean="0"/>
              <a:t>정상 적으로 구현하였으면 </a:t>
            </a:r>
            <a:r>
              <a:rPr lang="en-US" altLang="ko-KR" dirty="0" smtClean="0"/>
              <a:t>full, empty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문장이 출력 안됨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00"/>
          <a:stretch/>
        </p:blipFill>
        <p:spPr>
          <a:xfrm>
            <a:off x="5364088" y="1605063"/>
            <a:ext cx="1445408" cy="4005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9"/>
          <a:stretch/>
        </p:blipFill>
        <p:spPr>
          <a:xfrm>
            <a:off x="7241392" y="1607006"/>
            <a:ext cx="1445408" cy="29695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15" y="4554512"/>
            <a:ext cx="1442185" cy="11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smtClean="0"/>
              <a:t>Q&amp;A</a:t>
            </a:r>
            <a:endParaRPr lang="ko-KR" altLang="en-US" sz="540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mutex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9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MUTEX[1/6]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Critical Section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파일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입출력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공유 데이터 등을 원자적으로 실행할 필요가 있는 명령문 또는 코드의 일부 영역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하나의 프로세스 또는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  <a:r>
              <a:rPr lang="ko-KR" altLang="en-US" dirty="0" smtClean="0">
                <a:solidFill>
                  <a:srgbClr val="002060"/>
                </a:solidFill>
              </a:rPr>
              <a:t>만이 접근 가능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068960"/>
            <a:ext cx="4371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31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MUTEX[2/6]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MUTEX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상호 배제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MUT</a:t>
            </a:r>
            <a:r>
              <a:rPr lang="en-US" altLang="ko-KR" dirty="0" err="1" smtClean="0">
                <a:solidFill>
                  <a:srgbClr val="002060"/>
                </a:solidFill>
              </a:rPr>
              <a:t>ual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EX</a:t>
            </a:r>
            <a:r>
              <a:rPr lang="en-US" altLang="ko-KR" dirty="0" err="1" smtClean="0">
                <a:solidFill>
                  <a:srgbClr val="002060"/>
                </a:solidFill>
              </a:rPr>
              <a:t>clusion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en-US" altLang="ko-KR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경쟁 상태</a:t>
            </a:r>
            <a:r>
              <a:rPr lang="en-US" altLang="ko-KR" dirty="0" smtClean="0">
                <a:solidFill>
                  <a:srgbClr val="002060"/>
                </a:solidFill>
              </a:rPr>
              <a:t>(Race Condition)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방지하기 위해 제정 된 동시성 제어</a:t>
            </a:r>
            <a:r>
              <a:rPr lang="en-US" altLang="ko-KR" dirty="0" smtClean="0">
                <a:solidFill>
                  <a:srgbClr val="002060"/>
                </a:solidFill>
              </a:rPr>
              <a:t>(Concurrency control)</a:t>
            </a:r>
            <a:r>
              <a:rPr lang="ko-KR" altLang="en-US" dirty="0" smtClean="0">
                <a:solidFill>
                  <a:srgbClr val="002060"/>
                </a:solidFill>
              </a:rPr>
              <a:t>의 특성</a:t>
            </a:r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하나의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  <a:r>
              <a:rPr lang="ko-KR" altLang="en-US" dirty="0" smtClean="0">
                <a:solidFill>
                  <a:srgbClr val="002060"/>
                </a:solidFill>
              </a:rPr>
              <a:t>가 임계 영역</a:t>
            </a:r>
            <a:r>
              <a:rPr lang="en-US" altLang="ko-KR" dirty="0" smtClean="0">
                <a:solidFill>
                  <a:srgbClr val="002060"/>
                </a:solidFill>
              </a:rPr>
              <a:t>(Critical Section)</a:t>
            </a:r>
            <a:r>
              <a:rPr lang="ko-KR" altLang="en-US" dirty="0" smtClean="0">
                <a:solidFill>
                  <a:srgbClr val="002060"/>
                </a:solidFill>
              </a:rPr>
              <a:t>에서 작업하고 있을 때 다른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  <a:r>
              <a:rPr lang="ko-KR" altLang="en-US" dirty="0" smtClean="0">
                <a:solidFill>
                  <a:srgbClr val="002060"/>
                </a:solidFill>
              </a:rPr>
              <a:t>가 진입하지 못하도록 하는 요구사항을 가짐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57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MUTEX[3/6]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pthread_mutex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2060"/>
                </a:solidFill>
              </a:rPr>
              <a:t>pthread</a:t>
            </a:r>
            <a:r>
              <a:rPr lang="ko-KR" altLang="en-US" dirty="0" smtClean="0">
                <a:solidFill>
                  <a:srgbClr val="002060"/>
                </a:solidFill>
              </a:rPr>
              <a:t>에서 제공하는 동기화 메커니즘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사용시 </a:t>
            </a:r>
            <a:r>
              <a:rPr lang="en-US" altLang="ko-KR" dirty="0" err="1" smtClean="0">
                <a:solidFill>
                  <a:srgbClr val="002060"/>
                </a:solidFill>
              </a:rPr>
              <a:t>pthread.h</a:t>
            </a:r>
            <a:r>
              <a:rPr lang="ko-KR" altLang="en-US" dirty="0" smtClean="0">
                <a:solidFill>
                  <a:srgbClr val="002060"/>
                </a:solidFill>
              </a:rPr>
              <a:t>를 반드시 포함해야 하며 컴파일 시 </a:t>
            </a:r>
            <a:r>
              <a:rPr lang="en-US" altLang="ko-KR" dirty="0" smtClean="0">
                <a:solidFill>
                  <a:srgbClr val="002060"/>
                </a:solidFill>
              </a:rPr>
              <a:t>–</a:t>
            </a:r>
            <a:r>
              <a:rPr lang="en-US" altLang="ko-KR" dirty="0" err="1" smtClean="0">
                <a:solidFill>
                  <a:srgbClr val="002060"/>
                </a:solidFill>
              </a:rPr>
              <a:t>lpthread</a:t>
            </a:r>
            <a:r>
              <a:rPr lang="ko-KR" altLang="en-US" dirty="0" smtClean="0">
                <a:solidFill>
                  <a:srgbClr val="002060"/>
                </a:solidFill>
              </a:rPr>
              <a:t>옵션을 주어야 </a:t>
            </a:r>
            <a:r>
              <a:rPr lang="ko-KR" altLang="en-US" dirty="0" smtClean="0">
                <a:solidFill>
                  <a:srgbClr val="002060"/>
                </a:solidFill>
              </a:rPr>
              <a:t>함</a:t>
            </a:r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MUTEX[4/6]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pthread_mutex_t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변수 선언 타입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PTHREAD_MUTEX_INITIALIZER</a:t>
            </a:r>
            <a:r>
              <a:rPr lang="ko-KR" altLang="en-US" dirty="0" smtClean="0">
                <a:solidFill>
                  <a:srgbClr val="002060"/>
                </a:solidFill>
              </a:rPr>
              <a:t>상수로 초기화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생산자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소비자 문제에 사용되는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변수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pthread_mutex_lock</a:t>
            </a:r>
            <a:r>
              <a:rPr lang="en-US" altLang="ko-KR" dirty="0" smtClean="0">
                <a:solidFill>
                  <a:srgbClr val="002060"/>
                </a:solidFill>
              </a:rPr>
              <a:t>(&amp;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지정된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를 잠그는 함수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pthread_mutex_unlock</a:t>
            </a:r>
            <a:r>
              <a:rPr lang="en-US" altLang="ko-KR" dirty="0" smtClean="0">
                <a:solidFill>
                  <a:srgbClr val="002060"/>
                </a:solidFill>
              </a:rPr>
              <a:t>(&amp;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2060"/>
                </a:solidFill>
              </a:rPr>
              <a:t>pthread_mutex_lock</a:t>
            </a:r>
            <a:r>
              <a:rPr lang="ko-KR" altLang="en-US" dirty="0" smtClean="0">
                <a:solidFill>
                  <a:srgbClr val="002060"/>
                </a:solidFill>
              </a:rPr>
              <a:t>으로 잠겨있는 지정된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의 </a:t>
            </a:r>
            <a:r>
              <a:rPr lang="en-US" altLang="ko-KR" dirty="0" smtClean="0">
                <a:solidFill>
                  <a:srgbClr val="002060"/>
                </a:solidFill>
              </a:rPr>
              <a:t>lock</a:t>
            </a:r>
            <a:r>
              <a:rPr lang="ko-KR" altLang="en-US" dirty="0" smtClean="0">
                <a:solidFill>
                  <a:srgbClr val="002060"/>
                </a:solidFill>
              </a:rPr>
              <a:t>을 푸는 함수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2060"/>
                </a:solidFill>
              </a:rPr>
              <a:t>pthread_mutex_lock</a:t>
            </a:r>
            <a:r>
              <a:rPr lang="ko-KR" altLang="en-US" dirty="0" smtClean="0">
                <a:solidFill>
                  <a:srgbClr val="002060"/>
                </a:solidFill>
              </a:rPr>
              <a:t>을 통해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를 잠갔을 때 반드시 </a:t>
            </a:r>
            <a:r>
              <a:rPr lang="en-US" altLang="ko-KR" dirty="0" err="1" smtClean="0">
                <a:solidFill>
                  <a:srgbClr val="002060"/>
                </a:solidFill>
              </a:rPr>
              <a:t>pthread_mutex_unlock</a:t>
            </a:r>
            <a:r>
              <a:rPr lang="ko-KR" altLang="en-US" dirty="0" smtClean="0">
                <a:solidFill>
                  <a:srgbClr val="002060"/>
                </a:solidFill>
              </a:rPr>
              <a:t>함수를 호출해 반드시 </a:t>
            </a:r>
            <a:r>
              <a:rPr lang="ko-KR" altLang="en-US" dirty="0" smtClean="0">
                <a:solidFill>
                  <a:srgbClr val="002060"/>
                </a:solidFill>
              </a:rPr>
              <a:t>잠</a:t>
            </a:r>
            <a:r>
              <a:rPr lang="ko-KR" altLang="en-US" dirty="0" smtClean="0">
                <a:solidFill>
                  <a:srgbClr val="002060"/>
                </a:solidFill>
              </a:rPr>
              <a:t>겨진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를 풀 것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40968"/>
            <a:ext cx="688036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29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MUTEX[5/6]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pthread_cond_t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2060"/>
                </a:solidFill>
              </a:rPr>
              <a:t>조건변수는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  <a:r>
              <a:rPr lang="ko-KR" altLang="en-US" dirty="0" smtClean="0">
                <a:solidFill>
                  <a:srgbClr val="002060"/>
                </a:solidFill>
              </a:rPr>
              <a:t>간 동기화를 위해 사용하는 변수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공유 데이터의 안정을 보장하기 위해 사용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  <a:r>
              <a:rPr lang="ko-KR" altLang="en-US" dirty="0" smtClean="0">
                <a:solidFill>
                  <a:srgbClr val="002060"/>
                </a:solidFill>
              </a:rPr>
              <a:t>는 </a:t>
            </a:r>
            <a:r>
              <a:rPr lang="ko-KR" altLang="en-US" dirty="0" err="1" smtClean="0">
                <a:solidFill>
                  <a:srgbClr val="002060"/>
                </a:solidFill>
              </a:rPr>
              <a:t>조건변수에</a:t>
            </a:r>
            <a:r>
              <a:rPr lang="ko-KR" altLang="en-US" dirty="0" smtClean="0">
                <a:solidFill>
                  <a:srgbClr val="002060"/>
                </a:solidFill>
              </a:rPr>
              <a:t> 시그널이 전달될 때까지 특정영역에서 대기상태가 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시그널이 전달되면 대기 상태가 풀리고 다음 코드로 진행됨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PTHREAD_COND_INITIALIZER</a:t>
            </a:r>
            <a:r>
              <a:rPr lang="ko-KR" altLang="en-US" dirty="0" smtClean="0">
                <a:solidFill>
                  <a:srgbClr val="002060"/>
                </a:solidFill>
              </a:rPr>
              <a:t>상수로 초기화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생산자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소비자 문제에 선언된 </a:t>
            </a:r>
            <a:r>
              <a:rPr lang="ko-KR" altLang="en-US" dirty="0" err="1" smtClean="0">
                <a:solidFill>
                  <a:srgbClr val="002060"/>
                </a:solidFill>
              </a:rPr>
              <a:t>조건변수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365104"/>
            <a:ext cx="712325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MUTEX[6/6]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pthread_cond_wait</a:t>
            </a:r>
            <a:r>
              <a:rPr lang="en-US" altLang="ko-KR" dirty="0" smtClean="0">
                <a:solidFill>
                  <a:srgbClr val="002060"/>
                </a:solidFill>
              </a:rPr>
              <a:t>(&amp;</a:t>
            </a:r>
            <a:r>
              <a:rPr lang="ko-KR" altLang="en-US" dirty="0" smtClean="0">
                <a:solidFill>
                  <a:srgbClr val="002060"/>
                </a:solidFill>
              </a:rPr>
              <a:t>조건변수</a:t>
            </a:r>
            <a:r>
              <a:rPr lang="en-US" altLang="ko-KR" dirty="0" smtClean="0">
                <a:solidFill>
                  <a:srgbClr val="002060"/>
                </a:solidFill>
              </a:rPr>
              <a:t>, &amp;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변수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조건변수로 </a:t>
            </a:r>
            <a:r>
              <a:rPr lang="en-US" altLang="ko-KR" dirty="0" smtClean="0">
                <a:solidFill>
                  <a:srgbClr val="002060"/>
                </a:solidFill>
              </a:rPr>
              <a:t>signal</a:t>
            </a:r>
            <a:r>
              <a:rPr lang="ko-KR" altLang="en-US" dirty="0" smtClean="0">
                <a:solidFill>
                  <a:srgbClr val="002060"/>
                </a:solidFill>
              </a:rPr>
              <a:t>이 오는 것을 기다림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wait </a:t>
            </a:r>
            <a:r>
              <a:rPr lang="ko-KR" altLang="en-US" dirty="0" smtClean="0">
                <a:solidFill>
                  <a:srgbClr val="002060"/>
                </a:solidFill>
              </a:rPr>
              <a:t>상태가 되면서 </a:t>
            </a:r>
            <a:r>
              <a:rPr lang="en-US" altLang="ko-KR" dirty="0" smtClean="0">
                <a:solidFill>
                  <a:srgbClr val="002060"/>
                </a:solidFill>
              </a:rPr>
              <a:t>lock</a:t>
            </a:r>
            <a:r>
              <a:rPr lang="ko-KR" altLang="en-US" dirty="0" smtClean="0">
                <a:solidFill>
                  <a:srgbClr val="002060"/>
                </a:solidFill>
              </a:rPr>
              <a:t>걸어 놓은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를 잠금 해제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2060"/>
                </a:solidFill>
              </a:rPr>
              <a:t>signal</a:t>
            </a:r>
            <a:r>
              <a:rPr lang="ko-KR" altLang="en-US" dirty="0" smtClean="0">
                <a:solidFill>
                  <a:srgbClr val="002060"/>
                </a:solidFill>
              </a:rPr>
              <a:t>을 받아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  <a:r>
              <a:rPr lang="ko-KR" altLang="en-US" dirty="0" smtClean="0">
                <a:solidFill>
                  <a:srgbClr val="002060"/>
                </a:solidFill>
              </a:rPr>
              <a:t>가 깨어나면 </a:t>
            </a:r>
            <a:r>
              <a:rPr lang="en-US" altLang="ko-KR" dirty="0" err="1" smtClean="0">
                <a:solidFill>
                  <a:srgbClr val="002060"/>
                </a:solidFill>
              </a:rPr>
              <a:t>mutex</a:t>
            </a:r>
            <a:r>
              <a:rPr lang="ko-KR" altLang="en-US" dirty="0" smtClean="0">
                <a:solidFill>
                  <a:srgbClr val="002060"/>
                </a:solidFill>
              </a:rPr>
              <a:t>를 다시 잠금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err="1" smtClean="0">
                <a:solidFill>
                  <a:srgbClr val="002060"/>
                </a:solidFill>
              </a:rPr>
              <a:t>pthread_cond_signal</a:t>
            </a:r>
            <a:r>
              <a:rPr lang="en-US" altLang="ko-KR" dirty="0" smtClean="0">
                <a:solidFill>
                  <a:srgbClr val="002060"/>
                </a:solidFill>
              </a:rPr>
              <a:t>(&amp;</a:t>
            </a:r>
            <a:r>
              <a:rPr lang="ko-KR" altLang="en-US" dirty="0" smtClean="0">
                <a:solidFill>
                  <a:srgbClr val="002060"/>
                </a:solidFill>
              </a:rPr>
              <a:t>조건변수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2060"/>
                </a:solidFill>
              </a:rPr>
              <a:t>조건변수에 </a:t>
            </a:r>
            <a:r>
              <a:rPr lang="en-US" altLang="ko-KR" dirty="0" smtClean="0">
                <a:solidFill>
                  <a:srgbClr val="002060"/>
                </a:solidFill>
              </a:rPr>
              <a:t>signal</a:t>
            </a:r>
            <a:r>
              <a:rPr lang="ko-KR" altLang="en-US" dirty="0" smtClean="0">
                <a:solidFill>
                  <a:srgbClr val="002060"/>
                </a:solidFill>
              </a:rPr>
              <a:t>을 보내 기다리고 있는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  <a:r>
              <a:rPr lang="ko-KR" altLang="en-US" dirty="0" smtClean="0">
                <a:solidFill>
                  <a:srgbClr val="002060"/>
                </a:solidFill>
              </a:rPr>
              <a:t>를 깨움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r>
              <a:rPr lang="ko-KR" altLang="en-US" dirty="0">
                <a:solidFill>
                  <a:srgbClr val="002060"/>
                </a:solidFill>
              </a:rPr>
              <a:t>여러 개의 </a:t>
            </a:r>
            <a:r>
              <a:rPr lang="en-US" altLang="ko-KR" dirty="0" smtClean="0">
                <a:solidFill>
                  <a:srgbClr val="002060"/>
                </a:solidFill>
              </a:rPr>
              <a:t>Thread</a:t>
            </a:r>
            <a:r>
              <a:rPr lang="ko-KR" altLang="en-US" dirty="0" smtClean="0">
                <a:solidFill>
                  <a:srgbClr val="002060"/>
                </a:solidFill>
              </a:rPr>
              <a:t>가 </a:t>
            </a:r>
            <a:r>
              <a:rPr lang="ko-KR" altLang="en-US" dirty="0">
                <a:solidFill>
                  <a:srgbClr val="002060"/>
                </a:solidFill>
              </a:rPr>
              <a:t>조건변수에서 기다리고 있다면 하나만 깨어나지만 어떤 것이 깨어날지는 </a:t>
            </a:r>
            <a:r>
              <a:rPr lang="ko-KR" altLang="en-US" dirty="0" smtClean="0">
                <a:solidFill>
                  <a:srgbClr val="002060"/>
                </a:solidFill>
              </a:rPr>
              <a:t>모름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altLang="ko-KR" dirty="0" smtClean="0">
              <a:solidFill>
                <a:srgbClr val="002060"/>
              </a:solidFill>
            </a:endParaRPr>
          </a:p>
          <a:p>
            <a:pPr lvl="1"/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6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23547</TotalTime>
  <Words>1289</Words>
  <Application>Microsoft Office PowerPoint</Application>
  <PresentationFormat>화면 슬라이드 쇼(4:3)</PresentationFormat>
  <Paragraphs>339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맑은 고딕</vt:lpstr>
      <vt:lpstr>Arial</vt:lpstr>
      <vt:lpstr>Symbol</vt:lpstr>
      <vt:lpstr>Wingdings</vt:lpstr>
      <vt:lpstr>Office 테마</vt:lpstr>
      <vt:lpstr>실습 9주차</vt:lpstr>
      <vt:lpstr>Contents</vt:lpstr>
      <vt:lpstr>mutex</vt:lpstr>
      <vt:lpstr>MUTEX[1/6]</vt:lpstr>
      <vt:lpstr>MUTEX[2/6]</vt:lpstr>
      <vt:lpstr>MUTEX[3/6]</vt:lpstr>
      <vt:lpstr>MUTEX[4/6]</vt:lpstr>
      <vt:lpstr>MUTEX[5/6]</vt:lpstr>
      <vt:lpstr>MUTEX[6/6]</vt:lpstr>
      <vt:lpstr>생산자-소비자 문제</vt:lpstr>
      <vt:lpstr>생산자-소비자 문제[1/12]</vt:lpstr>
      <vt:lpstr>생산자-소비자 문제[2/12]</vt:lpstr>
      <vt:lpstr>생산자-소비자 문제[3/12]</vt:lpstr>
      <vt:lpstr>생산자-소비자 문제[4/12]</vt:lpstr>
      <vt:lpstr>생산자-소비자 문제[5/12]</vt:lpstr>
      <vt:lpstr>생산자-소비자 문제[6/12]</vt:lpstr>
      <vt:lpstr>생산자-소비자 문제[7/12]</vt:lpstr>
      <vt:lpstr>생산자-소비자 문제[8/12]</vt:lpstr>
      <vt:lpstr>생산자-소비자 문제[9/12]</vt:lpstr>
      <vt:lpstr>생산자-소비자 문제[10/12]</vt:lpstr>
      <vt:lpstr>생산자-소비자 문제[11/12]</vt:lpstr>
      <vt:lpstr>생산자-소비자 문제[12/12]</vt:lpstr>
      <vt:lpstr> 생산자-소비자 과제</vt:lpstr>
      <vt:lpstr>과제 [1/2]</vt:lpstr>
      <vt:lpstr>과제 [2/2]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admin</cp:lastModifiedBy>
  <cp:revision>1557</cp:revision>
  <dcterms:created xsi:type="dcterms:W3CDTF">2011-03-25T06:45:23Z</dcterms:created>
  <dcterms:modified xsi:type="dcterms:W3CDTF">2019-04-29T02:23:22Z</dcterms:modified>
</cp:coreProperties>
</file>