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121" r:id="rId2"/>
  </p:sldMasterIdLst>
  <p:notesMasterIdLst>
    <p:notesMasterId r:id="rId50"/>
  </p:notesMasterIdLst>
  <p:handoutMasterIdLst>
    <p:handoutMasterId r:id="rId51"/>
  </p:handoutMasterIdLst>
  <p:sldIdLst>
    <p:sldId id="554" r:id="rId3"/>
    <p:sldId id="480" r:id="rId4"/>
    <p:sldId id="558" r:id="rId5"/>
    <p:sldId id="481" r:id="rId6"/>
    <p:sldId id="519" r:id="rId7"/>
    <p:sldId id="482" r:id="rId8"/>
    <p:sldId id="535" r:id="rId9"/>
    <p:sldId id="483" r:id="rId10"/>
    <p:sldId id="487" r:id="rId11"/>
    <p:sldId id="561" r:id="rId12"/>
    <p:sldId id="559" r:id="rId13"/>
    <p:sldId id="560" r:id="rId14"/>
    <p:sldId id="484" r:id="rId15"/>
    <p:sldId id="510" r:id="rId16"/>
    <p:sldId id="485" r:id="rId17"/>
    <p:sldId id="525" r:id="rId18"/>
    <p:sldId id="549" r:id="rId19"/>
    <p:sldId id="514" r:id="rId20"/>
    <p:sldId id="544" r:id="rId21"/>
    <p:sldId id="547" r:id="rId22"/>
    <p:sldId id="548" r:id="rId23"/>
    <p:sldId id="513" r:id="rId24"/>
    <p:sldId id="492" r:id="rId25"/>
    <p:sldId id="493" r:id="rId26"/>
    <p:sldId id="536" r:id="rId27"/>
    <p:sldId id="537" r:id="rId28"/>
    <p:sldId id="497" r:id="rId29"/>
    <p:sldId id="496" r:id="rId30"/>
    <p:sldId id="494" r:id="rId31"/>
    <p:sldId id="495" r:id="rId32"/>
    <p:sldId id="528" r:id="rId33"/>
    <p:sldId id="550" r:id="rId34"/>
    <p:sldId id="551" r:id="rId35"/>
    <p:sldId id="499" r:id="rId36"/>
    <p:sldId id="500" r:id="rId37"/>
    <p:sldId id="502" r:id="rId38"/>
    <p:sldId id="533" r:id="rId39"/>
    <p:sldId id="503" r:id="rId40"/>
    <p:sldId id="504" r:id="rId41"/>
    <p:sldId id="489" r:id="rId42"/>
    <p:sldId id="501" r:id="rId43"/>
    <p:sldId id="562" r:id="rId44"/>
    <p:sldId id="563" r:id="rId45"/>
    <p:sldId id="564" r:id="rId46"/>
    <p:sldId id="565" r:id="rId47"/>
    <p:sldId id="505" r:id="rId48"/>
    <p:sldId id="506" r:id="rId49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FF0000"/>
    <a:srgbClr val="000066"/>
    <a:srgbClr val="80008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9882" autoAdjust="0"/>
  </p:normalViewPr>
  <p:slideViewPr>
    <p:cSldViewPr>
      <p:cViewPr varScale="1">
        <p:scale>
          <a:sx n="115" d="100"/>
          <a:sy n="115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922" y="-10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2811F81-F946-4E14-AAD4-9895225A42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4469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3452104-7280-422B-9532-A533C89629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574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sp>
        <p:nvSpPr>
          <p:cNvPr id="675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FEB651D-233E-40AC-97B6-712DC5473B9D}" type="slidenum">
              <a:rPr lang="en-US" altLang="ko-KR" sz="1100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593069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 smtClean="0">
                <a:latin typeface="굴림" charset="-127"/>
                <a:ea typeface="굴림" charset="-127"/>
              </a:rPr>
              <a:t>{}</a:t>
            </a:r>
            <a:r>
              <a:rPr lang="ko-KR" altLang="en-US" dirty="0" smtClean="0">
                <a:latin typeface="굴림" charset="-127"/>
                <a:ea typeface="굴림" charset="-127"/>
              </a:rPr>
              <a:t>은</a:t>
            </a:r>
            <a:r>
              <a:rPr lang="en-US" altLang="ko-KR" dirty="0" smtClean="0">
                <a:latin typeface="굴림" charset="-127"/>
                <a:ea typeface="굴림" charset="-127"/>
              </a:rPr>
              <a:t> find </a:t>
            </a:r>
            <a:r>
              <a:rPr lang="ko-KR" altLang="en-US" dirty="0" smtClean="0">
                <a:latin typeface="굴림" charset="-127"/>
                <a:ea typeface="굴림" charset="-127"/>
              </a:rPr>
              <a:t>명령이 찾은 파일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r>
              <a:rPr lang="en-US" altLang="ko-KR" dirty="0" smtClean="0">
                <a:latin typeface="굴림" charset="-127"/>
                <a:ea typeface="굴림" charset="-127"/>
              </a:rPr>
              <a:t>\</a:t>
            </a:r>
            <a:r>
              <a:rPr lang="ko-KR" altLang="en-US" dirty="0" smtClean="0">
                <a:latin typeface="굴림" charset="-127"/>
                <a:ea typeface="굴림" charset="-127"/>
              </a:rPr>
              <a:t>은 </a:t>
            </a:r>
            <a:r>
              <a:rPr lang="en-US" altLang="ko-KR" dirty="0" smtClean="0">
                <a:latin typeface="굴림" charset="-127"/>
                <a:ea typeface="굴림" charset="-127"/>
              </a:rPr>
              <a:t>esc </a:t>
            </a:r>
            <a:r>
              <a:rPr lang="ko-KR" altLang="en-US" dirty="0" smtClean="0">
                <a:latin typeface="굴림" charset="-127"/>
                <a:ea typeface="굴림" charset="-127"/>
              </a:rPr>
              <a:t>의미</a:t>
            </a:r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D4E1C7E-93AF-4484-92F1-B2C67B7CA1C7}" type="slidenum">
              <a:rPr lang="en-US" altLang="ko-KR" sz="1100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910365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 smtClean="0">
                <a:latin typeface="굴림" charset="-127"/>
                <a:ea typeface="굴림" charset="-127"/>
              </a:rPr>
              <a:t>{}</a:t>
            </a:r>
            <a:r>
              <a:rPr lang="ko-KR" altLang="en-US" dirty="0" smtClean="0">
                <a:latin typeface="굴림" charset="-127"/>
                <a:ea typeface="굴림" charset="-127"/>
              </a:rPr>
              <a:t>은</a:t>
            </a:r>
            <a:r>
              <a:rPr lang="en-US" altLang="ko-KR" dirty="0" smtClean="0">
                <a:latin typeface="굴림" charset="-127"/>
                <a:ea typeface="굴림" charset="-127"/>
              </a:rPr>
              <a:t> find </a:t>
            </a:r>
            <a:r>
              <a:rPr lang="ko-KR" altLang="en-US" dirty="0" smtClean="0">
                <a:latin typeface="굴림" charset="-127"/>
                <a:ea typeface="굴림" charset="-127"/>
              </a:rPr>
              <a:t>명령이 찾은 파일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r>
              <a:rPr lang="en-US" altLang="ko-KR" dirty="0" smtClean="0">
                <a:latin typeface="굴림" charset="-127"/>
                <a:ea typeface="굴림" charset="-127"/>
              </a:rPr>
              <a:t>\</a:t>
            </a:r>
            <a:r>
              <a:rPr lang="ko-KR" altLang="en-US" dirty="0" smtClean="0">
                <a:latin typeface="굴림" charset="-127"/>
                <a:ea typeface="굴림" charset="-127"/>
              </a:rPr>
              <a:t>은 </a:t>
            </a:r>
            <a:r>
              <a:rPr lang="en-US" altLang="ko-KR" dirty="0" smtClean="0">
                <a:latin typeface="굴림" charset="-127"/>
                <a:ea typeface="굴림" charset="-127"/>
              </a:rPr>
              <a:t>esc </a:t>
            </a:r>
            <a:r>
              <a:rPr lang="ko-KR" altLang="en-US" dirty="0" smtClean="0">
                <a:latin typeface="굴림" charset="-127"/>
                <a:ea typeface="굴림" charset="-127"/>
              </a:rPr>
              <a:t>의미</a:t>
            </a:r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sp>
        <p:nvSpPr>
          <p:cNvPr id="696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86EA8E46-7B5A-4BE3-A642-B52579AE753F}" type="slidenum">
              <a:rPr lang="en-US" altLang="ko-KR" sz="1100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893489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 smtClean="0">
              <a:latin typeface="굴림" charset="-127"/>
              <a:ea typeface="굴림" charset="-127"/>
            </a:endParaRPr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EEC173C2-DC86-42DD-89B1-DD170E2445E9}" type="slidenum">
              <a:rPr lang="en-US" altLang="ko-KR" sz="1100" smtClean="0"/>
              <a:pPr eaLnBrk="1" hangingPunct="1">
                <a:spcBef>
                  <a:spcPct val="0"/>
                </a:spcBef>
              </a:pPr>
              <a:t>28</a:t>
            </a:fld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753406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0D46BDC-3A7A-4105-A9F6-774334E1E535}" type="slidenum">
              <a:rPr lang="en-US" altLang="ko-KR" sz="1100" smtClean="0"/>
              <a:pPr eaLnBrk="1" hangingPunct="1">
                <a:spcBef>
                  <a:spcPct val="0"/>
                </a:spcBef>
              </a:pPr>
              <a:t>40</a:t>
            </a:fld>
            <a:endParaRPr lang="en-US" altLang="ko-KR" sz="1100" smtClean="0"/>
          </a:p>
        </p:txBody>
      </p:sp>
    </p:spTree>
    <p:extLst>
      <p:ext uri="{BB962C8B-B14F-4D97-AF65-F5344CB8AC3E}">
        <p14:creationId xmlns:p14="http://schemas.microsoft.com/office/powerpoint/2010/main" val="2082865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 smtClean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7F9BA1F8-01B0-4C5C-BE84-B5649260E6F6}" type="slidenum">
              <a:rPr lang="en-US" altLang="ko-KR" sz="1100" smtClean="0"/>
              <a:pPr eaLnBrk="1" hangingPunct="1">
                <a:spcBef>
                  <a:spcPct val="0"/>
                </a:spcBef>
              </a:pPr>
              <a:t>41</a:t>
            </a:fld>
            <a:endParaRPr lang="en-US" altLang="ko-KR" sz="1100" smtClean="0"/>
          </a:p>
        </p:txBody>
      </p:sp>
    </p:spTree>
    <p:extLst>
      <p:ext uri="{BB962C8B-B14F-4D97-AF65-F5344CB8AC3E}">
        <p14:creationId xmlns:p14="http://schemas.microsoft.com/office/powerpoint/2010/main" val="1808636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727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480EB04-64E7-4815-992A-D484D7F6CD4F}" type="slidenum">
              <a:rPr lang="en-US" altLang="ko-KR" sz="1100" smtClean="0"/>
              <a:pPr eaLnBrk="1" hangingPunct="1">
                <a:spcBef>
                  <a:spcPct val="0"/>
                </a:spcBef>
              </a:pPr>
              <a:t>44</a:t>
            </a:fld>
            <a:endParaRPr lang="en-US" altLang="ko-KR" sz="1100" smtClean="0"/>
          </a:p>
        </p:txBody>
      </p:sp>
    </p:spTree>
    <p:extLst>
      <p:ext uri="{BB962C8B-B14F-4D97-AF65-F5344CB8AC3E}">
        <p14:creationId xmlns:p14="http://schemas.microsoft.com/office/powerpoint/2010/main" val="925617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nu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7" name="Picture 14" descr="LAB_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3568" y="1608924"/>
            <a:ext cx="7772400" cy="1676060"/>
          </a:xfrm>
        </p:spPr>
        <p:txBody>
          <a:bodyPr/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Title</a:t>
            </a: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2520" y="3662355"/>
            <a:ext cx="6400800" cy="342709"/>
          </a:xfrm>
        </p:spPr>
        <p:txBody>
          <a:bodyPr/>
          <a:lstStyle>
            <a:lvl1pPr marL="0" indent="0" algn="ctr" fontAlgn="ctr">
              <a:buFont typeface="Wingdings" pitchFamily="2" charset="2"/>
              <a:buNone/>
              <a:defRPr sz="1600">
                <a:solidFill>
                  <a:schemeClr val="bg2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Date</a:t>
            </a:r>
            <a:endParaRPr lang="ko-KR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4427984" y="5635511"/>
            <a:ext cx="4027984" cy="98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20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28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Blip>
                <a:blip r:embed="rId5"/>
              </a:buBlip>
              <a:defRPr kumimoji="1" sz="16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algn="r" eaLnBrk="1" hangingPunct="1"/>
            <a:r>
              <a:rPr lang="en-US" altLang="ko-KR" sz="1600" dirty="0" smtClean="0">
                <a:latin typeface="+mj-lt"/>
              </a:rPr>
              <a:t>Embedded System Lab. </a:t>
            </a:r>
          </a:p>
          <a:p>
            <a:pPr algn="r" eaLnBrk="1" hangingPunct="1"/>
            <a:r>
              <a:rPr lang="en-US" altLang="ko-KR" sz="1600" dirty="0" smtClean="0">
                <a:latin typeface="+mj-lt"/>
              </a:rPr>
              <a:t>Computer Engineering Dept.</a:t>
            </a:r>
          </a:p>
          <a:p>
            <a:pPr algn="r" eaLnBrk="1" hangingPunct="1"/>
            <a:r>
              <a:rPr lang="en-US" altLang="ko-KR" sz="1600" dirty="0" err="1" smtClean="0">
                <a:latin typeface="+mj-lt"/>
              </a:rPr>
              <a:t>Chungnam</a:t>
            </a:r>
            <a:r>
              <a:rPr lang="en-US" altLang="ko-KR" sz="1600" dirty="0" smtClean="0">
                <a:latin typeface="+mj-lt"/>
              </a:rPr>
              <a:t> National University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1030175" y="4381746"/>
            <a:ext cx="7079183" cy="432048"/>
          </a:xfrm>
        </p:spPr>
        <p:txBody>
          <a:bodyPr/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TA Name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1357300" y="568757"/>
            <a:ext cx="76791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latinLnBrk="0"/>
            <a:r>
              <a:rPr lang="en-US" altLang="ko-KR" sz="1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2018</a:t>
            </a:r>
            <a:r>
              <a:rPr lang="en-US" altLang="ko-KR" sz="18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Fall  </a:t>
            </a:r>
            <a:r>
              <a:rPr lang="en-US" altLang="ko-KR" sz="32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System</a:t>
            </a:r>
            <a:r>
              <a:rPr lang="en-US" altLang="ko-KR" sz="32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Programming</a:t>
            </a:r>
            <a:endParaRPr lang="ko-KR" altLang="en-US" sz="3200" b="1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1" hasCustomPrompt="1"/>
          </p:nvPr>
        </p:nvSpPr>
        <p:spPr>
          <a:xfrm>
            <a:off x="1027122" y="4826092"/>
            <a:ext cx="7085291" cy="432345"/>
          </a:xfrm>
        </p:spPr>
        <p:txBody>
          <a:bodyPr/>
          <a:lstStyle>
            <a:lvl1pPr marL="0" indent="0" algn="ctr"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marL="0" lv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dirty="0" smtClean="0"/>
              <a:t>TA Contact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6314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>
              <a:defRPr>
                <a:ea typeface="문체부 돋음체" panose="020B0609000101010101" pitchFamily="49" charset="-127"/>
              </a:defRPr>
            </a:lvl1pPr>
            <a:lvl2pPr>
              <a:defRPr>
                <a:ea typeface="문체부 돋음체" panose="020B0609000101010101" pitchFamily="49" charset="-127"/>
              </a:defRPr>
            </a:lvl2pPr>
            <a:lvl3pPr>
              <a:defRPr>
                <a:ea typeface="문체부 돋음체" panose="020B0609000101010101" pitchFamily="49" charset="-127"/>
              </a:defRPr>
            </a:lvl3pPr>
            <a:lvl4pPr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943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556792"/>
            <a:ext cx="4064000" cy="48245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4713" y="1556792"/>
            <a:ext cx="4064000" cy="48963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2377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BCC6C-F675-4B72-81BF-D66D1ABAC6A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36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3534-78BA-4304-B43F-63BADFB8FD6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6662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ADF28-9CA6-4B8E-B1F6-44E9A44A43C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628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>
              <a:defRPr>
                <a:ea typeface="문체부 돋음체" panose="020B0609000101010101" pitchFamily="49" charset="-127"/>
              </a:defRPr>
            </a:lvl1pPr>
            <a:lvl2pPr marL="914400" indent="-457200">
              <a:buFont typeface="+mj-lt"/>
              <a:buAutoNum type="arabicPeriod"/>
              <a:defRPr>
                <a:ea typeface="문체부 돋음체" panose="020B0609000101010101" pitchFamily="49" charset="-127"/>
              </a:defRPr>
            </a:lvl2pPr>
            <a:lvl3pPr marL="1257300" indent="-342900">
              <a:buFont typeface="+mj-lt"/>
              <a:buAutoNum type="alphaLcPeriod"/>
              <a:defRPr>
                <a:ea typeface="문체부 돋음체" panose="020B0609000101010101" pitchFamily="49" charset="-127"/>
              </a:defRPr>
            </a:lvl3pPr>
            <a:lvl4pPr>
              <a:buFont typeface="+mj-lt"/>
              <a:buAutoNum type="arabicParenR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729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467544" y="1556792"/>
            <a:ext cx="8281167" cy="4824536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785540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- 세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1557338"/>
            <a:ext cx="4064000" cy="482399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4684216" y="1557338"/>
            <a:ext cx="4064248" cy="48239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56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- 가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1557338"/>
            <a:ext cx="8352928" cy="230371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395536" y="4077072"/>
            <a:ext cx="8352928" cy="23042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94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2132384"/>
            <a:ext cx="4064000" cy="424894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4684216" y="2132384"/>
            <a:ext cx="4064248" cy="42489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376549" y="1557338"/>
            <a:ext cx="4082987" cy="431502"/>
          </a:xfrm>
        </p:spPr>
        <p:txBody>
          <a:bodyPr/>
          <a:lstStyle>
            <a:lvl1pPr marL="0" indent="0" algn="ctr">
              <a:buNone/>
              <a:defRPr sz="2400" b="1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4684216" y="1557338"/>
            <a:ext cx="4082987" cy="431502"/>
          </a:xfrm>
        </p:spPr>
        <p:txBody>
          <a:bodyPr/>
          <a:lstStyle>
            <a:lvl1pPr marL="0" indent="0" algn="ctr">
              <a:buNone/>
              <a:defRPr sz="2400" b="1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500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ADF28-9CA6-4B8E-B1F6-44E9A44A43C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900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nu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7" name="Picture 14" descr="LAB_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3568" y="1608924"/>
            <a:ext cx="7772400" cy="1676060"/>
          </a:xfrm>
        </p:spPr>
        <p:txBody>
          <a:bodyPr/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Title</a:t>
            </a: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2520" y="3662355"/>
            <a:ext cx="6400800" cy="342709"/>
          </a:xfrm>
        </p:spPr>
        <p:txBody>
          <a:bodyPr/>
          <a:lstStyle>
            <a:lvl1pPr marL="0" indent="0" algn="ctr" fontAlgn="ctr">
              <a:buFont typeface="Wingdings" pitchFamily="2" charset="2"/>
              <a:buNone/>
              <a:defRPr sz="1600">
                <a:solidFill>
                  <a:schemeClr val="bg2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Date</a:t>
            </a:r>
            <a:endParaRPr lang="ko-KR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4427984" y="5635511"/>
            <a:ext cx="4027984" cy="98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20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28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Blip>
                <a:blip r:embed="rId5"/>
              </a:buBlip>
              <a:defRPr kumimoji="1" sz="16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algn="r" eaLnBrk="1" hangingPunct="1"/>
            <a:r>
              <a:rPr lang="en-US" altLang="ko-KR" sz="1600" dirty="0" smtClean="0">
                <a:latin typeface="+mj-lt"/>
              </a:rPr>
              <a:t>Embedded System Lab. </a:t>
            </a:r>
          </a:p>
          <a:p>
            <a:pPr algn="r" eaLnBrk="1" hangingPunct="1"/>
            <a:r>
              <a:rPr lang="en-US" altLang="ko-KR" sz="1600" dirty="0" smtClean="0">
                <a:latin typeface="+mj-lt"/>
              </a:rPr>
              <a:t>Computer Engineering Dept.</a:t>
            </a:r>
          </a:p>
          <a:p>
            <a:pPr algn="r" eaLnBrk="1" hangingPunct="1"/>
            <a:r>
              <a:rPr lang="en-US" altLang="ko-KR" sz="1600" dirty="0" err="1" smtClean="0">
                <a:latin typeface="+mj-lt"/>
              </a:rPr>
              <a:t>Chungnam</a:t>
            </a:r>
            <a:r>
              <a:rPr lang="en-US" altLang="ko-KR" sz="1600" dirty="0" smtClean="0">
                <a:latin typeface="+mj-lt"/>
              </a:rPr>
              <a:t> National University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1030175" y="4381746"/>
            <a:ext cx="7079183" cy="432048"/>
          </a:xfrm>
        </p:spPr>
        <p:txBody>
          <a:bodyPr/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TA Name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1357300" y="568757"/>
            <a:ext cx="76791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latinLnBrk="0"/>
            <a:r>
              <a:rPr lang="en-US" altLang="ko-KR" sz="1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2016</a:t>
            </a:r>
            <a:r>
              <a:rPr lang="en-US" altLang="ko-KR" sz="18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Fall  </a:t>
            </a:r>
            <a:r>
              <a:rPr lang="en-US" altLang="ko-KR" sz="32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System</a:t>
            </a:r>
            <a:r>
              <a:rPr lang="en-US" altLang="ko-KR" sz="32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Programming</a:t>
            </a:r>
            <a:endParaRPr lang="ko-KR" altLang="en-US" sz="3200" b="1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1" hasCustomPrompt="1"/>
          </p:nvPr>
        </p:nvSpPr>
        <p:spPr>
          <a:xfrm>
            <a:off x="1027122" y="4826092"/>
            <a:ext cx="7085291" cy="432345"/>
          </a:xfrm>
        </p:spPr>
        <p:txBody>
          <a:bodyPr/>
          <a:lstStyle>
            <a:lvl1pPr marL="0" indent="0" algn="ctr"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marL="0" lv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dirty="0" smtClean="0"/>
              <a:t>TA Contact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590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>
              <a:defRPr>
                <a:ea typeface="문체부 돋음체" panose="020B0609000101010101" pitchFamily="49" charset="-127"/>
              </a:defRPr>
            </a:lvl1pPr>
            <a:lvl2pPr marL="914400" indent="-457200">
              <a:buFont typeface="+mj-lt"/>
              <a:buAutoNum type="arabicPeriod"/>
              <a:defRPr>
                <a:ea typeface="문체부 돋음체" panose="020B0609000101010101" pitchFamily="49" charset="-127"/>
              </a:defRPr>
            </a:lvl2pPr>
            <a:lvl3pPr marL="1257300" indent="-342900">
              <a:buFont typeface="+mj-lt"/>
              <a:buAutoNum type="alphaLcPeriod"/>
              <a:defRPr>
                <a:ea typeface="문체부 돋음체" panose="020B0609000101010101" pitchFamily="49" charset="-127"/>
              </a:defRPr>
            </a:lvl3pPr>
            <a:lvl4pPr>
              <a:buFont typeface="+mj-lt"/>
              <a:buAutoNum type="arabicParenR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866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48" y="549052"/>
            <a:ext cx="8774063" cy="7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6792"/>
            <a:ext cx="82804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9765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1">
              <a:defRPr sz="1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4" name="Picture 5" descr="cnu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17" name="Picture 14" descr="LAB_Logo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098" r:id="rId4"/>
    <p:sldLayoutId id="2147484133" r:id="rId5"/>
    <p:sldLayoutId id="2147484132" r:id="rId6"/>
    <p:sldLayoutId id="2147484103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en-US" altLang="ko-KR" sz="2800" b="1" dirty="0" smtClean="0">
          <a:solidFill>
            <a:schemeClr val="tx1">
              <a:lumMod val="75000"/>
              <a:lumOff val="25000"/>
            </a:schemeClr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9pPr>
    </p:titleStyle>
    <p:bodyStyle>
      <a:lvl1pPr marL="514350" indent="-514350" algn="l" rtl="0" eaLnBrk="0" fontAlgn="base" hangingPunct="0">
        <a:spcBef>
          <a:spcPct val="20000"/>
        </a:spcBef>
        <a:spcAft>
          <a:spcPct val="0"/>
        </a:spcAft>
        <a:buSzPct val="70000"/>
        <a:buFont typeface="+mj-lt"/>
        <a:buAutoNum type="romanUcPeriod"/>
        <a:defRPr kumimoji="1" sz="2000" b="0">
          <a:solidFill>
            <a:schemeClr val="tx1"/>
          </a:solidFill>
          <a:latin typeface="+mj-lt"/>
          <a:ea typeface="문체부 돋음체" panose="020B0609000101010101" pitchFamily="49" charset="-127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§"/>
        <a:defRPr kumimoji="1" sz="16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anose="020B0604020202020204" pitchFamily="34" charset="0"/>
        <a:buChar char="•"/>
        <a:defRPr kumimoji="1" sz="12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Trebuchet MS" panose="020B0603020202020204" pitchFamily="34" charset="0"/>
        <a:buChar char="&gt;"/>
        <a:defRPr kumimoji="1" sz="1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4pPr>
      <a:lvl5pPr marL="1828800" indent="0" algn="l" rtl="0" eaLnBrk="0" fontAlgn="base" hangingPunct="0">
        <a:spcBef>
          <a:spcPct val="20000"/>
        </a:spcBef>
        <a:spcAft>
          <a:spcPct val="0"/>
        </a:spcAft>
        <a:buNone/>
        <a:defRPr kumimoji="1" sz="1200">
          <a:solidFill>
            <a:schemeClr val="tx1"/>
          </a:solidFill>
          <a:latin typeface="+mj-lt"/>
          <a:ea typeface="맑은 고딕" pitchFamily="50" charset="-127"/>
        </a:defRPr>
      </a:lvl5pPr>
      <a:lvl6pPr marL="2286000" indent="0" algn="l" rtl="0" fontAlgn="base">
        <a:spcBef>
          <a:spcPct val="20000"/>
        </a:spcBef>
        <a:spcAft>
          <a:spcPct val="0"/>
        </a:spcAft>
        <a:buNone/>
        <a:defRPr kumimoji="1" sz="14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48" y="549052"/>
            <a:ext cx="8774063" cy="7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6792"/>
            <a:ext cx="82804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9765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1">
              <a:defRPr sz="1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4" name="Picture 5" descr="cnu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17" name="Picture 14" descr="LAB_Logo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90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6" r:id="rId4"/>
    <p:sldLayoutId id="2147484127" r:id="rId5"/>
    <p:sldLayoutId id="2147484130" r:id="rId6"/>
    <p:sldLayoutId id="2147484131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en-US" altLang="ko-KR" sz="2800" b="1" dirty="0" smtClean="0">
          <a:solidFill>
            <a:schemeClr val="tx1">
              <a:lumMod val="75000"/>
              <a:lumOff val="25000"/>
            </a:schemeClr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9pPr>
    </p:titleStyle>
    <p:bodyStyle>
      <a:lvl1pPr marL="514350" indent="-514350" algn="l" rtl="0" eaLnBrk="0" fontAlgn="base" hangingPunct="0">
        <a:spcBef>
          <a:spcPct val="20000"/>
        </a:spcBef>
        <a:spcAft>
          <a:spcPct val="0"/>
        </a:spcAft>
        <a:buSzPct val="70000"/>
        <a:buFont typeface="+mj-lt"/>
        <a:buAutoNum type="romanUcPeriod"/>
        <a:defRPr kumimoji="1" sz="2800" b="0">
          <a:solidFill>
            <a:schemeClr val="tx1"/>
          </a:solidFill>
          <a:latin typeface="+mj-lt"/>
          <a:ea typeface="문체부 돋음체" panose="020B0609000101010101" pitchFamily="49" charset="-127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§"/>
        <a:defRPr kumimoji="1" sz="2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Trebuchet MS" panose="020B0603020202020204" pitchFamily="34" charset="0"/>
        <a:buChar char="&gt;"/>
        <a:defRPr kumimoji="1" sz="1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4pPr>
      <a:lvl5pPr marL="1828800" indent="0" algn="l" rtl="0" eaLnBrk="0" fontAlgn="base" hangingPunct="0">
        <a:spcBef>
          <a:spcPct val="20000"/>
        </a:spcBef>
        <a:spcAft>
          <a:spcPct val="0"/>
        </a:spcAft>
        <a:buNone/>
        <a:defRPr kumimoji="1" sz="1200">
          <a:solidFill>
            <a:schemeClr val="tx1"/>
          </a:solidFill>
          <a:latin typeface="+mj-lt"/>
          <a:ea typeface="맑은 고딕" pitchFamily="50" charset="-127"/>
        </a:defRPr>
      </a:lvl5pPr>
      <a:lvl6pPr marL="2286000" indent="0" algn="l" rtl="0" fontAlgn="base">
        <a:spcBef>
          <a:spcPct val="20000"/>
        </a:spcBef>
        <a:spcAft>
          <a:spcPct val="0"/>
        </a:spcAft>
        <a:buNone/>
        <a:defRPr kumimoji="1" sz="14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-learn.cnu.ac.kr/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the.earth.li/~sgtatham/putty/latest/x86/putty.exe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리눅스 개발환경 익히기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>
          <a:xfrm>
            <a:off x="1369366" y="3662010"/>
            <a:ext cx="6400800" cy="342709"/>
          </a:xfrm>
        </p:spPr>
        <p:txBody>
          <a:bodyPr/>
          <a:lstStyle/>
          <a:p>
            <a:r>
              <a:rPr lang="en-US" altLang="ko-KR" dirty="0" smtClean="0"/>
              <a:t>2018. 09</a:t>
            </a:r>
            <a:r>
              <a:rPr lang="en-US" altLang="ko-KR" smtClean="0"/>
              <a:t>. 10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장혁수</a:t>
            </a:r>
            <a:endParaRPr lang="en-US" altLang="ko-KR" dirty="0" smtClean="0"/>
          </a:p>
          <a:p>
            <a:r>
              <a:rPr lang="en-US" altLang="ko-KR" smtClean="0"/>
              <a:t>janggurtn@naver.com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44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11269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6"/>
              <a:defRPr/>
            </a:pPr>
            <a:r>
              <a:rPr lang="en-US" altLang="ko-KR" dirty="0" smtClean="0"/>
              <a:t>cd</a:t>
            </a:r>
          </a:p>
          <a:p>
            <a:pPr lvl="1">
              <a:defRPr/>
            </a:pPr>
            <a:r>
              <a:rPr lang="en-US" altLang="ko-KR" dirty="0" smtClean="0"/>
              <a:t>Change directory: </a:t>
            </a:r>
            <a:r>
              <a:rPr lang="ko-KR" altLang="en-US" dirty="0" smtClean="0"/>
              <a:t>디렉터리 이동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사용법</a:t>
            </a:r>
            <a:r>
              <a:rPr lang="en-US" altLang="ko-KR" dirty="0" smtClean="0"/>
              <a:t>: cd [</a:t>
            </a:r>
            <a:r>
              <a:rPr lang="ko-KR" altLang="en-US" dirty="0" smtClean="0"/>
              <a:t>디렉터리명</a:t>
            </a:r>
            <a:r>
              <a:rPr lang="en-US" altLang="ko-KR" dirty="0" smtClean="0"/>
              <a:t>]</a:t>
            </a:r>
          </a:p>
          <a:p>
            <a:pPr lvl="1">
              <a:defRPr/>
            </a:pPr>
            <a:r>
              <a:rPr lang="ko-KR" altLang="en-US" dirty="0" smtClean="0"/>
              <a:t>디렉터리 구조에 관한 명령어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cd / : root </a:t>
            </a:r>
            <a:r>
              <a:rPr lang="ko-KR" altLang="en-US" dirty="0" smtClean="0"/>
              <a:t>디렉터리로 이동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cd ~ : home </a:t>
            </a:r>
            <a:r>
              <a:rPr lang="ko-KR" altLang="en-US" dirty="0" smtClean="0"/>
              <a:t>디렉터리로 이동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cd .. : </a:t>
            </a:r>
            <a:r>
              <a:rPr lang="ko-KR" altLang="en-US" dirty="0" smtClean="0"/>
              <a:t>현재 작업 디렉터리의 상</a:t>
            </a:r>
            <a:r>
              <a:rPr lang="ko-KR" altLang="en-US" dirty="0"/>
              <a:t>위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디렉터리로 이동</a:t>
            </a:r>
            <a:endParaRPr lang="en-US" altLang="ko-KR" dirty="0" smtClean="0"/>
          </a:p>
          <a:p>
            <a:pPr lvl="1">
              <a:lnSpc>
                <a:spcPct val="90000"/>
              </a:lnSpc>
              <a:defRPr/>
            </a:pPr>
            <a:r>
              <a:rPr lang="ko-KR" altLang="en-US" dirty="0" smtClean="0"/>
              <a:t>사용 예</a:t>
            </a:r>
            <a:r>
              <a:rPr lang="en-US" altLang="ko-KR" dirty="0" smtClean="0"/>
              <a:t>:</a:t>
            </a:r>
          </a:p>
          <a:p>
            <a:pPr marL="457200" lvl="1" indent="0">
              <a:lnSpc>
                <a:spcPct val="90000"/>
              </a:lnSpc>
              <a:buFont typeface="Wingdings" pitchFamily="2" charset="2"/>
              <a:buNone/>
              <a:defRPr/>
            </a:pPr>
            <a:endParaRPr lang="ko-KR" altLang="en-US" dirty="0" smtClean="0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860800"/>
            <a:ext cx="3455988" cy="268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415" name="그룹 2"/>
          <p:cNvGrpSpPr>
            <a:grpSpLocks/>
          </p:cNvGrpSpPr>
          <p:nvPr/>
        </p:nvGrpSpPr>
        <p:grpSpPr bwMode="auto">
          <a:xfrm>
            <a:off x="4716463" y="4256088"/>
            <a:ext cx="4464049" cy="2031325"/>
            <a:chOff x="4716463" y="4256088"/>
            <a:chExt cx="4464049" cy="2031486"/>
          </a:xfrm>
        </p:grpSpPr>
        <p:sp>
          <p:nvSpPr>
            <p:cNvPr id="17416" name="직사각형 6"/>
            <p:cNvSpPr>
              <a:spLocks noChangeArrowheads="1"/>
            </p:cNvSpPr>
            <p:nvPr/>
          </p:nvSpPr>
          <p:spPr bwMode="auto">
            <a:xfrm>
              <a:off x="4716463" y="4256088"/>
              <a:ext cx="1871761" cy="203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solidFill>
                    <a:srgbClr val="FF0000"/>
                  </a:solidFill>
                </a:rPr>
                <a:t>pwd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solidFill>
                    <a:srgbClr val="FF0000"/>
                  </a:solidFill>
                </a:rPr>
                <a:t>cd ..</a:t>
              </a:r>
              <a:endParaRPr lang="ko-KR" altLang="en-US" sz="1800" b="0" dirty="0">
                <a:solidFill>
                  <a:srgbClr val="FF0000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solidFill>
                    <a:srgbClr val="FF0000"/>
                  </a:solidFill>
                </a:rPr>
                <a:t>cd ./omega</a:t>
              </a:r>
              <a:endParaRPr lang="ko-KR" altLang="en-US" sz="1800" b="0" dirty="0">
                <a:solidFill>
                  <a:srgbClr val="FF0000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solidFill>
                    <a:srgbClr val="FF0000"/>
                  </a:solidFill>
                </a:rPr>
                <a:t>cd ~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 b="0" dirty="0">
                <a:solidFill>
                  <a:srgbClr val="FF0000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solidFill>
                    <a:srgbClr val="FF0000"/>
                  </a:solidFill>
                </a:rPr>
                <a:t>cd /root/omega/</a:t>
              </a:r>
              <a:endParaRPr lang="ko-KR" altLang="en-US" sz="1800" b="0" dirty="0">
                <a:solidFill>
                  <a:srgbClr val="FF0000"/>
                </a:solidFill>
              </a:endParaRPr>
            </a:p>
          </p:txBody>
        </p:sp>
        <p:sp>
          <p:nvSpPr>
            <p:cNvPr id="17417" name="TextBox 1"/>
            <p:cNvSpPr txBox="1">
              <a:spLocks noChangeArrowheads="1"/>
            </p:cNvSpPr>
            <p:nvPr/>
          </p:nvSpPr>
          <p:spPr bwMode="auto">
            <a:xfrm>
              <a:off x="6444208" y="4256088"/>
              <a:ext cx="2736304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rgbClr val="003366"/>
                  </a:solidFill>
                  <a:latin typeface="Tahoma" pitchFamily="34" charset="0"/>
                  <a:ea typeface="HY헤드라인M" pitchFamily="18" charset="-127"/>
                </a:defRPr>
              </a:lvl1pPr>
              <a:lvl2pPr marL="742950" indent="-285750" eaLnBrk="0" hangingPunct="0">
                <a:defRPr kumimoji="1" sz="2400">
                  <a:solidFill>
                    <a:srgbClr val="003366"/>
                  </a:solidFill>
                  <a:latin typeface="Tahoma" pitchFamily="34" charset="0"/>
                  <a:ea typeface="HY헤드라인M" pitchFamily="18" charset="-127"/>
                </a:defRPr>
              </a:lvl2pPr>
              <a:lvl3pPr marL="1143000" indent="-228600" eaLnBrk="0" hangingPunct="0">
                <a:defRPr kumimoji="1" sz="2400">
                  <a:solidFill>
                    <a:srgbClr val="003366"/>
                  </a:solidFill>
                  <a:latin typeface="Tahoma" pitchFamily="34" charset="0"/>
                  <a:ea typeface="HY헤드라인M" pitchFamily="18" charset="-127"/>
                </a:defRPr>
              </a:lvl3pPr>
              <a:lvl4pPr marL="1600200" indent="-228600" eaLnBrk="0" hangingPunct="0">
                <a:defRPr kumimoji="1" sz="2400">
                  <a:solidFill>
                    <a:srgbClr val="003366"/>
                  </a:solidFill>
                  <a:latin typeface="Tahoma" pitchFamily="34" charset="0"/>
                  <a:ea typeface="HY헤드라인M" pitchFamily="18" charset="-127"/>
                </a:defRPr>
              </a:lvl4pPr>
              <a:lvl5pPr marL="2057400" indent="-228600" eaLnBrk="0" hangingPunct="0">
                <a:defRPr kumimoji="1" sz="2400">
                  <a:solidFill>
                    <a:srgbClr val="003366"/>
                  </a:solidFill>
                  <a:latin typeface="Tahoma" pitchFamily="34" charset="0"/>
                  <a:ea typeface="HY헤드라인M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3366"/>
                  </a:solidFill>
                  <a:latin typeface="Tahoma" pitchFamily="34" charset="0"/>
                  <a:ea typeface="HY헤드라인M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3366"/>
                  </a:solidFill>
                  <a:latin typeface="Tahoma" pitchFamily="34" charset="0"/>
                  <a:ea typeface="HY헤드라인M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3366"/>
                  </a:solidFill>
                  <a:latin typeface="Tahoma" pitchFamily="34" charset="0"/>
                  <a:ea typeface="HY헤드라인M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3366"/>
                  </a:solidFill>
                  <a:latin typeface="Tahoma" pitchFamily="34" charset="0"/>
                  <a:ea typeface="HY헤드라인M" pitchFamily="18" charset="-127"/>
                </a:defRPr>
              </a:lvl9pPr>
            </a:lstStyle>
            <a:p>
              <a:pPr eaLnBrk="1" hangingPunct="1"/>
              <a:r>
                <a:rPr lang="en-US" altLang="ko-KR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현재 위치 출력</a:t>
              </a:r>
              <a:endPara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r>
                <a:rPr lang="en-US" altLang="ko-KR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상위 디렉터리 이동</a:t>
              </a:r>
              <a:endPara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r>
                <a:rPr lang="en-US" altLang="ko-KR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상대주소로 이동</a:t>
              </a:r>
              <a:endPara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r>
                <a:rPr lang="en-US" altLang="ko-KR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본인 계정 디렉터리로 </a:t>
              </a:r>
              <a:r>
                <a: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en-US" altLang="ko-KR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r>
                <a:rPr lang="en-US" altLang="ko-KR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이동</a:t>
              </a:r>
              <a:endPara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/>
              <a:r>
                <a:rPr lang="en-US" altLang="ko-KR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절대주소로 이동</a:t>
              </a: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6064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상대주소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절대주소</a:t>
            </a:r>
          </a:p>
        </p:txBody>
      </p:sp>
      <p:sp>
        <p:nvSpPr>
          <p:cNvPr id="11269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 dirty="0"/>
              <a:t>아래의 기호와 의미를 암기 한다 </a:t>
            </a:r>
            <a:r>
              <a:rPr lang="en-US" altLang="ko-KR" dirty="0"/>
              <a:t>!</a:t>
            </a:r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sz="1800" dirty="0"/>
              <a:t>최상위 디렉터리</a:t>
            </a:r>
            <a:r>
              <a:rPr lang="en-US" altLang="ko-KR" sz="1800" dirty="0"/>
              <a:t>(root directory) =&gt; </a:t>
            </a:r>
            <a:r>
              <a:rPr lang="en-US" altLang="ko-KR" sz="1800" dirty="0">
                <a:solidFill>
                  <a:srgbClr val="FF0000"/>
                </a:solidFill>
              </a:rPr>
              <a:t>/</a:t>
            </a:r>
          </a:p>
          <a:p>
            <a:pPr lvl="1">
              <a:defRPr/>
            </a:pPr>
            <a:r>
              <a:rPr lang="ko-KR" altLang="en-US" sz="1800" dirty="0"/>
              <a:t>현재 디렉터리 </a:t>
            </a:r>
            <a:r>
              <a:rPr lang="en-US" altLang="ko-KR" sz="1800" dirty="0"/>
              <a:t>=&gt; 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</a:p>
          <a:p>
            <a:pPr lvl="1">
              <a:defRPr/>
            </a:pPr>
            <a:r>
              <a:rPr lang="ko-KR" altLang="en-US" sz="1800" dirty="0"/>
              <a:t>상위 디렉터리 </a:t>
            </a:r>
            <a:r>
              <a:rPr lang="en-US" altLang="ko-KR" sz="1800" dirty="0"/>
              <a:t>=&gt; </a:t>
            </a:r>
            <a:r>
              <a:rPr lang="en-US" altLang="ko-KR" sz="1800" dirty="0">
                <a:solidFill>
                  <a:srgbClr val="FF0000"/>
                </a:solidFill>
              </a:rPr>
              <a:t>..</a:t>
            </a:r>
          </a:p>
          <a:p>
            <a:pPr lvl="1">
              <a:defRPr/>
            </a:pPr>
            <a:r>
              <a:rPr lang="ko-KR" altLang="en-US" sz="1800" dirty="0"/>
              <a:t>자신의 계정 디렉터리</a:t>
            </a:r>
            <a:r>
              <a:rPr lang="en-US" altLang="ko-KR" sz="1800" dirty="0"/>
              <a:t>(home directory) </a:t>
            </a:r>
            <a:r>
              <a:rPr lang="en-US" altLang="ko-KR" sz="1800"/>
              <a:t>=&gt; </a:t>
            </a:r>
            <a:r>
              <a:rPr lang="en-US" altLang="ko-KR" sz="1800">
                <a:solidFill>
                  <a:srgbClr val="FF0000"/>
                </a:solidFill>
              </a:rPr>
              <a:t>~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dirty="0">
                <a:solidFill>
                  <a:srgbClr val="FF0000"/>
                </a:solidFill>
              </a:rPr>
              <a:t>절대주소</a:t>
            </a:r>
            <a:r>
              <a:rPr lang="en-US" altLang="ko-KR" dirty="0"/>
              <a:t>: </a:t>
            </a:r>
            <a:r>
              <a:rPr lang="ko-KR" altLang="en-US" dirty="0" smtClean="0"/>
              <a:t>최상위 </a:t>
            </a:r>
            <a:r>
              <a:rPr lang="ko-KR" altLang="en-US" dirty="0"/>
              <a:t>디렉터리에서부터 목적지까지의 경로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dirty="0">
                <a:solidFill>
                  <a:srgbClr val="FF0000"/>
                </a:solidFill>
              </a:rPr>
              <a:t>상대주소</a:t>
            </a:r>
            <a:r>
              <a:rPr lang="en-US" altLang="ko-KR" dirty="0"/>
              <a:t>: </a:t>
            </a:r>
            <a:r>
              <a:rPr lang="ko-KR" altLang="en-US" dirty="0"/>
              <a:t>현재 디렉터리로부터의 경로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90000"/>
              </a:lnSpc>
              <a:buFont typeface="Wingdings" pitchFamily="2" charset="2"/>
              <a:buNone/>
              <a:defRPr/>
            </a:pP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5145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상대주소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절대주소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271625" y="1436688"/>
            <a:ext cx="6600750" cy="3752850"/>
            <a:chOff x="-828600" y="1341438"/>
            <a:chExt cx="6600750" cy="3752850"/>
          </a:xfrm>
        </p:grpSpPr>
        <p:pic>
          <p:nvPicPr>
            <p:cNvPr id="1536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1341438"/>
              <a:ext cx="5448300" cy="3752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366" name="직사각형 5"/>
            <p:cNvSpPr>
              <a:spLocks noChangeArrowheads="1"/>
            </p:cNvSpPr>
            <p:nvPr/>
          </p:nvSpPr>
          <p:spPr bwMode="auto">
            <a:xfrm>
              <a:off x="3971925" y="2476500"/>
              <a:ext cx="863600" cy="431800"/>
            </a:xfrm>
            <a:prstGeom prst="rect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 dirty="0"/>
            </a:p>
          </p:txBody>
        </p:sp>
        <p:sp>
          <p:nvSpPr>
            <p:cNvPr id="15367" name="직사각형 7"/>
            <p:cNvSpPr>
              <a:spLocks noChangeArrowheads="1"/>
            </p:cNvSpPr>
            <p:nvPr/>
          </p:nvSpPr>
          <p:spPr bwMode="auto">
            <a:xfrm>
              <a:off x="3030538" y="3517900"/>
              <a:ext cx="865187" cy="431800"/>
            </a:xfrm>
            <a:prstGeom prst="rect">
              <a:avLst/>
            </a:prstGeom>
            <a:noFill/>
            <a:ln w="5715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 dirty="0"/>
            </a:p>
          </p:txBody>
        </p:sp>
        <p:sp>
          <p:nvSpPr>
            <p:cNvPr id="15368" name="TextBox 6"/>
            <p:cNvSpPr txBox="1">
              <a:spLocks noChangeArrowheads="1"/>
            </p:cNvSpPr>
            <p:nvPr/>
          </p:nvSpPr>
          <p:spPr bwMode="auto">
            <a:xfrm>
              <a:off x="-828600" y="4263291"/>
              <a:ext cx="356379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 b="0" dirty="0">
                  <a:solidFill>
                    <a:srgbClr val="FF0000"/>
                  </a:solidFill>
                </a:rPr>
                <a:t>빨간색</a:t>
              </a:r>
              <a:r>
                <a:rPr lang="en-US" altLang="ko-KR" sz="2400" b="0" dirty="0">
                  <a:solidFill>
                    <a:srgbClr val="FF0000"/>
                  </a:solidFill>
                </a:rPr>
                <a:t>: </a:t>
              </a:r>
              <a:r>
                <a:rPr lang="ko-KR" altLang="en-US" sz="2400" b="0" dirty="0"/>
                <a:t>현재 디렉터리</a:t>
              </a:r>
              <a:endParaRPr lang="en-US" altLang="ko-KR" sz="2400" b="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 b="0" dirty="0" smtClean="0">
                  <a:solidFill>
                    <a:srgbClr val="0070C0"/>
                  </a:solidFill>
                </a:rPr>
                <a:t>파란색</a:t>
              </a:r>
              <a:r>
                <a:rPr lang="en-US" altLang="ko-KR" sz="2400" b="0" dirty="0" smtClean="0">
                  <a:solidFill>
                    <a:srgbClr val="0070C0"/>
                  </a:solidFill>
                </a:rPr>
                <a:t>: </a:t>
              </a:r>
              <a:r>
                <a:rPr lang="ko-KR" altLang="en-US" sz="2400" b="0" dirty="0"/>
                <a:t>목적지 디렉터리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55650" y="5478463"/>
            <a:ext cx="7848600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omega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절대 주소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/home/omega</a:t>
            </a:r>
          </a:p>
          <a:p>
            <a:pPr>
              <a:defRPr/>
            </a:pP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omega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상대 주소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./omega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542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9219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7"/>
              <a:defRPr/>
            </a:pPr>
            <a:r>
              <a:rPr lang="en-US" altLang="ko-KR" dirty="0" smtClean="0"/>
              <a:t>mkdir </a:t>
            </a:r>
          </a:p>
          <a:p>
            <a:pPr lvl="1">
              <a:defRPr/>
            </a:pPr>
            <a:r>
              <a:rPr lang="en-US" altLang="ko-KR" dirty="0" smtClean="0"/>
              <a:t>Make directory: </a:t>
            </a:r>
            <a:r>
              <a:rPr lang="ko-KR" altLang="en-US" dirty="0" smtClean="0"/>
              <a:t>디렉터리 생성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/>
              <a:t>옵션</a:t>
            </a: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en-US" altLang="ko-KR" dirty="0" smtClean="0"/>
              <a:t>-p: </a:t>
            </a:r>
            <a:r>
              <a:rPr lang="ko-KR" altLang="en-US" dirty="0" smtClean="0"/>
              <a:t>만들고자 하는 디렉터리의 상위 디렉터리가 없는 경우 상위 디렉터리 까지 만들어 준다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사용 예</a:t>
            </a:r>
            <a:r>
              <a:rPr lang="en-US" altLang="ko-KR" dirty="0" smtClean="0"/>
              <a:t>: mkdir [</a:t>
            </a:r>
            <a:r>
              <a:rPr lang="ko-KR" altLang="en-US" dirty="0" smtClean="0"/>
              <a:t>디렉터리명</a:t>
            </a:r>
            <a:r>
              <a:rPr lang="en-US" altLang="ko-KR" dirty="0" smtClean="0"/>
              <a:t>]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>
              <a:buAutoNum type="romanUcPeriod" startAt="7"/>
              <a:defRPr/>
            </a:pPr>
            <a:endParaRPr lang="en-US" altLang="ko-KR" dirty="0" smtClean="0"/>
          </a:p>
          <a:p>
            <a:pPr>
              <a:buAutoNum type="romanUcPeriod" startAt="7"/>
              <a:defRPr/>
            </a:pPr>
            <a:r>
              <a:rPr lang="en-US" altLang="ko-KR" dirty="0" err="1" smtClean="0"/>
              <a:t>rmdir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Remove directory: </a:t>
            </a:r>
            <a:r>
              <a:rPr lang="ko-KR" altLang="en-US" dirty="0" smtClean="0"/>
              <a:t>디렉터리 삭제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사용 예</a:t>
            </a:r>
            <a:r>
              <a:rPr lang="en-US" altLang="ko-KR" dirty="0" smtClean="0"/>
              <a:t>: rmdir [</a:t>
            </a:r>
            <a:r>
              <a:rPr lang="ko-KR" altLang="en-US" smtClean="0"/>
              <a:t>디렉터리명</a:t>
            </a:r>
            <a:r>
              <a:rPr lang="en-US" altLang="ko-KR" smtClean="0"/>
              <a:t>]</a:t>
            </a: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7338"/>
            <a:ext cx="41465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888" y="4653136"/>
            <a:ext cx="4157662" cy="11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9"/>
              <a:defRPr/>
            </a:pPr>
            <a:r>
              <a:rPr lang="en-US" altLang="ko-KR" dirty="0" smtClean="0"/>
              <a:t>cp</a:t>
            </a:r>
          </a:p>
          <a:p>
            <a:pPr lvl="1">
              <a:defRPr/>
            </a:pPr>
            <a:r>
              <a:rPr lang="en-US" altLang="ko-KR" dirty="0" smtClean="0"/>
              <a:t>Copy: </a:t>
            </a:r>
            <a:r>
              <a:rPr lang="ko-KR" altLang="en-US" dirty="0" smtClean="0"/>
              <a:t>파일 및 디렉터리 복사 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사용법</a:t>
            </a:r>
            <a:r>
              <a:rPr lang="en-US" altLang="ko-KR" dirty="0" smtClean="0"/>
              <a:t>: cp [</a:t>
            </a:r>
            <a:r>
              <a:rPr lang="ko-KR" altLang="en-US" dirty="0" smtClean="0"/>
              <a:t>원본 파일</a:t>
            </a:r>
            <a:r>
              <a:rPr lang="en-US" altLang="ko-KR" dirty="0" smtClean="0"/>
              <a:t>] [</a:t>
            </a:r>
            <a:r>
              <a:rPr lang="ko-KR" altLang="en-US" dirty="0" smtClean="0"/>
              <a:t>복사될 위치 디렉터리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복사될 파일</a:t>
            </a:r>
            <a:r>
              <a:rPr lang="en-US" altLang="ko-KR" dirty="0" smtClean="0"/>
              <a:t>]</a:t>
            </a:r>
          </a:p>
          <a:p>
            <a:pPr lvl="1">
              <a:defRPr/>
            </a:pP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- i : </a:t>
            </a:r>
            <a:r>
              <a:rPr lang="ko-KR" altLang="en-US" dirty="0" smtClean="0"/>
              <a:t>파일 복사 시 동일한 파일명이 있을 경우 사용자에게 물어봄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-f : </a:t>
            </a:r>
            <a:r>
              <a:rPr lang="ko-KR" altLang="en-US" dirty="0" smtClean="0"/>
              <a:t>동일 파일명 발생시에도 모두 강제적으로 복사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-p : </a:t>
            </a:r>
            <a:r>
              <a:rPr lang="ko-KR" altLang="en-US" dirty="0" smtClean="0"/>
              <a:t>원본 파일의 시간 및 소유 권한 보존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-r : </a:t>
            </a:r>
            <a:r>
              <a:rPr lang="ko-KR" altLang="en-US" dirty="0" smtClean="0"/>
              <a:t>포함된 자식 디렉터리 까지 모두 복사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/>
              <a:t>사용 </a:t>
            </a:r>
            <a:r>
              <a:rPr lang="ko-KR" altLang="en-US" dirty="0" smtClean="0"/>
              <a:t>예</a:t>
            </a: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root@root</a:t>
            </a:r>
            <a:r>
              <a:rPr lang="en-US" altLang="ko-KR" dirty="0" smtClean="0"/>
              <a:t> root] </a:t>
            </a:r>
            <a:r>
              <a:rPr lang="en-US" altLang="ko-KR" err="1" smtClean="0"/>
              <a:t>mkdir</a:t>
            </a:r>
            <a:r>
              <a:rPr lang="en-US" altLang="ko-KR" smtClean="0"/>
              <a:t> test</a:t>
            </a: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en-US" altLang="ko-KR" smtClean="0"/>
              <a:t> </a:t>
            </a:r>
            <a:r>
              <a:rPr lang="en-US" altLang="ko-KR" dirty="0"/>
              <a:t>[root@root root] </a:t>
            </a:r>
            <a:r>
              <a:rPr lang="en-US" altLang="ko-KR"/>
              <a:t>cp </a:t>
            </a:r>
            <a:r>
              <a:rPr lang="en-US" altLang="ko-KR" smtClean="0"/>
              <a:t>/home/sys00/sys00/data1.out ./test</a:t>
            </a: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en-US" altLang="ko-KR" smtClean="0"/>
              <a:t> </a:t>
            </a:r>
            <a:r>
              <a:rPr lang="en-US" altLang="ko-KR" dirty="0"/>
              <a:t>[</a:t>
            </a:r>
            <a:r>
              <a:rPr lang="en-US" altLang="ko-KR" dirty="0" err="1"/>
              <a:t>root@root</a:t>
            </a:r>
            <a:r>
              <a:rPr lang="en-US" altLang="ko-KR" dirty="0"/>
              <a:t> root] cd test</a:t>
            </a: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en-US" altLang="ko-KR" dirty="0"/>
              <a:t> [</a:t>
            </a:r>
            <a:r>
              <a:rPr lang="en-US" altLang="ko-KR" dirty="0" err="1"/>
              <a:t>root@root</a:t>
            </a:r>
            <a:r>
              <a:rPr lang="en-US" altLang="ko-KR" dirty="0"/>
              <a:t> test]  </a:t>
            </a:r>
            <a:r>
              <a:rPr lang="en-US" altLang="ko-KR" dirty="0" err="1"/>
              <a:t>ls</a:t>
            </a:r>
            <a:endParaRPr lang="en-US" altLang="ko-KR" dirty="0"/>
          </a:p>
          <a:p>
            <a:pPr marL="857250" lvl="2" indent="0">
              <a:buFont typeface="Marlett" pitchFamily="2" charset="2"/>
              <a:buNone/>
              <a:defRPr/>
            </a:pPr>
            <a:r>
              <a:rPr lang="en-US" altLang="ko-KR"/>
              <a:t> </a:t>
            </a:r>
            <a:r>
              <a:rPr lang="en-US" altLang="ko-KR" smtClean="0"/>
              <a:t>data1.out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2048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10"/>
            </a:pPr>
            <a:r>
              <a:rPr lang="en-US" altLang="ko-KR" dirty="0" smtClean="0"/>
              <a:t>mv</a:t>
            </a:r>
          </a:p>
          <a:p>
            <a:pPr lvl="1"/>
            <a:r>
              <a:rPr lang="en-US" altLang="ko-KR" dirty="0" smtClean="0"/>
              <a:t>Move: </a:t>
            </a:r>
            <a:r>
              <a:rPr lang="ko-KR" altLang="en-US" dirty="0" smtClean="0"/>
              <a:t>파일 및 디렉터리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이름을 변경할 때도 쓰임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r>
              <a:rPr lang="en-US" altLang="ko-KR" dirty="0" smtClean="0"/>
              <a:t>: [</a:t>
            </a:r>
            <a:r>
              <a:rPr lang="ko-KR" altLang="en-US" dirty="0" smtClean="0"/>
              <a:t>변경할 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] [</a:t>
            </a:r>
            <a:r>
              <a:rPr lang="ko-KR" altLang="en-US" dirty="0" smtClean="0"/>
              <a:t>변경될 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]</a:t>
            </a:r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옵션</a:t>
            </a:r>
          </a:p>
          <a:p>
            <a:pPr lvl="2">
              <a:lnSpc>
                <a:spcPct val="9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-f: </a:t>
            </a:r>
            <a:r>
              <a:rPr lang="ko-KR" altLang="en-US" dirty="0" smtClean="0"/>
              <a:t>대상파일이 존재할 때 새로운 파일로 대체</a:t>
            </a:r>
          </a:p>
          <a:p>
            <a:pPr lvl="2">
              <a:lnSpc>
                <a:spcPct val="9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-i: </a:t>
            </a:r>
            <a:r>
              <a:rPr lang="ko-KR" altLang="en-US" dirty="0" smtClean="0"/>
              <a:t>대상파일이 있을 때 확인 후 작업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예</a:t>
            </a:r>
            <a:r>
              <a:rPr lang="en-US" altLang="ko-KR" dirty="0" smtClean="0"/>
              <a:t>: </a:t>
            </a:r>
            <a:r>
              <a:rPr lang="en-US" altLang="ko-KR" smtClean="0"/>
              <a:t>mv data1.out data2.out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권한의 의미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ko-KR" altLang="en-US" dirty="0" smtClean="0"/>
              <a:t>리눅스에서의 권한</a:t>
            </a:r>
            <a:endParaRPr lang="en-US" altLang="ko-KR" dirty="0"/>
          </a:p>
          <a:p>
            <a:pPr>
              <a:defRPr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bash: cd: /root/root/: Permission denied</a:t>
            </a:r>
          </a:p>
          <a:p>
            <a:pPr>
              <a:defRPr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800" dirty="0" smtClean="0"/>
              <a:t>위와 같이 본인 계정이 가지지 않는 권한의 디렉터리로 접근 하려고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하면 거부 된다</a:t>
            </a:r>
            <a:r>
              <a:rPr lang="en-US" altLang="ko-KR" sz="1800" dirty="0" smtClean="0"/>
              <a:t>.</a:t>
            </a:r>
          </a:p>
          <a:p>
            <a:pPr>
              <a:buFont typeface="Wingdings" pitchFamily="2" charset="2"/>
              <a:buChar char="§"/>
              <a:defRPr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ko-KR" altLang="en-US" sz="1800" dirty="0" smtClean="0"/>
              <a:t>권한은 해당 계정의 자료를 보호하는 기능을 한다</a:t>
            </a:r>
            <a:r>
              <a:rPr lang="en-US" altLang="ko-KR" sz="1800" dirty="0" smtClean="0"/>
              <a:t>.</a:t>
            </a:r>
          </a:p>
          <a:p>
            <a:pPr>
              <a:buFont typeface="Wingdings" pitchFamily="2" charset="2"/>
              <a:buChar char="§"/>
              <a:defRPr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ko-KR" altLang="en-US" sz="1800" dirty="0" smtClean="0"/>
              <a:t>따라서 권한에 대한 이해는 매우 중요하다</a:t>
            </a:r>
            <a:r>
              <a:rPr lang="en-US" altLang="ko-KR" sz="1800" dirty="0" smtClean="0"/>
              <a:t>.</a:t>
            </a:r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 pitchFamily="2" charset="2"/>
              <a:buNone/>
              <a:defRPr/>
            </a:pPr>
            <a:endParaRPr lang="ko-KR" altLang="en-US" dirty="0"/>
          </a:p>
        </p:txBody>
      </p:sp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684113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권한 확인 방법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ls –l</a:t>
            </a:r>
            <a:r>
              <a:rPr lang="ko-KR" altLang="en-US" dirty="0"/>
              <a:t>을 통해서 파일 리스트와 함께 권한을 </a:t>
            </a:r>
            <a:r>
              <a:rPr lang="ko-KR" altLang="en-US" dirty="0" smtClean="0"/>
              <a:t>출력 시킨다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ko-KR" altLang="en-US" dirty="0" smtClean="0"/>
              <a:t>권한 보는 방법</a:t>
            </a: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파일 </a:t>
            </a:r>
            <a:r>
              <a:rPr lang="ko-KR" altLang="en-US" dirty="0"/>
              <a:t>유형</a:t>
            </a:r>
          </a:p>
          <a:p>
            <a:pPr lvl="2">
              <a:defRPr/>
            </a:pPr>
            <a:r>
              <a:rPr lang="ko-KR" altLang="en-US" dirty="0" smtClean="0"/>
              <a:t>첫 번째 </a:t>
            </a:r>
            <a:r>
              <a:rPr lang="ko-KR" altLang="en-US" dirty="0"/>
              <a:t>문자</a:t>
            </a:r>
            <a:r>
              <a:rPr lang="en-US" altLang="ko-KR" dirty="0"/>
              <a:t>(①)</a:t>
            </a:r>
            <a:r>
              <a:rPr lang="ko-KR" altLang="en-US" dirty="0"/>
              <a:t>는 파일의 유형을 뜻한다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en-US" altLang="ko-KR" dirty="0"/>
              <a:t>- : </a:t>
            </a:r>
            <a:r>
              <a:rPr lang="ko-KR" altLang="en-US" dirty="0"/>
              <a:t>일반적인 파일을 뜻한다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 </a:t>
            </a:r>
            <a:r>
              <a:rPr lang="en-US" altLang="ko-KR" dirty="0"/>
              <a:t>d : </a:t>
            </a:r>
            <a:r>
              <a:rPr lang="ko-KR" altLang="en-US" dirty="0"/>
              <a:t>디렉터리를 뜻한다</a:t>
            </a:r>
            <a:r>
              <a:rPr lang="en-US" altLang="ko-KR" dirty="0"/>
              <a:t>.  l : </a:t>
            </a:r>
            <a:r>
              <a:rPr lang="ko-KR" altLang="en-US" dirty="0"/>
              <a:t>링크 파일을 뜻한다</a:t>
            </a:r>
            <a:r>
              <a:rPr lang="en-US" altLang="ko-KR" dirty="0"/>
              <a:t>.  s : </a:t>
            </a:r>
            <a:r>
              <a:rPr lang="ko-KR" altLang="en-US" dirty="0"/>
              <a:t>소켓 파일을 뜻한다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/>
              <a:t>파일 유형</a:t>
            </a:r>
          </a:p>
          <a:p>
            <a:pPr lvl="2">
              <a:defRPr/>
            </a:pPr>
            <a:r>
              <a:rPr lang="en-US" altLang="ko-KR" dirty="0"/>
              <a:t>r: </a:t>
            </a:r>
            <a:r>
              <a:rPr lang="ko-KR" altLang="en-US" dirty="0"/>
              <a:t>읽기</a:t>
            </a:r>
            <a:r>
              <a:rPr lang="en-US" altLang="ko-KR" dirty="0"/>
              <a:t>(read), w: </a:t>
            </a:r>
            <a:r>
              <a:rPr lang="ko-KR" altLang="en-US" dirty="0"/>
              <a:t>쓰기</a:t>
            </a:r>
            <a:r>
              <a:rPr lang="en-US" altLang="ko-KR" dirty="0"/>
              <a:t>(write), x: </a:t>
            </a:r>
            <a:r>
              <a:rPr lang="ko-KR" altLang="en-US" dirty="0"/>
              <a:t>실행</a:t>
            </a:r>
            <a:r>
              <a:rPr lang="en-US" altLang="ko-KR" dirty="0"/>
              <a:t>(execute</a:t>
            </a:r>
            <a:r>
              <a:rPr lang="en-US" altLang="ko-KR" dirty="0" smtClean="0"/>
              <a:t>)</a:t>
            </a:r>
          </a:p>
          <a:p>
            <a:pPr lvl="1"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marL="857250" lvl="2" indent="0">
              <a:buFont typeface="Marlett" pitchFamily="2" charset="2"/>
              <a:buNone/>
              <a:defRPr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31618"/>
            <a:ext cx="5005884" cy="139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71858"/>
            <a:ext cx="252951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3465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권한 변경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11"/>
              <a:defRPr/>
            </a:pPr>
            <a:r>
              <a:rPr lang="en-US" altLang="ko-KR" dirty="0" smtClean="0"/>
              <a:t>chmod</a:t>
            </a:r>
          </a:p>
          <a:p>
            <a:pPr lvl="1">
              <a:defRPr/>
            </a:pPr>
            <a:r>
              <a:rPr lang="en-US" altLang="ko-KR" dirty="0" smtClean="0"/>
              <a:t>chmod</a:t>
            </a:r>
            <a:r>
              <a:rPr lang="ko-KR" altLang="en-US" dirty="0" smtClean="0"/>
              <a:t>는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디렉터리의 권한을 변경 하는데 사용 한다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사용법 </a:t>
            </a:r>
            <a:r>
              <a:rPr lang="en-US" altLang="ko-KR" dirty="0" smtClean="0"/>
              <a:t>: chmod </a:t>
            </a:r>
            <a:r>
              <a:rPr lang="en-US" altLang="ko-KR" dirty="0"/>
              <a:t>[</a:t>
            </a:r>
            <a:r>
              <a:rPr lang="ko-KR" altLang="en-US" dirty="0"/>
              <a:t>옵션</a:t>
            </a:r>
            <a:r>
              <a:rPr lang="en-US" altLang="ko-KR" dirty="0"/>
              <a:t>] [</a:t>
            </a:r>
            <a:r>
              <a:rPr lang="ko-KR" altLang="en-US" dirty="0" smtClean="0"/>
              <a:t>권한</a:t>
            </a:r>
            <a:r>
              <a:rPr lang="en-US" altLang="ko-KR" dirty="0"/>
              <a:t>]</a:t>
            </a:r>
            <a:r>
              <a:rPr lang="en-US" altLang="ko-KR" dirty="0" smtClean="0"/>
              <a:t> </a:t>
            </a:r>
            <a:r>
              <a:rPr lang="en-US" altLang="ko-KR" dirty="0"/>
              <a:t>files </a:t>
            </a:r>
            <a:r>
              <a:rPr lang="en-US" altLang="ko-KR" dirty="0" smtClean="0"/>
              <a:t>directory..</a:t>
            </a:r>
          </a:p>
          <a:p>
            <a:pPr lvl="1">
              <a:defRPr/>
            </a:pPr>
            <a:r>
              <a:rPr lang="ko-KR" altLang="en-US" dirty="0" smtClean="0"/>
              <a:t>옵션</a:t>
            </a:r>
            <a:endParaRPr lang="en-US" altLang="ko-KR" dirty="0" smtClean="0"/>
          </a:p>
          <a:p>
            <a:pPr marL="857250" lvl="2" indent="0">
              <a:buFont typeface="Marlett" pitchFamily="2" charset="2"/>
              <a:buNone/>
              <a:defRPr/>
            </a:pPr>
            <a:r>
              <a:rPr lang="en-US" altLang="ko-KR" b="1" dirty="0"/>
              <a:t>-c : </a:t>
            </a:r>
            <a:r>
              <a:rPr lang="ko-KR" altLang="en-US" dirty="0"/>
              <a:t>실제로 파일의 권한이 바뀐 파일만 자세히 기술한다</a:t>
            </a:r>
            <a:r>
              <a:rPr lang="en-US" altLang="ko-KR" dirty="0"/>
              <a:t>. </a:t>
            </a: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en-US" altLang="ko-KR" b="1" dirty="0"/>
              <a:t>-f : </a:t>
            </a:r>
            <a:r>
              <a:rPr lang="ko-KR" altLang="en-US" dirty="0"/>
              <a:t>파일의 </a:t>
            </a:r>
            <a:r>
              <a:rPr lang="ko-KR" altLang="en-US" dirty="0" smtClean="0"/>
              <a:t>권한을 바꿀 </a:t>
            </a:r>
            <a:r>
              <a:rPr lang="ko-KR" altLang="en-US" dirty="0"/>
              <a:t>수 </a:t>
            </a:r>
            <a:r>
              <a:rPr lang="ko-KR" altLang="en-US" dirty="0" smtClean="0"/>
              <a:t>없는 경우에도 </a:t>
            </a:r>
            <a:r>
              <a:rPr lang="ko-KR" altLang="en-US" dirty="0"/>
              <a:t>에러 메시지를 출력하지 않는다</a:t>
            </a:r>
            <a:r>
              <a:rPr lang="en-US" altLang="ko-KR" dirty="0"/>
              <a:t>. </a:t>
            </a: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en-US" altLang="ko-KR" b="1" dirty="0"/>
              <a:t>-v : </a:t>
            </a:r>
            <a:r>
              <a:rPr lang="ko-KR" altLang="en-US" dirty="0"/>
              <a:t>변경된 권한에 대해서 자세히 기술한다</a:t>
            </a:r>
            <a:r>
              <a:rPr lang="en-US" altLang="ko-KR" dirty="0"/>
              <a:t>. </a:t>
            </a: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en-US" altLang="ko-KR" b="1" dirty="0"/>
              <a:t>-R : </a:t>
            </a:r>
            <a:r>
              <a:rPr lang="ko-KR" altLang="en-US" dirty="0" smtClean="0"/>
              <a:t>디렉터리와 </a:t>
            </a:r>
            <a:r>
              <a:rPr lang="ko-KR" altLang="en-US" dirty="0"/>
              <a:t>파일들의 권한을 재귀적으로 모두 바꾼다</a:t>
            </a:r>
            <a:r>
              <a:rPr lang="en-US" altLang="ko-KR" b="1" dirty="0"/>
              <a:t>.  </a:t>
            </a:r>
            <a:r>
              <a:rPr lang="en-US" altLang="ko-KR" b="1" dirty="0" smtClean="0">
                <a:solidFill>
                  <a:srgbClr val="FF0000"/>
                </a:solidFill>
              </a:rPr>
              <a:t>※</a:t>
            </a:r>
            <a:r>
              <a:rPr lang="ko-KR" altLang="en-US" b="1" dirty="0">
                <a:solidFill>
                  <a:srgbClr val="FF0000"/>
                </a:solidFill>
              </a:rPr>
              <a:t>제일 많이 쓰이는 옵션이다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pPr marL="857250" lvl="2" indent="0">
              <a:buFont typeface="Marlett" pitchFamily="2" charset="2"/>
              <a:buNone/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ko-KR" altLang="en-US" dirty="0" smtClean="0"/>
              <a:t>권한</a:t>
            </a:r>
            <a:endParaRPr lang="en-US" altLang="ko-KR" dirty="0"/>
          </a:p>
          <a:p>
            <a:pPr lvl="2">
              <a:defRPr/>
            </a:pPr>
            <a:r>
              <a:rPr lang="en-US" altLang="ko-KR" dirty="0" smtClean="0"/>
              <a:t>r(read 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), w(write 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), x(execute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권한이 있다</a:t>
            </a:r>
            <a:r>
              <a:rPr lang="en-US" altLang="ko-KR" dirty="0" smtClean="0"/>
              <a:t>.</a:t>
            </a:r>
          </a:p>
          <a:p>
            <a:pPr lvl="2">
              <a:defRPr/>
            </a:pPr>
            <a:r>
              <a:rPr lang="ko-KR" altLang="en-US" dirty="0" smtClean="0"/>
              <a:t>읽기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등의 모든 권한을 주려면</a:t>
            </a:r>
            <a:r>
              <a:rPr lang="en-US" altLang="ko-KR" dirty="0" smtClean="0"/>
              <a:t>, 4+2+1, </a:t>
            </a:r>
            <a:r>
              <a:rPr lang="ko-KR" altLang="en-US" dirty="0" smtClean="0"/>
              <a:t>따라서 합계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만약 모든 그룹의 권한을 다 허용해 줄 경우</a:t>
            </a:r>
            <a:r>
              <a:rPr lang="en-US" altLang="ko-KR" dirty="0" smtClean="0"/>
              <a:t>, 777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 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marL="857250" lvl="2" indent="0">
              <a:buFont typeface="Marlett" pitchFamily="2" charset="2"/>
              <a:buNone/>
              <a:defRPr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권한 변경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/>
              <a:t>권한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문자모드</a:t>
            </a:r>
            <a:r>
              <a:rPr lang="en-US" altLang="ko-KR" dirty="0" smtClean="0"/>
              <a:t>)</a:t>
            </a: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ko-KR" altLang="en-US" b="1" dirty="0" smtClean="0">
                <a:solidFill>
                  <a:srgbClr val="FF0000"/>
                </a:solidFill>
              </a:rPr>
              <a:t>권한을 표시하는 문자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857250" lvl="2" indent="0">
              <a:buFont typeface="Marlett" pitchFamily="2" charset="2"/>
              <a:buNone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857250" lvl="2" indent="0">
              <a:buFont typeface="Marlett" pitchFamily="2" charset="2"/>
              <a:buNone/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857250" lvl="2" indent="0">
              <a:buFont typeface="Marlett" pitchFamily="2" charset="2"/>
              <a:buNone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ko-KR" altLang="en-US" dirty="0" smtClean="0"/>
              <a:t>권한</a:t>
            </a:r>
            <a:r>
              <a:rPr lang="en-US" altLang="ko-KR" dirty="0"/>
              <a:t>(</a:t>
            </a:r>
            <a:r>
              <a:rPr lang="ko-KR" altLang="en-US" dirty="0" smtClean="0"/>
              <a:t>숫자모드</a:t>
            </a:r>
            <a:r>
              <a:rPr lang="en-US" altLang="ko-KR" dirty="0" smtClean="0"/>
              <a:t>)</a:t>
            </a:r>
          </a:p>
          <a:p>
            <a:pPr marL="1371600" lvl="3" indent="0">
              <a:buFontTx/>
              <a:buNone/>
              <a:defRPr/>
            </a:pPr>
            <a:endParaRPr lang="en-US" altLang="ko-KR" b="1" dirty="0" smtClean="0"/>
          </a:p>
          <a:p>
            <a:pPr marL="1371600" lvl="3" indent="0">
              <a:buFontTx/>
              <a:buNone/>
              <a:defRPr/>
            </a:pPr>
            <a:endParaRPr lang="en-US" altLang="ko-KR" b="1" dirty="0" smtClean="0"/>
          </a:p>
          <a:p>
            <a:pPr marL="1371600" lvl="3" indent="0">
              <a:buFontTx/>
              <a:buNone/>
              <a:defRPr/>
            </a:pPr>
            <a:endParaRPr lang="en-US" altLang="ko-KR" b="1" dirty="0" smtClean="0"/>
          </a:p>
          <a:p>
            <a:pPr marL="1371600" lvl="3" indent="0">
              <a:buFontTx/>
              <a:buNone/>
              <a:defRPr/>
            </a:pPr>
            <a:endParaRPr lang="en-US" altLang="ko-KR" b="1" dirty="0" smtClean="0"/>
          </a:p>
          <a:p>
            <a:pPr marL="1371600" lvl="3" indent="0">
              <a:buFontTx/>
              <a:buNone/>
              <a:defRPr/>
            </a:pPr>
            <a:endParaRPr lang="en-US" altLang="ko-KR" b="1" dirty="0" smtClean="0"/>
          </a:p>
          <a:p>
            <a:pPr marL="857250" lvl="2" indent="0">
              <a:buFont typeface="Marlett" pitchFamily="2" charset="2"/>
              <a:buNone/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857250" lvl="2" indent="0">
              <a:buFont typeface="Marlett" pitchFamily="2" charset="2"/>
              <a:buNone/>
              <a:defRPr/>
            </a:pPr>
            <a:r>
              <a:rPr lang="ko-KR" altLang="en-US" b="1" dirty="0" smtClean="0">
                <a:solidFill>
                  <a:srgbClr val="FF0000"/>
                </a:solidFill>
              </a:rPr>
              <a:t>뒤에 따라 하기를 해보면서 권한을 변경을 해보도록 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 smtClean="0"/>
          </a:p>
        </p:txBody>
      </p:sp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846263"/>
            <a:ext cx="6176963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860800"/>
            <a:ext cx="6696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소개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4099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과목 홈페이지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충남대학교 사이버캠퍼스 </a:t>
            </a:r>
            <a:r>
              <a:rPr lang="en-US" altLang="ko-KR" dirty="0" smtClean="0"/>
              <a:t>(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://e-learn.cnu.ac.kr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)</a:t>
            </a:r>
            <a:endParaRPr lang="en-US" altLang="ko-KR" dirty="0"/>
          </a:p>
          <a:p>
            <a:pPr marL="457200" lvl="1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연락처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mtClean="0"/>
              <a:t>장혁수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공대 </a:t>
            </a:r>
            <a:r>
              <a:rPr lang="en-US" altLang="ko-KR" dirty="0" smtClean="0"/>
              <a:t>5</a:t>
            </a:r>
            <a:r>
              <a:rPr lang="ko-KR" altLang="en-US" dirty="0" smtClean="0"/>
              <a:t>호관 </a:t>
            </a:r>
            <a:r>
              <a:rPr lang="en-US" altLang="ko-KR" dirty="0" smtClean="0"/>
              <a:t>533</a:t>
            </a:r>
            <a:r>
              <a:rPr lang="ko-KR" altLang="en-US" dirty="0" smtClean="0"/>
              <a:t>호 임베디드 시스템 연구실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smtClean="0"/>
              <a:t>janggurtn@naver.com</a:t>
            </a:r>
            <a:endParaRPr lang="en-US" altLang="ko-K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권한 변경</a:t>
            </a:r>
          </a:p>
        </p:txBody>
      </p:sp>
      <p:sp>
        <p:nvSpPr>
          <p:cNvPr id="2560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chmod </a:t>
            </a:r>
            <a:r>
              <a:rPr lang="ko-KR" altLang="en-US" dirty="0" smtClean="0"/>
              <a:t>따라 하기</a:t>
            </a:r>
            <a:endParaRPr lang="en-US" altLang="ko-KR" dirty="0" smtClean="0"/>
          </a:p>
          <a:p>
            <a:pPr lvl="1">
              <a:buFont typeface="+mj-lt"/>
              <a:buAutoNum type="arabicParenR"/>
            </a:pPr>
            <a:r>
              <a:rPr lang="en-US" altLang="ko-KR" sz="1400" dirty="0" err="1" smtClean="0"/>
              <a:t>mkdir</a:t>
            </a:r>
            <a:r>
              <a:rPr lang="ko-KR" altLang="en-US" sz="1400" dirty="0" smtClean="0"/>
              <a:t>을 이용하여 자신의 계정 디렉터리에서 </a:t>
            </a:r>
            <a:r>
              <a:rPr lang="en-US" altLang="ko-KR" sz="1400" dirty="0" smtClean="0"/>
              <a:t>chmodtest</a:t>
            </a:r>
            <a:r>
              <a:rPr lang="ko-KR" altLang="en-US" sz="1400" dirty="0" smtClean="0"/>
              <a:t>를 만들고 </a:t>
            </a:r>
            <a:r>
              <a:rPr lang="en-US" altLang="ko-KR" sz="1400" dirty="0" smtClean="0"/>
              <a:t>ls –l </a:t>
            </a:r>
            <a:r>
              <a:rPr lang="ko-KR" altLang="en-US" sz="1400" dirty="0" smtClean="0"/>
              <a:t>명령을 통해 현재 권한을 확인한다</a:t>
            </a:r>
            <a:r>
              <a:rPr lang="en-US" altLang="ko-KR" sz="1400" dirty="0" smtClean="0"/>
              <a:t>.</a:t>
            </a:r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rgbClr val="FF0000"/>
                </a:solidFill>
              </a:rPr>
              <a:t>chmodtest </a:t>
            </a:r>
            <a:r>
              <a:rPr lang="ko-KR" altLang="en-US" sz="1800" dirty="0" smtClean="0">
                <a:solidFill>
                  <a:srgbClr val="FF0000"/>
                </a:solidFill>
              </a:rPr>
              <a:t> 디렉터리 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rgbClr val="FF0000"/>
                </a:solidFill>
              </a:rPr>
              <a:t>user</a:t>
            </a:r>
            <a:r>
              <a:rPr lang="ko-KR" altLang="en-US" sz="1800" dirty="0" smtClean="0">
                <a:solidFill>
                  <a:srgbClr val="FF0000"/>
                </a:solidFill>
              </a:rPr>
              <a:t>와 </a:t>
            </a:r>
            <a:r>
              <a:rPr lang="en-US" altLang="ko-KR" sz="1800" dirty="0" smtClean="0">
                <a:solidFill>
                  <a:srgbClr val="FF0000"/>
                </a:solidFill>
              </a:rPr>
              <a:t>group</a:t>
            </a:r>
            <a:r>
              <a:rPr lang="ko-KR" altLang="en-US" sz="1800" dirty="0" smtClean="0">
                <a:solidFill>
                  <a:srgbClr val="FF0000"/>
                </a:solidFill>
              </a:rPr>
              <a:t> 읽기쓰기실행 </a:t>
            </a:r>
            <a:r>
              <a:rPr lang="en-US" altLang="ko-KR" sz="1800" dirty="0" smtClean="0">
                <a:solidFill>
                  <a:srgbClr val="FF0000"/>
                </a:solidFill>
              </a:rPr>
              <a:t>(rwx) </a:t>
            </a:r>
            <a:r>
              <a:rPr lang="ko-KR" altLang="en-US" sz="1800" dirty="0" smtClean="0">
                <a:solidFill>
                  <a:srgbClr val="FF0000"/>
                </a:solidFill>
              </a:rPr>
              <a:t>권한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FF0000"/>
                </a:solidFill>
              </a:rPr>
              <a:t>다른 사용자</a:t>
            </a:r>
            <a:r>
              <a:rPr lang="en-US" altLang="ko-KR" sz="1800" dirty="0" smtClean="0">
                <a:solidFill>
                  <a:srgbClr val="FF0000"/>
                </a:solidFill>
              </a:rPr>
              <a:t>(other)</a:t>
            </a:r>
            <a:r>
              <a:rPr lang="ko-KR" altLang="en-US" sz="1800" dirty="0" smtClean="0">
                <a:solidFill>
                  <a:srgbClr val="FF0000"/>
                </a:solidFill>
              </a:rPr>
              <a:t> 읽기실행</a:t>
            </a:r>
            <a:r>
              <a:rPr lang="en-US" altLang="ko-KR" sz="1800" dirty="0" smtClean="0">
                <a:solidFill>
                  <a:srgbClr val="FF0000"/>
                </a:solidFill>
              </a:rPr>
              <a:t>(r-x) </a:t>
            </a:r>
            <a:r>
              <a:rPr lang="ko-KR" altLang="en-US" sz="1800" dirty="0" smtClean="0">
                <a:solidFill>
                  <a:srgbClr val="FF0000"/>
                </a:solidFill>
              </a:rPr>
              <a:t>권한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endParaRPr lang="en-US" altLang="ko-KR" sz="1800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971600" y="2636912"/>
            <a:ext cx="6078537" cy="1030288"/>
            <a:chOff x="1446213" y="2470150"/>
            <a:chExt cx="6078537" cy="1030288"/>
          </a:xfrm>
        </p:grpSpPr>
        <p:pic>
          <p:nvPicPr>
            <p:cNvPr id="2560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7175" y="2470150"/>
              <a:ext cx="581977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7" name="직사각형 5"/>
            <p:cNvSpPr>
              <a:spLocks noChangeArrowheads="1"/>
            </p:cNvSpPr>
            <p:nvPr/>
          </p:nvSpPr>
          <p:spPr bwMode="auto">
            <a:xfrm>
              <a:off x="1446213" y="3284538"/>
              <a:ext cx="6078537" cy="21590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 b="0" dirty="0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권한 변경</a:t>
            </a:r>
          </a:p>
        </p:txBody>
      </p:sp>
      <p:sp>
        <p:nvSpPr>
          <p:cNvPr id="26627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>
              <a:buFont typeface="+mj-lt"/>
              <a:buAutoNum type="arabicParenR" startAt="2"/>
            </a:pPr>
            <a:r>
              <a:rPr lang="en-US" altLang="ko-KR" dirty="0" smtClean="0"/>
              <a:t>chmodtest </a:t>
            </a:r>
            <a:r>
              <a:rPr lang="ko-KR" altLang="en-US" dirty="0" smtClean="0"/>
              <a:t>디렉터리를 문자모드를 이용해서 그룹에게 쓰기권한을 제거한다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# chmod g-w chmodtest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chmod </a:t>
            </a:r>
            <a:r>
              <a:rPr lang="ko-KR" altLang="en-US" dirty="0" smtClean="0">
                <a:solidFill>
                  <a:srgbClr val="FF0000"/>
                </a:solidFill>
              </a:rPr>
              <a:t>명령어 옵션으로 그룹</a:t>
            </a:r>
            <a:r>
              <a:rPr lang="en-US" altLang="ko-KR" dirty="0" smtClean="0">
                <a:solidFill>
                  <a:srgbClr val="FF0000"/>
                </a:solidFill>
              </a:rPr>
              <a:t>(g)</a:t>
            </a:r>
            <a:r>
              <a:rPr lang="ko-KR" altLang="en-US" dirty="0" smtClean="0">
                <a:solidFill>
                  <a:srgbClr val="FF0000"/>
                </a:solidFill>
              </a:rPr>
              <a:t>에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쓰기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기능</a:t>
            </a:r>
            <a:r>
              <a:rPr lang="en-US" altLang="ko-KR" dirty="0" smtClean="0">
                <a:solidFill>
                  <a:srgbClr val="FF0000"/>
                </a:solidFill>
              </a:rPr>
              <a:t>(w)</a:t>
            </a:r>
            <a:r>
              <a:rPr lang="ko-KR" altLang="en-US" dirty="0" smtClean="0">
                <a:solidFill>
                  <a:srgbClr val="FF0000"/>
                </a:solidFill>
              </a:rPr>
              <a:t>을 제거</a:t>
            </a:r>
            <a:r>
              <a:rPr lang="en-US" altLang="ko-KR" dirty="0" smtClean="0">
                <a:solidFill>
                  <a:srgbClr val="FF0000"/>
                </a:solidFill>
              </a:rPr>
              <a:t>(-)</a:t>
            </a: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Font typeface="+mj-lt"/>
              <a:buAutoNum type="arabicParenR" startAt="3"/>
            </a:pPr>
            <a:r>
              <a:rPr lang="ko-KR" altLang="en-US" dirty="0" smtClean="0"/>
              <a:t>이번에는 </a:t>
            </a:r>
            <a:r>
              <a:rPr lang="ko-KR" altLang="en-US" dirty="0" err="1" smtClean="0"/>
              <a:t>숫자모드를</a:t>
            </a:r>
            <a:r>
              <a:rPr lang="ko-KR" altLang="en-US" dirty="0" smtClean="0"/>
              <a:t> 이용 하여  모든 권한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rwx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 추가한다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#chmod 777 chmodtest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1331640" y="2167161"/>
            <a:ext cx="5975350" cy="1057275"/>
            <a:chOff x="1476375" y="2276475"/>
            <a:chExt cx="5975350" cy="1057275"/>
          </a:xfrm>
        </p:grpSpPr>
        <p:pic>
          <p:nvPicPr>
            <p:cNvPr id="2663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375" y="2276475"/>
              <a:ext cx="5924550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직사각형 7"/>
            <p:cNvSpPr>
              <a:spLocks noChangeArrowheads="1"/>
            </p:cNvSpPr>
            <p:nvPr/>
          </p:nvSpPr>
          <p:spPr bwMode="auto">
            <a:xfrm>
              <a:off x="1508125" y="3068638"/>
              <a:ext cx="5943600" cy="246062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 b="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363390" y="4580668"/>
            <a:ext cx="5689600" cy="1038225"/>
            <a:chOff x="1619250" y="5084763"/>
            <a:chExt cx="5689600" cy="1038225"/>
          </a:xfrm>
        </p:grpSpPr>
        <p:pic>
          <p:nvPicPr>
            <p:cNvPr id="26632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250" y="5084763"/>
              <a:ext cx="5667375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3" name="직사각형 10"/>
            <p:cNvSpPr>
              <a:spLocks noChangeArrowheads="1"/>
            </p:cNvSpPr>
            <p:nvPr/>
          </p:nvSpPr>
          <p:spPr bwMode="auto">
            <a:xfrm>
              <a:off x="1636713" y="5876925"/>
              <a:ext cx="5672137" cy="246063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 b="0" dirty="0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2765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12"/>
            </a:pPr>
            <a:r>
              <a:rPr lang="en-US" altLang="ko-KR" dirty="0" smtClean="0"/>
              <a:t>rm</a:t>
            </a:r>
          </a:p>
          <a:p>
            <a:pPr lvl="1"/>
            <a:r>
              <a:rPr lang="en-US" altLang="ko-KR" dirty="0" smtClean="0"/>
              <a:t>Remove: </a:t>
            </a:r>
            <a:r>
              <a:rPr lang="ko-KR" altLang="en-US" dirty="0" smtClean="0"/>
              <a:t>파일 및 디렉터리 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r>
              <a:rPr lang="en-US" altLang="ko-KR" dirty="0" smtClean="0"/>
              <a:t>: rm [</a:t>
            </a:r>
            <a:r>
              <a:rPr lang="ko-KR" altLang="en-US" dirty="0" smtClean="0"/>
              <a:t>삭제할 파일</a:t>
            </a:r>
            <a:r>
              <a:rPr lang="en-US" altLang="ko-KR" dirty="0" smtClean="0"/>
              <a:t>]</a:t>
            </a:r>
          </a:p>
          <a:p>
            <a:pPr lvl="1">
              <a:lnSpc>
                <a:spcPct val="80000"/>
              </a:lnSpc>
            </a:pPr>
            <a:r>
              <a:rPr lang="ko-KR" altLang="en-US" dirty="0" smtClean="0"/>
              <a:t>옵션</a:t>
            </a:r>
          </a:p>
          <a:p>
            <a:pPr lvl="2">
              <a:lnSpc>
                <a:spcPct val="8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-f: </a:t>
            </a:r>
            <a:r>
              <a:rPr lang="ko-KR" altLang="en-US" dirty="0" smtClean="0"/>
              <a:t>디렉터리 안의 파일을 삭제할 때 사용자에게 확인을 요구하지 않음</a:t>
            </a:r>
          </a:p>
          <a:p>
            <a:pPr lvl="2">
              <a:lnSpc>
                <a:spcPct val="8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-r: </a:t>
            </a:r>
            <a:r>
              <a:rPr lang="ko-KR" altLang="en-US" dirty="0" smtClean="0"/>
              <a:t>인수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에서 지정한 디렉터리 혹은 아래의 서브디렉터리 삭제</a:t>
            </a:r>
          </a:p>
          <a:p>
            <a:pPr lvl="2">
              <a:lnSpc>
                <a:spcPct val="80000"/>
              </a:lnSpc>
            </a:pPr>
            <a:r>
              <a:rPr lang="en-US" altLang="ko-KR" dirty="0" smtClean="0"/>
              <a:t>- i: write permission </a:t>
            </a:r>
            <a:r>
              <a:rPr lang="ko-KR" altLang="en-US" dirty="0" smtClean="0"/>
              <a:t>이 없는 파일의 삭제를 위해 대화식으로 확인</a:t>
            </a:r>
          </a:p>
          <a:p>
            <a:pPr lvl="2">
              <a:lnSpc>
                <a:spcPct val="8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-p: </a:t>
            </a:r>
            <a:r>
              <a:rPr lang="ko-KR" altLang="en-US" dirty="0" smtClean="0"/>
              <a:t>디렉터리 </a:t>
            </a:r>
            <a:r>
              <a:rPr lang="en-US" altLang="ko-KR" dirty="0" smtClean="0"/>
              <a:t>dir-name </a:t>
            </a:r>
            <a:r>
              <a:rPr lang="ko-KR" altLang="en-US" dirty="0" smtClean="0"/>
              <a:t>과 비어있는 부모 디렉터리를 사용자가 제거 할 수 있다</a:t>
            </a:r>
            <a:r>
              <a:rPr lang="en-US" altLang="ko-KR" dirty="0" smtClean="0"/>
              <a:t>. </a:t>
            </a:r>
          </a:p>
          <a:p>
            <a:pPr lvl="2">
              <a:lnSpc>
                <a:spcPct val="80000"/>
              </a:lnSpc>
            </a:pPr>
            <a:r>
              <a:rPr lang="en-US" altLang="ko-KR" dirty="0" smtClean="0"/>
              <a:t> -s: -p </a:t>
            </a:r>
            <a:r>
              <a:rPr lang="ko-KR" altLang="en-US" dirty="0" smtClean="0"/>
              <a:t>선택항목 지정 시 표준오류에 출력되는 메시지를 삭제</a:t>
            </a:r>
          </a:p>
          <a:p>
            <a:pPr lvl="1">
              <a:lnSpc>
                <a:spcPct val="80000"/>
              </a:lnSpc>
            </a:pPr>
            <a:r>
              <a:rPr lang="ko-KR" altLang="en-US" dirty="0" smtClean="0"/>
              <a:t>사용 예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b="0" dirty="0" smtClean="0"/>
              <a:t>     </a:t>
            </a:r>
            <a:r>
              <a:rPr lang="en-US" altLang="ko-KR" b="0" dirty="0" smtClean="0"/>
              <a:t>[root@root test] </a:t>
            </a:r>
            <a:r>
              <a:rPr lang="en-US" altLang="ko-KR" b="0" smtClean="0"/>
              <a:t>rm data1.out</a:t>
            </a:r>
            <a:endParaRPr lang="en-US" altLang="ko-KR" b="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b="0" dirty="0" smtClean="0"/>
              <a:t>     [root@root test] </a:t>
            </a:r>
            <a:r>
              <a:rPr lang="en-US" altLang="ko-KR" b="0" smtClean="0"/>
              <a:t>rm data*.</a:t>
            </a:r>
            <a:r>
              <a:rPr lang="en-US" altLang="ko-KR" b="0" dirty="0" smtClean="0"/>
              <a:t>out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b="0" dirty="0" smtClean="0"/>
              <a:t>     [root@root test] ls</a:t>
            </a:r>
          </a:p>
          <a:p>
            <a:pPr>
              <a:buAutoNum type="romanUcPeriod" startAt="12"/>
            </a:pPr>
            <a:r>
              <a:rPr lang="en-US" altLang="ko-KR" dirty="0" smtClean="0"/>
              <a:t>cat</a:t>
            </a:r>
          </a:p>
          <a:p>
            <a:pPr lvl="1"/>
            <a:r>
              <a:rPr lang="en-US" altLang="ko-KR" dirty="0" smtClean="0"/>
              <a:t>Catenae: </a:t>
            </a:r>
            <a:r>
              <a:rPr lang="ko-KR" altLang="en-US" dirty="0" smtClean="0"/>
              <a:t>텍스트 파일 내용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r>
              <a:rPr lang="en-US" altLang="ko-KR" dirty="0" smtClean="0"/>
              <a:t>: cat [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사용 예</a:t>
            </a:r>
            <a:r>
              <a:rPr lang="en-US" altLang="ko-KR" dirty="0" smtClean="0"/>
              <a:t>: </a:t>
            </a:r>
            <a:r>
              <a:rPr lang="en-US" altLang="ko-KR" smtClean="0"/>
              <a:t>cat data.out</a:t>
            </a:r>
            <a:endParaRPr lang="en-US" altLang="ko-KR" dirty="0" smtClean="0"/>
          </a:p>
          <a:p>
            <a:pPr>
              <a:buAutoNum type="romanUcPeriod" startAt="12"/>
            </a:pP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28675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14"/>
            </a:pPr>
            <a:r>
              <a:rPr lang="en-US" altLang="ko-KR" dirty="0" smtClean="0"/>
              <a:t>tar</a:t>
            </a:r>
          </a:p>
          <a:p>
            <a:pPr lvl="1"/>
            <a:r>
              <a:rPr lang="ko-KR" altLang="en-US" dirty="0" smtClean="0"/>
              <a:t>아카이브</a:t>
            </a:r>
            <a:r>
              <a:rPr lang="en-US" altLang="ko-KR" dirty="0" smtClean="0"/>
              <a:t>(.tar)</a:t>
            </a:r>
            <a:r>
              <a:rPr lang="ko-KR" altLang="en-US" dirty="0" smtClean="0"/>
              <a:t>를 만들거나 푼다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아카이브란 여러 파일을 하나로 묶는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-c : </a:t>
            </a:r>
            <a:r>
              <a:rPr lang="ko-KR" altLang="en-US" dirty="0" smtClean="0"/>
              <a:t>아카이브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-x : </a:t>
            </a:r>
            <a:r>
              <a:rPr lang="ko-KR" altLang="en-US" dirty="0" smtClean="0"/>
              <a:t>아카이브에 묶인 파일이나 디렉터리를 풀어 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-f : </a:t>
            </a:r>
            <a:r>
              <a:rPr lang="ko-KR" altLang="en-US" dirty="0" smtClean="0"/>
              <a:t>파일 이름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-v : </a:t>
            </a:r>
            <a:r>
              <a:rPr lang="ko-KR" altLang="en-US" dirty="0" smtClean="0"/>
              <a:t>아카이브에 추가되거나 풀리고 있는 파일의 이름을 화면에 보여 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-z : *.gz </a:t>
            </a:r>
            <a:r>
              <a:rPr lang="ko-KR" altLang="en-US" dirty="0" smtClean="0"/>
              <a:t>파일로 압축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묶고 압축 </a:t>
            </a:r>
            <a:r>
              <a:rPr lang="en-US" altLang="ko-KR" dirty="0" smtClean="0"/>
              <a:t>: tar cvfz [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.tar.gz] [</a:t>
            </a:r>
            <a:r>
              <a:rPr lang="ko-KR" altLang="en-US" dirty="0" smtClean="0"/>
              <a:t>압축할 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]</a:t>
            </a:r>
          </a:p>
          <a:p>
            <a:pPr lvl="2"/>
            <a:r>
              <a:rPr lang="ko-KR" altLang="en-US" dirty="0" smtClean="0"/>
              <a:t>압축된 파일 풀기 </a:t>
            </a:r>
            <a:r>
              <a:rPr lang="en-US" altLang="ko-KR" dirty="0" smtClean="0"/>
              <a:t>: tar xvfz [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smtClean="0"/>
              <a:t>예제</a:t>
            </a:r>
          </a:p>
          <a:p>
            <a:pPr lvl="2">
              <a:buFont typeface="Marlett" pitchFamily="2" charset="2"/>
              <a:buNone/>
            </a:pPr>
            <a:r>
              <a:rPr lang="en-US" altLang="ko-KR" smtClean="0"/>
              <a:t>$ tar cvf tarfile .</a:t>
            </a:r>
          </a:p>
          <a:p>
            <a:pPr lvl="2">
              <a:buFont typeface="Marlett" pitchFamily="2" charset="2"/>
              <a:buNone/>
            </a:pPr>
            <a:r>
              <a:rPr lang="en-US" altLang="ko-KR" smtClean="0"/>
              <a:t>$ tar xvf tarfile</a:t>
            </a:r>
          </a:p>
          <a:p>
            <a:pPr lvl="1"/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31747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15"/>
            </a:pPr>
            <a:r>
              <a:rPr lang="en-US" altLang="ko-KR" dirty="0" smtClean="0"/>
              <a:t>find</a:t>
            </a:r>
          </a:p>
          <a:p>
            <a:pPr lvl="1"/>
            <a:r>
              <a:rPr lang="ko-KR" altLang="en-US" dirty="0" smtClean="0"/>
              <a:t>디스크에 저장된 각종 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디렉터리 검색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r>
              <a:rPr lang="en-US" altLang="ko-KR" dirty="0" smtClean="0"/>
              <a:t>: find [path..] [expression]</a:t>
            </a:r>
          </a:p>
          <a:p>
            <a:pPr lvl="1"/>
            <a:r>
              <a:rPr lang="en-US" altLang="ko-KR" dirty="0" smtClean="0"/>
              <a:t>Path : </a:t>
            </a:r>
            <a:r>
              <a:rPr lang="ko-KR" altLang="en-US" dirty="0" smtClean="0"/>
              <a:t>파일을 탐색할 경로의 리스트 </a:t>
            </a:r>
            <a:r>
              <a:rPr lang="en-US" altLang="ko-KR" dirty="0" smtClean="0"/>
              <a:t>(recursive search)</a:t>
            </a:r>
          </a:p>
          <a:p>
            <a:pPr lvl="1"/>
            <a:r>
              <a:rPr lang="en-US" altLang="ko-KR" dirty="0" smtClean="0"/>
              <a:t>Expression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-name ‘pattern’ : </a:t>
            </a:r>
            <a:r>
              <a:rPr lang="ko-KR" altLang="en-US" dirty="0" smtClean="0">
                <a:solidFill>
                  <a:srgbClr val="FF0000"/>
                </a:solidFill>
              </a:rPr>
              <a:t>파일명이 </a:t>
            </a:r>
            <a:r>
              <a:rPr lang="en-US" altLang="ko-KR" dirty="0" smtClean="0">
                <a:solidFill>
                  <a:srgbClr val="FF0000"/>
                </a:solidFill>
              </a:rPr>
              <a:t>‘pattern’</a:t>
            </a:r>
            <a:r>
              <a:rPr lang="ko-KR" altLang="en-US" dirty="0" smtClean="0">
                <a:solidFill>
                  <a:srgbClr val="FF0000"/>
                </a:solidFill>
              </a:rPr>
              <a:t>과 일치이면 참 </a:t>
            </a:r>
            <a:r>
              <a:rPr lang="en-US" altLang="ko-KR" dirty="0" smtClean="0">
                <a:solidFill>
                  <a:srgbClr val="FF0000"/>
                </a:solidFill>
              </a:rPr>
              <a:t>(*, [, ], ? </a:t>
            </a:r>
            <a:r>
              <a:rPr lang="ko-KR" altLang="en-US" dirty="0" smtClean="0">
                <a:solidFill>
                  <a:srgbClr val="FF0000"/>
                </a:solidFill>
              </a:rPr>
              <a:t>포함가능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ko-KR" dirty="0" smtClean="0"/>
              <a:t>-perm 'oct' : permission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8</a:t>
            </a:r>
            <a:r>
              <a:rPr lang="ko-KR" altLang="en-US" dirty="0" smtClean="0"/>
              <a:t>진수 표현이 </a:t>
            </a:r>
            <a:r>
              <a:rPr lang="en-US" altLang="ko-KR" dirty="0" smtClean="0"/>
              <a:t>oct</a:t>
            </a:r>
            <a:r>
              <a:rPr lang="ko-KR" altLang="en-US" dirty="0" smtClean="0"/>
              <a:t>와 일치이면 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-type 'ch' : </a:t>
            </a:r>
            <a:r>
              <a:rPr lang="ko-KR" altLang="en-US" dirty="0" smtClean="0"/>
              <a:t>파일 유형이 </a:t>
            </a:r>
            <a:r>
              <a:rPr lang="en-US" altLang="ko-KR" dirty="0" smtClean="0"/>
              <a:t>ch </a:t>
            </a:r>
            <a:r>
              <a:rPr lang="ko-KR" altLang="en-US" dirty="0" smtClean="0"/>
              <a:t>이면 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-user 'userId' : </a:t>
            </a:r>
            <a:r>
              <a:rPr lang="ko-KR" altLang="en-US" dirty="0" smtClean="0"/>
              <a:t>파일 소유자가 </a:t>
            </a:r>
            <a:r>
              <a:rPr lang="en-US" altLang="ko-KR" dirty="0" smtClean="0"/>
              <a:t>userId</a:t>
            </a:r>
            <a:r>
              <a:rPr lang="ko-KR" altLang="en-US" dirty="0" smtClean="0"/>
              <a:t>이면 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-group 'groupId' : </a:t>
            </a:r>
            <a:r>
              <a:rPr lang="ko-KR" altLang="en-US" dirty="0" smtClean="0"/>
              <a:t>파일 그룹이 </a:t>
            </a:r>
            <a:r>
              <a:rPr lang="en-US" altLang="ko-KR" dirty="0" smtClean="0"/>
              <a:t>groupId</a:t>
            </a:r>
            <a:r>
              <a:rPr lang="ko-KR" altLang="en-US" dirty="0" smtClean="0"/>
              <a:t>이면 참</a:t>
            </a:r>
          </a:p>
          <a:p>
            <a:pPr lvl="2"/>
            <a:r>
              <a:rPr lang="en-US" altLang="ko-KR" dirty="0" smtClean="0"/>
              <a:t>-atime 'count' : </a:t>
            </a:r>
            <a:r>
              <a:rPr lang="ko-KR" altLang="en-US" dirty="0" smtClean="0"/>
              <a:t>파일에 접근한 날 수가 </a:t>
            </a:r>
            <a:r>
              <a:rPr lang="en-US" altLang="ko-KR" dirty="0" smtClean="0"/>
              <a:t>count </a:t>
            </a:r>
            <a:r>
              <a:rPr lang="ko-KR" altLang="en-US" dirty="0" smtClean="0"/>
              <a:t>이내 이면 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-mtime 'count' : </a:t>
            </a:r>
            <a:r>
              <a:rPr lang="ko-KR" altLang="en-US" dirty="0" smtClean="0"/>
              <a:t>파일을 수정한 날 수가 </a:t>
            </a:r>
            <a:r>
              <a:rPr lang="en-US" altLang="ko-KR" dirty="0" smtClean="0"/>
              <a:t>count </a:t>
            </a:r>
            <a:r>
              <a:rPr lang="ko-KR" altLang="en-US" dirty="0" smtClean="0"/>
              <a:t>이내이면 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-ctime 'count' : </a:t>
            </a:r>
            <a:r>
              <a:rPr lang="ko-KR" altLang="en-US" dirty="0" smtClean="0"/>
              <a:t>파일이 수정되고 파일 속성이 바뀐 날수가 </a:t>
            </a:r>
            <a:r>
              <a:rPr lang="en-US" altLang="ko-KR" dirty="0" smtClean="0"/>
              <a:t>count </a:t>
            </a:r>
            <a:r>
              <a:rPr lang="ko-KR" altLang="en-US" dirty="0" smtClean="0"/>
              <a:t>이내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-exec 'command' : </a:t>
            </a:r>
            <a:r>
              <a:rPr lang="ko-KR" altLang="en-US" dirty="0" smtClean="0"/>
              <a:t>수행중인 </a:t>
            </a:r>
            <a:r>
              <a:rPr lang="en-US" altLang="ko-KR" dirty="0" smtClean="0"/>
              <a:t>command</a:t>
            </a:r>
            <a:r>
              <a:rPr lang="ko-KR" altLang="en-US" dirty="0" smtClean="0"/>
              <a:t>의 종료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참 </a:t>
            </a:r>
            <a:r>
              <a:rPr lang="en-US" altLang="ko-KR" dirty="0" smtClean="0"/>
              <a:t>\;</a:t>
            </a:r>
            <a:r>
              <a:rPr lang="ko-KR" altLang="en-US" dirty="0" smtClean="0"/>
              <a:t>로 끝남</a:t>
            </a:r>
            <a:r>
              <a:rPr lang="en-US" altLang="ko-KR" dirty="0" smtClean="0"/>
              <a:t>, command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argument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{}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find</a:t>
            </a:r>
            <a:r>
              <a:rPr lang="ko-KR" altLang="en-US" dirty="0" smtClean="0"/>
              <a:t>가 찾은 파일을 의미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-ls : </a:t>
            </a:r>
            <a:r>
              <a:rPr lang="ko-KR" altLang="en-US" dirty="0" smtClean="0"/>
              <a:t>현재 파일의 속성을 보여주고 참 값을 반환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32771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Expression</a:t>
            </a:r>
          </a:p>
          <a:p>
            <a:pPr lvl="2"/>
            <a:r>
              <a:rPr lang="en-US" altLang="ko-KR" dirty="0" smtClean="0"/>
              <a:t>-name ‘pattern’ : </a:t>
            </a:r>
            <a:r>
              <a:rPr lang="ko-KR" altLang="en-US" dirty="0" smtClean="0"/>
              <a:t>파일명이 </a:t>
            </a:r>
            <a:r>
              <a:rPr lang="en-US" altLang="ko-KR" dirty="0" smtClean="0"/>
              <a:t>‘pattern’</a:t>
            </a:r>
            <a:r>
              <a:rPr lang="ko-KR" altLang="en-US" dirty="0" smtClean="0"/>
              <a:t>과 일치이면 참 </a:t>
            </a:r>
            <a:r>
              <a:rPr lang="en-US" altLang="ko-KR" dirty="0" smtClean="0"/>
              <a:t>(*, [, ], ? </a:t>
            </a:r>
            <a:r>
              <a:rPr lang="ko-KR" altLang="en-US" dirty="0" smtClean="0"/>
              <a:t>포함가능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>
              <a:buFont typeface="Marlett" pitchFamily="2" charset="2"/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-perm oct : permission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8</a:t>
            </a:r>
            <a:r>
              <a:rPr lang="ko-KR" altLang="en-US" dirty="0" smtClean="0"/>
              <a:t>진수 표현이 </a:t>
            </a:r>
            <a:r>
              <a:rPr lang="en-US" altLang="ko-KR" dirty="0" smtClean="0"/>
              <a:t>oct</a:t>
            </a:r>
            <a:r>
              <a:rPr lang="ko-KR" altLang="en-US" dirty="0" smtClean="0"/>
              <a:t>와 일치이면 참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32774" name="그림 7" descr="캡처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642" y="2103829"/>
            <a:ext cx="547211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1259632" y="3450966"/>
            <a:ext cx="5832475" cy="2109787"/>
            <a:chOff x="1403350" y="3068638"/>
            <a:chExt cx="5832475" cy="2109787"/>
          </a:xfrm>
        </p:grpSpPr>
        <p:sp>
          <p:nvSpPr>
            <p:cNvPr id="32775" name="TextBox 9"/>
            <p:cNvSpPr txBox="1">
              <a:spLocks noChangeArrowheads="1"/>
            </p:cNvSpPr>
            <p:nvPr/>
          </p:nvSpPr>
          <p:spPr bwMode="auto">
            <a:xfrm>
              <a:off x="1403350" y="3975100"/>
              <a:ext cx="6477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FF0000"/>
                  </a:solidFill>
                </a:rPr>
                <a:t>644</a:t>
              </a:r>
              <a:endParaRPr lang="ko-KR" altLang="en-US" sz="1000" b="0" dirty="0">
                <a:solidFill>
                  <a:srgbClr val="FF0000"/>
                </a:solidFill>
              </a:endParaRPr>
            </a:p>
          </p:txBody>
        </p:sp>
        <p:sp>
          <p:nvSpPr>
            <p:cNvPr id="32776" name="TextBox 10"/>
            <p:cNvSpPr txBox="1">
              <a:spLocks noChangeArrowheads="1"/>
            </p:cNvSpPr>
            <p:nvPr/>
          </p:nvSpPr>
          <p:spPr bwMode="auto">
            <a:xfrm>
              <a:off x="1403350" y="4119563"/>
              <a:ext cx="6477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FF0000"/>
                  </a:solidFill>
                </a:rPr>
                <a:t>644</a:t>
              </a:r>
              <a:endParaRPr lang="ko-KR" altLang="en-US" sz="1000" b="0" dirty="0">
                <a:solidFill>
                  <a:srgbClr val="FF0000"/>
                </a:solidFill>
              </a:endParaRPr>
            </a:p>
          </p:txBody>
        </p:sp>
        <p:sp>
          <p:nvSpPr>
            <p:cNvPr id="32777" name="TextBox 11"/>
            <p:cNvSpPr txBox="1">
              <a:spLocks noChangeArrowheads="1"/>
            </p:cNvSpPr>
            <p:nvPr/>
          </p:nvSpPr>
          <p:spPr bwMode="auto">
            <a:xfrm>
              <a:off x="1403350" y="4395788"/>
              <a:ext cx="6477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FF0000"/>
                  </a:solidFill>
                </a:rPr>
                <a:t>644</a:t>
              </a:r>
              <a:endParaRPr lang="ko-KR" altLang="en-US" sz="1000" b="0" dirty="0">
                <a:solidFill>
                  <a:srgbClr val="FF0000"/>
                </a:solidFill>
              </a:endParaRPr>
            </a:p>
          </p:txBody>
        </p:sp>
        <p:sp>
          <p:nvSpPr>
            <p:cNvPr id="32778" name="TextBox 12"/>
            <p:cNvSpPr txBox="1">
              <a:spLocks noChangeArrowheads="1"/>
            </p:cNvSpPr>
            <p:nvPr/>
          </p:nvSpPr>
          <p:spPr bwMode="auto">
            <a:xfrm>
              <a:off x="1403350" y="4510088"/>
              <a:ext cx="6477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FF0000"/>
                  </a:solidFill>
                </a:rPr>
                <a:t>644</a:t>
              </a:r>
              <a:endParaRPr lang="ko-KR" altLang="en-US" sz="1000" b="0" dirty="0">
                <a:solidFill>
                  <a:srgbClr val="FF0000"/>
                </a:solidFill>
              </a:endParaRPr>
            </a:p>
          </p:txBody>
        </p:sp>
        <p:sp>
          <p:nvSpPr>
            <p:cNvPr id="32779" name="TextBox 13"/>
            <p:cNvSpPr txBox="1">
              <a:spLocks noChangeArrowheads="1"/>
            </p:cNvSpPr>
            <p:nvPr/>
          </p:nvSpPr>
          <p:spPr bwMode="auto">
            <a:xfrm>
              <a:off x="1403350" y="4868863"/>
              <a:ext cx="6477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FF0000"/>
                  </a:solidFill>
                </a:rPr>
                <a:t>644</a:t>
              </a:r>
              <a:endParaRPr lang="ko-KR" altLang="en-US" sz="1000" b="0" dirty="0">
                <a:solidFill>
                  <a:srgbClr val="FF0000"/>
                </a:solidFill>
              </a:endParaRPr>
            </a:p>
          </p:txBody>
        </p:sp>
        <p:pic>
          <p:nvPicPr>
            <p:cNvPr id="32780" name="그림 15" descr="캡처22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150" y="3068638"/>
              <a:ext cx="5400675" cy="2109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1" name="TextBox 17"/>
            <p:cNvSpPr txBox="1">
              <a:spLocks noChangeArrowheads="1"/>
            </p:cNvSpPr>
            <p:nvPr/>
          </p:nvSpPr>
          <p:spPr bwMode="auto">
            <a:xfrm>
              <a:off x="1403350" y="4725988"/>
              <a:ext cx="6477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solidFill>
                    <a:srgbClr val="FF0000"/>
                  </a:solidFill>
                </a:rPr>
                <a:t>644</a:t>
              </a:r>
              <a:endParaRPr lang="ko-KR" altLang="en-US" sz="1000" b="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33796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-type term : </a:t>
            </a:r>
            <a:r>
              <a:rPr lang="ko-KR" altLang="en-US" dirty="0" smtClean="0"/>
              <a:t>파일 유형이 </a:t>
            </a:r>
            <a:r>
              <a:rPr lang="en-US" altLang="ko-KR" dirty="0" smtClean="0"/>
              <a:t>term </a:t>
            </a:r>
            <a:r>
              <a:rPr lang="ko-KR" altLang="en-US" dirty="0" smtClean="0"/>
              <a:t>이면 참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>
              <a:buFont typeface="Marlett" pitchFamily="2" charset="2"/>
              <a:buNone/>
            </a:pPr>
            <a:endParaRPr lang="en-US" altLang="ko-KR" dirty="0" smtClean="0"/>
          </a:p>
          <a:p>
            <a:pPr lvl="2">
              <a:buFont typeface="Marlett" pitchFamily="2" charset="2"/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914400" lvl="2" indent="0">
              <a:buNone/>
            </a:pPr>
            <a:endParaRPr lang="en-US" altLang="ko-KR" dirty="0" smtClean="0"/>
          </a:p>
          <a:p>
            <a:pPr lvl="2"/>
            <a:r>
              <a:rPr lang="en-US" altLang="ko-KR" dirty="0" smtClean="0"/>
              <a:t>-user userId : </a:t>
            </a:r>
            <a:r>
              <a:rPr lang="ko-KR" altLang="en-US" dirty="0" smtClean="0"/>
              <a:t>파일 소유자가 </a:t>
            </a:r>
            <a:r>
              <a:rPr lang="en-US" altLang="ko-KR" dirty="0" smtClean="0"/>
              <a:t>userId</a:t>
            </a:r>
            <a:r>
              <a:rPr lang="ko-KR" altLang="en-US" dirty="0" smtClean="0"/>
              <a:t>이면 참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914400" lvl="2" indent="0">
              <a:buNone/>
            </a:pPr>
            <a:endParaRPr lang="en-US" altLang="ko-KR" dirty="0" smtClean="0"/>
          </a:p>
          <a:p>
            <a:pPr lvl="2"/>
            <a:r>
              <a:rPr lang="en-US" altLang="ko-KR" dirty="0" smtClean="0"/>
              <a:t>-group groupId : </a:t>
            </a:r>
            <a:r>
              <a:rPr lang="ko-KR" altLang="en-US" dirty="0" smtClean="0"/>
              <a:t>파일 그룹이 </a:t>
            </a:r>
            <a:r>
              <a:rPr lang="en-US" altLang="ko-KR" dirty="0" smtClean="0"/>
              <a:t>groupId</a:t>
            </a:r>
            <a:r>
              <a:rPr lang="ko-KR" altLang="en-US" dirty="0" smtClean="0"/>
              <a:t>이면 참</a:t>
            </a:r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1754867" y="1870075"/>
            <a:ext cx="6417533" cy="1846957"/>
            <a:chOff x="1763713" y="1557338"/>
            <a:chExt cx="7727093" cy="1990725"/>
          </a:xfrm>
        </p:grpSpPr>
        <p:pic>
          <p:nvPicPr>
            <p:cNvPr id="33799" name="그림 7" descr="캡처3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713" y="1557338"/>
              <a:ext cx="4824412" cy="199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0" name="TextBox 8"/>
            <p:cNvSpPr txBox="1">
              <a:spLocks noChangeArrowheads="1"/>
            </p:cNvSpPr>
            <p:nvPr/>
          </p:nvSpPr>
          <p:spPr bwMode="auto">
            <a:xfrm>
              <a:off x="6659563" y="1590675"/>
              <a:ext cx="2831243" cy="895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/>
                <a:t>term: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/>
                <a:t>f : </a:t>
              </a:r>
              <a:r>
                <a:rPr lang="ko-KR" altLang="en-US" sz="1600" b="0" dirty="0"/>
                <a:t>파일만 찾는다</a:t>
              </a:r>
              <a:r>
                <a:rPr lang="en-US" altLang="ko-KR" sz="1600" b="0" dirty="0"/>
                <a:t>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/>
                <a:t>d : </a:t>
              </a:r>
              <a:r>
                <a:rPr lang="ko-KR" altLang="en-US" sz="1600" b="0" dirty="0"/>
                <a:t>디렉터리만 찾는다</a:t>
              </a:r>
              <a:r>
                <a:rPr lang="en-US" altLang="ko-KR" sz="1600" b="0" dirty="0"/>
                <a:t>. </a:t>
              </a:r>
              <a:endParaRPr lang="ko-KR" altLang="en-US" sz="1600" b="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763607" y="4033625"/>
            <a:ext cx="4057379" cy="2131680"/>
            <a:chOff x="1803400" y="3860800"/>
            <a:chExt cx="4784725" cy="2232025"/>
          </a:xfrm>
        </p:grpSpPr>
        <p:pic>
          <p:nvPicPr>
            <p:cNvPr id="33794" name="그림 12" descr="캡처23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3400" y="3860800"/>
              <a:ext cx="4784725" cy="223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1" name="직사각형 10"/>
            <p:cNvSpPr>
              <a:spLocks noChangeArrowheads="1"/>
            </p:cNvSpPr>
            <p:nvPr/>
          </p:nvSpPr>
          <p:spPr bwMode="auto">
            <a:xfrm>
              <a:off x="2916238" y="4868863"/>
              <a:ext cx="536575" cy="1101725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 b="0" dirty="0"/>
            </a:p>
          </p:txBody>
        </p:sp>
        <p:sp>
          <p:nvSpPr>
            <p:cNvPr id="33802" name="직사각형 11"/>
            <p:cNvSpPr>
              <a:spLocks noChangeArrowheads="1"/>
            </p:cNvSpPr>
            <p:nvPr/>
          </p:nvSpPr>
          <p:spPr bwMode="auto">
            <a:xfrm>
              <a:off x="4859338" y="3860800"/>
              <a:ext cx="504825" cy="165100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 b="0" dirty="0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4096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확장자가 </a:t>
            </a:r>
            <a:r>
              <a:rPr lang="en-US" altLang="ko-KR" dirty="0" smtClean="0"/>
              <a:t>c</a:t>
            </a:r>
            <a:r>
              <a:rPr lang="ko-KR" altLang="en-US" dirty="0" smtClean="0"/>
              <a:t>인 파일을 현재 디렉터리 이하에서 찾기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find . -name ‘*.c’ 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현재 디렉터리 이하에서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syspro</a:t>
            </a:r>
            <a:r>
              <a:rPr lang="ko-KR" altLang="en-US" dirty="0" smtClean="0"/>
              <a:t>인 디렉터리 찾기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find . \( -type d -a -user syspro \)</a:t>
            </a:r>
          </a:p>
          <a:p>
            <a:pPr lvl="2"/>
            <a:r>
              <a:rPr lang="en-US" altLang="ko-KR" dirty="0" smtClean="0"/>
              <a:t>AND: expression –a expression</a:t>
            </a:r>
          </a:p>
          <a:p>
            <a:pPr lvl="2"/>
            <a:r>
              <a:rPr lang="en-US" altLang="ko-KR" dirty="0" smtClean="0"/>
              <a:t>OR: expression –o expression</a:t>
            </a:r>
          </a:p>
          <a:p>
            <a:pPr lvl="2"/>
            <a:r>
              <a:rPr lang="en-US" altLang="ko-KR" dirty="0" smtClean="0"/>
              <a:t>NOT: ! expression</a:t>
            </a:r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41987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16"/>
            </a:pPr>
            <a:r>
              <a:rPr lang="en-US" altLang="ko-KR" dirty="0" smtClean="0"/>
              <a:t>grep</a:t>
            </a:r>
          </a:p>
          <a:p>
            <a:pPr lvl="1"/>
            <a:r>
              <a:rPr lang="ko-KR" altLang="en-US" dirty="0" smtClean="0"/>
              <a:t>사용법</a:t>
            </a:r>
            <a:r>
              <a:rPr lang="en-US" altLang="ko-KR" dirty="0" smtClean="0"/>
              <a:t>: grep [&lt;option&gt;] &lt;pattern&gt; [&lt;file name&gt;]</a:t>
            </a:r>
          </a:p>
          <a:p>
            <a:pPr lvl="1"/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-i : </a:t>
            </a:r>
            <a:r>
              <a:rPr lang="ko-KR" altLang="en-US" dirty="0" smtClean="0"/>
              <a:t>영문의 대소문자를 구분하지 않음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-v : pattern</a:t>
            </a:r>
            <a:r>
              <a:rPr lang="ko-KR" altLang="en-US" dirty="0" smtClean="0"/>
              <a:t>을 포함하지 않는 라인 출력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-n : </a:t>
            </a:r>
            <a:r>
              <a:rPr lang="ko-KR" altLang="en-US" dirty="0" smtClean="0"/>
              <a:t>검색 결과의 각 행의 선두에 행 번호를 넣음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-l : </a:t>
            </a:r>
            <a:r>
              <a:rPr lang="ko-KR" altLang="en-US" dirty="0" smtClean="0"/>
              <a:t>파일명만 출력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-c : </a:t>
            </a:r>
            <a:r>
              <a:rPr lang="ko-KR" altLang="en-US" dirty="0" smtClean="0"/>
              <a:t>패턴과 일치하는 라인의 개수만 출력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-r : </a:t>
            </a:r>
            <a:r>
              <a:rPr lang="ko-KR" altLang="en-US" dirty="0" smtClean="0"/>
              <a:t>하위 디렉터리까지 검색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이름에  *의 사용</a:t>
            </a:r>
          </a:p>
          <a:p>
            <a:pPr lvl="2"/>
            <a:r>
              <a:rPr lang="ko-KR" altLang="en-US" dirty="0" smtClean="0"/>
              <a:t>파일이름에서 여러 개의 문자를 대치할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예 </a:t>
            </a:r>
            <a:r>
              <a:rPr lang="en-US" altLang="ko-KR" dirty="0" smtClean="0"/>
              <a:t>: grep the *.txt</a:t>
            </a:r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사용 예시 </a:t>
            </a:r>
            <a:endParaRPr lang="en-US" altLang="ko-KR" smtClean="0"/>
          </a:p>
          <a:p>
            <a:pPr marL="457200" lvl="1" indent="0">
              <a:buNone/>
            </a:pPr>
            <a:r>
              <a:rPr lang="en-US" altLang="ko-KR" smtClean="0"/>
              <a:t>	$ </a:t>
            </a:r>
            <a:r>
              <a:rPr lang="en-US" altLang="ko-KR"/>
              <a:t>grep -r 'Hello' lab01</a:t>
            </a:r>
          </a:p>
          <a:p>
            <a:pPr marL="457200" lvl="1" indent="0">
              <a:buNone/>
            </a:pP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589240"/>
            <a:ext cx="5486400" cy="4953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43011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17"/>
            </a:pPr>
            <a:r>
              <a:rPr lang="en-US" altLang="ko-KR" dirty="0" smtClean="0"/>
              <a:t>I/O Redirection</a:t>
            </a:r>
          </a:p>
          <a:p>
            <a:pPr lvl="1"/>
            <a:r>
              <a:rPr lang="en-US" altLang="ko-KR" dirty="0" smtClean="0"/>
              <a:t>I/O</a:t>
            </a:r>
            <a:r>
              <a:rPr lang="ko-KR" altLang="en-US" dirty="0" smtClean="0"/>
              <a:t>의 방향을 사용자가 원하는 대로 바꿀 수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사용 예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ls –al &gt; ls.list</a:t>
            </a:r>
          </a:p>
          <a:p>
            <a:pPr lvl="2"/>
            <a:r>
              <a:rPr lang="en-US" altLang="ko-KR" dirty="0" smtClean="0"/>
              <a:t>sort &lt; ls.list &gt; sorted.list</a:t>
            </a:r>
          </a:p>
          <a:p>
            <a:pPr lvl="2"/>
            <a:r>
              <a:rPr lang="en-US" altLang="ko-KR" dirty="0" smtClean="0"/>
              <a:t>cat &gt; test.txt  </a:t>
            </a:r>
          </a:p>
          <a:p>
            <a:pPr lvl="3"/>
            <a:r>
              <a:rPr lang="ko-KR" altLang="en-US" dirty="0" smtClean="0"/>
              <a:t>탈출 시 </a:t>
            </a:r>
            <a:r>
              <a:rPr lang="en-US" altLang="ko-KR" dirty="0" smtClean="0"/>
              <a:t>ctrl + d</a:t>
            </a:r>
          </a:p>
          <a:p>
            <a:pPr lvl="2"/>
            <a:r>
              <a:rPr lang="en-US" altLang="ko-KR" dirty="0" smtClean="0"/>
              <a:t>cat </a:t>
            </a:r>
            <a:r>
              <a:rPr lang="en-US" altLang="ko-KR" smtClean="0"/>
              <a:t>&gt;&gt; test.txt</a:t>
            </a:r>
            <a:endParaRPr lang="en-US" altLang="ko-KR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990016"/>
              </p:ext>
            </p:extLst>
          </p:nvPr>
        </p:nvGraphicFramePr>
        <p:xfrm>
          <a:off x="1331641" y="2348880"/>
          <a:ext cx="3240359" cy="134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7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기호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0" marB="45700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0" marB="45700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0" marB="4570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쓰기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0" marB="4570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읽기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&gt;&gt;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추가해서 쓰기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3"/>
            </a:pPr>
            <a:r>
              <a:rPr lang="ko-KR" altLang="en-US" dirty="0" smtClean="0"/>
              <a:t>실습 환경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NHN </a:t>
            </a:r>
            <a:r>
              <a:rPr lang="ko-KR" altLang="en-US" dirty="0" smtClean="0"/>
              <a:t>엔터테인먼트에서 제공하는 </a:t>
            </a:r>
            <a:r>
              <a:rPr lang="en-US" altLang="ko-KR" dirty="0" smtClean="0"/>
              <a:t>TOAST CLOUD </a:t>
            </a:r>
            <a:r>
              <a:rPr lang="ko-KR" altLang="en-US" dirty="0" smtClean="0"/>
              <a:t>서비스 이용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Amazon AWS Cloud</a:t>
            </a:r>
            <a:r>
              <a:rPr lang="ko-KR" altLang="en-US" dirty="0" smtClean="0"/>
              <a:t>와 같은 서비스 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가상 서버</a:t>
            </a:r>
            <a:endParaRPr lang="en-US" altLang="ko-KR" dirty="0" smtClean="0"/>
          </a:p>
          <a:p>
            <a:pPr>
              <a:buAutoNum type="romanUcPeriod" startAt="3"/>
            </a:pPr>
            <a:endParaRPr lang="en-US" altLang="ko-KR" dirty="0"/>
          </a:p>
          <a:p>
            <a:pPr>
              <a:buAutoNum type="romanUcPeriod" startAt="3"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872209" y="2831564"/>
            <a:ext cx="5472608" cy="3288593"/>
            <a:chOff x="683568" y="1400809"/>
            <a:chExt cx="7776864" cy="5153326"/>
          </a:xfrm>
        </p:grpSpPr>
        <p:pic>
          <p:nvPicPr>
            <p:cNvPr id="9" name="Picture 2" descr="putty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1772816"/>
              <a:ext cx="744017" cy="744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utty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2739437"/>
              <a:ext cx="744017" cy="744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utty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3699776"/>
              <a:ext cx="744017" cy="744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utty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4660115"/>
              <a:ext cx="744017" cy="744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utty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5520721"/>
              <a:ext cx="744017" cy="744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2593376"/>
              <a:ext cx="2725148" cy="2956816"/>
            </a:xfrm>
            <a:prstGeom prst="rect">
              <a:avLst/>
            </a:prstGeom>
          </p:spPr>
        </p:pic>
        <p:cxnSp>
          <p:nvCxnSpPr>
            <p:cNvPr id="15" name="꺾인 연결선 14"/>
            <p:cNvCxnSpPr>
              <a:stCxn id="9" idx="1"/>
              <a:endCxn id="14" idx="3"/>
            </p:cNvCxnSpPr>
            <p:nvPr/>
          </p:nvCxnSpPr>
          <p:spPr bwMode="auto">
            <a:xfrm rot="10800000" flipV="1">
              <a:off x="3408716" y="2144824"/>
              <a:ext cx="3179508" cy="1926959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꺾인 연결선 15"/>
            <p:cNvCxnSpPr>
              <a:stCxn id="10" idx="1"/>
              <a:endCxn id="14" idx="3"/>
            </p:cNvCxnSpPr>
            <p:nvPr/>
          </p:nvCxnSpPr>
          <p:spPr bwMode="auto">
            <a:xfrm rot="10800000" flipV="1">
              <a:off x="3408716" y="3111446"/>
              <a:ext cx="3179508" cy="960338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직선 연결선 16"/>
            <p:cNvCxnSpPr>
              <a:stCxn id="11" idx="1"/>
              <a:endCxn id="14" idx="3"/>
            </p:cNvCxnSpPr>
            <p:nvPr/>
          </p:nvCxnSpPr>
          <p:spPr bwMode="auto">
            <a:xfrm flipH="1" flipV="1">
              <a:off x="3408716" y="4071784"/>
              <a:ext cx="3179508" cy="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꺾인 연결선 17"/>
            <p:cNvCxnSpPr>
              <a:stCxn id="12" idx="1"/>
              <a:endCxn id="14" idx="3"/>
            </p:cNvCxnSpPr>
            <p:nvPr/>
          </p:nvCxnSpPr>
          <p:spPr bwMode="auto">
            <a:xfrm rot="10800000">
              <a:off x="3408716" y="4071784"/>
              <a:ext cx="3179508" cy="960340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꺾인 연결선 18"/>
            <p:cNvCxnSpPr>
              <a:stCxn id="13" idx="1"/>
              <a:endCxn id="14" idx="3"/>
            </p:cNvCxnSpPr>
            <p:nvPr/>
          </p:nvCxnSpPr>
          <p:spPr bwMode="auto">
            <a:xfrm rot="10800000">
              <a:off x="3408716" y="4071784"/>
              <a:ext cx="3179508" cy="1820946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 bwMode="auto">
            <a:xfrm>
              <a:off x="4929422" y="1400809"/>
              <a:ext cx="1959921" cy="723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latinLnBrk="0"/>
              <a:r>
                <a:rPr lang="en-US" altLang="ko-KR" sz="1200" kern="0" dirty="0" smtClean="0">
                  <a:solidFill>
                    <a:schemeClr val="tx1"/>
                  </a:solidFill>
                  <a:latin typeface="+mj-ea"/>
                  <a:ea typeface="+mj-ea"/>
                </a:rPr>
                <a:t>Putty</a:t>
              </a:r>
              <a:r>
                <a:rPr lang="ko-KR" altLang="en-US" sz="1200" kern="0" dirty="0" smtClean="0">
                  <a:solidFill>
                    <a:schemeClr val="tx1"/>
                  </a:solidFill>
                  <a:latin typeface="+mj-ea"/>
                  <a:ea typeface="+mj-ea"/>
                </a:rPr>
                <a:t>를 사용하여 서버 원격 접속</a:t>
              </a: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843461" y="5396626"/>
              <a:ext cx="2405362" cy="1157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latinLnBrk="0"/>
              <a:r>
                <a:rPr lang="en-US" altLang="ko-KR" sz="1400" kern="0" dirty="0" smtClean="0">
                  <a:solidFill>
                    <a:schemeClr val="tx1"/>
                  </a:solidFill>
                  <a:latin typeface="+mj-ea"/>
                  <a:ea typeface="+mj-ea"/>
                </a:rPr>
                <a:t>TOAST </a:t>
              </a:r>
              <a:r>
                <a:rPr lang="ko-KR" altLang="en-US" sz="1400" kern="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클라우드</a:t>
              </a:r>
              <a:r>
                <a:rPr lang="ko-KR" altLang="en-US" sz="1400" kern="0" dirty="0" smtClean="0">
                  <a:solidFill>
                    <a:schemeClr val="tx1"/>
                  </a:solidFill>
                  <a:latin typeface="+mj-ea"/>
                  <a:ea typeface="+mj-ea"/>
                </a:rPr>
                <a:t> 서비스 상의 </a:t>
              </a:r>
              <a:r>
                <a:rPr lang="en-US" altLang="ko-KR" sz="1400" kern="0" dirty="0" smtClean="0">
                  <a:solidFill>
                    <a:schemeClr val="tx1"/>
                  </a:solidFill>
                  <a:latin typeface="+mj-ea"/>
                  <a:ea typeface="+mj-ea"/>
                </a:rPr>
                <a:t>Ubuntu 64bit</a:t>
              </a:r>
              <a:r>
                <a:rPr lang="ko-KR" altLang="en-US" sz="1400" kern="0" dirty="0" smtClean="0">
                  <a:solidFill>
                    <a:schemeClr val="tx1"/>
                  </a:solidFill>
                  <a:latin typeface="+mj-ea"/>
                  <a:ea typeface="+mj-ea"/>
                </a:rPr>
                <a:t> 서버</a:t>
              </a:r>
              <a:endParaRPr lang="ko-KR" altLang="en-US" kern="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7537140" y="1960158"/>
              <a:ext cx="923292" cy="43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latinLnBrk="0"/>
              <a:r>
                <a:rPr lang="ko-KR" altLang="en-US" sz="1200" kern="0" dirty="0" smtClean="0">
                  <a:solidFill>
                    <a:schemeClr val="tx1"/>
                  </a:solidFill>
                  <a:latin typeface="+mj-ea"/>
                  <a:ea typeface="+mj-ea"/>
                </a:rPr>
                <a:t>학생 </a:t>
              </a:r>
              <a:r>
                <a:rPr lang="en-US" altLang="ko-KR" sz="1200" kern="0" dirty="0" smtClean="0">
                  <a:solidFill>
                    <a:schemeClr val="tx1"/>
                  </a:solidFill>
                  <a:latin typeface="+mj-ea"/>
                  <a:ea typeface="+mj-ea"/>
                </a:rPr>
                <a:t>A</a:t>
              </a:r>
              <a:endParaRPr lang="ko-KR" altLang="en-US" sz="1600" kern="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7537140" y="2923639"/>
              <a:ext cx="923292" cy="43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latinLnBrk="0"/>
              <a:r>
                <a:rPr lang="ko-KR" altLang="en-US" sz="1200" kern="0" dirty="0" smtClean="0">
                  <a:solidFill>
                    <a:schemeClr val="tx1"/>
                  </a:solidFill>
                  <a:latin typeface="+mj-ea"/>
                  <a:ea typeface="+mj-ea"/>
                </a:rPr>
                <a:t>학생 </a:t>
              </a:r>
              <a:r>
                <a:rPr lang="en-US" altLang="ko-KR" sz="1200" kern="0" dirty="0">
                  <a:solidFill>
                    <a:schemeClr val="tx1"/>
                  </a:solidFill>
                  <a:latin typeface="+mj-ea"/>
                  <a:ea typeface="+mj-ea"/>
                </a:rPr>
                <a:t>B</a:t>
              </a:r>
              <a:endParaRPr lang="ko-KR" altLang="en-US" sz="1600" kern="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7537140" y="3887118"/>
              <a:ext cx="923292" cy="43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latinLnBrk="0"/>
              <a:r>
                <a:rPr lang="ko-KR" altLang="en-US" sz="1200" kern="0" dirty="0" smtClean="0">
                  <a:solidFill>
                    <a:schemeClr val="tx1"/>
                  </a:solidFill>
                  <a:latin typeface="+mj-ea"/>
                  <a:ea typeface="+mj-ea"/>
                </a:rPr>
                <a:t>학생 </a:t>
              </a:r>
              <a:r>
                <a:rPr lang="en-US" altLang="ko-KR" sz="1200" kern="0" dirty="0">
                  <a:solidFill>
                    <a:schemeClr val="tx1"/>
                  </a:solidFill>
                  <a:latin typeface="+mj-ea"/>
                  <a:ea typeface="+mj-ea"/>
                </a:rPr>
                <a:t>C</a:t>
              </a:r>
              <a:endParaRPr lang="ko-KR" altLang="en-US" sz="1600" kern="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7537140" y="4847457"/>
              <a:ext cx="923292" cy="723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latinLnBrk="0"/>
              <a:r>
                <a:rPr lang="ko-KR" altLang="en-US" sz="1200" kern="0" dirty="0" smtClean="0">
                  <a:solidFill>
                    <a:schemeClr val="tx1"/>
                  </a:solidFill>
                  <a:latin typeface="+mj-ea"/>
                  <a:ea typeface="+mj-ea"/>
                </a:rPr>
                <a:t>학생 </a:t>
              </a:r>
              <a:r>
                <a:rPr lang="en-US" altLang="ko-KR" sz="1200" kern="0" dirty="0">
                  <a:solidFill>
                    <a:schemeClr val="tx1"/>
                  </a:solidFill>
                  <a:latin typeface="+mj-ea"/>
                  <a:ea typeface="+mj-ea"/>
                </a:rPr>
                <a:t>D</a:t>
              </a:r>
              <a:endParaRPr lang="ko-KR" altLang="en-US" sz="1600" kern="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TextBox 25"/>
            <p:cNvSpPr txBox="1"/>
            <p:nvPr/>
          </p:nvSpPr>
          <p:spPr bwMode="auto">
            <a:xfrm>
              <a:off x="7537140" y="5704590"/>
              <a:ext cx="923292" cy="43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latinLnBrk="0"/>
              <a:r>
                <a:rPr lang="ko-KR" altLang="en-US" sz="1200" kern="0" dirty="0" smtClean="0">
                  <a:solidFill>
                    <a:schemeClr val="tx1"/>
                  </a:solidFill>
                  <a:latin typeface="+mj-ea"/>
                  <a:ea typeface="+mj-ea"/>
                </a:rPr>
                <a:t>학생 </a:t>
              </a:r>
              <a:r>
                <a:rPr lang="en-US" altLang="ko-KR" sz="1200" kern="0" dirty="0" smtClean="0">
                  <a:solidFill>
                    <a:schemeClr val="tx1"/>
                  </a:solidFill>
                  <a:latin typeface="+mj-ea"/>
                  <a:ea typeface="+mj-ea"/>
                </a:rPr>
                <a:t>E</a:t>
              </a:r>
              <a:endParaRPr lang="ko-KR" altLang="en-US" sz="1600" kern="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54350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44035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18"/>
            </a:pPr>
            <a:r>
              <a:rPr lang="en-US" altLang="ko-KR" dirty="0" smtClean="0"/>
              <a:t>Pipe</a:t>
            </a:r>
          </a:p>
          <a:p>
            <a:pPr lvl="1"/>
            <a:r>
              <a:rPr lang="ko-KR" altLang="en-US" sz="1600" dirty="0" smtClean="0"/>
              <a:t>기호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| (shift + \) </a:t>
            </a:r>
          </a:p>
          <a:p>
            <a:pPr lvl="1"/>
            <a:r>
              <a:rPr lang="ko-KR" altLang="en-US" sz="1600" dirty="0" smtClean="0"/>
              <a:t>기호를 기준으로 왼쪽 명령어의 출력을 오른쪽 명령어의 입력으로 보낸다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사용 예</a:t>
            </a:r>
            <a:endParaRPr lang="en-US" altLang="ko-KR" sz="1600" dirty="0" smtClean="0"/>
          </a:p>
          <a:p>
            <a:pPr lvl="2"/>
            <a:r>
              <a:rPr lang="en-US" altLang="ko-KR" dirty="0" smtClean="0"/>
              <a:t>cat /etc/passwd | more</a:t>
            </a:r>
          </a:p>
          <a:p>
            <a:pPr lvl="2"/>
            <a:r>
              <a:rPr lang="en-US" altLang="ko-KR" dirty="0" smtClean="0"/>
              <a:t>ls /etc/rc5.d | sort –r | grep S &gt; result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vi </a:t>
            </a:r>
            <a:r>
              <a:rPr lang="ko-KR" altLang="en-US" smtClean="0"/>
              <a:t>에디터 </a:t>
            </a:r>
            <a:r>
              <a:rPr lang="en-US" altLang="ko-KR" smtClean="0"/>
              <a:t>– vi </a:t>
            </a:r>
            <a:r>
              <a:rPr lang="ko-KR" altLang="en-US" smtClean="0"/>
              <a:t>모드의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vi </a:t>
            </a:r>
            <a:r>
              <a:rPr lang="ko-KR" altLang="en-US" dirty="0" smtClean="0"/>
              <a:t>에디터는 코드를 작성할 때 쓰이는 편집 도구이다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ko-KR" altLang="en-US" sz="1800" dirty="0" smtClean="0">
                <a:solidFill>
                  <a:srgbClr val="FF0000"/>
                </a:solidFill>
              </a:rPr>
              <a:t>표준모드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ko-KR" altLang="en-US" sz="1600" dirty="0" smtClean="0"/>
              <a:t>실행 명령어</a:t>
            </a:r>
            <a:r>
              <a:rPr lang="en-US" altLang="ko-KR" sz="1600" dirty="0" smtClean="0"/>
              <a:t>: vi </a:t>
            </a:r>
            <a:r>
              <a:rPr lang="ko-KR" altLang="en-US" sz="1600" dirty="0" smtClean="0"/>
              <a:t>파일명</a:t>
            </a:r>
            <a:endParaRPr lang="en-US" altLang="ko-KR" sz="1600" dirty="0" smtClean="0"/>
          </a:p>
          <a:p>
            <a:pPr lvl="1">
              <a:defRPr/>
            </a:pPr>
            <a:endParaRPr lang="en-US" altLang="ko-KR" sz="18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80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8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80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8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80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800" dirty="0" smtClean="0"/>
          </a:p>
          <a:p>
            <a:pPr>
              <a:buFont typeface="Wingdings" pitchFamily="2" charset="2"/>
              <a:buChar char="§"/>
              <a:defRPr/>
            </a:pPr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표준 모드는 키 입력을 통해 </a:t>
            </a:r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vi</a:t>
            </a:r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에게 명령을 내리는 모드다</a:t>
            </a:r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표준 모드에서 커서를 이동하거나</a:t>
            </a:r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삭제</a:t>
            </a:r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복사 붙이기 등의 작업을 수행할 수 있다</a:t>
            </a:r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. 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vi</a:t>
            </a:r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를 실행하면 표준 모드부터 시작하는데</a:t>
            </a:r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표준 모드에서는 아무리 타이핑해도 글자가 입력 되지 않는다</a:t>
            </a:r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ko-KR" altLang="en-US" sz="1400" dirty="0" smtClean="0">
                <a:solidFill>
                  <a:srgbClr val="FF0000"/>
                </a:solidFill>
              </a:rPr>
              <a:t>표준 모드는 </a:t>
            </a:r>
            <a:r>
              <a:rPr lang="en-US" altLang="ko-KR" sz="1400" dirty="0" smtClean="0">
                <a:solidFill>
                  <a:srgbClr val="FF0000"/>
                </a:solidFill>
              </a:rPr>
              <a:t>vi</a:t>
            </a:r>
            <a:r>
              <a:rPr lang="ko-KR" altLang="en-US" sz="1400" dirty="0" smtClean="0">
                <a:solidFill>
                  <a:srgbClr val="FF0000"/>
                </a:solidFill>
              </a:rPr>
              <a:t>에게 명령을 내리기 위한 모드지 편집을 위한 모드가 아니라는 점을 기억하기 바란다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1331640" y="2574937"/>
            <a:ext cx="3528392" cy="2006191"/>
            <a:chOff x="839044" y="2280444"/>
            <a:chExt cx="4553868" cy="2716535"/>
          </a:xfrm>
        </p:grpSpPr>
        <p:pic>
          <p:nvPicPr>
            <p:cNvPr id="471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37" y="2471267"/>
              <a:ext cx="4537075" cy="2525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1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044" y="2280444"/>
              <a:ext cx="4537075" cy="198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vi </a:t>
            </a:r>
            <a:r>
              <a:rPr lang="ko-KR" altLang="en-US" dirty="0" smtClean="0"/>
              <a:t>에디터 </a:t>
            </a:r>
            <a:r>
              <a:rPr lang="en-US" altLang="ko-KR" dirty="0" smtClean="0"/>
              <a:t>– vi </a:t>
            </a:r>
            <a:r>
              <a:rPr lang="ko-KR" altLang="en-US" dirty="0" smtClean="0"/>
              <a:t>모드의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3"/>
              <a:defRPr/>
            </a:pPr>
            <a:r>
              <a:rPr lang="ko-KR" altLang="en-US" dirty="0">
                <a:solidFill>
                  <a:srgbClr val="FF0000"/>
                </a:solidFill>
              </a:rPr>
              <a:t>입력 모드</a:t>
            </a:r>
          </a:p>
          <a:p>
            <a:pPr lvl="1">
              <a:defRPr/>
            </a:pPr>
            <a:r>
              <a:rPr lang="en-US" altLang="ko-KR" dirty="0"/>
              <a:t>vi </a:t>
            </a:r>
            <a:r>
              <a:rPr lang="ko-KR" altLang="en-US" dirty="0"/>
              <a:t>에디터 표준모드에서 </a:t>
            </a:r>
            <a:r>
              <a:rPr lang="en-US" altLang="ko-KR" dirty="0" smtClean="0"/>
              <a:t>‘</a:t>
            </a:r>
            <a:r>
              <a:rPr lang="en-US" altLang="ko-KR" dirty="0" err="1"/>
              <a:t>i</a:t>
            </a:r>
            <a:r>
              <a:rPr lang="en-US" altLang="ko-KR" dirty="0" smtClean="0"/>
              <a:t>’, ‘a’, ‘o’, ‘s’ </a:t>
            </a:r>
            <a:r>
              <a:rPr lang="en-US" altLang="ko-KR" dirty="0"/>
              <a:t>4</a:t>
            </a:r>
            <a:r>
              <a:rPr lang="ko-KR" altLang="en-US" dirty="0"/>
              <a:t>개의 키 중 하나를 누른다</a:t>
            </a:r>
            <a:r>
              <a:rPr lang="en-US" altLang="ko-KR" dirty="0"/>
              <a:t>.</a:t>
            </a:r>
          </a:p>
          <a:p>
            <a:pPr>
              <a:buAutoNum type="romanUcPeriod" startAt="3"/>
              <a:defRPr/>
            </a:pPr>
            <a:endParaRPr lang="en-US" altLang="ko-KR" dirty="0"/>
          </a:p>
          <a:p>
            <a:pPr>
              <a:buAutoNum type="romanUcPeriod" startAt="3"/>
              <a:defRPr/>
            </a:pPr>
            <a:endParaRPr lang="en-US" altLang="ko-KR" dirty="0"/>
          </a:p>
          <a:p>
            <a:pPr>
              <a:buAutoNum type="romanUcPeriod" startAt="3"/>
              <a:defRPr/>
            </a:pPr>
            <a:endParaRPr lang="en-US" altLang="ko-KR" dirty="0"/>
          </a:p>
          <a:p>
            <a:pPr>
              <a:buAutoNum type="romanUcPeriod" startAt="3"/>
              <a:defRPr/>
            </a:pPr>
            <a:endParaRPr lang="en-US" altLang="ko-KR" dirty="0"/>
          </a:p>
          <a:p>
            <a:pPr>
              <a:buAutoNum type="romanUcPeriod" startAt="3"/>
              <a:defRPr/>
            </a:pPr>
            <a:endParaRPr lang="en-US" altLang="ko-KR" dirty="0"/>
          </a:p>
          <a:p>
            <a:pPr>
              <a:buAutoNum type="romanUcPeriod" startAt="3"/>
              <a:defRPr/>
            </a:pPr>
            <a:endParaRPr lang="en-US" altLang="ko-KR" dirty="0"/>
          </a:p>
          <a:p>
            <a:pPr>
              <a:buAutoNum type="romanUcPeriod" startAt="3"/>
              <a:defRPr/>
            </a:pPr>
            <a:endParaRPr lang="en-US" altLang="ko-KR" dirty="0"/>
          </a:p>
          <a:p>
            <a:pPr>
              <a:buAutoNum type="romanUcPeriod" startAt="3"/>
              <a:defRPr/>
            </a:pPr>
            <a:endParaRPr lang="en-US" altLang="ko-KR" dirty="0"/>
          </a:p>
          <a:p>
            <a:pPr>
              <a:buAutoNum type="romanUcPeriod" startAt="3"/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입력 모드는 실제로 문서를 편집하기 위한 모드다</a:t>
            </a:r>
            <a:r>
              <a:rPr lang="en-US" altLang="ko-KR" dirty="0"/>
              <a:t>. </a:t>
            </a:r>
            <a:r>
              <a:rPr lang="ko-KR" altLang="en-US" dirty="0"/>
              <a:t>따라서 타이핑 하면 실제로 화면에 출력되면서 글자의 입력이 가능하게 된다</a:t>
            </a:r>
            <a:r>
              <a:rPr lang="en-US" altLang="ko-KR" dirty="0"/>
              <a:t>.</a:t>
            </a:r>
          </a:p>
          <a:p>
            <a:pPr>
              <a:buAutoNum type="romanUcPeriod" startAt="3"/>
              <a:defRPr/>
            </a:pPr>
            <a:endParaRPr lang="en-US" altLang="ko-KR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83305"/>
            <a:ext cx="5230911" cy="3099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2891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vi </a:t>
            </a:r>
            <a:r>
              <a:rPr lang="ko-KR" altLang="en-US" dirty="0" smtClean="0"/>
              <a:t>에디터 </a:t>
            </a:r>
            <a:r>
              <a:rPr lang="en-US" altLang="ko-KR" dirty="0" smtClean="0"/>
              <a:t>– vi </a:t>
            </a:r>
            <a:r>
              <a:rPr lang="ko-KR" altLang="en-US" dirty="0" smtClean="0"/>
              <a:t>모드의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4"/>
              <a:defRPr/>
            </a:pPr>
            <a:r>
              <a:rPr lang="ko-KR" altLang="en-US" dirty="0">
                <a:solidFill>
                  <a:srgbClr val="FF0000"/>
                </a:solidFill>
              </a:rPr>
              <a:t>명령 모드</a:t>
            </a:r>
          </a:p>
          <a:p>
            <a:pPr lvl="1">
              <a:defRPr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vi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에디터 표준모드에서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:, /, ? 3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개의 키 중 하나를 누른다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lvl="1">
              <a:defRPr/>
            </a:pP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입력 모드에서는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esc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키를 누른 후 입력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AutoNum type="romanUcPeriod" startAt="4"/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AutoNum type="romanUcPeriod" startAt="4"/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AutoNum type="romanUcPeriod" startAt="4"/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AutoNum type="romanUcPeriod" startAt="4"/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AutoNum type="romanUcPeriod" startAt="4"/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명령 모드에서 수행할 수 있는 일에는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vi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설정을 바꾸거나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파일을 저장하고 읽거나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특정 패턴을 찾고 바꾸거나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외부 명령을 실행하거나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, vi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를 종료 하는 등과 같은 일을 할 수 있다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lvl="1">
              <a:defRPr/>
            </a:pPr>
            <a:r>
              <a:rPr lang="ko-KR" altLang="en-US" dirty="0">
                <a:solidFill>
                  <a:srgbClr val="FF0000"/>
                </a:solidFill>
              </a:rPr>
              <a:t>위 예제의 </a:t>
            </a:r>
            <a:r>
              <a:rPr lang="en-US" altLang="ko-KR" dirty="0">
                <a:solidFill>
                  <a:srgbClr val="FF0000"/>
                </a:solidFill>
              </a:rPr>
              <a:t>q!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vi </a:t>
            </a:r>
            <a:r>
              <a:rPr lang="ko-KR" altLang="en-US" dirty="0">
                <a:solidFill>
                  <a:srgbClr val="FF0000"/>
                </a:solidFill>
              </a:rPr>
              <a:t>에디터를 </a:t>
            </a:r>
            <a:r>
              <a:rPr lang="ko-KR" altLang="en-US" dirty="0" smtClean="0">
                <a:solidFill>
                  <a:srgbClr val="FF0000"/>
                </a:solidFill>
              </a:rPr>
              <a:t>저장하지 않고 종료하는 </a:t>
            </a:r>
            <a:r>
              <a:rPr lang="ko-KR" altLang="en-US" dirty="0">
                <a:solidFill>
                  <a:srgbClr val="FF0000"/>
                </a:solidFill>
              </a:rPr>
              <a:t>명령어이다</a:t>
            </a:r>
            <a:r>
              <a:rPr lang="en-US" altLang="ko-KR" dirty="0">
                <a:solidFill>
                  <a:srgbClr val="FF0000"/>
                </a:solidFill>
              </a:rPr>
              <a:t>. enter</a:t>
            </a:r>
            <a:r>
              <a:rPr lang="ko-KR" altLang="en-US" dirty="0">
                <a:solidFill>
                  <a:srgbClr val="FF0000"/>
                </a:solidFill>
              </a:rPr>
              <a:t>를 치면 에디터가 종료 되는 것을 볼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>
              <a:buAutoNum type="romanUcPeriod" startAt="4"/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36912"/>
            <a:ext cx="5832648" cy="116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93593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vi </a:t>
            </a:r>
            <a:r>
              <a:rPr lang="ko-KR" altLang="en-US" smtClean="0"/>
              <a:t>에디터</a:t>
            </a:r>
          </a:p>
        </p:txBody>
      </p:sp>
      <p:sp>
        <p:nvSpPr>
          <p:cNvPr id="50179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명령모드에서 텍스트 입력모드로 전환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텍스트 입력 모드에서 명령 모드로의 전환</a:t>
            </a:r>
          </a:p>
          <a:p>
            <a:pPr lvl="1"/>
            <a:r>
              <a:rPr lang="en-US" altLang="ko-KR" dirty="0" smtClean="0"/>
              <a:t>ESC</a:t>
            </a:r>
            <a:endParaRPr lang="ko-KR" altLang="en-US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179886"/>
              </p:ext>
            </p:extLst>
          </p:nvPr>
        </p:nvGraphicFramePr>
        <p:xfrm>
          <a:off x="1071563" y="2034063"/>
          <a:ext cx="7215187" cy="301735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96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설  명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텍스트가 커서 앞에 삽입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텍스트가 현재 줄의 맨 앞에 삽입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텍스트가 커서 뒤에 삽입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텍스트가 현재 줄의 맨 앞에 삽입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텍스트가 현재 줄 다음부터 삽입</a:t>
                      </a:r>
                      <a:endParaRPr lang="en-US" altLang="ko-KR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텍스트가 현재 줄 앞에서 삽입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r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텍스트가 커서 위치에서 대치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R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텍스트가 현재 줄에서 대치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34</a:t>
            </a:fld>
            <a:endParaRPr lang="en-US" altLang="ko-KR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vi </a:t>
            </a:r>
            <a:r>
              <a:rPr lang="ko-KR" altLang="en-US" smtClean="0"/>
              <a:t>에디터</a:t>
            </a:r>
          </a:p>
        </p:txBody>
      </p:sp>
      <p:sp>
        <p:nvSpPr>
          <p:cNvPr id="5120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커서 이동</a:t>
            </a:r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007120"/>
              </p:ext>
            </p:extLst>
          </p:nvPr>
        </p:nvGraphicFramePr>
        <p:xfrm>
          <a:off x="1043608" y="1957224"/>
          <a:ext cx="7056783" cy="402367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  명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↑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or k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줄 위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↓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or j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줄 아래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←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or h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문자 왼쪽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→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or l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문자 오른쪽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파일의 마지막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행으로 이동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gg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파일의 첫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번째 행으로 이동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행 번호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 or :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행 번호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행 번호로 이동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^ or home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같은 행에서 행의 시작 지점으로 이동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$ or end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같은 행에서 행의 마지막 지점으로 이동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단어 후퇴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0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 or W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단어 전진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33" marB="457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35</a:t>
            </a:fld>
            <a:endParaRPr lang="en-US" altLang="ko-KR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vi </a:t>
            </a:r>
            <a:r>
              <a:rPr lang="ko-KR" altLang="en-US" smtClean="0"/>
              <a:t>에디터</a:t>
            </a:r>
          </a:p>
        </p:txBody>
      </p:sp>
      <p:sp>
        <p:nvSpPr>
          <p:cNvPr id="52227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화면 이동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300408"/>
              </p:ext>
            </p:extLst>
          </p:nvPr>
        </p:nvGraphicFramePr>
        <p:xfrm>
          <a:off x="1115616" y="2204864"/>
          <a:ext cx="6768751" cy="293145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45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  명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z + enter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줄이 맨 위에 오도록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z.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줄이 화면 가운데 오도록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z-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줄이 화면의 맨 아래 오도록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ctrl + f or page up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전체의 내용을 한 화면 위로 이동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ctrl + b or page down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전체의 내용을 한 화면 아래로 이동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ctrl + e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전체의 내용을 한 줄씩 위로 이동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ctrl + y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전체의 내용을 한 줄씩 아래로 이동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5" marB="457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36</a:t>
            </a:fld>
            <a:endParaRPr lang="en-US" altLang="ko-KR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vi </a:t>
            </a:r>
            <a:r>
              <a:rPr lang="ko-KR" altLang="en-US" smtClean="0"/>
              <a:t>에디터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ko-KR" altLang="en-US" dirty="0" smtClean="0"/>
              <a:t>블록 지정 방법 </a:t>
            </a:r>
            <a:r>
              <a:rPr lang="ko-KR" altLang="en-US" dirty="0" err="1" smtClean="0"/>
              <a:t>따라하기</a:t>
            </a:r>
            <a:endParaRPr lang="en-US" altLang="ko-KR" dirty="0"/>
          </a:p>
          <a:p>
            <a:pPr lvl="1">
              <a:defRPr/>
            </a:pPr>
            <a:r>
              <a:rPr lang="ko-KR" altLang="en-US" dirty="0" smtClean="0"/>
              <a:t>표준 모드에서 </a:t>
            </a:r>
            <a:r>
              <a:rPr lang="en-US" altLang="ko-KR" dirty="0" smtClean="0">
                <a:solidFill>
                  <a:srgbClr val="FF0000"/>
                </a:solidFill>
              </a:rPr>
              <a:t>v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키를 눌러 블록 설정을 한 후 삭제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044090" y="2276872"/>
            <a:ext cx="7128074" cy="3976524"/>
            <a:chOff x="756294" y="1962150"/>
            <a:chExt cx="7704138" cy="4538663"/>
          </a:xfrm>
        </p:grpSpPr>
        <p:pic>
          <p:nvPicPr>
            <p:cNvPr id="5325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94" y="1989138"/>
              <a:ext cx="3384550" cy="451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오른쪽 화살표 6"/>
            <p:cNvSpPr/>
            <p:nvPr/>
          </p:nvSpPr>
          <p:spPr bwMode="auto">
            <a:xfrm>
              <a:off x="4341985" y="3861048"/>
              <a:ext cx="590575" cy="484632"/>
            </a:xfrm>
            <a:prstGeom prst="rightArrow">
              <a:avLst>
                <a:gd name="adj1" fmla="val 50000"/>
                <a:gd name="adj2" fmla="val 75497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r" latinLnBrk="0">
                <a:defRPr/>
              </a:pPr>
              <a:endParaRPr lang="ko-KR" altLang="en-US">
                <a:solidFill>
                  <a:srgbClr val="0033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325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5882" y="1962150"/>
              <a:ext cx="3384550" cy="4506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259" name="직사각형 6"/>
            <p:cNvSpPr>
              <a:spLocks noChangeArrowheads="1"/>
            </p:cNvSpPr>
            <p:nvPr/>
          </p:nvSpPr>
          <p:spPr bwMode="auto">
            <a:xfrm>
              <a:off x="827732" y="5589588"/>
              <a:ext cx="3168651" cy="667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b="0" dirty="0">
                  <a:solidFill>
                    <a:srgbClr val="FF0000"/>
                  </a:solidFill>
                </a:rPr>
                <a:t>삭제하고 싶은 영역을 커서를 </a:t>
              </a:r>
              <a:endParaRPr lang="en-US" altLang="ko-KR" sz="1600" b="0" dirty="0">
                <a:solidFill>
                  <a:srgbClr val="FF0000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b="0" dirty="0">
                  <a:solidFill>
                    <a:srgbClr val="FF0000"/>
                  </a:solidFill>
                </a:rPr>
                <a:t>이용해서 블록 잡는다</a:t>
              </a:r>
              <a:r>
                <a:rPr lang="en-US" altLang="ko-KR" sz="1600" b="0" dirty="0">
                  <a:solidFill>
                    <a:srgbClr val="FF0000"/>
                  </a:solidFill>
                </a:rPr>
                <a:t>.</a:t>
              </a:r>
              <a:endParaRPr lang="ko-KR" altLang="en-US" sz="1600" b="0" dirty="0">
                <a:solidFill>
                  <a:srgbClr val="FF0000"/>
                </a:solidFill>
              </a:endParaRPr>
            </a:p>
          </p:txBody>
        </p:sp>
        <p:sp>
          <p:nvSpPr>
            <p:cNvPr id="53260" name="직사각형 6"/>
            <p:cNvSpPr>
              <a:spLocks noChangeArrowheads="1"/>
            </p:cNvSpPr>
            <p:nvPr/>
          </p:nvSpPr>
          <p:spPr bwMode="auto">
            <a:xfrm>
              <a:off x="5183832" y="5591175"/>
              <a:ext cx="3168651" cy="667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5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6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>
                  <a:solidFill>
                    <a:srgbClr val="FF0000"/>
                  </a:solidFill>
                </a:rPr>
                <a:t>d </a:t>
              </a:r>
              <a:r>
                <a:rPr lang="ko-KR" altLang="en-US" sz="1600" b="0" dirty="0">
                  <a:solidFill>
                    <a:srgbClr val="FF0000"/>
                  </a:solidFill>
                </a:rPr>
                <a:t>키를 입력해서 블록 영역을</a:t>
              </a:r>
              <a:endParaRPr lang="en-US" altLang="ko-KR" sz="1600" b="0" dirty="0">
                <a:solidFill>
                  <a:srgbClr val="FF0000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b="0" dirty="0">
                  <a:solidFill>
                    <a:srgbClr val="FF0000"/>
                  </a:solidFill>
                </a:rPr>
                <a:t>삭제 한다</a:t>
              </a:r>
              <a:r>
                <a:rPr lang="en-US" altLang="ko-KR" sz="1600" b="0" dirty="0">
                  <a:solidFill>
                    <a:srgbClr val="FF0000"/>
                  </a:solidFill>
                </a:rPr>
                <a:t>.</a:t>
              </a:r>
              <a:endParaRPr lang="ko-KR" altLang="en-US" sz="1600" b="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37</a:t>
            </a:fld>
            <a:endParaRPr lang="en-US" altLang="ko-KR" dirty="0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vi </a:t>
            </a:r>
            <a:r>
              <a:rPr lang="ko-KR" altLang="en-US" smtClean="0"/>
              <a:t>에디터</a:t>
            </a:r>
          </a:p>
        </p:txBody>
      </p:sp>
      <p:sp>
        <p:nvSpPr>
          <p:cNvPr id="54275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텍스트 삭제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85334"/>
              </p:ext>
            </p:extLst>
          </p:nvPr>
        </p:nvGraphicFramePr>
        <p:xfrm>
          <a:off x="1115616" y="2132640"/>
          <a:ext cx="7215187" cy="3672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5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  명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문자 삭제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dw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단어 삭제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dd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행 삭제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커서 오른쪽 행 삭제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d^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행의 처음부터 커서까지 삭제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d$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커서에서 행의 마지막까지 삭제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:&lt;range&gt;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&lt;range</a:t>
                      </a:r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60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삭제 </a:t>
                      </a:r>
                      <a:r>
                        <a:rPr lang="en-US" altLang="ko-KR" sz="1600" kern="12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(</a:t>
                      </a:r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range</a:t>
                      </a:r>
                      <a:r>
                        <a:rPr lang="en-US" altLang="ko-KR" sz="1600" kern="12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&lt;</a:t>
                      </a:r>
                      <a:r>
                        <a:rPr lang="ko-KR" altLang="en-US" sz="1600" kern="12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시작 값</a:t>
                      </a:r>
                      <a:r>
                        <a:rPr lang="en-US" altLang="ko-KR" sz="1600" kern="12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kern="12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끝 값</a:t>
                      </a:r>
                      <a:r>
                        <a:rPr lang="en-US" altLang="ko-KR" sz="1600" kern="12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&gt;)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1,$ d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첫 줄부터 마지막 줄까지 삭제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.,-2 d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줄부터 이전 두 줄까지 삭제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38</a:t>
            </a:fld>
            <a:endParaRPr lang="en-US" altLang="ko-KR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vi </a:t>
            </a:r>
            <a:r>
              <a:rPr lang="ko-KR" altLang="en-US" smtClean="0"/>
              <a:t>에디터</a:t>
            </a:r>
          </a:p>
        </p:txBody>
      </p:sp>
      <p:sp>
        <p:nvSpPr>
          <p:cNvPr id="55299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텍스트 치환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탐색 및 치환</a:t>
            </a:r>
            <a:endParaRPr lang="en-US" altLang="ko-KR" dirty="0" smtClean="0"/>
          </a:p>
          <a:p>
            <a:endParaRPr lang="ko-KR" altLang="en-US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02122"/>
              </p:ext>
            </p:extLst>
          </p:nvPr>
        </p:nvGraphicFramePr>
        <p:xfrm>
          <a:off x="1071563" y="1910770"/>
          <a:ext cx="7215187" cy="13409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5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  명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cw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단어 변경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cc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행 변경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커서 오른쪽의 행 변경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143777"/>
              </p:ext>
            </p:extLst>
          </p:nvPr>
        </p:nvGraphicFramePr>
        <p:xfrm>
          <a:off x="1070039" y="3789040"/>
          <a:ext cx="7215187" cy="234687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4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  명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문자열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위치에서 파일의 뒤 쪽으로 문자열 검색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(n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반복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?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문자열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위치에서 파일의 앞쪽으로 문자열 검색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(n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반복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:&lt;range&gt;s/old/new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&lt;range&gt;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내의 문자열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old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처음것만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치환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:&lt;range&gt;s/old/new/g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&lt;range&gt;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내의 문자열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old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모두 치환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:%s/old/new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행에서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old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치환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:%s/old/new/g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파일에서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old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모두 치환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39</a:t>
            </a:fld>
            <a:endParaRPr lang="en-US" altLang="ko-KR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7171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실습 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리눅스 개발환경 익히기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리눅스를 사용하기 위한 기본 명령어 및 사용법 습득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무엇을 하려 하는가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서버 접속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명령어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 </a:t>
            </a:r>
            <a:r>
              <a:rPr lang="ko-KR" altLang="en-US" dirty="0" smtClean="0"/>
              <a:t>에디터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vi </a:t>
            </a:r>
            <a:r>
              <a:rPr lang="ko-KR" altLang="en-US" smtClean="0"/>
              <a:t>에디터</a:t>
            </a:r>
          </a:p>
        </p:txBody>
      </p:sp>
      <p:sp>
        <p:nvSpPr>
          <p:cNvPr id="5632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저장 및 불러오기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12001"/>
              </p:ext>
            </p:extLst>
          </p:nvPr>
        </p:nvGraphicFramePr>
        <p:xfrm>
          <a:off x="1115617" y="2060848"/>
          <a:ext cx="6912768" cy="3352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3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5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설  명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:q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텍스트 수정이 없을 때 종료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:q!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텍스트 수정이 있었을 때에도 저장하지 않고 종료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:w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16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wq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 or</a:t>
                      </a:r>
                      <a:r>
                        <a:rPr lang="ko-KR" altLang="en-US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:x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저장 후 종료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:w &lt;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이라는 파일로 저장</a:t>
                      </a:r>
                      <a:endParaRPr lang="en-US" altLang="ko-KR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:e &lt;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현재 파일이 아닌 다른 파일 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을 편집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:n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현재 편집중인 파일의 다음 파일을 편집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:!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&lt;</a:t>
                      </a:r>
                      <a:r>
                        <a:rPr lang="ko-KR" altLang="en-US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명령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Shell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명령을 실행하고 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vi</a:t>
                      </a:r>
                      <a:r>
                        <a:rPr lang="ko-KR" altLang="en-US" sz="16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로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 되돌아 감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:r xx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다른 파일을 읽어 와 덧붙이기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40</a:t>
            </a:fld>
            <a:endParaRPr lang="en-US" altLang="ko-KR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vi </a:t>
            </a:r>
            <a:r>
              <a:rPr lang="ko-KR" altLang="en-US" smtClean="0"/>
              <a:t>에디터</a:t>
            </a:r>
          </a:p>
        </p:txBody>
      </p:sp>
      <p:sp>
        <p:nvSpPr>
          <p:cNvPr id="57347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명령모드에서 버퍼 이용 붙이기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기타 명령어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16690"/>
              </p:ext>
            </p:extLst>
          </p:nvPr>
        </p:nvGraphicFramePr>
        <p:xfrm>
          <a:off x="1131775" y="2045591"/>
          <a:ext cx="7112634" cy="234687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3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6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설  명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&lt;n&gt;</a:t>
                      </a:r>
                      <a:r>
                        <a:rPr lang="en-US" altLang="ko-KR" sz="16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yy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개의 줄을 이름 없는 버퍼로 복사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&lt;n&gt;Y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개의 줄을 이름 없는 버퍼로 복사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&lt;n&gt;p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버퍼에서</a:t>
                      </a:r>
                      <a:r>
                        <a:rPr lang="ko-KR" altLang="en-US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복사해서 현재 행 위에 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r>
                        <a:rPr lang="ko-KR" altLang="en-US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 삽입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&lt;n&gt;P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버퍼에서 복사해서 현재 행 아래에 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개 삽입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:&lt;range&gt;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y 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&lt;range&gt;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의 내용을 이름 없는 버퍼에 복사</a:t>
                      </a:r>
                      <a:endParaRPr lang="en-US" altLang="ko-KR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:&lt;line&gt;</a:t>
                      </a:r>
                      <a:r>
                        <a:rPr lang="en-US" altLang="ko-KR" sz="16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pu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line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행 다음에 붙임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171670"/>
              </p:ext>
            </p:extLst>
          </p:nvPr>
        </p:nvGraphicFramePr>
        <p:xfrm>
          <a:off x="1080498" y="4941168"/>
          <a:ext cx="7215188" cy="13409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5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7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설  명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u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실행취소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최근 명령 재실행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16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sh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shell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수행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, exit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 복귀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41</a:t>
            </a:fld>
            <a:endParaRPr lang="en-US" altLang="ko-KR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ko-KR" dirty="0" smtClean="0"/>
              <a:t>1. </a:t>
            </a:r>
            <a:r>
              <a:rPr lang="ko-KR" altLang="en-US" dirty="0" smtClean="0"/>
              <a:t>디렉터리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권한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목록출력 실습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1600" dirty="0" smtClean="0"/>
              <a:t>자신의 </a:t>
            </a:r>
            <a:r>
              <a:rPr lang="ko-KR" altLang="en-US" dirty="0" smtClean="0"/>
              <a:t>홈 디렉터리에</a:t>
            </a:r>
            <a:r>
              <a:rPr lang="ko-KR" altLang="en-US" sz="1600" dirty="0" smtClean="0"/>
              <a:t> 학번으로 디렉터리를 생성 </a:t>
            </a:r>
            <a:endParaRPr lang="en-US" altLang="ko-KR" sz="1600" dirty="0" smtClean="0"/>
          </a:p>
          <a:p>
            <a:pPr lvl="1">
              <a:defRPr/>
            </a:pPr>
            <a:r>
              <a:rPr lang="ko-KR" altLang="en-US" sz="1600" dirty="0" smtClean="0"/>
              <a:t>디렉터리 접근 권한을 소유자 </a:t>
            </a:r>
            <a:r>
              <a:rPr lang="ko-KR" altLang="en-US" sz="1600" smtClean="0"/>
              <a:t>전용으로 변경</a:t>
            </a:r>
            <a:r>
              <a:rPr lang="en-US" altLang="ko-KR" sz="1600" smtClean="0"/>
              <a:t>( </a:t>
            </a:r>
            <a:r>
              <a:rPr lang="en-US" altLang="ko-KR" smtClean="0"/>
              <a:t>drwx --- --- </a:t>
            </a:r>
            <a:r>
              <a:rPr lang="en-US" altLang="ko-KR" sz="1600" smtClean="0"/>
              <a:t>)</a:t>
            </a:r>
            <a:endParaRPr lang="en-US" altLang="ko-KR" sz="1600" dirty="0" smtClean="0"/>
          </a:p>
          <a:p>
            <a:pPr lvl="1">
              <a:defRPr/>
            </a:pPr>
            <a:r>
              <a:rPr lang="ko-KR" altLang="en-US" sz="1600" dirty="0" smtClean="0"/>
              <a:t>변경된 권</a:t>
            </a:r>
            <a:r>
              <a:rPr lang="ko-KR" altLang="en-US" sz="1600" dirty="0"/>
              <a:t>한</a:t>
            </a:r>
            <a:r>
              <a:rPr lang="ko-KR" altLang="en-US" sz="1600" dirty="0" smtClean="0"/>
              <a:t>을 화면에 출력</a:t>
            </a:r>
            <a:endParaRPr lang="en-US" altLang="ko-KR" sz="1600" dirty="0" smtClean="0"/>
          </a:p>
          <a:p>
            <a:pPr lvl="1">
              <a:defRPr/>
            </a:pPr>
            <a:r>
              <a:rPr lang="en-US" altLang="ko-KR" sz="1600" dirty="0" smtClean="0"/>
              <a:t>Hint: chmod [</a:t>
            </a:r>
            <a:r>
              <a:rPr lang="ko-KR" altLang="en-US" sz="1600" dirty="0" smtClean="0"/>
              <a:t>권한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[</a:t>
            </a:r>
            <a:r>
              <a:rPr lang="ko-KR" altLang="en-US" sz="1600" smtClean="0"/>
              <a:t>대상폴더</a:t>
            </a:r>
            <a:r>
              <a:rPr lang="en-US" altLang="ko-KR" sz="1600" smtClean="0"/>
              <a:t>]   </a:t>
            </a:r>
            <a:r>
              <a:rPr lang="en-US" altLang="ko-KR" sz="1600" smtClean="0">
                <a:solidFill>
                  <a:srgbClr val="FF0000"/>
                </a:solidFill>
              </a:rPr>
              <a:t>(</a:t>
            </a:r>
            <a:r>
              <a:rPr lang="ko-KR" altLang="en-US" sz="1600" smtClean="0">
                <a:solidFill>
                  <a:srgbClr val="FF0000"/>
                </a:solidFill>
              </a:rPr>
              <a:t>권한에 </a:t>
            </a:r>
            <a:r>
              <a:rPr lang="en-US" altLang="ko-KR" sz="1600" smtClean="0">
                <a:solidFill>
                  <a:srgbClr val="FF0000"/>
                </a:solidFill>
              </a:rPr>
              <a:t>700)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dirty="0" smtClean="0"/>
              <a:t>2.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압축해제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이름변경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압축 실습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sz="1600"/>
              <a:t>/</a:t>
            </a:r>
            <a:r>
              <a:rPr lang="en-US" altLang="ko-KR" sz="1600" smtClean="0"/>
              <a:t>home/sys00/sys00/lab01.tar.gz</a:t>
            </a:r>
            <a:r>
              <a:rPr lang="ko-KR" altLang="en-US" dirty="0" smtClean="0"/>
              <a:t>를 자신의 홈 디렉터리로 </a:t>
            </a:r>
            <a:r>
              <a:rPr lang="ko-KR" altLang="en-US" sz="1600" dirty="0" smtClean="0"/>
              <a:t>복사</a:t>
            </a:r>
            <a:endParaRPr lang="en-US" altLang="ko-KR" sz="1600" dirty="0" smtClean="0"/>
          </a:p>
          <a:p>
            <a:pPr lvl="1">
              <a:defRPr/>
            </a:pPr>
            <a:r>
              <a:rPr lang="ko-KR" altLang="en-US" sz="1600" dirty="0" smtClean="0"/>
              <a:t>압축해</a:t>
            </a:r>
            <a:r>
              <a:rPr lang="ko-KR" altLang="en-US" sz="1600" dirty="0"/>
              <a:t>제</a:t>
            </a:r>
            <a:endParaRPr lang="en-US" altLang="ko-KR" sz="1600" dirty="0" smtClean="0"/>
          </a:p>
          <a:p>
            <a:pPr lvl="1">
              <a:defRPr/>
            </a:pPr>
            <a:r>
              <a:rPr lang="en-US" altLang="ko-KR" sz="1600" dirty="0" smtClean="0"/>
              <a:t>lab01 </a:t>
            </a:r>
            <a:r>
              <a:rPr lang="ko-KR" altLang="en-US" sz="1600" dirty="0" smtClean="0"/>
              <a:t>디렉터리를 학번으로 이름 변경</a:t>
            </a:r>
            <a:endParaRPr lang="en-US" altLang="ko-KR" sz="1600" dirty="0" smtClean="0"/>
          </a:p>
          <a:p>
            <a:pPr lvl="1">
              <a:defRPr/>
            </a:pPr>
            <a:r>
              <a:rPr lang="ko-KR" altLang="en-US" sz="1600" dirty="0" smtClean="0"/>
              <a:t>변경된 학번 디렉터리를 </a:t>
            </a:r>
            <a:r>
              <a:rPr lang="ko-KR" altLang="en-US" sz="1600" dirty="0" smtClean="0">
                <a:solidFill>
                  <a:srgbClr val="FF0000"/>
                </a:solidFill>
              </a:rPr>
              <a:t>분반</a:t>
            </a:r>
            <a:r>
              <a:rPr lang="en-US" altLang="ko-KR" sz="1600" dirty="0" smtClean="0">
                <a:solidFill>
                  <a:srgbClr val="FF0000"/>
                </a:solidFill>
              </a:rPr>
              <a:t>_</a:t>
            </a:r>
            <a:r>
              <a:rPr lang="ko-KR" altLang="en-US" sz="1600" dirty="0" smtClean="0">
                <a:solidFill>
                  <a:srgbClr val="FF0000"/>
                </a:solidFill>
              </a:rPr>
              <a:t>학번</a:t>
            </a:r>
            <a:r>
              <a:rPr lang="en-US" altLang="ko-KR" sz="1600" dirty="0" smtClean="0">
                <a:solidFill>
                  <a:srgbClr val="FF0000"/>
                </a:solidFill>
              </a:rPr>
              <a:t>.tar.gz</a:t>
            </a:r>
            <a:r>
              <a:rPr lang="ko-KR" altLang="en-US" sz="1600" dirty="0" smtClean="0"/>
              <a:t>로 압축</a:t>
            </a:r>
            <a:endParaRPr lang="en-US" altLang="ko-KR" sz="1600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42</a:t>
            </a:fld>
            <a:endParaRPr lang="en-US" altLang="ko-KR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9145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57150" indent="0">
              <a:buFont typeface="Wingdings" pitchFamily="2" charset="2"/>
              <a:buNone/>
              <a:defRPr/>
            </a:pPr>
            <a:r>
              <a:rPr lang="en-US" altLang="ko-KR" dirty="0"/>
              <a:t>3. </a:t>
            </a:r>
            <a:r>
              <a:rPr lang="ko-KR" altLang="en-US" dirty="0"/>
              <a:t>삭제 실습</a:t>
            </a:r>
            <a:endParaRPr lang="en-US" altLang="ko-KR" dirty="0"/>
          </a:p>
          <a:p>
            <a:pPr lvl="1">
              <a:defRPr/>
            </a:pPr>
            <a:r>
              <a:rPr lang="ko-KR" altLang="en-US" sz="1600" dirty="0" smtClean="0"/>
              <a:t>자신의 </a:t>
            </a:r>
            <a:r>
              <a:rPr lang="ko-KR" altLang="en-US" sz="1600" smtClean="0"/>
              <a:t>홈 디렉터리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FF0000"/>
                </a:solidFill>
              </a:rPr>
              <a:t>a201700000@2018-sp : ~ $ </a:t>
            </a:r>
            <a:r>
              <a:rPr lang="en-US" altLang="ko-KR" sz="1600" smtClean="0"/>
              <a:t>)</a:t>
            </a:r>
            <a:r>
              <a:rPr lang="ko-KR" altLang="en-US" sz="1600" smtClean="0"/>
              <a:t>에 </a:t>
            </a:r>
            <a:r>
              <a:rPr lang="ko-KR" altLang="en-US" sz="1600" dirty="0" smtClean="0"/>
              <a:t>영문이름으로 디렉터리를 생성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600" dirty="0" smtClean="0"/>
              <a:t>영문이름 디렉터리 안에 학번 디렉터리를 생성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600" dirty="0" smtClean="0"/>
              <a:t>한번에 생성한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개의 디렉터리 </a:t>
            </a:r>
            <a:r>
              <a:rPr lang="ko-KR" altLang="en-US" sz="1600" smtClean="0"/>
              <a:t>삭제</a:t>
            </a:r>
            <a:r>
              <a:rPr lang="en-US" altLang="ko-KR" sz="1600" smtClean="0"/>
              <a:t> </a:t>
            </a:r>
          </a:p>
          <a:p>
            <a:pPr lvl="1">
              <a:defRPr/>
            </a:pPr>
            <a:r>
              <a:rPr lang="en-US" altLang="ko-KR" smtClean="0">
                <a:solidFill>
                  <a:srgbClr val="FF0000"/>
                </a:solidFill>
              </a:rPr>
              <a:t>Hint : rm –rf [</a:t>
            </a:r>
            <a:r>
              <a:rPr lang="ko-KR" altLang="en-US" smtClean="0">
                <a:solidFill>
                  <a:srgbClr val="FF0000"/>
                </a:solidFill>
              </a:rPr>
              <a:t>디렉토리명</a:t>
            </a:r>
            <a:r>
              <a:rPr lang="en-US" altLang="ko-KR" smtClean="0">
                <a:solidFill>
                  <a:srgbClr val="FF0000"/>
                </a:solidFill>
              </a:rPr>
              <a:t>]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itchFamily="2" charset="2"/>
              <a:buNone/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43</a:t>
            </a:fld>
            <a:endParaRPr lang="en-US" altLang="ko-KR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908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ko-KR" dirty="0"/>
              <a:t>4. </a:t>
            </a:r>
            <a:r>
              <a:rPr lang="ko-KR" altLang="en-US" dirty="0"/>
              <a:t>검색 실습</a:t>
            </a:r>
            <a:endParaRPr lang="en-US" altLang="ko-KR" dirty="0"/>
          </a:p>
          <a:p>
            <a:pPr lvl="1">
              <a:defRPr/>
            </a:pPr>
            <a:r>
              <a:rPr lang="en-US" altLang="ko-KR"/>
              <a:t>/</a:t>
            </a:r>
            <a:r>
              <a:rPr lang="en-US" altLang="ko-KR" smtClean="0"/>
              <a:t>home/sys00/sys00/lab01.tar.gz</a:t>
            </a:r>
            <a:r>
              <a:rPr lang="ko-KR" altLang="en-US" dirty="0" smtClean="0"/>
              <a:t>를 자신의 홈 디렉터리에 </a:t>
            </a:r>
            <a:r>
              <a:rPr lang="ko-KR" altLang="en-US" dirty="0"/>
              <a:t>복사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압축 해제</a:t>
            </a:r>
            <a:endParaRPr lang="en-US" altLang="ko-KR" dirty="0"/>
          </a:p>
          <a:p>
            <a:pPr lvl="1">
              <a:defRPr/>
            </a:pPr>
            <a:r>
              <a:rPr lang="en-US" altLang="ko-KR" dirty="0" smtClean="0"/>
              <a:t>Lab01 </a:t>
            </a:r>
            <a:r>
              <a:rPr lang="ko-KR" altLang="en-US" dirty="0"/>
              <a:t>디렉터리에서 </a:t>
            </a:r>
            <a:r>
              <a:rPr lang="en-US" altLang="ko-KR" dirty="0" err="1">
                <a:solidFill>
                  <a:srgbClr val="FF0000"/>
                </a:solidFill>
              </a:rPr>
              <a:t>test.c</a:t>
            </a:r>
            <a:r>
              <a:rPr lang="en-US" altLang="ko-KR" dirty="0"/>
              <a:t> </a:t>
            </a:r>
            <a:r>
              <a:rPr lang="ko-KR" altLang="en-US" dirty="0"/>
              <a:t>파일이 어디에 위치하는지 검색</a:t>
            </a:r>
            <a:endParaRPr lang="en-US" altLang="ko-KR" dirty="0"/>
          </a:p>
          <a:p>
            <a:pPr lvl="1">
              <a:defRPr/>
            </a:pPr>
            <a:r>
              <a:rPr lang="en-US" altLang="ko-KR" dirty="0" smtClean="0"/>
              <a:t>Lab01 </a:t>
            </a:r>
            <a:r>
              <a:rPr lang="ko-KR" altLang="en-US" dirty="0"/>
              <a:t>디렉터리에서 </a:t>
            </a:r>
            <a:r>
              <a:rPr lang="en-US" altLang="ko-KR" dirty="0">
                <a:solidFill>
                  <a:srgbClr val="FF0000"/>
                </a:solidFill>
              </a:rPr>
              <a:t>test2.c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파일이 어디에 위치하는지 검색</a:t>
            </a:r>
            <a:endParaRPr lang="en-US" altLang="ko-KR" dirty="0"/>
          </a:p>
          <a:p>
            <a:pPr lvl="2">
              <a:defRPr/>
            </a:pPr>
            <a:r>
              <a:rPr lang="en-US" altLang="ko-KR" sz="1400" smtClean="0">
                <a:solidFill>
                  <a:srgbClr val="FF0000"/>
                </a:solidFill>
              </a:rPr>
              <a:t>Hint: </a:t>
            </a:r>
            <a:r>
              <a:rPr lang="ko-KR" altLang="en-US" sz="1400" dirty="0">
                <a:solidFill>
                  <a:srgbClr val="FF0000"/>
                </a:solidFill>
              </a:rPr>
              <a:t>반드시 </a:t>
            </a:r>
            <a:r>
              <a:rPr lang="en-US" altLang="ko-KR" sz="1400">
                <a:solidFill>
                  <a:srgbClr val="FF0000"/>
                </a:solidFill>
              </a:rPr>
              <a:t>Find </a:t>
            </a:r>
            <a:r>
              <a:rPr lang="ko-KR" altLang="en-US" sz="1400" smtClean="0">
                <a:solidFill>
                  <a:srgbClr val="FF0000"/>
                </a:solidFill>
              </a:rPr>
              <a:t>이용</a:t>
            </a:r>
            <a:r>
              <a:rPr lang="en-US" altLang="ko-KR" sz="1400" smtClean="0">
                <a:solidFill>
                  <a:srgbClr val="FF0000"/>
                </a:solidFill>
              </a:rPr>
              <a:t>( -name )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solidFill>
                <a:srgbClr val="FF0000"/>
              </a:solidFill>
            </a:endParaRPr>
          </a:p>
          <a:p>
            <a:pPr marL="57150" indent="0">
              <a:buFont typeface="Wingdings" pitchFamily="2" charset="2"/>
              <a:buNone/>
              <a:defRPr/>
            </a:pPr>
            <a:r>
              <a:rPr lang="en-US" altLang="ko-KR" dirty="0"/>
              <a:t>5</a:t>
            </a:r>
            <a:r>
              <a:rPr lang="en-US" altLang="ko-KR" dirty="0" smtClean="0"/>
              <a:t>. I/O Redirection </a:t>
            </a:r>
            <a:r>
              <a:rPr lang="ko-KR" altLang="en-US" dirty="0" smtClean="0"/>
              <a:t>실습</a:t>
            </a:r>
            <a:endParaRPr lang="en-US" altLang="ko-KR" dirty="0"/>
          </a:p>
          <a:p>
            <a:pPr lvl="1">
              <a:defRPr/>
            </a:pPr>
            <a:r>
              <a:rPr lang="en-US" altLang="ko-KR" dirty="0" smtClean="0"/>
              <a:t>Lab01</a:t>
            </a:r>
            <a:r>
              <a:rPr lang="ko-KR" altLang="en-US" dirty="0"/>
              <a:t>의 </a:t>
            </a:r>
            <a:r>
              <a:rPr lang="en-US" altLang="ko-KR" dirty="0"/>
              <a:t>List </a:t>
            </a:r>
            <a:r>
              <a:rPr lang="ko-KR" altLang="en-US" dirty="0"/>
              <a:t>명령을 사용하여 최근에 생성된 순서대로 파일의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ko-KR" altLang="en-US" dirty="0"/>
              <a:t>번호를 포함한 결과를 </a:t>
            </a:r>
            <a:r>
              <a:rPr lang="en-US" altLang="ko-KR" dirty="0">
                <a:solidFill>
                  <a:srgbClr val="FF0000"/>
                </a:solidFill>
              </a:rPr>
              <a:t>I/O Redirection</a:t>
            </a:r>
            <a:r>
              <a:rPr lang="ko-KR" altLang="en-US" dirty="0"/>
              <a:t>을 이용해서 자신의 계정 디렉터리에 </a:t>
            </a:r>
            <a:r>
              <a:rPr lang="en-US" altLang="ko-KR" dirty="0"/>
              <a:t>list.txt</a:t>
            </a:r>
            <a:r>
              <a:rPr lang="ko-KR" altLang="en-US" dirty="0"/>
              <a:t>로 저장</a:t>
            </a:r>
            <a:endParaRPr lang="en-US" altLang="ko-KR" dirty="0"/>
          </a:p>
          <a:p>
            <a:pPr lvl="2">
              <a:defRPr/>
            </a:pPr>
            <a:r>
              <a:rPr lang="en-US" altLang="ko-KR" sz="1400" dirty="0">
                <a:solidFill>
                  <a:srgbClr val="FF0000"/>
                </a:solidFill>
              </a:rPr>
              <a:t>Hint: </a:t>
            </a:r>
            <a:r>
              <a:rPr lang="ko-KR" altLang="en-US" sz="1400" dirty="0" err="1">
                <a:solidFill>
                  <a:srgbClr val="FF0000"/>
                </a:solidFill>
              </a:rPr>
              <a:t>실습자료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</a:rPr>
              <a:t>쪽 참조</a:t>
            </a:r>
            <a:r>
              <a:rPr lang="en-US" altLang="ko-KR" sz="1400" dirty="0">
                <a:solidFill>
                  <a:srgbClr val="FF0000"/>
                </a:solidFill>
              </a:rPr>
              <a:t>, I/O redirection </a:t>
            </a:r>
            <a:r>
              <a:rPr lang="ko-KR" altLang="en-US" sz="1400" dirty="0">
                <a:solidFill>
                  <a:srgbClr val="FF0000"/>
                </a:solidFill>
              </a:rPr>
              <a:t>명령 사용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4572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44</a:t>
            </a:fld>
            <a:endParaRPr lang="en-US" altLang="ko-KR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5213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</a:t>
            </a:r>
          </a:p>
        </p:txBody>
      </p:sp>
      <p:sp>
        <p:nvSpPr>
          <p:cNvPr id="18435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ko-KR" sz="1800" dirty="0"/>
              <a:t>6</a:t>
            </a:r>
            <a:r>
              <a:rPr lang="en-US" altLang="ko-KR" sz="1800" dirty="0" smtClean="0"/>
              <a:t>. </a:t>
            </a:r>
            <a:r>
              <a:rPr lang="en-US" altLang="ko-KR" sz="1800" smtClean="0"/>
              <a:t>cat </a:t>
            </a:r>
            <a:r>
              <a:rPr lang="ko-KR" altLang="en-US" sz="1800" smtClean="0"/>
              <a:t>명령어와 </a:t>
            </a:r>
            <a:r>
              <a:rPr lang="en-US" altLang="ko-KR" sz="1800" smtClean="0"/>
              <a:t>IO Redirection</a:t>
            </a:r>
            <a:r>
              <a:rPr lang="ko-KR" altLang="en-US" sz="1800" smtClean="0"/>
              <a:t>을 사용하여 </a:t>
            </a:r>
            <a:r>
              <a:rPr lang="en-US" altLang="ko-KR" sz="1800" smtClean="0"/>
              <a:t>grepfile.txt </a:t>
            </a:r>
            <a:r>
              <a:rPr lang="ko-KR" altLang="en-US" sz="1800" dirty="0" smtClean="0"/>
              <a:t>을 만들어라</a:t>
            </a:r>
            <a:endParaRPr lang="en-US" altLang="ko-KR" sz="1800" dirty="0" smtClean="0"/>
          </a:p>
          <a:p>
            <a:pPr>
              <a:defRPr/>
            </a:pPr>
            <a:endParaRPr lang="en-US" altLang="ko-KR" sz="1800" dirty="0" smtClean="0"/>
          </a:p>
          <a:p>
            <a:pPr>
              <a:defRPr/>
            </a:pPr>
            <a:endParaRPr lang="en-US" altLang="ko-KR" sz="1800" dirty="0" smtClean="0"/>
          </a:p>
          <a:p>
            <a:pPr>
              <a:defRPr/>
            </a:pPr>
            <a:endParaRPr lang="en-US" altLang="ko-KR" sz="1800" dirty="0" smtClean="0"/>
          </a:p>
          <a:p>
            <a:pPr>
              <a:defRPr/>
            </a:pPr>
            <a:endParaRPr lang="en-US" altLang="ko-KR" sz="1800" dirty="0" smtClean="0"/>
          </a:p>
          <a:p>
            <a:pPr>
              <a:defRPr/>
            </a:pPr>
            <a:endParaRPr lang="en-US" altLang="ko-KR" sz="1800" dirty="0" smtClean="0"/>
          </a:p>
          <a:p>
            <a:pPr>
              <a:defRPr/>
            </a:pPr>
            <a:endParaRPr lang="en-US" altLang="ko-KR" sz="1800" dirty="0" smtClean="0"/>
          </a:p>
          <a:p>
            <a:pPr marL="0" indent="0">
              <a:buNone/>
              <a:defRPr/>
            </a:pPr>
            <a:r>
              <a:rPr lang="en-US" altLang="ko-KR" sz="1800" smtClean="0">
                <a:solidFill>
                  <a:srgbClr val="FF0000"/>
                </a:solidFill>
              </a:rPr>
              <a:t>&lt;Hint </a:t>
            </a:r>
            <a:r>
              <a:rPr lang="en-US" altLang="ko-KR" sz="1800">
                <a:solidFill>
                  <a:srgbClr val="FF0000"/>
                </a:solidFill>
              </a:rPr>
              <a:t>:  </a:t>
            </a:r>
            <a:r>
              <a:rPr lang="ko-KR" altLang="en-US" sz="1800">
                <a:solidFill>
                  <a:srgbClr val="FF0000"/>
                </a:solidFill>
              </a:rPr>
              <a:t>실습 </a:t>
            </a:r>
            <a:r>
              <a:rPr lang="en-US" altLang="ko-KR" sz="1800">
                <a:solidFill>
                  <a:srgbClr val="FF0000"/>
                </a:solidFill>
              </a:rPr>
              <a:t>28</a:t>
            </a:r>
            <a:r>
              <a:rPr lang="ko-KR" altLang="en-US" sz="1800">
                <a:solidFill>
                  <a:srgbClr val="FF0000"/>
                </a:solidFill>
              </a:rPr>
              <a:t>쪽 </a:t>
            </a:r>
            <a:r>
              <a:rPr lang="ko-KR" altLang="en-US" sz="1800" smtClean="0">
                <a:solidFill>
                  <a:srgbClr val="FF0000"/>
                </a:solidFill>
              </a:rPr>
              <a:t>참고</a:t>
            </a:r>
            <a:r>
              <a:rPr lang="en-US" altLang="ko-KR" sz="1800" smtClean="0">
                <a:solidFill>
                  <a:srgbClr val="FF0000"/>
                </a:solidFill>
              </a:rPr>
              <a:t>&gt;</a:t>
            </a:r>
            <a:endParaRPr lang="en-US" altLang="ko-KR" sz="180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1800" smtClean="0"/>
              <a:t>7</a:t>
            </a:r>
            <a:r>
              <a:rPr lang="en-US" altLang="ko-KR" sz="1800" dirty="0" smtClean="0"/>
              <a:t>. </a:t>
            </a:r>
            <a:r>
              <a:rPr lang="en-US" altLang="ko-KR" sz="1800" dirty="0" err="1" smtClean="0"/>
              <a:t>grepfile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the </a:t>
            </a:r>
            <a:r>
              <a:rPr lang="ko-KR" altLang="en-US" sz="1800" dirty="0" smtClean="0"/>
              <a:t>글자가 있는 줄의 목록을 걸러 줄 번호와 함께 화면에 출력하라 </a:t>
            </a:r>
            <a:r>
              <a:rPr lang="en-US" altLang="ko-KR" sz="1800" dirty="0" smtClean="0"/>
              <a:t>(then, there </a:t>
            </a:r>
            <a:r>
              <a:rPr lang="ko-KR" altLang="en-US" sz="1800" dirty="0" smtClean="0"/>
              <a:t>는 출력되어야 </a:t>
            </a:r>
            <a:r>
              <a:rPr lang="ko-KR" altLang="en-US" sz="1800" smtClean="0"/>
              <a:t>함</a:t>
            </a:r>
            <a:r>
              <a:rPr lang="en-US" altLang="ko-KR" sz="1800" smtClean="0"/>
              <a:t>)	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1800" smtClean="0"/>
              <a:t>8. grepfile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your </a:t>
            </a:r>
            <a:r>
              <a:rPr lang="ko-KR" altLang="en-US" sz="1800" dirty="0" smtClean="0"/>
              <a:t>라는 단어가 없는 줄의 목록을 걸러 </a:t>
            </a:r>
            <a:r>
              <a:rPr lang="en-US" altLang="ko-KR" sz="1800" dirty="0" smtClean="0"/>
              <a:t>result </a:t>
            </a:r>
            <a:r>
              <a:rPr lang="ko-KR" altLang="en-US" sz="1800" dirty="0" smtClean="0"/>
              <a:t>파일에 출력하라</a:t>
            </a:r>
            <a:endParaRPr lang="en-US" altLang="ko-KR" sz="18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8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1800" dirty="0"/>
              <a:t>9</a:t>
            </a:r>
            <a:r>
              <a:rPr lang="en-US" altLang="ko-KR" sz="1800" dirty="0" smtClean="0"/>
              <a:t>. </a:t>
            </a:r>
            <a:r>
              <a:rPr lang="en-US" altLang="ko-KR" sz="1800" dirty="0" err="1"/>
              <a:t>grepfile</a:t>
            </a:r>
            <a:r>
              <a:rPr lang="ko-KR" altLang="en-US" sz="1800" dirty="0"/>
              <a:t>에서 </a:t>
            </a:r>
            <a:r>
              <a:rPr lang="en-US" altLang="ko-KR" sz="1800" dirty="0"/>
              <a:t>your </a:t>
            </a:r>
            <a:r>
              <a:rPr lang="ko-KR" altLang="en-US" sz="1800" dirty="0"/>
              <a:t>라는 단어가 없는 </a:t>
            </a:r>
            <a:r>
              <a:rPr lang="ko-KR" altLang="en-US" sz="1800" dirty="0" smtClean="0"/>
              <a:t>줄의 수를 출력하라</a:t>
            </a:r>
            <a:r>
              <a:rPr lang="en-US" altLang="ko-KR" sz="1800" dirty="0" smtClean="0"/>
              <a:t>. (</a:t>
            </a:r>
            <a:r>
              <a:rPr lang="en-US" altLang="ko-KR" sz="1800" dirty="0" err="1" smtClean="0"/>
              <a:t>cont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값</a:t>
            </a:r>
            <a:r>
              <a:rPr lang="en-US" altLang="ko-KR" sz="1800" dirty="0" smtClean="0"/>
              <a:t>)</a:t>
            </a:r>
          </a:p>
          <a:p>
            <a:pPr>
              <a:defRPr/>
            </a:pPr>
            <a:endParaRPr lang="en-US" altLang="ko-KR" sz="1800" dirty="0" smtClean="0"/>
          </a:p>
          <a:p>
            <a:pPr>
              <a:defRPr/>
            </a:pPr>
            <a:endParaRPr lang="en-US" altLang="ko-KR" sz="1800" dirty="0" smtClean="0"/>
          </a:p>
          <a:p>
            <a:pPr>
              <a:defRPr/>
            </a:pPr>
            <a:endParaRPr lang="ko-KR" altLang="en-US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028204"/>
            <a:ext cx="7143750" cy="17541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atinLnBrk="0"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Well you know it’s your bedtime,</a:t>
            </a:r>
          </a:p>
          <a:p>
            <a:pPr latinLnBrk="0"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So turn off the light,</a:t>
            </a:r>
          </a:p>
          <a:p>
            <a:pPr latinLnBrk="0"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Say all your prayers and then,</a:t>
            </a:r>
          </a:p>
          <a:p>
            <a:pPr latinLnBrk="0"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Oh you sleepy young heads dream of wonderful things,</a:t>
            </a:r>
          </a:p>
          <a:p>
            <a:pPr latinLnBrk="0"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Beautiful mermaids will swim through the sea,</a:t>
            </a:r>
          </a:p>
          <a:p>
            <a:pPr latinLnBrk="0"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And you will be swimming there too.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588224" y="1916832"/>
            <a:ext cx="2437915" cy="1055608"/>
          </a:xfrm>
          <a:prstGeom prst="wedgeRoundRectCallout">
            <a:avLst>
              <a:gd name="adj1" fmla="val -20833"/>
              <a:gd name="adj2" fmla="val 96874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리눅스에서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만드는 법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 &gt;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</a:p>
          <a:p>
            <a:pPr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 입력</a:t>
            </a:r>
          </a:p>
          <a:p>
            <a:pPr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후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Ctrl + 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45</a:t>
            </a:fld>
            <a:endParaRPr lang="en-US" altLang="ko-KR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4890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실습</a:t>
            </a:r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sz="1600" smtClean="0"/>
              <a:t>10. vi </a:t>
            </a:r>
            <a:r>
              <a:rPr lang="ko-KR" altLang="en-US" sz="1600" smtClean="0"/>
              <a:t>에디터로 </a:t>
            </a:r>
            <a:r>
              <a:rPr lang="en-US" altLang="ko-KR" sz="1600" smtClean="0"/>
              <a:t>testfile.txt </a:t>
            </a:r>
            <a:r>
              <a:rPr lang="ko-KR" altLang="en-US" sz="1600" smtClean="0"/>
              <a:t>파일을 </a:t>
            </a:r>
            <a:r>
              <a:rPr lang="ko-KR" altLang="en-US" sz="1600" dirty="0" smtClean="0"/>
              <a:t>만들어라</a:t>
            </a:r>
            <a:endParaRPr lang="en-US" altLang="ko-KR" sz="1600" dirty="0"/>
          </a:p>
          <a:p>
            <a:pPr>
              <a:defRPr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600" smtClean="0"/>
              <a:t>11. </a:t>
            </a:r>
            <a:r>
              <a:rPr lang="en-US" altLang="ko-KR" sz="1600" smtClean="0">
                <a:solidFill>
                  <a:srgbClr val="FF0000"/>
                </a:solidFill>
              </a:rPr>
              <a:t>copy </a:t>
            </a:r>
            <a:r>
              <a:rPr lang="en-US" altLang="ko-KR" sz="1600" dirty="0" smtClean="0">
                <a:solidFill>
                  <a:srgbClr val="FF0000"/>
                </a:solidFill>
              </a:rPr>
              <a:t>and paste </a:t>
            </a:r>
            <a:r>
              <a:rPr lang="ko-KR" altLang="en-US" sz="1600" dirty="0" smtClean="0"/>
              <a:t>명령어를 사용해서 상위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줄의 내용을 복</a:t>
            </a:r>
            <a:r>
              <a:rPr lang="ko-KR" altLang="en-US" sz="1600" dirty="0"/>
              <a:t>사</a:t>
            </a:r>
            <a:r>
              <a:rPr lang="ko-KR" altLang="en-US" sz="1600" dirty="0" smtClean="0"/>
              <a:t>해서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번 붙여 넣기 </a:t>
            </a:r>
            <a:r>
              <a:rPr lang="ko-KR" altLang="en-US" sz="1600" smtClean="0"/>
              <a:t>한다</a:t>
            </a:r>
            <a:r>
              <a:rPr lang="en-US" altLang="ko-KR" sz="1600" smtClean="0"/>
              <a:t>.</a:t>
            </a:r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60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60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60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60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60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6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1600" smtClean="0"/>
              <a:t>12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위 문서에서 모든 </a:t>
            </a:r>
            <a:r>
              <a:rPr lang="en-US" altLang="ko-KR" sz="1600" dirty="0">
                <a:solidFill>
                  <a:srgbClr val="FF0000"/>
                </a:solidFill>
              </a:rPr>
              <a:t>you</a:t>
            </a:r>
            <a:r>
              <a:rPr lang="ko-KR" altLang="en-US" sz="1600" dirty="0"/>
              <a:t>를 </a:t>
            </a:r>
            <a:r>
              <a:rPr lang="en-US" altLang="ko-KR" sz="1600" dirty="0">
                <a:solidFill>
                  <a:srgbClr val="FF0000"/>
                </a:solidFill>
              </a:rPr>
              <a:t>I</a:t>
            </a:r>
            <a:r>
              <a:rPr lang="ko-KR" altLang="en-US" sz="1600" dirty="0"/>
              <a:t>로 변경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ko-KR" altLang="en-US" sz="1600" dirty="0" smtClean="0">
                <a:solidFill>
                  <a:srgbClr val="FF0000"/>
                </a:solidFill>
              </a:rPr>
              <a:t>조건</a:t>
            </a:r>
            <a:r>
              <a:rPr lang="en-US" altLang="ko-KR" sz="1600" dirty="0" smtClean="0">
                <a:solidFill>
                  <a:srgbClr val="FF0000"/>
                </a:solidFill>
              </a:rPr>
              <a:t>: vi </a:t>
            </a:r>
            <a:r>
              <a:rPr lang="ko-KR" altLang="en-US" sz="1600" dirty="0" smtClean="0">
                <a:solidFill>
                  <a:srgbClr val="FF0000"/>
                </a:solidFill>
              </a:rPr>
              <a:t>에디터의 기능인 치환 기능을 이용해서 </a:t>
            </a:r>
            <a:r>
              <a:rPr lang="ko-KR" altLang="en-US" sz="1600" smtClean="0">
                <a:solidFill>
                  <a:srgbClr val="FF0000"/>
                </a:solidFill>
              </a:rPr>
              <a:t>한번에 변경 </a:t>
            </a:r>
            <a:r>
              <a:rPr lang="en-US" altLang="ko-KR" sz="1600" smtClean="0">
                <a:solidFill>
                  <a:srgbClr val="FF0000"/>
                </a:solidFill>
              </a:rPr>
              <a:t>(</a:t>
            </a:r>
            <a:r>
              <a:rPr lang="ko-KR" altLang="en-US" sz="1600">
                <a:solidFill>
                  <a:srgbClr val="FF0000"/>
                </a:solidFill>
              </a:rPr>
              <a:t>실습 </a:t>
            </a:r>
            <a:r>
              <a:rPr lang="en-US" altLang="ko-KR" sz="1600" smtClean="0">
                <a:solidFill>
                  <a:srgbClr val="FF0000"/>
                </a:solidFill>
              </a:rPr>
              <a:t>39</a:t>
            </a:r>
            <a:r>
              <a:rPr lang="ko-KR" altLang="en-US" sz="1600" smtClean="0">
                <a:solidFill>
                  <a:srgbClr val="FF0000"/>
                </a:solidFill>
              </a:rPr>
              <a:t>쪽 참고</a:t>
            </a:r>
            <a:r>
              <a:rPr lang="en-US" altLang="ko-KR" sz="1600" smtClean="0">
                <a:solidFill>
                  <a:srgbClr val="FF0000"/>
                </a:solidFill>
              </a:rPr>
              <a:t>)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6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1600" smtClean="0"/>
              <a:t>13. </a:t>
            </a:r>
            <a:r>
              <a:rPr lang="en-US" altLang="ko-KR" sz="1600" dirty="0"/>
              <a:t>3</a:t>
            </a:r>
            <a:r>
              <a:rPr lang="ko-KR" altLang="en-US" sz="1600" dirty="0"/>
              <a:t>번째 단락을 한번에 </a:t>
            </a:r>
            <a:r>
              <a:rPr lang="en-US" altLang="ko-KR" sz="1600" dirty="0" smtClean="0"/>
              <a:t>vi </a:t>
            </a:r>
            <a:r>
              <a:rPr lang="ko-KR" altLang="en-US" sz="1600" dirty="0" smtClean="0"/>
              <a:t>명령어를 이용해서 삭제한다</a:t>
            </a:r>
            <a:r>
              <a:rPr lang="en-US" altLang="ko-KR" sz="1600"/>
              <a:t>. </a:t>
            </a:r>
            <a:r>
              <a:rPr lang="en-US" altLang="ko-KR" sz="1600" smtClean="0">
                <a:solidFill>
                  <a:srgbClr val="FF0000"/>
                </a:solidFill>
              </a:rPr>
              <a:t>(visual </a:t>
            </a:r>
            <a:r>
              <a:rPr lang="ko-KR" altLang="en-US" sz="1600" smtClean="0">
                <a:solidFill>
                  <a:srgbClr val="FF0000"/>
                </a:solidFill>
              </a:rPr>
              <a:t>모드 이용 </a:t>
            </a:r>
            <a:r>
              <a:rPr lang="en-US" altLang="ko-KR" sz="1600" smtClean="0">
                <a:solidFill>
                  <a:srgbClr val="FF0000"/>
                </a:solidFill>
              </a:rPr>
              <a:t>or &lt;range&gt; </a:t>
            </a:r>
            <a:r>
              <a:rPr lang="en-US" altLang="ko-KR" sz="1600">
                <a:solidFill>
                  <a:srgbClr val="FF0000"/>
                </a:solidFill>
              </a:rPr>
              <a:t>d</a:t>
            </a:r>
            <a:r>
              <a:rPr lang="en-US" altLang="ko-KR" sz="1600" smtClean="0">
                <a:solidFill>
                  <a:srgbClr val="FF0000"/>
                </a:solidFill>
              </a:rPr>
              <a:t>)</a:t>
            </a:r>
            <a:endParaRPr lang="ko-KR" alt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1" y="1988840"/>
            <a:ext cx="3520008" cy="52322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with a screen editor you can scroll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the page, move the cursor, delete </a:t>
            </a:r>
            <a:r>
              <a:rPr lang="en-US" altLang="ko-KR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lines</a:t>
            </a:r>
            <a:r>
              <a:rPr lang="en-US" altLang="ko-KR" sz="14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46</a:t>
            </a:fld>
            <a:endParaRPr lang="en-US" altLang="ko-KR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2944108"/>
            <a:ext cx="3520008" cy="181588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with a screen editor you can scroll</a:t>
            </a:r>
          </a:p>
          <a:p>
            <a:pPr>
              <a:defRPr/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the page, move the cursor, delete lines,</a:t>
            </a:r>
          </a:p>
          <a:p>
            <a:pPr>
              <a:defRPr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with a screen editor you can scroll</a:t>
            </a:r>
          </a:p>
          <a:p>
            <a:pPr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the page, move the cursor, delete lines,</a:t>
            </a:r>
          </a:p>
          <a:p>
            <a:pPr>
              <a:defRPr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with a screen editor you can scroll</a:t>
            </a:r>
          </a:p>
          <a:p>
            <a:pPr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the page, move the cursor, delete lines,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제출사항</a:t>
            </a:r>
          </a:p>
        </p:txBody>
      </p:sp>
      <p:sp>
        <p:nvSpPr>
          <p:cNvPr id="62467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오늘 </a:t>
            </a:r>
            <a:r>
              <a:rPr lang="ko-KR" altLang="en-US" smtClean="0"/>
              <a:t>실습한 </a:t>
            </a:r>
            <a:r>
              <a:rPr lang="en-US" altLang="ko-KR" smtClean="0"/>
              <a:t>13</a:t>
            </a:r>
            <a:r>
              <a:rPr lang="ko-KR" altLang="en-US" smtClean="0"/>
              <a:t>개의 </a:t>
            </a:r>
            <a:r>
              <a:rPr lang="ko-KR" altLang="en-US" dirty="0" smtClean="0"/>
              <a:t>과정들을 문서로 </a:t>
            </a:r>
            <a:r>
              <a:rPr lang="ko-KR" altLang="en-US" smtClean="0"/>
              <a:t>작성하여 </a:t>
            </a:r>
            <a:r>
              <a:rPr lang="ko-KR" altLang="en-US" u="sng" smtClean="0"/>
              <a:t>사이버캠퍼스에 제출</a:t>
            </a:r>
            <a:endParaRPr lang="en-US" altLang="ko-KR" u="sng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PDF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 제출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한글과 </a:t>
            </a:r>
            <a:r>
              <a:rPr lang="en-US" altLang="ko-KR" dirty="0" smtClean="0"/>
              <a:t>MS word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다른이름으로</a:t>
            </a:r>
            <a:r>
              <a:rPr lang="ko-KR" altLang="en-US" dirty="0" smtClean="0"/>
              <a:t> 저장 기능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제목</a:t>
            </a:r>
            <a:r>
              <a:rPr lang="en-US" altLang="ko-KR" dirty="0" smtClean="0"/>
              <a:t>: </a:t>
            </a:r>
            <a:r>
              <a:rPr lang="en-US" altLang="ko-KR" smtClean="0"/>
              <a:t>[sys00]HW01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반드시 위의 양식을 지켜야 함</a:t>
            </a:r>
            <a:r>
              <a:rPr lang="en-US" altLang="ko-KR" dirty="0" smtClean="0"/>
              <a:t>.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위반 시 감점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보고서는 제공된 양식 사용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u="sng" dirty="0" smtClean="0"/>
          </a:p>
          <a:p>
            <a:r>
              <a:rPr lang="ko-KR" altLang="en-US" dirty="0" smtClean="0"/>
              <a:t>자신이 실습한 내용을 증명할 것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자신의 학번이 항상 보이도록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제출일자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사이버 캠퍼스</a:t>
            </a:r>
            <a:r>
              <a:rPr lang="en-US" altLang="ko-KR" dirty="0" smtClean="0">
                <a:solidFill>
                  <a:srgbClr val="FF0000"/>
                </a:solidFill>
              </a:rPr>
              <a:t>: 2018</a:t>
            </a:r>
            <a:r>
              <a:rPr lang="ko-KR" altLang="en-US" dirty="0" smtClean="0">
                <a:solidFill>
                  <a:srgbClr val="FF0000"/>
                </a:solidFill>
              </a:rPr>
              <a:t>년 </a:t>
            </a:r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r>
              <a:rPr lang="ko-KR" altLang="en-US" smtClean="0">
                <a:solidFill>
                  <a:srgbClr val="FF0000"/>
                </a:solidFill>
              </a:rPr>
              <a:t>월 </a:t>
            </a:r>
            <a:r>
              <a:rPr lang="en-US" altLang="ko-KR" smtClean="0">
                <a:solidFill>
                  <a:srgbClr val="FF0000"/>
                </a:solidFill>
              </a:rPr>
              <a:t>17</a:t>
            </a:r>
            <a:r>
              <a:rPr lang="ko-KR" altLang="en-US" smtClean="0">
                <a:solidFill>
                  <a:srgbClr val="FF0000"/>
                </a:solidFill>
              </a:rPr>
              <a:t>일 </a:t>
            </a:r>
            <a:r>
              <a:rPr lang="ko-KR" altLang="en-US">
                <a:solidFill>
                  <a:srgbClr val="FF0000"/>
                </a:solidFill>
              </a:rPr>
              <a:t>월</a:t>
            </a:r>
            <a:r>
              <a:rPr lang="ko-KR" altLang="en-US" smtClean="0">
                <a:solidFill>
                  <a:srgbClr val="FF0000"/>
                </a:solidFill>
              </a:rPr>
              <a:t>요일 </a:t>
            </a:r>
            <a:r>
              <a:rPr lang="en-US" altLang="ko-KR">
                <a:solidFill>
                  <a:srgbClr val="FF0000"/>
                </a:solidFill>
              </a:rPr>
              <a:t>8</a:t>
            </a:r>
            <a:r>
              <a:rPr lang="ko-KR" altLang="en-US" smtClean="0">
                <a:solidFill>
                  <a:srgbClr val="FF0000"/>
                </a:solidFill>
              </a:rPr>
              <a:t>시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59</a:t>
            </a:r>
            <a:r>
              <a:rPr lang="ko-KR" altLang="en-US" dirty="0" smtClean="0">
                <a:solidFill>
                  <a:srgbClr val="FF0000"/>
                </a:solidFill>
              </a:rPr>
              <a:t>분 </a:t>
            </a:r>
            <a:r>
              <a:rPr lang="en-US" altLang="ko-KR" dirty="0" smtClean="0">
                <a:solidFill>
                  <a:srgbClr val="FF0000"/>
                </a:solidFill>
              </a:rPr>
              <a:t>59</a:t>
            </a:r>
            <a:r>
              <a:rPr lang="ko-KR" altLang="en-US" dirty="0" smtClean="0">
                <a:solidFill>
                  <a:srgbClr val="FF0000"/>
                </a:solidFill>
              </a:rPr>
              <a:t>초까지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47</a:t>
            </a:fld>
            <a:endParaRPr lang="en-US" altLang="ko-KR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무엇을 하려 하는가</a:t>
            </a:r>
            <a:r>
              <a:rPr lang="en-US" altLang="ko-KR" dirty="0" smtClean="0"/>
              <a:t>?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828105" y="1614181"/>
            <a:ext cx="7560319" cy="4674353"/>
            <a:chOff x="900113" y="1260475"/>
            <a:chExt cx="8135937" cy="5172075"/>
          </a:xfrm>
        </p:grpSpPr>
        <p:cxnSp>
          <p:nvCxnSpPr>
            <p:cNvPr id="8199" name="꺾인 연결선 9"/>
            <p:cNvCxnSpPr>
              <a:cxnSpLocks noChangeShapeType="1"/>
              <a:stCxn id="8201" idx="3"/>
              <a:endCxn id="8198" idx="2"/>
            </p:cNvCxnSpPr>
            <p:nvPr/>
          </p:nvCxnSpPr>
          <p:spPr bwMode="auto">
            <a:xfrm flipV="1">
              <a:off x="4108450" y="5499444"/>
              <a:ext cx="2803526" cy="565774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8200" name="Picture 1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113" y="1260475"/>
              <a:ext cx="2527300" cy="517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1" name="TextBox 11"/>
            <p:cNvSpPr txBox="1">
              <a:spLocks noChangeArrowheads="1"/>
            </p:cNvSpPr>
            <p:nvPr/>
          </p:nvSpPr>
          <p:spPr bwMode="auto">
            <a:xfrm>
              <a:off x="3203575" y="5834237"/>
              <a:ext cx="9048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3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4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5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b="0" dirty="0"/>
                <a:t>Linux</a:t>
              </a:r>
              <a:endParaRPr lang="ko-KR" altLang="en-US" sz="2400" b="0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787900" y="1395757"/>
              <a:ext cx="4248150" cy="4103687"/>
              <a:chOff x="4787900" y="1395757"/>
              <a:chExt cx="4248150" cy="4103687"/>
            </a:xfrm>
          </p:grpSpPr>
          <p:pic>
            <p:nvPicPr>
              <p:cNvPr id="8197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388" y="1687853"/>
                <a:ext cx="1655762" cy="1655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198" name="직사각형 7"/>
              <p:cNvSpPr>
                <a:spLocks noChangeArrowheads="1"/>
              </p:cNvSpPr>
              <p:nvPr/>
            </p:nvSpPr>
            <p:spPr bwMode="auto">
              <a:xfrm>
                <a:off x="4787900" y="1395757"/>
                <a:ext cx="4248150" cy="410368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Wingdings" pitchFamily="2" charset="2"/>
                  <a:buBlip>
                    <a:blip r:embed="rId3"/>
                  </a:buBlip>
                  <a:defRPr kumimoji="1" sz="2000" b="1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Wingdings" pitchFamily="2" charset="2"/>
                  <a:buBlip>
                    <a:blip r:embed="rId4"/>
                  </a:buBlip>
                  <a:defRPr kumimoji="1" sz="2800" b="1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Marlett" pitchFamily="2" charset="2"/>
                  <a:buBlip>
                    <a:blip r:embed="rId5"/>
                  </a:buBlip>
                  <a:defRPr kumimoji="1" sz="16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 kumimoji="1" sz="14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12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200">
                    <a:solidFill>
                      <a:srgbClr val="003366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r" eaLnBrk="1" latinLnBrk="0" hangingPunct="1">
                  <a:spcBef>
                    <a:spcPct val="0"/>
                  </a:spcBef>
                  <a:buFontTx/>
                  <a:buNone/>
                </a:pPr>
                <a:endParaRPr lang="ko-KR" altLang="en-US" sz="2400" b="0" dirty="0"/>
              </a:p>
            </p:txBody>
          </p:sp>
          <p:pic>
            <p:nvPicPr>
              <p:cNvPr id="8202" name="Picture 18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1088" y="3627779"/>
                <a:ext cx="2219325" cy="1692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03" name="Picture 19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3025" y="1473545"/>
                <a:ext cx="1695450" cy="1878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04" name="Picture 2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5000" y="3483317"/>
                <a:ext cx="2014538" cy="1878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서버 접속 </a:t>
            </a:r>
            <a:r>
              <a:rPr lang="en-US" altLang="ko-KR" dirty="0" smtClean="0"/>
              <a:t>- Putty</a:t>
            </a:r>
            <a:endParaRPr lang="ko-KR" altLang="en-US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9218" name="내용 개체 틀 2"/>
          <p:cNvSpPr>
            <a:spLocks noGrp="1"/>
          </p:cNvSpPr>
          <p:nvPr>
            <p:ph sz="quarter" idx="12"/>
          </p:nvPr>
        </p:nvSpPr>
        <p:spPr>
          <a:xfrm>
            <a:off x="363984" y="1556792"/>
            <a:ext cx="4064000" cy="4823990"/>
          </a:xfrm>
        </p:spPr>
        <p:txBody>
          <a:bodyPr/>
          <a:lstStyle/>
          <a:p>
            <a:r>
              <a:rPr lang="en-US" altLang="ko-KR" dirty="0" smtClean="0"/>
              <a:t>Putty </a:t>
            </a:r>
            <a:r>
              <a:rPr lang="ko-KR" altLang="en-US" dirty="0" smtClean="0"/>
              <a:t>다운로드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https://the.earth.li/~</a:t>
            </a:r>
            <a:r>
              <a:rPr lang="en-US" altLang="ko-KR" dirty="0" smtClean="0">
                <a:hlinkClick r:id="rId2"/>
              </a:rPr>
              <a:t>sgtatham/putty/latest/x86/putty.exe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Host Name</a:t>
            </a:r>
          </a:p>
          <a:p>
            <a:pPr lvl="1"/>
            <a:r>
              <a:rPr lang="en-US" altLang="ko-KR" dirty="0" smtClean="0"/>
              <a:t>IP : 133.186.153.97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아이디 </a:t>
            </a:r>
            <a:r>
              <a:rPr lang="en-US" altLang="ko-KR" smtClean="0"/>
              <a:t>: a</a:t>
            </a:r>
            <a:r>
              <a:rPr lang="ko-KR" altLang="en-US" smtClean="0"/>
              <a:t>본인학번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</a:t>
            </a:r>
            <a:r>
              <a:rPr lang="en-US" altLang="ko-KR" smtClean="0"/>
              <a:t>) a201700000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비밀번호 </a:t>
            </a:r>
            <a:r>
              <a:rPr lang="en-US" altLang="ko-KR" dirty="0" smtClean="0"/>
              <a:t>: sys2018@</a:t>
            </a:r>
          </a:p>
          <a:p>
            <a:pPr lvl="1"/>
            <a:r>
              <a:rPr lang="ko-KR" altLang="en-US" dirty="0" smtClean="0"/>
              <a:t>비밀번호 입력 시에는 리눅스 보안상의 문제로 문자가  보이지 않음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916832"/>
            <a:ext cx="3803185" cy="374441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서버 접속 </a:t>
            </a:r>
            <a:r>
              <a:rPr lang="en-US" altLang="ko-KR" dirty="0" smtClean="0"/>
              <a:t>– Putty </a:t>
            </a:r>
            <a:r>
              <a:rPr lang="ko-KR" altLang="en-US" dirty="0" smtClean="0"/>
              <a:t>설정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2"/>
              <a:defRPr/>
            </a:pPr>
            <a:r>
              <a:rPr lang="en-US" altLang="ko-KR" dirty="0" smtClean="0"/>
              <a:t>Putty</a:t>
            </a:r>
            <a:r>
              <a:rPr lang="ko-KR" altLang="en-US" dirty="0" smtClean="0"/>
              <a:t>의 기본 설정은 키보드의 키 패드를 방향키로 사용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키 패드를 사용하기 위해서는 아래의 설정을 적용</a:t>
            </a:r>
            <a:endParaRPr lang="en-US" altLang="ko-KR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‘Terminal'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‘Features'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‘Disable application keypad mode'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체크하여 설정</a:t>
            </a:r>
            <a:endParaRPr lang="en-US" altLang="ko-KR" dirty="0" smtClean="0"/>
          </a:p>
          <a:p>
            <a:pPr lvl="1">
              <a:defRPr/>
            </a:pPr>
            <a:endParaRPr lang="ko-KR" altLang="en-US" dirty="0"/>
          </a:p>
        </p:txBody>
      </p:sp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4572000" y="1700808"/>
            <a:ext cx="4345970" cy="4201745"/>
            <a:chOff x="4762534" y="1743869"/>
            <a:chExt cx="4305300" cy="416242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2534" y="1743869"/>
              <a:ext cx="4305300" cy="4162425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 bwMode="auto">
            <a:xfrm>
              <a:off x="4787900" y="2492896"/>
              <a:ext cx="792212" cy="216024"/>
            </a:xfrm>
            <a:prstGeom prst="rect">
              <a:avLst/>
            </a:prstGeom>
            <a:noFill/>
            <a:ln w="38100" cap="flat" cmpd="sng" algn="ctr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 smtClean="0">
                <a:ln>
                  <a:noFill/>
                </a:ln>
                <a:solidFill>
                  <a:srgbClr val="003366"/>
                </a:solidFill>
                <a:effectLst/>
                <a:latin typeface="Tahoma" pitchFamily="34" charset="0"/>
                <a:ea typeface="HY헤드라인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5158640" y="2946586"/>
              <a:ext cx="565488" cy="216024"/>
            </a:xfrm>
            <a:prstGeom prst="rect">
              <a:avLst/>
            </a:prstGeom>
            <a:noFill/>
            <a:ln w="38100" cap="flat" cmpd="sng" algn="ctr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 smtClean="0">
                <a:ln>
                  <a:noFill/>
                </a:ln>
                <a:solidFill>
                  <a:srgbClr val="003366"/>
                </a:solidFill>
                <a:effectLst/>
                <a:latin typeface="Tahoma" pitchFamily="34" charset="0"/>
                <a:ea typeface="HY헤드라인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6300192" y="2602579"/>
              <a:ext cx="1728192" cy="216024"/>
            </a:xfrm>
            <a:prstGeom prst="rect">
              <a:avLst/>
            </a:prstGeom>
            <a:noFill/>
            <a:ln w="38100" cap="flat" cmpd="sng" algn="ctr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 smtClean="0">
                <a:ln>
                  <a:noFill/>
                </a:ln>
                <a:solidFill>
                  <a:srgbClr val="003366"/>
                </a:solidFill>
                <a:effectLst/>
                <a:latin typeface="Tahoma" pitchFamily="34" charset="0"/>
                <a:ea typeface="HY헤드라인M" pitchFamily="18" charset="-127"/>
              </a:endParaRPr>
            </a:p>
          </p:txBody>
        </p:sp>
      </p:grpSp>
      <p:sp>
        <p:nvSpPr>
          <p:cNvPr id="11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passwd</a:t>
            </a:r>
          </a:p>
          <a:p>
            <a:pPr lvl="1">
              <a:defRPr/>
            </a:pPr>
            <a:r>
              <a:rPr lang="ko-KR" altLang="en-US" dirty="0" smtClean="0"/>
              <a:t>패스워드 변경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pwd</a:t>
            </a:r>
          </a:p>
          <a:p>
            <a:pPr lvl="1">
              <a:defRPr/>
            </a:pPr>
            <a:r>
              <a:rPr lang="ko-KR" altLang="en-US" dirty="0" smtClean="0"/>
              <a:t>현재 작업 디렉터리 절대경로 표시</a:t>
            </a:r>
            <a:endParaRPr lang="en-US" altLang="ko-KR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>
              <a:buFont typeface="+mj-lt"/>
              <a:buAutoNum type="romanUcPeriod" startAt="3"/>
              <a:defRPr/>
            </a:pPr>
            <a:r>
              <a:rPr lang="en-US" altLang="ko-KR" dirty="0" smtClean="0"/>
              <a:t>clear</a:t>
            </a:r>
          </a:p>
          <a:p>
            <a:pPr lvl="1">
              <a:defRPr/>
            </a:pPr>
            <a:r>
              <a:rPr lang="ko-KR" altLang="en-US" dirty="0" smtClean="0"/>
              <a:t>화면 지우기</a:t>
            </a:r>
            <a:endParaRPr lang="en-US" altLang="ko-KR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sz="2200" dirty="0" smtClean="0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346" y="1644997"/>
            <a:ext cx="47815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71" y="3280948"/>
            <a:ext cx="30829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3100908" y="4573999"/>
            <a:ext cx="5487988" cy="1706562"/>
            <a:chOff x="2929458" y="4581128"/>
            <a:chExt cx="5487988" cy="1706562"/>
          </a:xfrm>
        </p:grpSpPr>
        <p:pic>
          <p:nvPicPr>
            <p:cNvPr id="12296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458" y="4652565"/>
              <a:ext cx="2260600" cy="1368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7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8121" y="4581128"/>
              <a:ext cx="2219325" cy="1414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298" name="TextBox 7"/>
            <p:cNvSpPr txBox="1">
              <a:spLocks noChangeArrowheads="1"/>
            </p:cNvSpPr>
            <p:nvPr/>
          </p:nvSpPr>
          <p:spPr bwMode="auto">
            <a:xfrm>
              <a:off x="3604146" y="5947965"/>
              <a:ext cx="865187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7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8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9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b="0" dirty="0">
                  <a:solidFill>
                    <a:srgbClr val="FF0000"/>
                  </a:solidFill>
                </a:rPr>
                <a:t>실행 전</a:t>
              </a:r>
            </a:p>
          </p:txBody>
        </p:sp>
        <p:sp>
          <p:nvSpPr>
            <p:cNvPr id="12299" name="TextBox 7"/>
            <p:cNvSpPr txBox="1">
              <a:spLocks noChangeArrowheads="1"/>
            </p:cNvSpPr>
            <p:nvPr/>
          </p:nvSpPr>
          <p:spPr bwMode="auto">
            <a:xfrm>
              <a:off x="6975996" y="5947965"/>
              <a:ext cx="865187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itchFamily="2" charset="2"/>
                <a:buBlip>
                  <a:blip r:embed="rId7"/>
                </a:buBlip>
                <a:defRPr kumimoji="1" sz="20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Blip>
                  <a:blip r:embed="rId8"/>
                </a:buBlip>
                <a:defRPr kumimoji="1" sz="2800" b="1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Marlett" pitchFamily="2" charset="2"/>
                <a:buBlip>
                  <a:blip r:embed="rId9"/>
                </a:buBlip>
                <a:defRPr kumimoji="1" sz="16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rgbClr val="003366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b="0" dirty="0">
                  <a:solidFill>
                    <a:srgbClr val="FF0000"/>
                  </a:solidFill>
                </a:rPr>
                <a:t>실행 후</a:t>
              </a:r>
            </a:p>
          </p:txBody>
        </p:sp>
        <p:sp>
          <p:nvSpPr>
            <p:cNvPr id="2" name="오른쪽 화살표 1"/>
            <p:cNvSpPr/>
            <p:nvPr/>
          </p:nvSpPr>
          <p:spPr bwMode="auto">
            <a:xfrm>
              <a:off x="5405338" y="5045857"/>
              <a:ext cx="590575" cy="484632"/>
            </a:xfrm>
            <a:prstGeom prst="rightArrow">
              <a:avLst>
                <a:gd name="adj1" fmla="val 50000"/>
                <a:gd name="adj2" fmla="val 75497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r" latinLnBrk="0">
                <a:defRPr/>
              </a:pPr>
              <a:endParaRPr lang="ko-KR" altLang="en-US" dirty="0">
                <a:solidFill>
                  <a:srgbClr val="0033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명령어</a:t>
            </a:r>
          </a:p>
        </p:txBody>
      </p:sp>
      <p:sp>
        <p:nvSpPr>
          <p:cNvPr id="14339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romanUcPeriod" startAt="5"/>
            </a:pPr>
            <a:r>
              <a:rPr lang="en-US" altLang="ko-KR" dirty="0" smtClean="0"/>
              <a:t>ls</a:t>
            </a:r>
          </a:p>
          <a:p>
            <a:pPr lvl="1"/>
            <a:r>
              <a:rPr lang="en-US" altLang="ko-KR" dirty="0" smtClean="0"/>
              <a:t>List: </a:t>
            </a:r>
            <a:r>
              <a:rPr lang="ko-KR" altLang="en-US" dirty="0" smtClean="0"/>
              <a:t>디렉터리 목록 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r>
              <a:rPr lang="en-US" altLang="ko-KR" dirty="0" smtClean="0"/>
              <a:t>: ls [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2"/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-a: </a:t>
            </a:r>
            <a:r>
              <a:rPr lang="ko-KR" altLang="en-US" sz="1200" dirty="0" smtClean="0">
                <a:solidFill>
                  <a:schemeClr val="tx1"/>
                </a:solidFill>
              </a:rPr>
              <a:t>디렉터리 내의 모든 파일을 출력</a:t>
            </a:r>
          </a:p>
          <a:p>
            <a:pPr lvl="2"/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-i: 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파일의 </a:t>
            </a:r>
            <a:r>
              <a:rPr lang="en-US" altLang="ko-KR" sz="1200" dirty="0" smtClean="0">
                <a:solidFill>
                  <a:schemeClr val="tx1"/>
                </a:solidFill>
              </a:rPr>
              <a:t>inode </a:t>
            </a:r>
            <a:r>
              <a:rPr lang="ko-KR" altLang="en-US" sz="1200" dirty="0" smtClean="0">
                <a:solidFill>
                  <a:schemeClr val="tx1"/>
                </a:solidFill>
              </a:rPr>
              <a:t>번호를 출력</a:t>
            </a:r>
          </a:p>
          <a:p>
            <a:pPr lvl="2"/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-h: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파일의 크기를 쉬운 단위로 표시  </a:t>
            </a:r>
          </a:p>
          <a:p>
            <a:pPr lvl="2"/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-l :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파일의 다양한 정보를 함께 출력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소유자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권한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크기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altLang="ko-KR" sz="1200" dirty="0" smtClean="0">
                <a:solidFill>
                  <a:schemeClr val="tx1"/>
                </a:solidFill>
              </a:rPr>
              <a:t> -m: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파일을 쉼표로 구분하여 가로로 출력</a:t>
            </a:r>
          </a:p>
          <a:p>
            <a:pPr lvl="2"/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-s: KB </a:t>
            </a:r>
            <a:r>
              <a:rPr lang="ko-KR" altLang="en-US" sz="1200" dirty="0" smtClean="0">
                <a:solidFill>
                  <a:schemeClr val="tx1"/>
                </a:solidFill>
              </a:rPr>
              <a:t>단위의 파일 크기를 출력</a:t>
            </a:r>
          </a:p>
          <a:p>
            <a:pPr lvl="2"/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-t: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파일을 최근에 생성된 시간 순으로 출력</a:t>
            </a:r>
          </a:p>
          <a:p>
            <a:pPr lvl="2"/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-F: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파일의 형태와 함께 출력</a:t>
            </a:r>
          </a:p>
          <a:p>
            <a:pPr lvl="2"/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-R: </a:t>
            </a:r>
            <a:r>
              <a:rPr lang="ko-KR" altLang="en-US" sz="1200" dirty="0" smtClean="0">
                <a:solidFill>
                  <a:schemeClr val="tx1"/>
                </a:solidFill>
              </a:rPr>
              <a:t>하위 디렉터리 내용을 모두 출력</a:t>
            </a:r>
          </a:p>
          <a:p>
            <a:pPr lvl="2"/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-S: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크기 순으로 출력</a:t>
            </a:r>
          </a:p>
          <a:p>
            <a:pPr lvl="2"/>
            <a:r>
              <a:rPr lang="ko-KR" altLang="en-US" sz="1200" smtClean="0">
                <a:solidFill>
                  <a:schemeClr val="tx1"/>
                </a:solidFill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</a:rPr>
              <a:t>--help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도움말 출력</a:t>
            </a:r>
          </a:p>
          <a:p>
            <a:pPr lvl="1"/>
            <a:r>
              <a:rPr lang="ko-KR" altLang="en-US" dirty="0" smtClean="0"/>
              <a:t>사용 예</a:t>
            </a:r>
            <a:r>
              <a:rPr lang="en-US" altLang="ko-KR" dirty="0" smtClean="0"/>
              <a:t>: ls –al</a:t>
            </a: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544" y="4941168"/>
            <a:ext cx="50419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0" y="6597650"/>
            <a:ext cx="9144000" cy="2603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작은글씨">
  <a:themeElements>
    <a:clrScheme name="산뜻한강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latinLnBrk="0">
          <a:defRPr kern="0" dirty="0" smtClean="0"/>
        </a:defPPr>
      </a:lstStyle>
    </a:txDef>
  </a:objectDefaults>
  <a:extraClrSchemeLst>
    <a:extraClrScheme>
      <a:clrScheme name="산뜻한강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뜻한강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큰글씨">
  <a:themeElements>
    <a:clrScheme name="산뜻한강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latinLnBrk="0">
          <a:defRPr kern="0" dirty="0" smtClean="0"/>
        </a:defPPr>
      </a:lstStyle>
    </a:txDef>
  </a:objectDefaults>
  <a:extraClrSchemeLst>
    <a:extraClrScheme>
      <a:clrScheme name="산뜻한강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뜻한강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19900</TotalTime>
  <Words>3423</Words>
  <Application>Microsoft Office PowerPoint</Application>
  <PresentationFormat>화면 슬라이드 쇼(4:3)</PresentationFormat>
  <Paragraphs>849</Paragraphs>
  <Slides>47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47</vt:i4>
      </vt:variant>
    </vt:vector>
  </HeadingPairs>
  <TitlesOfParts>
    <vt:vector size="59" baseType="lpstr">
      <vt:lpstr>HY헤드라인M</vt:lpstr>
      <vt:lpstr>굴림</vt:lpstr>
      <vt:lpstr>맑은 고딕</vt:lpstr>
      <vt:lpstr>문체부 돋음체</vt:lpstr>
      <vt:lpstr>Arial</vt:lpstr>
      <vt:lpstr>Marlett</vt:lpstr>
      <vt:lpstr>Tahoma</vt:lpstr>
      <vt:lpstr>Times</vt:lpstr>
      <vt:lpstr>Trebuchet MS</vt:lpstr>
      <vt:lpstr>Wingdings</vt:lpstr>
      <vt:lpstr>작은글씨</vt:lpstr>
      <vt:lpstr>큰글씨</vt:lpstr>
      <vt:lpstr>리눅스 개발환경 익히기</vt:lpstr>
      <vt:lpstr>실습 소개</vt:lpstr>
      <vt:lpstr>실습 소개</vt:lpstr>
      <vt:lpstr>목차</vt:lpstr>
      <vt:lpstr>1. 무엇을 하려 하는가?</vt:lpstr>
      <vt:lpstr>2. 서버 접속 - Putty</vt:lpstr>
      <vt:lpstr>2. 서버 접속 – Putty 설정</vt:lpstr>
      <vt:lpstr>3. 기본 명령어</vt:lpstr>
      <vt:lpstr>3. 기본 명령어</vt:lpstr>
      <vt:lpstr>3. 기본 명령어</vt:lpstr>
      <vt:lpstr>참고) 상대주소, 절대주소</vt:lpstr>
      <vt:lpstr>참고) 상대주소, 절대주소</vt:lpstr>
      <vt:lpstr>3. 기본 명령어</vt:lpstr>
      <vt:lpstr>3. 기본 명령어</vt:lpstr>
      <vt:lpstr>3. 기본 명령어</vt:lpstr>
      <vt:lpstr>3. 기본 명령어 – 권한의 의미</vt:lpstr>
      <vt:lpstr>3. 기본 명령어 – 권한 확인 방법</vt:lpstr>
      <vt:lpstr>3. 기본 명령어 – 권한 변경</vt:lpstr>
      <vt:lpstr>3. 기본 명령어 – 권한 변경</vt:lpstr>
      <vt:lpstr>3. 기본 명령어 – 권한 변경</vt:lpstr>
      <vt:lpstr>3. 기본 명령어 – 권한 변경</vt:lpstr>
      <vt:lpstr>3. 기본 명령어</vt:lpstr>
      <vt:lpstr>3. 기본 명령어</vt:lpstr>
      <vt:lpstr>3. 기본 명령어</vt:lpstr>
      <vt:lpstr>3. 기본 명령어</vt:lpstr>
      <vt:lpstr>3. 기본 명령어</vt:lpstr>
      <vt:lpstr>3. 기본 명령어</vt:lpstr>
      <vt:lpstr>3. 기본 명령어</vt:lpstr>
      <vt:lpstr>3. 기본 명령어</vt:lpstr>
      <vt:lpstr>3. 기본 명령어</vt:lpstr>
      <vt:lpstr>4. vi 에디터 – vi 모드의 이해</vt:lpstr>
      <vt:lpstr>4. vi 에디터 – vi 모드의 이해</vt:lpstr>
      <vt:lpstr>4. vi 에디터 – vi 모드의 이해</vt:lpstr>
      <vt:lpstr>4. vi 에디터</vt:lpstr>
      <vt:lpstr>4. vi 에디터</vt:lpstr>
      <vt:lpstr>4. vi 에디터</vt:lpstr>
      <vt:lpstr>4. vi 에디터</vt:lpstr>
      <vt:lpstr>4. vi 에디터</vt:lpstr>
      <vt:lpstr>4. vi 에디터</vt:lpstr>
      <vt:lpstr>4. vi 에디터</vt:lpstr>
      <vt:lpstr>4. vi 에디터</vt:lpstr>
      <vt:lpstr>실습</vt:lpstr>
      <vt:lpstr>실습</vt:lpstr>
      <vt:lpstr>실습</vt:lpstr>
      <vt:lpstr>실습</vt:lpstr>
      <vt:lpstr>실습</vt:lpstr>
      <vt:lpstr>제출사항</vt:lpstr>
    </vt:vector>
  </TitlesOfParts>
  <Company>CNU ESL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Hyung-sin Kim</dc:creator>
  <cp:lastModifiedBy>Hyeok-soo Jang</cp:lastModifiedBy>
  <cp:revision>2508</cp:revision>
  <dcterms:created xsi:type="dcterms:W3CDTF">2004-07-14T06:37:09Z</dcterms:created>
  <dcterms:modified xsi:type="dcterms:W3CDTF">2018-09-09T14:14:07Z</dcterms:modified>
</cp:coreProperties>
</file>